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7"/>
  </p:notesMasterIdLst>
  <p:sldIdLst>
    <p:sldId id="724" r:id="rId2"/>
    <p:sldId id="278" r:id="rId3"/>
    <p:sldId id="558" r:id="rId4"/>
    <p:sldId id="260" r:id="rId5"/>
    <p:sldId id="650" r:id="rId6"/>
    <p:sldId id="646" r:id="rId7"/>
    <p:sldId id="556" r:id="rId8"/>
    <p:sldId id="284" r:id="rId9"/>
    <p:sldId id="265" r:id="rId10"/>
    <p:sldId id="268" r:id="rId11"/>
    <p:sldId id="280" r:id="rId12"/>
    <p:sldId id="283" r:id="rId13"/>
    <p:sldId id="269" r:id="rId14"/>
    <p:sldId id="279" r:id="rId15"/>
    <p:sldId id="647" r:id="rId16"/>
    <p:sldId id="273" r:id="rId17"/>
    <p:sldId id="263" r:id="rId18"/>
    <p:sldId id="272" r:id="rId19"/>
    <p:sldId id="264" r:id="rId20"/>
    <p:sldId id="271" r:id="rId21"/>
    <p:sldId id="274" r:id="rId22"/>
    <p:sldId id="648" r:id="rId23"/>
    <p:sldId id="649" r:id="rId24"/>
    <p:sldId id="258" r:id="rId25"/>
    <p:sldId id="270" r:id="rId26"/>
    <p:sldId id="663" r:id="rId27"/>
    <p:sldId id="666" r:id="rId28"/>
    <p:sldId id="636" r:id="rId29"/>
    <p:sldId id="667" r:id="rId30"/>
    <p:sldId id="652" r:id="rId31"/>
    <p:sldId id="668" r:id="rId32"/>
    <p:sldId id="665" r:id="rId33"/>
    <p:sldId id="669" r:id="rId34"/>
    <p:sldId id="670" r:id="rId35"/>
    <p:sldId id="671" r:id="rId36"/>
    <p:sldId id="656" r:id="rId37"/>
    <p:sldId id="640" r:id="rId38"/>
    <p:sldId id="773" r:id="rId39"/>
    <p:sldId id="664" r:id="rId40"/>
    <p:sldId id="639" r:id="rId41"/>
    <p:sldId id="658" r:id="rId42"/>
    <p:sldId id="661" r:id="rId43"/>
    <p:sldId id="659" r:id="rId44"/>
    <p:sldId id="655" r:id="rId45"/>
    <p:sldId id="654" r:id="rId46"/>
    <p:sldId id="672" r:id="rId47"/>
    <p:sldId id="673" r:id="rId48"/>
    <p:sldId id="675" r:id="rId49"/>
    <p:sldId id="676" r:id="rId50"/>
    <p:sldId id="689" r:id="rId51"/>
    <p:sldId id="690" r:id="rId52"/>
    <p:sldId id="691" r:id="rId53"/>
    <p:sldId id="677" r:id="rId54"/>
    <p:sldId id="678" r:id="rId55"/>
    <p:sldId id="688" r:id="rId56"/>
    <p:sldId id="692" r:id="rId57"/>
    <p:sldId id="679" r:id="rId58"/>
    <p:sldId id="686" r:id="rId59"/>
    <p:sldId id="684" r:id="rId60"/>
    <p:sldId id="693" r:id="rId61"/>
    <p:sldId id="680" r:id="rId62"/>
    <p:sldId id="687" r:id="rId63"/>
    <p:sldId id="682" r:id="rId64"/>
    <p:sldId id="681" r:id="rId65"/>
    <p:sldId id="683" r:id="rId66"/>
    <p:sldId id="694" r:id="rId67"/>
    <p:sldId id="695" r:id="rId68"/>
    <p:sldId id="696" r:id="rId69"/>
    <p:sldId id="697" r:id="rId70"/>
    <p:sldId id="698" r:id="rId71"/>
    <p:sldId id="699" r:id="rId72"/>
    <p:sldId id="700" r:id="rId73"/>
    <p:sldId id="701" r:id="rId74"/>
    <p:sldId id="702" r:id="rId75"/>
    <p:sldId id="674" r:id="rId76"/>
    <p:sldId id="759" r:id="rId77"/>
    <p:sldId id="768" r:id="rId78"/>
    <p:sldId id="769" r:id="rId79"/>
    <p:sldId id="703" r:id="rId80"/>
    <p:sldId id="758" r:id="rId81"/>
    <p:sldId id="761" r:id="rId82"/>
    <p:sldId id="762" r:id="rId83"/>
    <p:sldId id="763" r:id="rId84"/>
    <p:sldId id="764" r:id="rId85"/>
    <p:sldId id="704" r:id="rId86"/>
    <p:sldId id="705" r:id="rId87"/>
    <p:sldId id="706" r:id="rId88"/>
    <p:sldId id="707" r:id="rId89"/>
    <p:sldId id="708" r:id="rId90"/>
    <p:sldId id="709" r:id="rId91"/>
    <p:sldId id="771" r:id="rId92"/>
    <p:sldId id="772" r:id="rId93"/>
    <p:sldId id="770" r:id="rId94"/>
    <p:sldId id="710" r:id="rId95"/>
    <p:sldId id="711" r:id="rId96"/>
    <p:sldId id="712" r:id="rId97"/>
    <p:sldId id="713" r:id="rId98"/>
    <p:sldId id="685" r:id="rId99"/>
    <p:sldId id="714" r:id="rId100"/>
    <p:sldId id="715" r:id="rId101"/>
    <p:sldId id="716" r:id="rId102"/>
    <p:sldId id="717" r:id="rId103"/>
    <p:sldId id="718" r:id="rId104"/>
    <p:sldId id="743" r:id="rId105"/>
    <p:sldId id="559" r:id="rId106"/>
    <p:sldId id="565" r:id="rId107"/>
    <p:sldId id="745" r:id="rId108"/>
    <p:sldId id="719" r:id="rId109"/>
    <p:sldId id="720" r:id="rId110"/>
    <p:sldId id="721" r:id="rId111"/>
    <p:sldId id="722" r:id="rId112"/>
    <p:sldId id="386" r:id="rId113"/>
    <p:sldId id="391" r:id="rId114"/>
    <p:sldId id="726" r:id="rId115"/>
    <p:sldId id="727" r:id="rId116"/>
    <p:sldId id="728" r:id="rId117"/>
    <p:sldId id="729" r:id="rId118"/>
    <p:sldId id="730" r:id="rId119"/>
    <p:sldId id="731" r:id="rId120"/>
    <p:sldId id="399" r:id="rId121"/>
    <p:sldId id="760" r:id="rId122"/>
    <p:sldId id="635" r:id="rId123"/>
    <p:sldId id="732" r:id="rId124"/>
    <p:sldId id="733" r:id="rId125"/>
    <p:sldId id="734" r:id="rId126"/>
    <p:sldId id="397" r:id="rId127"/>
    <p:sldId id="402" r:id="rId128"/>
    <p:sldId id="405" r:id="rId129"/>
    <p:sldId id="400" r:id="rId130"/>
    <p:sldId id="735" r:id="rId131"/>
    <p:sldId id="736" r:id="rId132"/>
    <p:sldId id="403" r:id="rId133"/>
    <p:sldId id="660" r:id="rId134"/>
    <p:sldId id="404" r:id="rId135"/>
    <p:sldId id="737" r:id="rId136"/>
  </p:sldIdLst>
  <p:sldSz cx="12192000" cy="6858000"/>
  <p:notesSz cx="6888163" cy="100218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51588A3-479A-4B41-9099-5FE954A45F08}">
          <p14:sldIdLst>
            <p14:sldId id="724"/>
          </p14:sldIdLst>
        </p14:section>
        <p14:section name="Asfalt" id="{263E47F3-6C47-48A2-ABCA-244CB1E19BF5}">
          <p14:sldIdLst>
            <p14:sldId id="278"/>
            <p14:sldId id="558"/>
            <p14:sldId id="260"/>
            <p14:sldId id="650"/>
            <p14:sldId id="646"/>
            <p14:sldId id="556"/>
            <p14:sldId id="284"/>
            <p14:sldId id="265"/>
            <p14:sldId id="268"/>
            <p14:sldId id="280"/>
            <p14:sldId id="283"/>
            <p14:sldId id="269"/>
            <p14:sldId id="279"/>
            <p14:sldId id="647"/>
            <p14:sldId id="273"/>
            <p14:sldId id="263"/>
            <p14:sldId id="272"/>
            <p14:sldId id="264"/>
            <p14:sldId id="271"/>
            <p14:sldId id="274"/>
            <p14:sldId id="648"/>
            <p14:sldId id="649"/>
          </p14:sldIdLst>
        </p14:section>
        <p14:section name="Beton" id="{A590BFC1-1916-477A-8B98-5F7D50E8961F}">
          <p14:sldIdLst>
            <p14:sldId id="258"/>
            <p14:sldId id="270"/>
            <p14:sldId id="663"/>
            <p14:sldId id="666"/>
            <p14:sldId id="636"/>
            <p14:sldId id="667"/>
            <p14:sldId id="652"/>
            <p14:sldId id="668"/>
            <p14:sldId id="665"/>
            <p14:sldId id="669"/>
            <p14:sldId id="670"/>
            <p14:sldId id="671"/>
            <p14:sldId id="656"/>
            <p14:sldId id="640"/>
            <p14:sldId id="773"/>
            <p14:sldId id="664"/>
            <p14:sldId id="639"/>
            <p14:sldId id="658"/>
            <p14:sldId id="661"/>
            <p14:sldId id="659"/>
            <p14:sldId id="655"/>
            <p14:sldId id="654"/>
            <p14:sldId id="672"/>
          </p14:sldIdLst>
        </p14:section>
        <p14:section name="Biobased" id="{324F5AF3-92B2-4AA2-AE0C-8540B4ACB5CD}">
          <p14:sldIdLst>
            <p14:sldId id="673"/>
            <p14:sldId id="675"/>
            <p14:sldId id="676"/>
            <p14:sldId id="689"/>
            <p14:sldId id="690"/>
            <p14:sldId id="691"/>
            <p14:sldId id="677"/>
            <p14:sldId id="678"/>
            <p14:sldId id="688"/>
            <p14:sldId id="692"/>
            <p14:sldId id="679"/>
            <p14:sldId id="686"/>
            <p14:sldId id="684"/>
            <p14:sldId id="693"/>
            <p14:sldId id="680"/>
            <p14:sldId id="687"/>
            <p14:sldId id="682"/>
            <p14:sldId id="681"/>
            <p14:sldId id="683"/>
            <p14:sldId id="694"/>
          </p14:sldIdLst>
        </p14:section>
        <p14:section name="Grond" id="{A692F74B-324E-43BB-8919-572CCE49C7C5}">
          <p14:sldIdLst>
            <p14:sldId id="695"/>
            <p14:sldId id="696"/>
            <p14:sldId id="697"/>
            <p14:sldId id="698"/>
            <p14:sldId id="699"/>
            <p14:sldId id="700"/>
            <p14:sldId id="701"/>
            <p14:sldId id="702"/>
            <p14:sldId id="674"/>
            <p14:sldId id="759"/>
            <p14:sldId id="768"/>
            <p14:sldId id="769"/>
            <p14:sldId id="703"/>
            <p14:sldId id="758"/>
            <p14:sldId id="761"/>
            <p14:sldId id="762"/>
            <p14:sldId id="763"/>
            <p14:sldId id="764"/>
            <p14:sldId id="704"/>
            <p14:sldId id="705"/>
            <p14:sldId id="706"/>
            <p14:sldId id="707"/>
            <p14:sldId id="708"/>
            <p14:sldId id="709"/>
            <p14:sldId id="771"/>
            <p14:sldId id="772"/>
            <p14:sldId id="770"/>
            <p14:sldId id="710"/>
          </p14:sldIdLst>
        </p14:section>
        <p14:section name="Staal" id="{14AAC0AE-9D9B-4D94-8703-043871444667}">
          <p14:sldIdLst>
            <p14:sldId id="711"/>
            <p14:sldId id="712"/>
            <p14:sldId id="713"/>
            <p14:sldId id="685"/>
            <p14:sldId id="714"/>
            <p14:sldId id="715"/>
            <p14:sldId id="716"/>
            <p14:sldId id="717"/>
            <p14:sldId id="718"/>
            <p14:sldId id="743"/>
            <p14:sldId id="559"/>
            <p14:sldId id="565"/>
            <p14:sldId id="745"/>
            <p14:sldId id="719"/>
            <p14:sldId id="720"/>
            <p14:sldId id="721"/>
            <p14:sldId id="722"/>
          </p14:sldIdLst>
        </p14:section>
        <p14:section name="Duurzame GWW-producten" id="{1FB054C5-B5FC-4928-8042-B8B4A0EDB7AC}">
          <p14:sldIdLst>
            <p14:sldId id="386"/>
            <p14:sldId id="391"/>
            <p14:sldId id="726"/>
            <p14:sldId id="727"/>
            <p14:sldId id="728"/>
            <p14:sldId id="729"/>
            <p14:sldId id="730"/>
            <p14:sldId id="731"/>
            <p14:sldId id="399"/>
            <p14:sldId id="760"/>
            <p14:sldId id="635"/>
            <p14:sldId id="732"/>
            <p14:sldId id="733"/>
            <p14:sldId id="734"/>
            <p14:sldId id="397"/>
            <p14:sldId id="402"/>
            <p14:sldId id="405"/>
            <p14:sldId id="400"/>
            <p14:sldId id="735"/>
            <p14:sldId id="736"/>
            <p14:sldId id="403"/>
            <p14:sldId id="660"/>
            <p14:sldId id="404"/>
            <p14:sldId id="73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eke Meulendijks" initials="MM" lastIdx="19" clrIdx="0"/>
  <p:cmAuthor id="2" name="Anton Ton" initials="AT" lastIdx="3" clrIdx="1">
    <p:extLst>
      <p:ext uri="{19B8F6BF-5375-455C-9EA6-DF929625EA0E}">
        <p15:presenceInfo xmlns:p15="http://schemas.microsoft.com/office/powerpoint/2012/main" userId="a6a4f3a3680b11f5" providerId="Windows Live"/>
      </p:ext>
    </p:extLst>
  </p:cmAuthor>
  <p:cmAuthor id="3" name="Pieter Lieffering" initials="PL" lastIdx="1" clrIdx="2">
    <p:extLst>
      <p:ext uri="{19B8F6BF-5375-455C-9EA6-DF929625EA0E}">
        <p15:presenceInfo xmlns:p15="http://schemas.microsoft.com/office/powerpoint/2012/main" userId="a141777ec4b2c3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99FF66"/>
    <a:srgbClr val="A50021"/>
    <a:srgbClr val="FD560B"/>
    <a:srgbClr val="EAEAEA"/>
    <a:srgbClr val="993366"/>
    <a:srgbClr val="203864"/>
    <a:srgbClr val="60C460"/>
    <a:srgbClr val="FFBB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55" autoAdjust="0"/>
    <p:restoredTop sz="81149" autoAdjust="0"/>
  </p:normalViewPr>
  <p:slideViewPr>
    <p:cSldViewPr snapToGrid="0">
      <p:cViewPr varScale="1">
        <p:scale>
          <a:sx n="70" d="100"/>
          <a:sy n="70" d="100"/>
        </p:scale>
        <p:origin x="888" y="48"/>
      </p:cViewPr>
      <p:guideLst>
        <p:guide orient="horz" pos="2160"/>
        <p:guide pos="3840"/>
      </p:guideLst>
    </p:cSldViewPr>
  </p:slideViewPr>
  <p:notesTextViewPr>
    <p:cViewPr>
      <p:scale>
        <a:sx n="1" d="1"/>
        <a:sy n="1" d="1"/>
      </p:scale>
      <p:origin x="0" y="0"/>
    </p:cViewPr>
  </p:notesTextViewPr>
  <p:sorterViewPr>
    <p:cViewPr varScale="1">
      <p:scale>
        <a:sx n="1" d="1"/>
        <a:sy n="1" d="1"/>
      </p:scale>
      <p:origin x="0" y="-121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84871" cy="502834"/>
          </a:xfrm>
          <a:prstGeom prst="rect">
            <a:avLst/>
          </a:prstGeom>
        </p:spPr>
        <p:txBody>
          <a:bodyPr vert="horz" lIns="96620" tIns="48311" rIns="96620" bIns="48311" rtlCol="0"/>
          <a:lstStyle>
            <a:lvl1pPr algn="l">
              <a:defRPr sz="1300"/>
            </a:lvl1pPr>
          </a:lstStyle>
          <a:p>
            <a:endParaRPr lang="nl-NL" dirty="0"/>
          </a:p>
        </p:txBody>
      </p:sp>
      <p:sp>
        <p:nvSpPr>
          <p:cNvPr id="3" name="Tijdelijke aanduiding voor datum 2"/>
          <p:cNvSpPr>
            <a:spLocks noGrp="1"/>
          </p:cNvSpPr>
          <p:nvPr>
            <p:ph type="dt" idx="1"/>
          </p:nvPr>
        </p:nvSpPr>
        <p:spPr>
          <a:xfrm>
            <a:off x="3901699" y="1"/>
            <a:ext cx="2984871" cy="502834"/>
          </a:xfrm>
          <a:prstGeom prst="rect">
            <a:avLst/>
          </a:prstGeom>
        </p:spPr>
        <p:txBody>
          <a:bodyPr vert="horz" lIns="96620" tIns="48311" rIns="96620" bIns="48311" rtlCol="0"/>
          <a:lstStyle>
            <a:lvl1pPr algn="r">
              <a:defRPr sz="1300"/>
            </a:lvl1pPr>
          </a:lstStyle>
          <a:p>
            <a:fld id="{9B7BC5FA-4EB1-4969-9028-0615B180F66D}" type="datetimeFigureOut">
              <a:rPr lang="nl-NL" smtClean="0"/>
              <a:t>11-4-2022</a:t>
            </a:fld>
            <a:endParaRPr lang="nl-NL" dirty="0"/>
          </a:p>
        </p:txBody>
      </p:sp>
      <p:sp>
        <p:nvSpPr>
          <p:cNvPr id="4" name="Tijdelijke aanduiding voor dia-afbeelding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6620" tIns="48311" rIns="96620" bIns="48311" rtlCol="0" anchor="ctr"/>
          <a:lstStyle/>
          <a:p>
            <a:endParaRPr lang="nl-NL" dirty="0"/>
          </a:p>
        </p:txBody>
      </p:sp>
      <p:sp>
        <p:nvSpPr>
          <p:cNvPr id="5" name="Tijdelijke aanduiding voor notities 4"/>
          <p:cNvSpPr>
            <a:spLocks noGrp="1"/>
          </p:cNvSpPr>
          <p:nvPr>
            <p:ph type="body" sz="quarter" idx="3"/>
          </p:nvPr>
        </p:nvSpPr>
        <p:spPr>
          <a:xfrm>
            <a:off x="688817" y="4823034"/>
            <a:ext cx="5510530" cy="3946118"/>
          </a:xfrm>
          <a:prstGeom prst="rect">
            <a:avLst/>
          </a:prstGeom>
        </p:spPr>
        <p:txBody>
          <a:bodyPr vert="horz" lIns="96620" tIns="48311" rIns="96620" bIns="48311"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519055"/>
            <a:ext cx="2984871" cy="502833"/>
          </a:xfrm>
          <a:prstGeom prst="rect">
            <a:avLst/>
          </a:prstGeom>
        </p:spPr>
        <p:txBody>
          <a:bodyPr vert="horz" lIns="96620" tIns="48311" rIns="96620" bIns="48311" rtlCol="0" anchor="b"/>
          <a:lstStyle>
            <a:lvl1pPr algn="l">
              <a:defRPr sz="1300"/>
            </a:lvl1pPr>
          </a:lstStyle>
          <a:p>
            <a:endParaRPr lang="nl-NL" dirty="0"/>
          </a:p>
        </p:txBody>
      </p:sp>
      <p:sp>
        <p:nvSpPr>
          <p:cNvPr id="7" name="Tijdelijke aanduiding voor dianummer 6"/>
          <p:cNvSpPr>
            <a:spLocks noGrp="1"/>
          </p:cNvSpPr>
          <p:nvPr>
            <p:ph type="sldNum" sz="quarter" idx="5"/>
          </p:nvPr>
        </p:nvSpPr>
        <p:spPr>
          <a:xfrm>
            <a:off x="3901699" y="9519055"/>
            <a:ext cx="2984871" cy="502833"/>
          </a:xfrm>
          <a:prstGeom prst="rect">
            <a:avLst/>
          </a:prstGeom>
        </p:spPr>
        <p:txBody>
          <a:bodyPr vert="horz" lIns="96620" tIns="48311" rIns="96620" bIns="48311" rtlCol="0" anchor="b"/>
          <a:lstStyle>
            <a:lvl1pPr algn="r">
              <a:defRPr sz="1300"/>
            </a:lvl1pPr>
          </a:lstStyle>
          <a:p>
            <a:fld id="{FAABF7D7-092D-4384-941C-F8145FDEEE04}" type="slidenum">
              <a:rPr lang="nl-NL" smtClean="0"/>
              <a:t>‹nr.›</a:t>
            </a:fld>
            <a:endParaRPr lang="nl-NL" dirty="0"/>
          </a:p>
        </p:txBody>
      </p:sp>
    </p:spTree>
    <p:extLst>
      <p:ext uri="{BB962C8B-B14F-4D97-AF65-F5344CB8AC3E}">
        <p14:creationId xmlns:p14="http://schemas.microsoft.com/office/powerpoint/2010/main" val="402017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etten.overheid.nl/BWBR0031722/2021-04-01#BijlageIV"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a:t>
            </a:fld>
            <a:endParaRPr lang="nl-NL" dirty="0"/>
          </a:p>
        </p:txBody>
      </p:sp>
    </p:spTree>
    <p:extLst>
      <p:ext uri="{BB962C8B-B14F-4D97-AF65-F5344CB8AC3E}">
        <p14:creationId xmlns:p14="http://schemas.microsoft.com/office/powerpoint/2010/main" val="1523033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800" dirty="0">
                <a:latin typeface="CIDFont+F3"/>
              </a:rPr>
              <a:t>Het steenslagtransport draagt het meeste bij aan de MKI, vanwege de verre afstand in combinatie met het hoge massa-aandeel. Ook zand, wat een hoop kilometers maakt, draagt daarom veel bij. Interessant genoeg heeft asfaltmastiek (19) een van de laagste MKI s voor module A2, terwijl het veruit de hoogte MKI heeft in module A1. Bitumen heeft als materiaal een hoge impact maar hoeft niet van ver te worden getransporteerd. In module A2 wordt de impact vooral veroorzaakt door klimaatverandering, verzuring</a:t>
            </a:r>
          </a:p>
          <a:p>
            <a:pPr algn="l"/>
            <a:r>
              <a:rPr lang="nl-NL" sz="1800" dirty="0">
                <a:latin typeface="CIDFont+F3"/>
              </a:rPr>
              <a:t>en humaan toxicologische effecten, gerelateerd aan de brandstofverbranding.</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a:t>
            </a:fld>
            <a:endParaRPr lang="nl-NL" dirty="0"/>
          </a:p>
        </p:txBody>
      </p:sp>
    </p:spTree>
    <p:extLst>
      <p:ext uri="{BB962C8B-B14F-4D97-AF65-F5344CB8AC3E}">
        <p14:creationId xmlns:p14="http://schemas.microsoft.com/office/powerpoint/2010/main" val="39299970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112</a:t>
            </a:fld>
            <a:endParaRPr lang="nl-NL" dirty="0"/>
          </a:p>
        </p:txBody>
      </p:sp>
    </p:spTree>
    <p:extLst>
      <p:ext uri="{BB962C8B-B14F-4D97-AF65-F5344CB8AC3E}">
        <p14:creationId xmlns:p14="http://schemas.microsoft.com/office/powerpoint/2010/main" val="11405197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114</a:t>
            </a:fld>
            <a:endParaRPr lang="nl-NL" dirty="0"/>
          </a:p>
        </p:txBody>
      </p:sp>
    </p:spTree>
    <p:extLst>
      <p:ext uri="{BB962C8B-B14F-4D97-AF65-F5344CB8AC3E}">
        <p14:creationId xmlns:p14="http://schemas.microsoft.com/office/powerpoint/2010/main" val="26586522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 Basilisk biedt zelfherstellend beton. B- Betonballon: Beton om een ballon gegoten. C- Bio Bound: betonproducten met olifantsgras .D- Reduton: grastegels met cementloos en gerecycled beton. E-SBIR-project betonliggers: hergebruik betonnen liggers.  F- SmartCrusher: terugwinning van de bestanddelen van beton. G- SQAPE- Cementloos beton.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115</a:t>
            </a:fld>
            <a:endParaRPr lang="nl-NL" dirty="0"/>
          </a:p>
        </p:txBody>
      </p:sp>
    </p:spTree>
    <p:extLst>
      <p:ext uri="{BB962C8B-B14F-4D97-AF65-F5344CB8AC3E}">
        <p14:creationId xmlns:p14="http://schemas.microsoft.com/office/powerpoint/2010/main" val="11276538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117</a:t>
            </a:fld>
            <a:endParaRPr lang="nl-NL" dirty="0"/>
          </a:p>
        </p:txBody>
      </p:sp>
    </p:spTree>
    <p:extLst>
      <p:ext uri="{BB962C8B-B14F-4D97-AF65-F5344CB8AC3E}">
        <p14:creationId xmlns:p14="http://schemas.microsoft.com/office/powerpoint/2010/main" val="24706755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de uitstoot van CO₂ terug te dringen, heeft het ministerie van I&amp;W de ambitie uiterlijk in 2030 volledig klimaatneutraal te zijn en circulair te werken. Dit betekent 100% CO₂-reductie, hoogwaardig hergebruik van alle materialen en halvering van het gebruik van primaire grondstoffen. De uitvoeringsorganisaties van het min van I&amp;W, Rijkswaterstaat en ProRail richten zich op het verminderen van onze eigen CO₂-uitstoot en op onze invloed als opdrachtgever van infraprojecten.</a:t>
            </a:r>
          </a:p>
          <a:p>
            <a:r>
              <a:rPr lang="nl-NL" dirty="0"/>
              <a:t>Bron: https://open.overheid.nl/repository/ronl-9a139fb8-3bbb-4710-91a0-ecd523266bae/1/pdf/bijlage-1-strategie-naar-klimaatneutrale-en-circulaire-rijksinfraprojecten.pdf</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118</a:t>
            </a:fld>
            <a:endParaRPr lang="nl-NL" dirty="0"/>
          </a:p>
        </p:txBody>
      </p:sp>
    </p:spTree>
    <p:extLst>
      <p:ext uri="{BB962C8B-B14F-4D97-AF65-F5344CB8AC3E}">
        <p14:creationId xmlns:p14="http://schemas.microsoft.com/office/powerpoint/2010/main" val="34515670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asfaltinnovaties en betoninnovaties zie module B.</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119</a:t>
            </a:fld>
            <a:endParaRPr lang="nl-NL" dirty="0"/>
          </a:p>
        </p:txBody>
      </p:sp>
    </p:spTree>
    <p:extLst>
      <p:ext uri="{BB962C8B-B14F-4D97-AF65-F5344CB8AC3E}">
        <p14:creationId xmlns:p14="http://schemas.microsoft.com/office/powerpoint/2010/main" val="2194897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120</a:t>
            </a:fld>
            <a:endParaRPr lang="nl-NL" dirty="0"/>
          </a:p>
        </p:txBody>
      </p:sp>
    </p:spTree>
    <p:extLst>
      <p:ext uri="{BB962C8B-B14F-4D97-AF65-F5344CB8AC3E}">
        <p14:creationId xmlns:p14="http://schemas.microsoft.com/office/powerpoint/2010/main" val="7473199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Vergelijkend onderzoek naar houten, stalen, </a:t>
            </a:r>
            <a:r>
              <a:rPr lang="nl-NL" dirty="0" err="1"/>
              <a:t>vezelversterkt</a:t>
            </a:r>
            <a:r>
              <a:rPr lang="nl-NL" dirty="0"/>
              <a:t> kunststof en een hybride versie</a:t>
            </a:r>
          </a:p>
          <a:p>
            <a:r>
              <a:rPr lang="nl-NL" dirty="0"/>
              <a:t>Meer info: https://www.magazinesrijkswaterstaat.nl/zakelijkeninnovatie/2020/04/sluisdeuren-homogeen-en-duurzaam-vervangen</a:t>
            </a:r>
          </a:p>
          <a:p>
            <a:r>
              <a:rPr lang="nl-NL" dirty="0"/>
              <a:t>https://www.royalhaskoningdhv.com/nederland/-/media/royalhaskoningdhvcorporate/files/eindrapport-versie-30-excl-bijlagen.pdf?la=nl-nl</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121</a:t>
            </a:fld>
            <a:endParaRPr lang="nl-NL" dirty="0"/>
          </a:p>
        </p:txBody>
      </p:sp>
    </p:spTree>
    <p:extLst>
      <p:ext uri="{BB962C8B-B14F-4D97-AF65-F5344CB8AC3E}">
        <p14:creationId xmlns:p14="http://schemas.microsoft.com/office/powerpoint/2010/main" val="32766839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Circulaire objecten, https://puc.overheid.nl/rijkswaterstaat/doc/PUC_166614_31/</a:t>
            </a:r>
          </a:p>
          <a:p>
            <a:r>
              <a:rPr lang="nl-NL" b="0" i="0" dirty="0">
                <a:solidFill>
                  <a:srgbClr val="222222"/>
                </a:solidFill>
                <a:effectLst/>
                <a:latin typeface="RO Sans"/>
              </a:rPr>
              <a:t>IBC-bouwstoffen zijn niet-vormgegeven bouwstoffen die alleen mogen worden toegepast met isolatie-, beheers- en controle- (IBC) maatregelen, omdat het toepassen zonder deze maatregelen anders leidt tot teveel emissies naar het milieu. </a:t>
            </a:r>
            <a:r>
              <a:rPr lang="nl-NL" b="0" i="0" dirty="0">
                <a:solidFill>
                  <a:srgbClr val="000000"/>
                </a:solidFill>
                <a:effectLst/>
                <a:latin typeface="Roboto" panose="02000000000000000000" pitchFamily="2" charset="0"/>
              </a:rPr>
              <a:t>Het overgrote deel van IBC-bouwstoffen conform Besluit bodemkwaliteit is AEC-</a:t>
            </a:r>
            <a:r>
              <a:rPr lang="nl-NL" b="0" i="0" dirty="0" err="1">
                <a:solidFill>
                  <a:srgbClr val="000000"/>
                </a:solidFill>
                <a:effectLst/>
                <a:latin typeface="Roboto" panose="02000000000000000000" pitchFamily="2" charset="0"/>
              </a:rPr>
              <a:t>bodemas</a:t>
            </a:r>
            <a:r>
              <a:rPr lang="nl-NL" b="0" i="0" dirty="0">
                <a:solidFill>
                  <a:srgbClr val="000000"/>
                </a:solidFill>
                <a:effectLst/>
                <a:latin typeface="Roboto" panose="02000000000000000000" pitchFamily="2" charset="0"/>
              </a:rPr>
              <a:t>, die veelal in projecten van Rijkswaterstaat (onder rijkswegen) wordt toegepast. (AEC = afval energie centrale, de nieuwe naam in plaats van AVI, afval verbrandingsinstallatie).</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123</a:t>
            </a:fld>
            <a:endParaRPr lang="nl-NL" dirty="0"/>
          </a:p>
        </p:txBody>
      </p:sp>
    </p:spTree>
    <p:extLst>
      <p:ext uri="{BB962C8B-B14F-4D97-AF65-F5344CB8AC3E}">
        <p14:creationId xmlns:p14="http://schemas.microsoft.com/office/powerpoint/2010/main" val="401885527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Circulaire objecten, https://puc.overheid.nl/rijkswaterstaat/doc/PUC_166614_31/</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124</a:t>
            </a:fld>
            <a:endParaRPr lang="nl-NL" dirty="0"/>
          </a:p>
        </p:txBody>
      </p:sp>
    </p:spTree>
    <p:extLst>
      <p:ext uri="{BB962C8B-B14F-4D97-AF65-F5344CB8AC3E}">
        <p14:creationId xmlns:p14="http://schemas.microsoft.com/office/powerpoint/2010/main" val="181956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00000"/>
                </a:solidFill>
                <a:latin typeface="Calibri" panose="020F0502020204030204" pitchFamily="34" charset="0"/>
              </a:rPr>
              <a:t>A- Biorepavation zet in op alternatieve bindmiddelen uit hernieuwbare biomassa voor asfaltrecycling.</a:t>
            </a:r>
            <a:r>
              <a:rPr lang="nl-NL" dirty="0"/>
              <a:t> </a:t>
            </a:r>
            <a:r>
              <a:rPr lang="nl-NL" sz="1800" dirty="0">
                <a:solidFill>
                  <a:srgbClr val="000000"/>
                </a:solidFill>
                <a:latin typeface="Calibri" panose="020F0502020204030204" pitchFamily="34" charset="0"/>
              </a:rPr>
              <a:t>Koud geproduceerd wegverharding. B- Ecofalt mengsels bestaan uit bitumen en diverse biologische oliën op basis van zonnebloemzaden, vlassen en lijnzaad.</a:t>
            </a:r>
            <a:r>
              <a:rPr lang="nl-NL" dirty="0"/>
              <a:t> C- </a:t>
            </a:r>
            <a:r>
              <a:rPr lang="nl-NL" sz="1800" dirty="0">
                <a:solidFill>
                  <a:srgbClr val="000000"/>
                </a:solidFill>
                <a:latin typeface="Calibri" panose="020F0502020204030204" pitchFamily="34" charset="0"/>
              </a:rPr>
              <a:t>Verlaagde productietemperatuur en verlengde levensduur.</a:t>
            </a:r>
            <a:r>
              <a:rPr lang="nl-NL" dirty="0"/>
              <a:t> D- </a:t>
            </a:r>
            <a:r>
              <a:rPr lang="nl-NL" sz="1800" dirty="0">
                <a:solidFill>
                  <a:srgbClr val="1D1D1B"/>
                </a:solidFill>
                <a:latin typeface="Calibri" panose="020F0502020204030204" pitchFamily="34" charset="0"/>
              </a:rPr>
              <a:t>Grasfalt asfaltmengsel waarbij bitumen is vervangen door het biobased bindmiddel lignine dat afkomstig is uit olifantsgras. E- </a:t>
            </a:r>
            <a:r>
              <a:rPr lang="nl-NL" sz="1800" dirty="0" err="1">
                <a:solidFill>
                  <a:srgbClr val="1D1D1B"/>
                </a:solidFill>
                <a:latin typeface="Calibri" panose="020F0502020204030204" pitchFamily="34" charset="0"/>
              </a:rPr>
              <a:t>Greenway</a:t>
            </a:r>
            <a:r>
              <a:rPr lang="nl-NL" sz="1800" dirty="0">
                <a:solidFill>
                  <a:srgbClr val="1D1D1B"/>
                </a:solidFill>
                <a:latin typeface="Calibri" panose="020F0502020204030204" pitchFamily="34" charset="0"/>
              </a:rPr>
              <a:t>-LE: l</a:t>
            </a:r>
            <a:r>
              <a:rPr lang="nl-NL" sz="1800" dirty="0">
                <a:solidFill>
                  <a:srgbClr val="000000"/>
                </a:solidFill>
                <a:latin typeface="Calibri" panose="020F0502020204030204" pitchFamily="34" charset="0"/>
              </a:rPr>
              <a:t>age temperatuur asfalt met een hoog aandeel hergebruik van oud asfalt. F-</a:t>
            </a:r>
            <a:r>
              <a:rPr lang="nl-NL" dirty="0"/>
              <a:t> </a:t>
            </a:r>
            <a:r>
              <a:rPr lang="nl-NL" sz="1800" dirty="0">
                <a:solidFill>
                  <a:srgbClr val="000000"/>
                </a:solidFill>
                <a:latin typeface="Calibri" panose="020F0502020204030204" pitchFamily="34" charset="0"/>
              </a:rPr>
              <a:t>HEALROAD realiseert </a:t>
            </a:r>
            <a:r>
              <a:rPr lang="nl-NL" sz="1800" dirty="0" err="1">
                <a:solidFill>
                  <a:srgbClr val="000000"/>
                </a:solidFill>
                <a:latin typeface="Calibri" panose="020F0502020204030204" pitchFamily="34" charset="0"/>
              </a:rPr>
              <a:t>zelfherstellend</a:t>
            </a:r>
            <a:r>
              <a:rPr lang="nl-NL" sz="1800" dirty="0">
                <a:solidFill>
                  <a:srgbClr val="000000"/>
                </a:solidFill>
                <a:latin typeface="Calibri" panose="020F0502020204030204" pitchFamily="34" charset="0"/>
              </a:rPr>
              <a:t> asfalt. Staalvezels worden aan asfalt toegevoegd en verwarming met inductie verlengt de levensduur. G-</a:t>
            </a:r>
            <a:r>
              <a:rPr lang="nl-NL" dirty="0"/>
              <a:t> </a:t>
            </a:r>
            <a:r>
              <a:rPr lang="nl-NL" sz="1800" dirty="0">
                <a:solidFill>
                  <a:srgbClr val="000000"/>
                </a:solidFill>
                <a:latin typeface="Calibri" panose="020F0502020204030204" pitchFamily="34" charset="0"/>
              </a:rPr>
              <a:t>De temperatuur waarop Lynpave geproduceerd wordt is 30% tot 40% lager dan de temperatuur bij de productie van regulier asfalt. Het verlagen van de productietemperatuur zorgt niet alleen voor minder brandstof verbruik maar ook voor minder CO2-uitstoot. Dit levert een CO2-reductie op van ruim 20%! Lynpave bestaat voor een deel uit gerecycled freesasfalt. Door toevoeging van een bestanddeel aan het mengsel, treedt er een verjongingsproces van het verouderde bindmiddel op. Hierdoor kan het oude bindmiddel worden hergebruikt en is een langere levensduur gegarandeerd. </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15</a:t>
            </a:fld>
            <a:endParaRPr lang="nl-NL" dirty="0"/>
          </a:p>
        </p:txBody>
      </p:sp>
    </p:spTree>
    <p:extLst>
      <p:ext uri="{BB962C8B-B14F-4D97-AF65-F5344CB8AC3E}">
        <p14:creationId xmlns:p14="http://schemas.microsoft.com/office/powerpoint/2010/main" val="16665354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Circulaire objecten, https://puc.overheid.nl/rijkswaterstaat/doc/PUC_166614_31/</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125</a:t>
            </a:fld>
            <a:endParaRPr lang="nl-NL" dirty="0"/>
          </a:p>
        </p:txBody>
      </p:sp>
    </p:spTree>
    <p:extLst>
      <p:ext uri="{BB962C8B-B14F-4D97-AF65-F5344CB8AC3E}">
        <p14:creationId xmlns:p14="http://schemas.microsoft.com/office/powerpoint/2010/main" val="42567852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grote opdrachtgevers van infraprojecten hebben gemeente Amsterdam, Rotterdam en Rijkswaterstaat de krachten gebundeld om samen met de Bruggenstichting een onafhankelijke bruggenbank op te zetten, om hergebruik van bruggen voor alle overheden laagdrempelig en toegankelijk te maken. Hoogwaardig hergebruik van bruggen die nog in goede staat verkeren past naadloos bij de ambitie van de overheid om in 2030 volledig klimaatneutraal en circulair te werken. </a:t>
            </a:r>
          </a:p>
          <a:p>
            <a:endParaRPr lang="nl-NL" dirty="0"/>
          </a:p>
          <a:p>
            <a:r>
              <a:rPr lang="nl-NL" dirty="0"/>
              <a:t>Bruggen worden vervangen als ze in hun huidige gebruik disfunctioneel zijn of dreigen te geworden. Dat zegt niets over hun toepasbaarheid in een andere context. Een overbelaste brug in een hoofdwegennet kan nog prima dienst doen in het onderliggend wegennet. Een te korte brug over een verbreed kanaal overspant eenvoudig een smallere watergang. En een te lichte verkeersbrug doet prima dienst als brug voor fietsers en voetgangers. Bruggen worden op maat gemaakt. De omgeving dicteert de kenmerken van de brug. Bij hergebruik gaat dat precies andersom. De brug dicteert de inpassing in de omgeving. </a:t>
            </a:r>
          </a:p>
          <a:p>
            <a:endParaRPr lang="nl-NL" dirty="0"/>
          </a:p>
          <a:p>
            <a:r>
              <a:rPr lang="nl-NL" dirty="0"/>
              <a:t>https://www.nationalebruggenbank.nl/wp-content/uploads/2021/03/20607-RWS-AMROR-handleiding-bruggen-16PS.pdf</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126</a:t>
            </a:fld>
            <a:endParaRPr lang="nl-NL" dirty="0"/>
          </a:p>
        </p:txBody>
      </p:sp>
    </p:spTree>
    <p:extLst>
      <p:ext uri="{BB962C8B-B14F-4D97-AF65-F5344CB8AC3E}">
        <p14:creationId xmlns:p14="http://schemas.microsoft.com/office/powerpoint/2010/main" val="33060279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dorp Ritsumasyl, ten westen van Leeuwarden, wordt een fietsbrug met een biocomposiet rijdek gerealiseerd.</a:t>
            </a:r>
          </a:p>
          <a:p>
            <a:r>
              <a:rPr lang="nl-NL" dirty="0"/>
              <a:t>Om concreet invulling te geven aan vragen uit eerdere werksessies en kennisbehoefte is DRIVE gevraagd om een variantenstudie uit te voeren waarin 5 verschillende brugdekvarianten qua materialisering worden vergeleken op milieu-impact/ circulariteit en kosten. De volgende 5 materialen zijn beschouwd: - vlasvezelcomposiet (huidige ontwerp); - glasvezelcomposiet; - beton; - staal; - hout.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Bron:  Duurzaamheidsscan biocomposiet fietsbrug Ritsumasyl, https://www.drive.frl/wp-content/uploads/2020/02/LW281-2-20-000.457-rapd-Duurzaamheidsscan-biocomposiet-fietsbrug-Ritsumasyl-14-01-20.pdf</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127</a:t>
            </a:fld>
            <a:endParaRPr lang="nl-NL" dirty="0"/>
          </a:p>
        </p:txBody>
      </p:sp>
    </p:spTree>
    <p:extLst>
      <p:ext uri="{BB962C8B-B14F-4D97-AF65-F5344CB8AC3E}">
        <p14:creationId xmlns:p14="http://schemas.microsoft.com/office/powerpoint/2010/main" val="10118679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de fietsbrug is variantenstudie gemaakt. Conclusies rapport m.b.t. MKI. De glasvezelcomposiet heeft de hoogste MKI score heeft van alle brugdekvarianten. De vlasvezelcomposiet variant komt als een na hoogste uit de berekening. In beide gevallen heeft de einde levensduur fase de grootste impact, terwijl dit bij de andere varianten een veel kleinere impact heeft. De voornaamste reden hiervan is dat er volgens de NMD geen hergebruik mogelijk is bij glasvezelcomposiet en vlasvezelcomposiet, maar wel bij de overige materialen. Echter, op dit moment wordt al wel glasvezelcomposiet hergebruikt, maar hierbij verliest het materialen veel van zijn waarde. Bijvoorbeeld, het proces van pyrolyse waarbij van korte vezels, gas en olie kan worden gemaakt. Voor vlasvezelcomposiet is het evident dat er kansen voor hoogwaardigere end of life toepassingen ontstaan indien deze 100% biobased kan worden gefabriceerd. Daarnaast is het opvallend dat beton en staal een relatief lage MKI score hebben, terwijl deze varianten bij CO2-uistoot minder goed scoren. De fase einde levensduur is voornamelijk verantwoordelijk voor de lagere MKI score. Dit komt doordat beton en staal materialen in hoge mate kunnen worden hergebruikt. Voorts is het van belang om te melden dat bij alle varianten de onderbouw gelijk is gehouden. Bij beton is echter de noodzaak van een zwaardere onderbouw waarschijnlijk. Hiermee is de gepresenteerde MKI score iets te optimistisch.</a:t>
            </a:r>
          </a:p>
          <a:p>
            <a:r>
              <a:rPr lang="nl-NL" dirty="0"/>
              <a:t>Bron: https://www.drive.frl/wp-content/uploads/2020/02/LW281-2-20-000.457-rapd-Duurzaamheidsscan-biocomposiet-fietsbrug-Ritsumasyl-14-01-20.pdf</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128</a:t>
            </a:fld>
            <a:endParaRPr lang="nl-NL" dirty="0"/>
          </a:p>
        </p:txBody>
      </p:sp>
    </p:spTree>
    <p:extLst>
      <p:ext uri="{BB962C8B-B14F-4D97-AF65-F5344CB8AC3E}">
        <p14:creationId xmlns:p14="http://schemas.microsoft.com/office/powerpoint/2010/main" val="598386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Helvetica" panose="020B0604020202020204" pitchFamily="34" charset="0"/>
              </a:rPr>
              <a:t>In de Nieuwe N69 is een fietsbrug geplaatst van voorgespannen </a:t>
            </a:r>
            <a:r>
              <a:rPr lang="nl-NL" b="0" i="0" dirty="0" err="1">
                <a:solidFill>
                  <a:srgbClr val="000000"/>
                </a:solidFill>
                <a:effectLst/>
                <a:latin typeface="Helvetica" panose="020B0604020202020204" pitchFamily="34" charset="0"/>
              </a:rPr>
              <a:t>geopolymeerbeton</a:t>
            </a:r>
            <a:r>
              <a:rPr lang="nl-NL" b="0" i="0" dirty="0">
                <a:solidFill>
                  <a:srgbClr val="000000"/>
                </a:solidFill>
                <a:effectLst/>
                <a:latin typeface="Helvetica" panose="020B0604020202020204" pitchFamily="34" charset="0"/>
              </a:rPr>
              <a:t>. Deze cementloze brug is gemaakt van hergebruikte grondstoffen en draagt bij aan het duurzame karakter van het totale project. De fietsbrug wordt door de betrokkenen als een belangrijke doorbraak gezien in het verduurzamen van betonconstructies. Het object kenmerkt zich door een fors lagere CO2-voetafdruk dan bij soortgelijke bruggen van traditioneel beton. Dat komt enerzijds door het hergebruik van materialen en anderzijds omdat er geen cement hoeft te worden geproduceerd. En dan is het ook nog eens voor het eerst dat er een dergelijke brug van voorgespannen geopolymeer wordt geplaatst.</a:t>
            </a:r>
            <a:endParaRPr lang="nl-NL" sz="1200" i="1" dirty="0"/>
          </a:p>
          <a:p>
            <a:r>
              <a:rPr lang="nl-NL" sz="1200" i="1" dirty="0"/>
              <a:t>https://www.infrasite.nl/wegen/2021/07/15/fietsbrug-van-cementloos-beton-over-n69-geplaatst/</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129</a:t>
            </a:fld>
            <a:endParaRPr lang="nl-NL" dirty="0"/>
          </a:p>
        </p:txBody>
      </p:sp>
    </p:spTree>
    <p:extLst>
      <p:ext uri="{BB962C8B-B14F-4D97-AF65-F5344CB8AC3E}">
        <p14:creationId xmlns:p14="http://schemas.microsoft.com/office/powerpoint/2010/main" val="24940975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Basilisk biedt zelfherstellend beton. B- Betonballon: Beton om een ballon gegoten. C- Bio Bound: betonproducten met olifantsgras .D- Reduton: grastegels met cementloos en gerecycled beton. E-SBIR-project betonliggers: hergebruik betonnen liggers.  F- SmartCrusher: terugwinning van de bestanddelen van beton. G- SQAPE- Cementloos beton.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130</a:t>
            </a:fld>
            <a:endParaRPr lang="nl-NL" dirty="0"/>
          </a:p>
        </p:txBody>
      </p:sp>
    </p:spTree>
    <p:extLst>
      <p:ext uri="{BB962C8B-B14F-4D97-AF65-F5344CB8AC3E}">
        <p14:creationId xmlns:p14="http://schemas.microsoft.com/office/powerpoint/2010/main" val="5256756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F4448"/>
                </a:solidFill>
                <a:effectLst/>
                <a:latin typeface="Heijmans"/>
              </a:rPr>
              <a:t>Het ontwerp van het consortium Heijmans, Arup en Schaffitzel heet ‘Bridges of Laminated Timber’, afgekort: BoLT. Ontwerp is gemaakt in het kader van de innovatiecompetitie </a:t>
            </a:r>
            <a:r>
              <a:rPr lang="en-US" b="0" i="0" dirty="0">
                <a:solidFill>
                  <a:srgbClr val="3E3E3E"/>
                </a:solidFill>
                <a:effectLst/>
                <a:latin typeface="RijksOverheidSans"/>
              </a:rPr>
              <a:t>SBIR ('Small Business Innovation Research’). </a:t>
            </a:r>
            <a:r>
              <a:rPr lang="nl-NL" b="0" i="0" dirty="0">
                <a:solidFill>
                  <a:srgbClr val="3F4448"/>
                </a:solidFill>
                <a:effectLst/>
                <a:latin typeface="Heijmans"/>
              </a:rPr>
              <a:t>BoLT heeft een volledig houten bovenbouw. Door slim te ontwerpen, het hout volledig te beschermen tegen water en rekening te houden met overige toekomstige regels van de Eurocode voor Houten Bruggen, is een theoretische levensduur van honderd jaar zeker haalbaar. De BoLT bovenbouw-oplossing bestaat voor 75 procent van het gewicht uit hernieuwbaar materiaal. Door het toepassing van dit vele hout is de bovenbouw honderd procent CO2-neutraal. Het concept is bruikbaar voor dekrenovatie van bestaande viaducten, met behoud van de onderbouw en fundering. Dit omdat de houten bovenbouw half zo zwaar is als een betonnen bovenbouw. Daarnaast is het toepasbaar bij de volledige nieuwbouw van viaducten.</a:t>
            </a:r>
            <a:endParaRPr lang="nl-NL" b="0"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131</a:t>
            </a:fld>
            <a:endParaRPr lang="nl-NL" dirty="0"/>
          </a:p>
        </p:txBody>
      </p:sp>
    </p:spTree>
    <p:extLst>
      <p:ext uri="{BB962C8B-B14F-4D97-AF65-F5344CB8AC3E}">
        <p14:creationId xmlns:p14="http://schemas.microsoft.com/office/powerpoint/2010/main" val="32441591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RO Sans"/>
              </a:rPr>
              <a:t>Rijkswaterstaat denkt bij het ontwerp van een snelweg of viaduct na over het toekomstige (her)gebruik van alle onderdelen en materialen. Ook wordt nagedacht over de gewenste levensduur en het ontwerpen met beschikbare materialen (en objecten). Rijkswaterstaat werkt bijvoorbeeld mee aan het eerste circulaire viaduct van Nederland. Dit is een modulair viaduct dat uit een soort legoblokken bestaat. Je kunt het volledig uit elkaar halen, elders opnieuw gebruiken of aanpassen aan meer of minder verkeer. R</a:t>
            </a:r>
            <a:r>
              <a:rPr lang="nl-NL" b="0" i="0" dirty="0">
                <a:solidFill>
                  <a:srgbClr val="222222"/>
                </a:solidFill>
                <a:effectLst/>
                <a:latin typeface="RO Sans"/>
              </a:rPr>
              <a:t>ijkswaterstaat heeft samen met ketenpartners een circulair viaduct ontworpen. De aannemer – Van Hattem en Blankevoort – nam zelf het initiatief en vroeg Rijkswaterstaat deel te nemen. Stan Kerkhofs en Esther van Eijk vertellen over het ontwerpen en bouwen van een circulair viaduct.</a:t>
            </a:r>
          </a:p>
          <a:p>
            <a:pPr algn="l"/>
            <a:r>
              <a:rPr lang="nl-NL" b="0" i="0" dirty="0">
                <a:solidFill>
                  <a:srgbClr val="222222"/>
                </a:solidFill>
                <a:effectLst/>
                <a:latin typeface="RO Sans"/>
              </a:rPr>
              <a:t>Nadere info en video: https://www.rijkswaterstaat.nl/zakelijk/duurzame-leefomgeving/circulaire-economie/circulaire-viaducten/bouw-circulair-viaduct-bij-kampen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132</a:t>
            </a:fld>
            <a:endParaRPr lang="nl-NL" dirty="0"/>
          </a:p>
        </p:txBody>
      </p:sp>
    </p:spTree>
    <p:extLst>
      <p:ext uri="{BB962C8B-B14F-4D97-AF65-F5344CB8AC3E}">
        <p14:creationId xmlns:p14="http://schemas.microsoft.com/office/powerpoint/2010/main" val="10060127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000000"/>
                </a:solidFill>
                <a:effectLst/>
                <a:latin typeface="TheSans_Plain"/>
              </a:rPr>
              <a:t>Prefab liggers van viaducten kunnen minstens honderd jaar mee. Toch worden ze vaak al na een paar decennia vermalen tot funderingsmateriaal, omdat het viaduct wordt gesloopt. Dat is doodzonde omdat ze, na wederom te zijn gecertificeerd, opnieuw een eeuw mee kunnen als onderdeel van nieuwe, circulaire viaducten. De voordelen zijn duidelijk: het dringt het gebruik van primaire grondstoffen terug, het kan 40 procent in de kosten schelen, en het kan leiden tot een CO2- en MKI-besparing van 60 procent. Toch gebeurt het niet, terwijl het zo logisch lijkt. Royal </a:t>
            </a:r>
            <a:r>
              <a:rPr lang="nl-NL" b="0" i="0" dirty="0" err="1">
                <a:solidFill>
                  <a:srgbClr val="000000"/>
                </a:solidFill>
                <a:effectLst/>
                <a:latin typeface="TheSans_Plain"/>
              </a:rPr>
              <a:t>HaskoningDHV</a:t>
            </a:r>
            <a:r>
              <a:rPr lang="nl-NL" b="0" i="0" dirty="0">
                <a:solidFill>
                  <a:srgbClr val="000000"/>
                </a:solidFill>
                <a:effectLst/>
                <a:latin typeface="TheSans_Plain"/>
              </a:rPr>
              <a:t> gaat in opdracht van Rijkswaterstaat na wat er voor nodig is om daar verandering in te brengen. Deze opdracht is onderdeel van een innovatieve aanbesteding: de SBIR Circulaire Viaducten (</a:t>
            </a:r>
            <a:r>
              <a:rPr lang="nl-NL" b="0" i="0" dirty="0" err="1">
                <a:solidFill>
                  <a:srgbClr val="000000"/>
                </a:solidFill>
                <a:effectLst/>
                <a:latin typeface="TheSans_Plain"/>
              </a:rPr>
              <a:t>CiVi</a:t>
            </a:r>
            <a:r>
              <a:rPr lang="nl-NL" b="0" i="0" dirty="0">
                <a:solidFill>
                  <a:srgbClr val="000000"/>
                </a:solidFill>
                <a:effectLst/>
                <a:latin typeface="TheSans_Plain"/>
              </a:rPr>
              <a:t>). Centraal staan ontwerp en organisatie, om te komen tot een realistische businesscase. De globale totale bouwkosten van een eenvoudig viaduct bedragen ongeveer € 600.000. Daarbovenop komt ongeveer 278 ton CO2 uitstoot en € 36.000,- aan MKI-kosten. Het hergebruik van prefab liggers zorgt direct voor  40% kostenbesparing, 60% CO2-besparing en 62% MKI-besparing. Wanneer per jaar alle tien vrijgekomen liggerviaducten worden hergebruikt , dan levert dat de volgende besparing op:</a:t>
            </a:r>
          </a:p>
          <a:p>
            <a:pPr algn="l" fontAlgn="base">
              <a:buFont typeface="Arial" panose="020B0604020202020204" pitchFamily="34" charset="0"/>
              <a:buChar char="•"/>
            </a:pPr>
            <a:r>
              <a:rPr lang="nl-NL" b="0" i="0" dirty="0">
                <a:solidFill>
                  <a:srgbClr val="000000"/>
                </a:solidFill>
                <a:effectLst/>
                <a:latin typeface="inherit"/>
              </a:rPr>
              <a:t>Bouwkosten: € 2.400.000</a:t>
            </a:r>
          </a:p>
          <a:p>
            <a:pPr algn="l" fontAlgn="base">
              <a:buFont typeface="Arial" panose="020B0604020202020204" pitchFamily="34" charset="0"/>
              <a:buChar char="•"/>
            </a:pPr>
            <a:r>
              <a:rPr lang="nl-NL" b="0" i="0" dirty="0">
                <a:solidFill>
                  <a:srgbClr val="000000"/>
                </a:solidFill>
                <a:effectLst/>
                <a:latin typeface="inherit"/>
              </a:rPr>
              <a:t>CO2: 1.680 ton</a:t>
            </a:r>
          </a:p>
          <a:p>
            <a:pPr algn="l" fontAlgn="base">
              <a:buFont typeface="Arial" panose="020B0604020202020204" pitchFamily="34" charset="0"/>
              <a:buChar char="•"/>
            </a:pPr>
            <a:r>
              <a:rPr lang="nl-NL" b="0" i="0" dirty="0">
                <a:solidFill>
                  <a:srgbClr val="000000"/>
                </a:solidFill>
                <a:effectLst/>
                <a:latin typeface="inherit"/>
              </a:rPr>
              <a:t>MKI: €222.000</a:t>
            </a:r>
          </a:p>
          <a:p>
            <a:pPr algn="l" fontAlgn="base">
              <a:buFont typeface="Arial" panose="020B0604020202020204" pitchFamily="34" charset="0"/>
              <a:buNone/>
            </a:pPr>
            <a:r>
              <a:rPr lang="nl-NL" b="0" i="0" dirty="0">
                <a:solidFill>
                  <a:srgbClr val="000000"/>
                </a:solidFill>
                <a:effectLst/>
                <a:latin typeface="TheSans_Plain"/>
              </a:rPr>
              <a:t>Nu worden de prefab liggers van de gesloopte bruggen niet hergebruikt maar vermalen tot betonpuin – dus </a:t>
            </a:r>
            <a:r>
              <a:rPr lang="nl-NL" b="0" i="0" dirty="0" err="1">
                <a:solidFill>
                  <a:srgbClr val="000000"/>
                </a:solidFill>
                <a:effectLst/>
                <a:latin typeface="TheSans_Plain"/>
              </a:rPr>
              <a:t>downgrading</a:t>
            </a:r>
            <a:r>
              <a:rPr lang="nl-NL" b="0" i="0" dirty="0">
                <a:solidFill>
                  <a:srgbClr val="000000"/>
                </a:solidFill>
                <a:effectLst/>
                <a:latin typeface="TheSans_Plain"/>
              </a:rPr>
              <a:t>. De recycling van liggers is arbeids- en energie-intensief. Bovendien is het een laagwaardige vorm van recyclen, omdat verreweg het meeste beton wordt hergebruikt als wegfundering. Prefab liggers daarentegen kunnen direct worden hergebruikt in nieuwe projecten voor de functie waarvoor ze zijn gemaakt (</a:t>
            </a:r>
            <a:r>
              <a:rPr lang="nl-NL" b="0" i="0" dirty="0" err="1">
                <a:solidFill>
                  <a:srgbClr val="000000"/>
                </a:solidFill>
                <a:effectLst/>
                <a:latin typeface="TheSans_Plain"/>
              </a:rPr>
              <a:t>ReUse</a:t>
            </a:r>
            <a:r>
              <a:rPr lang="nl-NL" b="0" i="0" dirty="0">
                <a:solidFill>
                  <a:srgbClr val="000000"/>
                </a:solidFill>
                <a:effectLst/>
                <a:latin typeface="TheSans_Plain"/>
              </a:rPr>
              <a:t>)</a:t>
            </a:r>
            <a:r>
              <a:rPr lang="nl-NL" b="0" i="0" dirty="0">
                <a:solidFill>
                  <a:srgbClr val="000000"/>
                </a:solidFill>
                <a:effectLst/>
                <a:latin typeface="inheri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bevat link naar: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https://global.royalhaskoningdhv.com/nederland/nieuws/nieuwsberichten/sbir-circulaire-viaducten-tweede-leven-voor-liggers-maakt-viaducten-circulair.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133</a:t>
            </a:fld>
            <a:endParaRPr lang="nl-NL" dirty="0"/>
          </a:p>
        </p:txBody>
      </p:sp>
    </p:spTree>
    <p:extLst>
      <p:ext uri="{BB962C8B-B14F-4D97-AF65-F5344CB8AC3E}">
        <p14:creationId xmlns:p14="http://schemas.microsoft.com/office/powerpoint/2010/main" val="11840770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FFFFFF"/>
                </a:solidFill>
                <a:effectLst/>
                <a:latin typeface="-apple-system"/>
              </a:rPr>
              <a:t>De </a:t>
            </a:r>
            <a:r>
              <a:rPr lang="nl-NL" b="0" i="0" dirty="0" err="1">
                <a:solidFill>
                  <a:srgbClr val="FFFFFF"/>
                </a:solidFill>
                <a:effectLst/>
                <a:latin typeface="-apple-system"/>
              </a:rPr>
              <a:t>SUREbridge</a:t>
            </a:r>
            <a:r>
              <a:rPr lang="nl-NL" b="0" i="0" dirty="0">
                <a:solidFill>
                  <a:srgbClr val="FFFFFF"/>
                </a:solidFill>
                <a:effectLst/>
                <a:latin typeface="-apple-system"/>
              </a:rPr>
              <a:t> methode is ontwikkeld voor de renovatie van betonnen bruggen. Sloop is niet nodig. De bestaande constructie wordt met behulp van </a:t>
            </a:r>
            <a:r>
              <a:rPr lang="nl-NL" b="0" i="0" dirty="0" err="1">
                <a:solidFill>
                  <a:srgbClr val="FFFFFF"/>
                </a:solidFill>
                <a:effectLst/>
                <a:latin typeface="-apple-system"/>
              </a:rPr>
              <a:t>FiberCore</a:t>
            </a:r>
            <a:r>
              <a:rPr lang="nl-NL" b="0" i="0" dirty="0">
                <a:solidFill>
                  <a:srgbClr val="FFFFFF"/>
                </a:solidFill>
                <a:effectLst/>
                <a:latin typeface="-apple-system"/>
              </a:rPr>
              <a:t> composiet dekken met </a:t>
            </a:r>
            <a:r>
              <a:rPr lang="nl-NL" b="0" i="0" dirty="0" err="1">
                <a:solidFill>
                  <a:srgbClr val="FFFFFF"/>
                </a:solidFill>
                <a:effectLst/>
                <a:latin typeface="-apple-system"/>
              </a:rPr>
              <a:t>InfraCore</a:t>
            </a:r>
            <a:r>
              <a:rPr lang="nl-NL" b="0" i="0" dirty="0">
                <a:solidFill>
                  <a:srgbClr val="FFFFFF"/>
                </a:solidFill>
                <a:effectLst/>
                <a:latin typeface="Calibri" panose="020F0502020204030204" pitchFamily="34" charset="0"/>
                <a:cs typeface="Calibri" panose="020F0502020204030204" pitchFamily="34" charset="0"/>
              </a:rPr>
              <a:t>® Inside vers</a:t>
            </a:r>
            <a:r>
              <a:rPr lang="nl-NL" b="0" i="0" dirty="0">
                <a:solidFill>
                  <a:srgbClr val="FFFFFF"/>
                </a:solidFill>
                <a:effectLst/>
                <a:latin typeface="-apple-system"/>
              </a:rPr>
              <a:t>terkt én beveiligd tegen invloeden van buitenaf, zoals vocht en dooizouten. De brug voldoet aan de hiermee aan de Eurocodes en kan – met minimaal onderhoud – weer velen jaren mee. </a:t>
            </a:r>
            <a:r>
              <a:rPr lang="nl-NL" b="0" i="0" dirty="0">
                <a:solidFill>
                  <a:srgbClr val="5A5758"/>
                </a:solidFill>
                <a:effectLst/>
                <a:latin typeface="-apple-system"/>
              </a:rPr>
              <a:t>De bestaande constructie wordt versterkt en – indien gewenst – verbreed door er een prefab composiet paneel </a:t>
            </a:r>
            <a:r>
              <a:rPr lang="nl-NL" b="0" i="0" dirty="0" err="1">
                <a:solidFill>
                  <a:srgbClr val="5A5758"/>
                </a:solidFill>
                <a:effectLst/>
                <a:latin typeface="-apple-system"/>
              </a:rPr>
              <a:t>schuifvast</a:t>
            </a:r>
            <a:r>
              <a:rPr lang="nl-NL" b="0" i="0" dirty="0">
                <a:solidFill>
                  <a:srgbClr val="5A5758"/>
                </a:solidFill>
                <a:effectLst/>
                <a:latin typeface="-apple-system"/>
              </a:rPr>
              <a:t> op te monteren. Hierdoor kan de brug weer tot 50 jaar mee, met minimaal onderhoud. De brug wordt door toepassing van de methode met een factor 2 tot 2,5 versterkt, in een bouwtijd van slechts 6 weken. En omdat de constructie niet hoeft worden gesloopt, levert dit besparing op in tijd, hinder én transporten; een groot milieuvoordeel. </a:t>
            </a:r>
          </a:p>
          <a:p>
            <a:r>
              <a:rPr lang="nl-NL" b="0" i="0" dirty="0">
                <a:solidFill>
                  <a:srgbClr val="5A5758"/>
                </a:solidFill>
                <a:effectLst/>
                <a:latin typeface="-apple-system"/>
              </a:rPr>
              <a:t>Bron: https://www.fibercore-europe.com/toepassingen/renovatie-van-betonnen-bruggen/</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134</a:t>
            </a:fld>
            <a:endParaRPr lang="nl-NL" dirty="0"/>
          </a:p>
        </p:txBody>
      </p:sp>
    </p:spTree>
    <p:extLst>
      <p:ext uri="{BB962C8B-B14F-4D97-AF65-F5344CB8AC3E}">
        <p14:creationId xmlns:p14="http://schemas.microsoft.com/office/powerpoint/2010/main" val="1365135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err="1">
                <a:solidFill>
                  <a:srgbClr val="000000"/>
                </a:solidFill>
                <a:effectLst/>
                <a:latin typeface="RijksOverheidSans"/>
              </a:rPr>
              <a:t>BioReVation</a:t>
            </a:r>
            <a:r>
              <a:rPr lang="nl-NL" b="0" i="0" dirty="0">
                <a:solidFill>
                  <a:srgbClr val="000000"/>
                </a:solidFill>
                <a:effectLst/>
                <a:latin typeface="RijksOverheidSans"/>
              </a:rPr>
              <a:t> zet in op hoogwaardigere methodes voor asfaltrecycling en op milieuvriendelijkere bindmiddelen. Een grootschalig internationaal project dat nog in de onderzoeks- en testfase is. Maakt deel uit van </a:t>
            </a:r>
            <a:r>
              <a:rPr lang="nl-NL" b="0" i="0" dirty="0" err="1">
                <a:solidFill>
                  <a:srgbClr val="000000"/>
                </a:solidFill>
                <a:effectLst/>
                <a:latin typeface="RijksOverheidSans"/>
              </a:rPr>
              <a:t>Infravation</a:t>
            </a:r>
            <a:r>
              <a:rPr lang="nl-NL" b="0" i="0" dirty="0">
                <a:solidFill>
                  <a:srgbClr val="000000"/>
                </a:solidFill>
                <a:effectLst/>
                <a:latin typeface="RijksOverheidSans"/>
              </a:rPr>
              <a:t>. Rijkswaterstaat (RWS) coördineert sinds 2015 </a:t>
            </a:r>
            <a:r>
              <a:rPr lang="nl-NL" b="0" i="0" dirty="0" err="1">
                <a:solidFill>
                  <a:srgbClr val="000000"/>
                </a:solidFill>
                <a:effectLst/>
                <a:latin typeface="RijksOverheidSans"/>
              </a:rPr>
              <a:t>Infravation</a:t>
            </a:r>
            <a:r>
              <a:rPr lang="nl-NL" b="0" i="0" dirty="0">
                <a:solidFill>
                  <a:srgbClr val="000000"/>
                </a:solidFill>
                <a:effectLst/>
                <a:latin typeface="RijksOverheidSans"/>
              </a:rPr>
              <a:t>, een samenwerkingsverband van wegbeheerders uit 9 Europese landen – Duitsland, Frankrijk, Spanje, Italië, Denemarken, Noorwegen, Zweden, IJsland en Nederland – en daarnaast de Verenigde Staten en Israël.</a:t>
            </a:r>
          </a:p>
          <a:p>
            <a:r>
              <a:rPr lang="nl-NL" b="0" i="0" dirty="0">
                <a:solidFill>
                  <a:srgbClr val="000000"/>
                </a:solidFill>
                <a:effectLst/>
                <a:latin typeface="RijksOverheidSans"/>
              </a:rPr>
              <a:t>Bron: https://biorepavation.ifsttar.fr/.</a:t>
            </a:r>
          </a:p>
          <a:p>
            <a:r>
              <a:rPr lang="nl-NL" dirty="0"/>
              <a:t>Afbeelding is gelinkt naar de site </a:t>
            </a:r>
            <a:r>
              <a:rPr lang="nl-NL" i="1" dirty="0"/>
              <a:t>https://biorepavation.ifsttar.fr.</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16</a:t>
            </a:fld>
            <a:endParaRPr lang="nl-NL" dirty="0"/>
          </a:p>
        </p:txBody>
      </p:sp>
    </p:spTree>
    <p:extLst>
      <p:ext uri="{BB962C8B-B14F-4D97-AF65-F5344CB8AC3E}">
        <p14:creationId xmlns:p14="http://schemas.microsoft.com/office/powerpoint/2010/main" val="39079555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 Basilisk biedt zelfherstellend beton. B- Betonballon: Beton om een ballon gegoten. C- Bio Bound: betonproducten met olifantsgras .D- Reduton: grastegels met cementloos en gerecycled beton. E-SBIR-project betonliggers: hergebruik betonnen liggers.  F- SmartCrusher: terugwinning van de bestanddelen van beton. G- SQAPE- Cementloos beton.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135</a:t>
            </a:fld>
            <a:endParaRPr lang="nl-NL" dirty="0"/>
          </a:p>
        </p:txBody>
      </p:sp>
    </p:spTree>
    <p:extLst>
      <p:ext uri="{BB962C8B-B14F-4D97-AF65-F5344CB8AC3E}">
        <p14:creationId xmlns:p14="http://schemas.microsoft.com/office/powerpoint/2010/main" val="3454037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FFFFFF"/>
                </a:solidFill>
                <a:effectLst/>
                <a:latin typeface="Source Sans Pro" panose="020B0503030403020204" pitchFamily="34" charset="0"/>
              </a:rPr>
              <a:t>Ecofalt is een nieuw product voor het maken van gesloten verhardingen, een alternatief op asfalt. Ecofalt heeft de uiterlijke kenmerken van regulier warm asfalt maar wordt, wat uniek is in Nederland, volledig koud geproduceerd. Dit levert bij productie, een reductie van 100% in gasverbruik en CO2 –uitstoot op. Een andere unieke eigenschap van Ecofalt is dat de onder- en tussenlaag voor maar liefst 90% uit gerecycled slooppuin bestaan. </a:t>
            </a:r>
            <a:r>
              <a:rPr lang="nl-NL" b="0" i="0" dirty="0">
                <a:solidFill>
                  <a:srgbClr val="999999"/>
                </a:solidFill>
                <a:effectLst/>
                <a:latin typeface="Source Sans Pro" panose="020B0503030403020204" pitchFamily="34" charset="0"/>
              </a:rPr>
              <a:t>Dit slooppuin, afkomstig uit de wegenbouw en sloop van gebouwen, wordt voor ons opgewaardeerd tot hoogwaardige grondstoffen bij een regionale recyclingmaatschappij. </a:t>
            </a:r>
            <a:r>
              <a:rPr lang="nl-NL" b="0" i="0" dirty="0">
                <a:solidFill>
                  <a:srgbClr val="FFFFFF"/>
                </a:solidFill>
                <a:effectLst/>
                <a:latin typeface="Source Sans Pro" panose="020B0503030403020204" pitchFamily="34" charset="0"/>
              </a:rPr>
              <a:t>Bron: https://www.ecofalt.nl/over-ecofalt/</a:t>
            </a:r>
            <a:endParaRPr lang="nl-NL" dirty="0"/>
          </a:p>
          <a:p>
            <a:r>
              <a:rPr lang="nl-NL" dirty="0"/>
              <a:t>Afbeelding is gelinkt naar: https://www.ecofalt.nl/.</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17</a:t>
            </a:fld>
            <a:endParaRPr lang="nl-NL" dirty="0"/>
          </a:p>
        </p:txBody>
      </p:sp>
    </p:spTree>
    <p:extLst>
      <p:ext uri="{BB962C8B-B14F-4D97-AF65-F5344CB8AC3E}">
        <p14:creationId xmlns:p14="http://schemas.microsoft.com/office/powerpoint/2010/main" val="1873957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afbeelding heeft een link naar: https://www.duravermeer.nl/infrastructuur/producten/asfalt/ecopave-xl/</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18</a:t>
            </a:fld>
            <a:endParaRPr lang="nl-NL" dirty="0"/>
          </a:p>
        </p:txBody>
      </p:sp>
    </p:spTree>
    <p:extLst>
      <p:ext uri="{BB962C8B-B14F-4D97-AF65-F5344CB8AC3E}">
        <p14:creationId xmlns:p14="http://schemas.microsoft.com/office/powerpoint/2010/main" val="3809110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1D1D1B"/>
                </a:solidFill>
                <a:effectLst/>
                <a:latin typeface="Heebo" panose="020B0604020202020204" pitchFamily="2" charset="-79"/>
                <a:cs typeface="Heebo" panose="020B0604020202020204" pitchFamily="2" charset="-79"/>
              </a:rPr>
              <a:t>Grasfalt is een innovatief asfaltmengsel waarbij bitumen is vervangen door het biobased bindmiddel lignine dat afkomstig is uit olifantsgras. Dit zorgt voor besparing van fossiele grondstoffen. Grasfalt is een </a:t>
            </a:r>
            <a:r>
              <a:rPr lang="nl-NL" b="0" i="0" dirty="0" err="1">
                <a:solidFill>
                  <a:srgbClr val="1D1D1B"/>
                </a:solidFill>
                <a:effectLst/>
                <a:latin typeface="Heebo" panose="020B0604020202020204" pitchFamily="2" charset="-79"/>
                <a:cs typeface="Heebo" panose="020B0604020202020204" pitchFamily="2" charset="-79"/>
              </a:rPr>
              <a:t>lagetemperatuur</a:t>
            </a:r>
            <a:r>
              <a:rPr lang="nl-NL" b="0" i="0" dirty="0">
                <a:solidFill>
                  <a:srgbClr val="1D1D1B"/>
                </a:solidFill>
                <a:effectLst/>
                <a:latin typeface="Heebo" panose="020B0604020202020204" pitchFamily="2" charset="-79"/>
                <a:cs typeface="Heebo" panose="020B0604020202020204" pitchFamily="2" charset="-79"/>
              </a:rPr>
              <a:t> asfalt, namelijk 130 ºC in plaats van 170 ºC. Dit leidt 20% CO2-reductie; een besparing van ruim 2 m³ gas per ton asfalt.</a:t>
            </a:r>
          </a:p>
          <a:p>
            <a:pPr algn="l">
              <a:buFont typeface="Arial" panose="020B0604020202020204" pitchFamily="34" charset="0"/>
              <a:buNone/>
            </a:pPr>
            <a:r>
              <a:rPr lang="nl-NL" b="0" i="0" dirty="0">
                <a:solidFill>
                  <a:srgbClr val="1D1D1B"/>
                </a:solidFill>
                <a:effectLst/>
                <a:latin typeface="Heebo" panose="020B0604020202020204" pitchFamily="2" charset="-79"/>
                <a:cs typeface="Heebo" panose="020B0604020202020204" pitchFamily="2" charset="-79"/>
              </a:rPr>
              <a:t>Grasfalt is volop in ontwikkeling. In het huidige Grasfalt wordt 50% van de bitumen vervangen door lignine uit olifantsgras. De producent streeft naar 100% vervanging.</a:t>
            </a:r>
          </a:p>
          <a:p>
            <a:pPr algn="l"/>
            <a:r>
              <a:rPr lang="nl-NL" b="0" i="0" cap="all" dirty="0">
                <a:solidFill>
                  <a:srgbClr val="1D1D1B"/>
                </a:solidFill>
                <a:effectLst/>
                <a:latin typeface="Heebo" panose="020B0604020202020204" pitchFamily="2" charset="-79"/>
                <a:cs typeface="Heebo" panose="020B0604020202020204" pitchFamily="2" charset="-79"/>
              </a:rPr>
              <a:t>OLIFANTSGRAS</a:t>
            </a:r>
          </a:p>
          <a:p>
            <a:pPr algn="l">
              <a:buFont typeface="Arial" panose="020B0604020202020204" pitchFamily="34" charset="0"/>
              <a:buChar char="•"/>
            </a:pPr>
            <a:r>
              <a:rPr lang="nl-NL" b="0" i="0" dirty="0">
                <a:solidFill>
                  <a:srgbClr val="1D1D1B"/>
                </a:solidFill>
                <a:effectLst/>
                <a:latin typeface="Heebo" panose="020B0604020202020204" pitchFamily="2" charset="-79"/>
                <a:cs typeface="Heebo" panose="020B0604020202020204" pitchFamily="2" charset="-79"/>
              </a:rPr>
              <a:t>Zet zeer effectief CO2 om in biomassa.</a:t>
            </a:r>
          </a:p>
          <a:p>
            <a:pPr algn="l">
              <a:buFont typeface="Arial" panose="020B0604020202020204" pitchFamily="34" charset="0"/>
              <a:buChar char="•"/>
            </a:pPr>
            <a:r>
              <a:rPr lang="nl-NL" b="0" i="0" dirty="0">
                <a:solidFill>
                  <a:srgbClr val="1D1D1B"/>
                </a:solidFill>
                <a:effectLst/>
                <a:latin typeface="Heebo" panose="020B0604020202020204" pitchFamily="2" charset="-79"/>
                <a:cs typeface="Heebo" panose="020B0604020202020204" pitchFamily="2" charset="-79"/>
              </a:rPr>
              <a:t>Olifantsgras neemt tot 4 keer meer CO2 op dan bomen!</a:t>
            </a:r>
          </a:p>
          <a:p>
            <a:pPr algn="l">
              <a:buFont typeface="Arial" panose="020B0604020202020204" pitchFamily="34" charset="0"/>
              <a:buChar char="•"/>
            </a:pPr>
            <a:r>
              <a:rPr lang="nl-NL" b="0" i="0" dirty="0">
                <a:solidFill>
                  <a:srgbClr val="1D1D1B"/>
                </a:solidFill>
                <a:effectLst/>
                <a:latin typeface="Heebo" panose="020B0604020202020204" pitchFamily="2" charset="-79"/>
                <a:cs typeface="Heebo" panose="020B0604020202020204" pitchFamily="2" charset="-79"/>
              </a:rPr>
              <a:t>Per hectare olifantsgras, dat goed is voor 3,2 ton lignine, wordt per jaar 26,4 ton CO2 opgenomen.</a:t>
            </a:r>
          </a:p>
          <a:p>
            <a:pPr algn="l">
              <a:buFont typeface="Arial" panose="020B0604020202020204" pitchFamily="34" charset="0"/>
              <a:buChar char="•"/>
            </a:pPr>
            <a:r>
              <a:rPr lang="nl-NL" b="0" i="0" dirty="0">
                <a:solidFill>
                  <a:srgbClr val="1D1D1B"/>
                </a:solidFill>
                <a:effectLst/>
                <a:latin typeface="Heebo" panose="020B0604020202020204" pitchFamily="2" charset="-79"/>
                <a:cs typeface="Heebo" panose="020B0604020202020204" pitchFamily="2" charset="-79"/>
              </a:rPr>
              <a:t>Goede opbrengst zonder bemesting; tot ca. 20 ton per hectare per jaar</a:t>
            </a:r>
          </a:p>
          <a:p>
            <a:pPr algn="l">
              <a:buFont typeface="Arial" panose="020B0604020202020204" pitchFamily="34" charset="0"/>
              <a:buChar char="•"/>
            </a:pPr>
            <a:r>
              <a:rPr lang="nl-NL" b="0" i="0" dirty="0">
                <a:solidFill>
                  <a:srgbClr val="1D1D1B"/>
                </a:solidFill>
                <a:effectLst/>
                <a:latin typeface="Heebo" panose="020B0604020202020204" pitchFamily="2" charset="-79"/>
                <a:cs typeface="Heebo" panose="020B0604020202020204" pitchFamily="2" charset="-79"/>
              </a:rPr>
              <a:t>Alleen onderhoud tijdens het 1e en 2e jaar</a:t>
            </a:r>
          </a:p>
          <a:p>
            <a:pPr algn="l">
              <a:buFont typeface="Arial" panose="020B0604020202020204" pitchFamily="34" charset="0"/>
              <a:buChar char="•"/>
            </a:pPr>
            <a:r>
              <a:rPr lang="nl-NL" b="0" i="0" dirty="0">
                <a:solidFill>
                  <a:srgbClr val="1D1D1B"/>
                </a:solidFill>
                <a:effectLst/>
                <a:latin typeface="Heebo" panose="020B0604020202020204" pitchFamily="2" charset="-79"/>
                <a:cs typeface="Heebo" panose="020B0604020202020204" pitchFamily="2" charset="-79"/>
              </a:rPr>
              <a:t>Vanaf het 2e tot 20-25 jaar te oogsten met volle opbrengst</a:t>
            </a:r>
          </a:p>
          <a:p>
            <a:pPr algn="l">
              <a:buFont typeface="Arial" panose="020B0604020202020204" pitchFamily="34" charset="0"/>
              <a:buChar char="•"/>
            </a:pPr>
            <a:r>
              <a:rPr lang="nl-NL" b="0" i="0" dirty="0">
                <a:solidFill>
                  <a:srgbClr val="1D1D1B"/>
                </a:solidFill>
                <a:effectLst/>
                <a:latin typeface="Heebo" panose="020B0604020202020204" pitchFamily="2" charset="-79"/>
                <a:cs typeface="Heebo" panose="020B0604020202020204" pitchFamily="2" charset="-79"/>
              </a:rPr>
              <a:t>Door op het juiste moment te oogsten blijven de nutriënten achter in het wortelstelsel en wordt de bodem niet uitgeput</a:t>
            </a:r>
          </a:p>
          <a:p>
            <a:r>
              <a:rPr lang="nl-NL" dirty="0"/>
              <a:t>Bron: https://www.ntp.nl/duurzaamheid/grasfalt/.  De afbeelding bevat een link naar: https://www.ntp.nl/duurzaamheid/grasfalt/.</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19</a:t>
            </a:fld>
            <a:endParaRPr lang="nl-NL" dirty="0"/>
          </a:p>
        </p:txBody>
      </p:sp>
    </p:spTree>
    <p:extLst>
      <p:ext uri="{BB962C8B-B14F-4D97-AF65-F5344CB8AC3E}">
        <p14:creationId xmlns:p14="http://schemas.microsoft.com/office/powerpoint/2010/main" val="2292638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F4448"/>
                </a:solidFill>
                <a:effectLst/>
                <a:latin typeface="Heijmans"/>
              </a:rPr>
              <a:t>Greenway LE is het resultaat van het combineren van de kennis en ervaring van de asfaltproductie van Heijmans met de technologie en bitumenproducten van Shell. Door een innovatief productieproces kan het asfalt worden geproduceerd en verwerkt bij een lagere temperatuur (105°C in plaats van 160 °C voor traditioneel asfalt). Dat betekent een energiereductie van zo'n 25% en de daarbij behorende reductie van CO2, </a:t>
            </a:r>
            <a:r>
              <a:rPr lang="nl-NL" b="0" i="0" dirty="0" err="1">
                <a:solidFill>
                  <a:srgbClr val="3F4448"/>
                </a:solidFill>
                <a:effectLst/>
                <a:latin typeface="Heijmans"/>
              </a:rPr>
              <a:t>NOx</a:t>
            </a:r>
            <a:r>
              <a:rPr lang="nl-NL" b="0" i="0" dirty="0">
                <a:solidFill>
                  <a:srgbClr val="3F4448"/>
                </a:solidFill>
                <a:effectLst/>
                <a:latin typeface="Heijmans"/>
              </a:rPr>
              <a:t> en andere emissies. Onderscheidend is ook dat bij deze lagere temperatuur tot wel 60% oud asfalt wordt hergebruikt, zonder aan kwaliteit in te boeten.</a:t>
            </a:r>
            <a:endParaRPr lang="nl-NL" dirty="0"/>
          </a:p>
          <a:p>
            <a:r>
              <a:rPr lang="nl-NL" dirty="0"/>
              <a:t>De afbeelding bevat een link naar: https://www.heijmans.nl/nl/producten-diensten/infra/wegen-waterwegen/greenway-le/</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20</a:t>
            </a:fld>
            <a:endParaRPr lang="nl-NL" dirty="0"/>
          </a:p>
        </p:txBody>
      </p:sp>
    </p:spTree>
    <p:extLst>
      <p:ext uri="{BB962C8B-B14F-4D97-AF65-F5344CB8AC3E}">
        <p14:creationId xmlns:p14="http://schemas.microsoft.com/office/powerpoint/2010/main" val="1556819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22222"/>
                </a:solidFill>
                <a:effectLst/>
                <a:latin typeface="RO Sans"/>
              </a:rPr>
              <a:t>Hoe werkt zelf herstellend asfalt? Bij het mengen van het asfalt voeg je warmtegeleidende staalvezeltjes toe. Zo kun je het asfalt, nadat het een aantal jaar is gebruikt, van binnenuit verwarmen door middel van een inductieverwarmer. Hiermee kan je bitumen, de belangrijkste component van asfalt, laten smelten. Zo smelten haarscheurtjes, die op termijn ontstaan zijn door verkeer dat eroverheen rijdt, dicht. Met het dichtsmelten hef je de interne slijtage- en degradatieverschijnselen op. Op kleine complexere onderhoudslocaties, zoals voegovergangen en smalle brugdekken zou het echt iets kunnen toevoegen, want er is minder vaak onderhoud nodig. Met het laten smelten van bitumen, reset het asfalt en het kan weer aan een nieuw leven beginnen. Bron: https://rwsinnoveert.nl/innovaties/@223432/healroad/</a:t>
            </a:r>
            <a:endParaRPr lang="nl-NL" dirty="0"/>
          </a:p>
          <a:p>
            <a:r>
              <a:rPr lang="nl-NL" dirty="0"/>
              <a:t>De afbeelding bevat een link naar: https://healroad.eu/.</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21</a:t>
            </a:fld>
            <a:endParaRPr lang="nl-NL" dirty="0"/>
          </a:p>
        </p:txBody>
      </p:sp>
    </p:spTree>
    <p:extLst>
      <p:ext uri="{BB962C8B-B14F-4D97-AF65-F5344CB8AC3E}">
        <p14:creationId xmlns:p14="http://schemas.microsoft.com/office/powerpoint/2010/main" val="2839888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latin typeface="Candara" panose="020E0502030303020204" pitchFamily="34" charset="0"/>
              </a:rPr>
              <a:t>Lynpave wordt geproduceerd bij een temperatuur die 30% tot 40% lager is dan bij de productie van regulier asfalt. Gevolg: lager brandstof verbruik en een ruim 20% lagere CO2-uitstoot. Lynpave bestaat voor een deel uit gerecycled freesasfalt. Door toevoeging van een bestanddeel aan het mengsel, treedt er een verjongingsproces van het verouderde bindmiddel op. Hierdoor kan het oude bindmiddel worden hergebruikt en is een langere levensduur gegarandeerd</a:t>
            </a:r>
            <a:r>
              <a:rPr lang="nl-NL" sz="1100" dirty="0">
                <a:latin typeface="Candara" panose="020E0502030303020204" pitchFamily="34" charset="0"/>
              </a:rPr>
              <a:t>.</a:t>
            </a:r>
          </a:p>
          <a:p>
            <a:r>
              <a:rPr lang="nl-NL" dirty="0"/>
              <a:t>De afbeelding bevat een link naar: http://www.lynpave.nl/index.aspx.</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22</a:t>
            </a:fld>
            <a:endParaRPr lang="nl-NL" dirty="0"/>
          </a:p>
        </p:txBody>
      </p:sp>
    </p:spTree>
    <p:extLst>
      <p:ext uri="{BB962C8B-B14F-4D97-AF65-F5344CB8AC3E}">
        <p14:creationId xmlns:p14="http://schemas.microsoft.com/office/powerpoint/2010/main" val="769148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00000"/>
                </a:solidFill>
                <a:latin typeface="Calibri" panose="020F0502020204030204" pitchFamily="34" charset="0"/>
              </a:rPr>
              <a:t>A- Biorepavation zet in op alternatieve bindmiddelen uit hernieuwbare biomassa voor asfaltrecycling.</a:t>
            </a:r>
            <a:r>
              <a:rPr lang="nl-NL" dirty="0"/>
              <a:t> </a:t>
            </a:r>
            <a:r>
              <a:rPr lang="nl-NL" sz="1800" dirty="0">
                <a:solidFill>
                  <a:srgbClr val="000000"/>
                </a:solidFill>
                <a:latin typeface="Calibri" panose="020F0502020204030204" pitchFamily="34" charset="0"/>
              </a:rPr>
              <a:t>Koud geproduceerd wegverharding. B- Ecofalt mengsels bestaan uit bitumen en diverse biologische oliën op basis van zonnebloemzaden, vlassen en lijnzaad.</a:t>
            </a:r>
            <a:r>
              <a:rPr lang="nl-NL" dirty="0"/>
              <a:t> C- Ecopave </a:t>
            </a:r>
            <a:r>
              <a:rPr lang="nl-NL" sz="1800" dirty="0">
                <a:solidFill>
                  <a:srgbClr val="000000"/>
                </a:solidFill>
                <a:latin typeface="Calibri" panose="020F0502020204030204" pitchFamily="34" charset="0"/>
              </a:rPr>
              <a:t>Verlaagde productietemperatuur en verlengde levensduur.</a:t>
            </a:r>
            <a:r>
              <a:rPr lang="nl-NL" dirty="0"/>
              <a:t> D- </a:t>
            </a:r>
            <a:r>
              <a:rPr lang="nl-NL" sz="1800" dirty="0">
                <a:solidFill>
                  <a:srgbClr val="1D1D1B"/>
                </a:solidFill>
                <a:latin typeface="Calibri" panose="020F0502020204030204" pitchFamily="34" charset="0"/>
              </a:rPr>
              <a:t>Grasfalt asfaltmengsel waarbij bitumen is vervangen door het biobased bindmiddel lignine dat afkomstig is uit olifantsgras. E- </a:t>
            </a:r>
            <a:r>
              <a:rPr lang="nl-NL" sz="1800" dirty="0" err="1">
                <a:solidFill>
                  <a:srgbClr val="1D1D1B"/>
                </a:solidFill>
                <a:latin typeface="Calibri" panose="020F0502020204030204" pitchFamily="34" charset="0"/>
              </a:rPr>
              <a:t>Greenway</a:t>
            </a:r>
            <a:r>
              <a:rPr lang="nl-NL" sz="1800" dirty="0">
                <a:solidFill>
                  <a:srgbClr val="1D1D1B"/>
                </a:solidFill>
                <a:latin typeface="Calibri" panose="020F0502020204030204" pitchFamily="34" charset="0"/>
              </a:rPr>
              <a:t>-LE: l</a:t>
            </a:r>
            <a:r>
              <a:rPr lang="nl-NL" sz="1800" dirty="0">
                <a:solidFill>
                  <a:srgbClr val="000000"/>
                </a:solidFill>
                <a:latin typeface="Calibri" panose="020F0502020204030204" pitchFamily="34" charset="0"/>
              </a:rPr>
              <a:t>age temperatuur asfalt met een hoog aandeel hergebruik van oud asfalt. F-</a:t>
            </a:r>
            <a:r>
              <a:rPr lang="nl-NL" dirty="0"/>
              <a:t> </a:t>
            </a:r>
            <a:r>
              <a:rPr lang="nl-NL" sz="1800" dirty="0">
                <a:solidFill>
                  <a:srgbClr val="000000"/>
                </a:solidFill>
                <a:latin typeface="Calibri" panose="020F0502020204030204" pitchFamily="34" charset="0"/>
              </a:rPr>
              <a:t>Healroad realiseert </a:t>
            </a:r>
            <a:r>
              <a:rPr lang="nl-NL" sz="1800" dirty="0" err="1">
                <a:solidFill>
                  <a:srgbClr val="000000"/>
                </a:solidFill>
                <a:latin typeface="Calibri" panose="020F0502020204030204" pitchFamily="34" charset="0"/>
              </a:rPr>
              <a:t>zelfherstellend</a:t>
            </a:r>
            <a:r>
              <a:rPr lang="nl-NL" sz="1800" dirty="0">
                <a:solidFill>
                  <a:srgbClr val="000000"/>
                </a:solidFill>
                <a:latin typeface="Calibri" panose="020F0502020204030204" pitchFamily="34" charset="0"/>
              </a:rPr>
              <a:t> asfalt. Staalvezels worden aan asfalt toegevoegd en verwarming met inductie verlengt de levensduur. G-</a:t>
            </a:r>
            <a:r>
              <a:rPr lang="nl-NL" dirty="0"/>
              <a:t> Lynpave. </a:t>
            </a:r>
            <a:r>
              <a:rPr lang="nl-NL" sz="1800" dirty="0">
                <a:solidFill>
                  <a:srgbClr val="000000"/>
                </a:solidFill>
                <a:latin typeface="Calibri" panose="020F0502020204030204" pitchFamily="34" charset="0"/>
              </a:rPr>
              <a:t>De temperatuur waarop Lynpave geproduceerd wordt is 30% tot 40% lager dan de temperatuur bij de productie van regulier asfalt. Het verlagen van de productietemperatuur zorgt niet alleen voor minder brandstof verbruik maar ook voor minder CO2-uitstoot. Dit levert een CO2-reductie op van ruim 20%! Lynpave bestaat voor een deel uit gerecycled freesasfalt. Door toevoeging van een bestanddeel aan het mengsel, treedt er een verjongingsproces van het verouderde bindmiddel op. Hierdoor kan het oude bindmiddel worden hergebruikt en is een langere levensduur gegarandeerd. </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23</a:t>
            </a:fld>
            <a:endParaRPr lang="nl-NL" dirty="0"/>
          </a:p>
        </p:txBody>
      </p:sp>
    </p:spTree>
    <p:extLst>
      <p:ext uri="{BB962C8B-B14F-4D97-AF65-F5344CB8AC3E}">
        <p14:creationId xmlns:p14="http://schemas.microsoft.com/office/powerpoint/2010/main" val="206861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a:t>
            </a:fld>
            <a:endParaRPr lang="nl-NL" dirty="0"/>
          </a:p>
        </p:txBody>
      </p:sp>
    </p:spTree>
    <p:extLst>
      <p:ext uri="{BB962C8B-B14F-4D97-AF65-F5344CB8AC3E}">
        <p14:creationId xmlns:p14="http://schemas.microsoft.com/office/powerpoint/2010/main" val="530481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26</a:t>
            </a:fld>
            <a:endParaRPr lang="nl-NL" dirty="0"/>
          </a:p>
        </p:txBody>
      </p:sp>
    </p:spTree>
    <p:extLst>
      <p:ext uri="{BB962C8B-B14F-4D97-AF65-F5344CB8AC3E}">
        <p14:creationId xmlns:p14="http://schemas.microsoft.com/office/powerpoint/2010/main" val="2742796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 Basilisk biedt zelfherstellend beton. B- Betonballon: Beton om een ballon gegoten. C- Bio Bound: betonproducten met olifantsgras .D- Reduton: grastegels met cementloos en gerecycled beton. E-SBIR-project betonliggers: hergebruik betonnen liggers.  F- SmartCrusher: terugwinning van de bestanddelen van beton. G- SQAPE- Cementloos beton.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27</a:t>
            </a:fld>
            <a:endParaRPr lang="nl-NL" dirty="0"/>
          </a:p>
        </p:txBody>
      </p:sp>
    </p:spTree>
    <p:extLst>
      <p:ext uri="{BB962C8B-B14F-4D97-AF65-F5344CB8AC3E}">
        <p14:creationId xmlns:p14="http://schemas.microsoft.com/office/powerpoint/2010/main" val="3474895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28</a:t>
            </a:fld>
            <a:endParaRPr lang="nl-NL" dirty="0"/>
          </a:p>
        </p:txBody>
      </p:sp>
    </p:spTree>
    <p:extLst>
      <p:ext uri="{BB962C8B-B14F-4D97-AF65-F5344CB8AC3E}">
        <p14:creationId xmlns:p14="http://schemas.microsoft.com/office/powerpoint/2010/main" val="1924402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29</a:t>
            </a:fld>
            <a:endParaRPr lang="nl-NL" dirty="0"/>
          </a:p>
        </p:txBody>
      </p:sp>
    </p:spTree>
    <p:extLst>
      <p:ext uri="{BB962C8B-B14F-4D97-AF65-F5344CB8AC3E}">
        <p14:creationId xmlns:p14="http://schemas.microsoft.com/office/powerpoint/2010/main" val="2470675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Promotiefilm van Betonhuis over de verduurzaming van beton.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30</a:t>
            </a:fld>
            <a:endParaRPr lang="nl-NL" dirty="0"/>
          </a:p>
        </p:txBody>
      </p:sp>
    </p:spTree>
    <p:extLst>
      <p:ext uri="{BB962C8B-B14F-4D97-AF65-F5344CB8AC3E}">
        <p14:creationId xmlns:p14="http://schemas.microsoft.com/office/powerpoint/2010/main" val="1981000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spelers in de keten hebben een rol in de reductie van C02!</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31</a:t>
            </a:fld>
            <a:endParaRPr lang="nl-NL" dirty="0"/>
          </a:p>
        </p:txBody>
      </p:sp>
    </p:spTree>
    <p:extLst>
      <p:ext uri="{BB962C8B-B14F-4D97-AF65-F5344CB8AC3E}">
        <p14:creationId xmlns:p14="http://schemas.microsoft.com/office/powerpoint/2010/main" val="3671160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factsheet toont de MKI-scores van verschillende sterkteklassen betonmortels aan de hand van categorie 3 data: merkongebonden en ongetoetst. In deze factsheet is te zien dat de keuze voor het type cement veel invloed heeft op de milieubelasting: CEM III heeft een lagere MKI-score in vergelijking tot CEM I. Verschillende soorten betonmortels In deze factsheet analyseren we betonmortels in verschillende sterkteklassen voor toepassing in infrastructurele werken. Hoe hoger de ‘C’ aanduiding, hoe sterker de mortel. Elke mortel heeft een specifieke mengverhoudingen van de standaard grondstoffen zoals grind, zand, water, cement en hulpstoffen. Daarnaast wordt er onderscheid gemaakt tussen de types cement CEM I (portlandcement) en CEM III (cement met een aandeel hoogovenslak of vliegas). In de mortels met 30% betongranulaat vervangt gebroken gerecycled beton een deel van het zand en grind in beton. MKI-scores van betonmortels In de grafiek zijn de MKI-scores van de negentien geanalyseerde betonmortels weergeven per levensfase. In alle mengsels leveren de materialen (A1) de grootste bijdrage aan de totale MKIwaarde. Er is een groot verschil tussen CEM I en tussen CEM III: CEM III leidt tot een lagere MKI. Daarnaast is er een klein verschil in de MKI-scores tussen het gebruik van 100% primaire toeslagmaterialen of 30% betongranulaat. Ook is er een onderscheid te maken op sterkteklasses: hoe hoger de sterkteklasse, hoe hoger de MKI. In het ontwerp kan het optimum bepaald worden tussen de hoeveelheid beton en de sterkteklasse. </a:t>
            </a:r>
          </a:p>
          <a:p>
            <a:r>
              <a:rPr lang="nl-NL" sz="1800" b="0" i="0" u="none" strike="noStrike" baseline="0" dirty="0">
                <a:solidFill>
                  <a:srgbClr val="000000"/>
                </a:solidFill>
                <a:latin typeface="Arial" panose="020B0604020202020204" pitchFamily="34" charset="0"/>
              </a:rPr>
              <a:t>De mortels zonder gele arcering  van module D (C30/37 CEM I 325 kg/m3 en C30/37 CEM III 375 kg/m3) in de grondgevormde mortels doe niet verwijderd worden. Om die reden zijn voor deze mortels geen sloop, transport naar verwerklocatie, bewerking, verwerking en vermeden emissies door recycling gerekend. In plaats daarvan is uitgegaan van 100% stort in fase C4. </a:t>
            </a:r>
            <a:endParaRPr lang="nl-NL" dirty="0"/>
          </a:p>
          <a:p>
            <a:r>
              <a:rPr lang="nl-NL" dirty="0"/>
              <a:t>Bron: https://milieudatabase.nl/database/nationalemilieudatabase/ Rapporten categoriekaarten GWW, deel 3, H42 Betonconstructies.</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32</a:t>
            </a:fld>
            <a:endParaRPr lang="nl-NL" dirty="0"/>
          </a:p>
        </p:txBody>
      </p:sp>
    </p:spTree>
    <p:extLst>
      <p:ext uri="{BB962C8B-B14F-4D97-AF65-F5344CB8AC3E}">
        <p14:creationId xmlns:p14="http://schemas.microsoft.com/office/powerpoint/2010/main" val="4149734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444444"/>
                </a:solidFill>
                <a:effectLst/>
                <a:latin typeface="Work Sans" panose="020B0604020202020204" pitchFamily="2" charset="0"/>
              </a:rPr>
              <a:t>De bouw in Nederland verwerkt jaarlijks ca.14 miljoen m</a:t>
            </a:r>
            <a:r>
              <a:rPr lang="nl-NL" b="0" i="0" baseline="30000" dirty="0">
                <a:solidFill>
                  <a:srgbClr val="444444"/>
                </a:solidFill>
                <a:effectLst/>
                <a:latin typeface="Work Sans" panose="020B0604020202020204" pitchFamily="2" charset="0"/>
              </a:rPr>
              <a:t>3</a:t>
            </a:r>
            <a:r>
              <a:rPr lang="nl-NL" b="0" i="0" dirty="0">
                <a:solidFill>
                  <a:srgbClr val="444444"/>
                </a:solidFill>
                <a:effectLst/>
                <a:latin typeface="Work Sans" panose="020B0604020202020204" pitchFamily="2" charset="0"/>
              </a:rPr>
              <a:t> beton. De belangrijkste parameter die de sector achterlaat is de CO</a:t>
            </a:r>
            <a:r>
              <a:rPr lang="nl-NL" b="0" i="0" baseline="-25000" dirty="0">
                <a:solidFill>
                  <a:srgbClr val="444444"/>
                </a:solidFill>
                <a:effectLst/>
                <a:latin typeface="Work Sans" panose="020B0604020202020204" pitchFamily="2" charset="0"/>
              </a:rPr>
              <a:t>2</a:t>
            </a:r>
            <a:r>
              <a:rPr lang="nl-NL" b="0" i="0" dirty="0">
                <a:solidFill>
                  <a:srgbClr val="444444"/>
                </a:solidFill>
                <a:effectLst/>
                <a:latin typeface="Work Sans" panose="020B0604020202020204" pitchFamily="2" charset="0"/>
              </a:rPr>
              <a:t>-footprint. Het Nederlandse betongebruik leidt tot een CO</a:t>
            </a:r>
            <a:r>
              <a:rPr lang="nl-NL" b="0" i="0" baseline="-25000" dirty="0">
                <a:solidFill>
                  <a:srgbClr val="444444"/>
                </a:solidFill>
                <a:effectLst/>
                <a:latin typeface="Work Sans" panose="020B0604020202020204" pitchFamily="2" charset="0"/>
              </a:rPr>
              <a:t>2</a:t>
            </a:r>
            <a:r>
              <a:rPr lang="nl-NL" b="0" i="0" dirty="0">
                <a:solidFill>
                  <a:srgbClr val="444444"/>
                </a:solidFill>
                <a:effectLst/>
                <a:latin typeface="Work Sans" panose="020B0604020202020204" pitchFamily="2" charset="0"/>
              </a:rPr>
              <a:t>-uitstoot van circa 3,5 Mt per jaar. 80% van deze emissie is gerelateerd aan de productie van cement. Deze 3,5 Mt is 1,7% van totale jaarlijkse CO</a:t>
            </a:r>
            <a:r>
              <a:rPr lang="nl-NL" b="0" i="0" baseline="-25000" dirty="0">
                <a:solidFill>
                  <a:srgbClr val="444444"/>
                </a:solidFill>
                <a:effectLst/>
                <a:latin typeface="Work Sans" panose="020B0604020202020204" pitchFamily="2" charset="0"/>
              </a:rPr>
              <a:t>2</a:t>
            </a:r>
            <a:r>
              <a:rPr lang="nl-NL" b="0" i="0" dirty="0">
                <a:solidFill>
                  <a:srgbClr val="444444"/>
                </a:solidFill>
                <a:effectLst/>
                <a:latin typeface="Work Sans" panose="020B0604020202020204" pitchFamily="2" charset="0"/>
              </a:rPr>
              <a:t>-emissie in Nederland. Voor die betonproductie zijn grote hoeveelheden cement nodig. Wereldwijd wordt de cementindustrie verantwoordelijk geacht voor ruim 5% van de door mensen veroorzaakte CO</a:t>
            </a:r>
            <a:r>
              <a:rPr lang="nl-NL" b="0" i="0" baseline="-25000" dirty="0">
                <a:solidFill>
                  <a:srgbClr val="444444"/>
                </a:solidFill>
                <a:effectLst/>
                <a:latin typeface="Work Sans" panose="020B0604020202020204" pitchFamily="2" charset="0"/>
              </a:rPr>
              <a:t>2</a:t>
            </a:r>
            <a:r>
              <a:rPr lang="nl-NL" b="0" i="0" dirty="0">
                <a:solidFill>
                  <a:srgbClr val="444444"/>
                </a:solidFill>
                <a:effectLst/>
                <a:latin typeface="Work Sans" panose="020B0604020202020204" pitchFamily="2" charset="0"/>
              </a:rPr>
              <a:t>-emissie. In Nederland is dat minder dan 1%. Bron: https://betonhuis.nl/betonmortel/betonmortel-en-co2-emissie</a:t>
            </a:r>
            <a:endParaRPr lang="nl-NL" dirty="0"/>
          </a:p>
          <a:p>
            <a:endParaRPr lang="nl-NL" dirty="0"/>
          </a:p>
          <a:p>
            <a:r>
              <a:rPr lang="nl-NL" b="0" i="0" dirty="0">
                <a:solidFill>
                  <a:srgbClr val="222222"/>
                </a:solidFill>
                <a:effectLst/>
                <a:latin typeface="RO Sans"/>
              </a:rPr>
              <a:t>Het Betonakkoord geeft zoals gezegd invulling aan de doelen en de ambities voor de betonketen. Enkele voorbeelden: 30% CO</a:t>
            </a:r>
            <a:r>
              <a:rPr lang="nl-NL" b="0" i="0" baseline="-25000" dirty="0">
                <a:solidFill>
                  <a:srgbClr val="222222"/>
                </a:solidFill>
                <a:effectLst/>
                <a:latin typeface="RO Sans"/>
              </a:rPr>
              <a:t>2</a:t>
            </a:r>
            <a:r>
              <a:rPr lang="nl-NL" b="0" i="0" dirty="0">
                <a:solidFill>
                  <a:srgbClr val="222222"/>
                </a:solidFill>
                <a:effectLst/>
                <a:latin typeface="RO Sans"/>
              </a:rPr>
              <a:t>-reductie in 2030 ten opzichte van 1990 met een ambitie tot 49% reductie in de keten, in 2030 100% hoogwaardig hergebruik van vrijkomend beton en per direct minimaal 5% van het totale volume toeslagmaterialen vervangen door betonreststromen. Het Betonakkoord geeft ook aan welke partij die doelen en ambities gaat realiseren.</a:t>
            </a:r>
          </a:p>
          <a:p>
            <a:r>
              <a:rPr lang="nl-NL" b="0" i="0" dirty="0">
                <a:solidFill>
                  <a:srgbClr val="222222"/>
                </a:solidFill>
                <a:effectLst/>
                <a:latin typeface="RO Sans"/>
              </a:rPr>
              <a:t>Op dinsdag 10 juli 2018 ondertekenden verschillende private en publieke partijen het Betonakkoord. Het Betonakkoord zet zich sector- en ketenbreed in voor de verduurzaming van beton. Aan het Betonakkoord nemen verschillende partijen uit de betonsector deel: bouwbedrijven, recyclingbedrijven, grondstoffenleveranciers, prefab- en betonmortelleveranciers, bindmiddelleveranciers en opdrachtgevers. </a:t>
            </a:r>
          </a:p>
          <a:p>
            <a:r>
              <a:rPr lang="nl-NL" b="0" i="0" dirty="0">
                <a:solidFill>
                  <a:srgbClr val="222222"/>
                </a:solidFill>
                <a:effectLst/>
                <a:latin typeface="RO Sans"/>
              </a:rPr>
              <a:t>Bron: https://ce.nl/wp-content/uploads/2021/03/CE_Delft_2828_Milieu-impact_van_betongebruik_DEF_1411033477.pdf</a:t>
            </a:r>
          </a:p>
          <a:p>
            <a:endParaRPr lang="nl-NL" b="0" i="0" dirty="0">
              <a:solidFill>
                <a:srgbClr val="222222"/>
              </a:solidFill>
              <a:effectLst/>
              <a:latin typeface="RO Sans"/>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33</a:t>
            </a:fld>
            <a:endParaRPr lang="nl-NL" dirty="0"/>
          </a:p>
        </p:txBody>
      </p:sp>
    </p:spTree>
    <p:extLst>
      <p:ext uri="{BB962C8B-B14F-4D97-AF65-F5344CB8AC3E}">
        <p14:creationId xmlns:p14="http://schemas.microsoft.com/office/powerpoint/2010/main" val="3238495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34</a:t>
            </a:fld>
            <a:endParaRPr lang="nl-NL" dirty="0"/>
          </a:p>
        </p:txBody>
      </p:sp>
    </p:spTree>
    <p:extLst>
      <p:ext uri="{BB962C8B-B14F-4D97-AF65-F5344CB8AC3E}">
        <p14:creationId xmlns:p14="http://schemas.microsoft.com/office/powerpoint/2010/main" val="201656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Cement met een hogere CO2-uitstoot, zoals Portlandcement, wordt gebruikt om de uithardingstijd te verkorten. De CO2-uitstoot kan worden beperkt door de uithardingstijd te verlengen of door het productieproces van de betonelementen in de zomer te plannen. </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35</a:t>
            </a:fld>
            <a:endParaRPr lang="nl-NL" dirty="0"/>
          </a:p>
        </p:txBody>
      </p:sp>
    </p:spTree>
    <p:extLst>
      <p:ext uri="{BB962C8B-B14F-4D97-AF65-F5344CB8AC3E}">
        <p14:creationId xmlns:p14="http://schemas.microsoft.com/office/powerpoint/2010/main" val="1713248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00000"/>
                </a:solidFill>
                <a:latin typeface="Calibri" panose="020F0502020204030204" pitchFamily="34" charset="0"/>
              </a:rPr>
              <a:t>A- Biorepavation zet in op alternatieve bindmiddelen uit hernieuwbare biomassa voor asfaltrecycling.</a:t>
            </a:r>
            <a:r>
              <a:rPr lang="nl-NL" dirty="0"/>
              <a:t> </a:t>
            </a:r>
            <a:r>
              <a:rPr lang="nl-NL" sz="1800" dirty="0">
                <a:solidFill>
                  <a:srgbClr val="000000"/>
                </a:solidFill>
                <a:latin typeface="Calibri" panose="020F0502020204030204" pitchFamily="34" charset="0"/>
              </a:rPr>
              <a:t>Koud geproduceerd wegverharding. B- Ecofalt mengsels bestaan uit bitumen en diverse biologische oliën op basis van zonnebloemzaden, vlassen en lijnzaad.</a:t>
            </a:r>
            <a:r>
              <a:rPr lang="nl-NL" dirty="0"/>
              <a:t> C- Ecopave </a:t>
            </a:r>
            <a:r>
              <a:rPr lang="nl-NL" sz="1800" dirty="0">
                <a:solidFill>
                  <a:srgbClr val="000000"/>
                </a:solidFill>
                <a:latin typeface="Calibri" panose="020F0502020204030204" pitchFamily="34" charset="0"/>
              </a:rPr>
              <a:t>Verlaagde productietemperatuur en verlengde levensduur.</a:t>
            </a:r>
            <a:r>
              <a:rPr lang="nl-NL" dirty="0"/>
              <a:t> D- </a:t>
            </a:r>
            <a:r>
              <a:rPr lang="nl-NL" sz="1800" dirty="0">
                <a:solidFill>
                  <a:srgbClr val="1D1D1B"/>
                </a:solidFill>
                <a:latin typeface="Calibri" panose="020F0502020204030204" pitchFamily="34" charset="0"/>
              </a:rPr>
              <a:t>Grasfalt asfaltmengsel waarbij bitumen is vervangen door het biobased bindmiddel lignine dat afkomstig is uit olifantsgras. E- </a:t>
            </a:r>
            <a:r>
              <a:rPr lang="nl-NL" sz="1800" dirty="0" err="1">
                <a:solidFill>
                  <a:srgbClr val="1D1D1B"/>
                </a:solidFill>
                <a:latin typeface="Calibri" panose="020F0502020204030204" pitchFamily="34" charset="0"/>
              </a:rPr>
              <a:t>Greenway</a:t>
            </a:r>
            <a:r>
              <a:rPr lang="nl-NL" sz="1800" dirty="0">
                <a:solidFill>
                  <a:srgbClr val="1D1D1B"/>
                </a:solidFill>
                <a:latin typeface="Calibri" panose="020F0502020204030204" pitchFamily="34" charset="0"/>
              </a:rPr>
              <a:t>-LE: l</a:t>
            </a:r>
            <a:r>
              <a:rPr lang="nl-NL" sz="1800" dirty="0">
                <a:solidFill>
                  <a:srgbClr val="000000"/>
                </a:solidFill>
                <a:latin typeface="Calibri" panose="020F0502020204030204" pitchFamily="34" charset="0"/>
              </a:rPr>
              <a:t>age temperatuur asfalt met een hoog aandeel hergebruik van oud asfalt. F-</a:t>
            </a:r>
            <a:r>
              <a:rPr lang="nl-NL" dirty="0"/>
              <a:t> </a:t>
            </a:r>
            <a:r>
              <a:rPr lang="nl-NL" sz="1800" dirty="0">
                <a:solidFill>
                  <a:srgbClr val="000000"/>
                </a:solidFill>
                <a:latin typeface="Calibri" panose="020F0502020204030204" pitchFamily="34" charset="0"/>
              </a:rPr>
              <a:t>Healroad realiseert </a:t>
            </a:r>
            <a:r>
              <a:rPr lang="nl-NL" sz="1800" dirty="0" err="1">
                <a:solidFill>
                  <a:srgbClr val="000000"/>
                </a:solidFill>
                <a:latin typeface="Calibri" panose="020F0502020204030204" pitchFamily="34" charset="0"/>
              </a:rPr>
              <a:t>zelfherstellend</a:t>
            </a:r>
            <a:r>
              <a:rPr lang="nl-NL" sz="1800" dirty="0">
                <a:solidFill>
                  <a:srgbClr val="000000"/>
                </a:solidFill>
                <a:latin typeface="Calibri" panose="020F0502020204030204" pitchFamily="34" charset="0"/>
              </a:rPr>
              <a:t> asfalt. Staalvezels worden aan asfalt toegevoegd en verwarming met inductie verlengt de levensduur. G-</a:t>
            </a:r>
            <a:r>
              <a:rPr lang="nl-NL" dirty="0"/>
              <a:t> Lynpave. </a:t>
            </a:r>
            <a:r>
              <a:rPr lang="nl-NL" sz="1800" dirty="0">
                <a:solidFill>
                  <a:srgbClr val="000000"/>
                </a:solidFill>
                <a:latin typeface="Calibri" panose="020F0502020204030204" pitchFamily="34" charset="0"/>
              </a:rPr>
              <a:t>De temperatuur waarop Lynpave geproduceerd wordt is 30% tot 40% lager dan de temperatuur bij de productie van regulier asfalt. Het verlagen van de productietemperatuur zorgt niet alleen voor minder brandstof verbruik maar ook voor minder CO2-uitstoot. Dit levert een CO2-reductie op van ruim 20%! Lynpave bestaat voor een deel uit gerecycled freesasfalt. Door toevoeging van een bestanddeel aan het mengsel, treedt er een verjongingsproces van het verouderde bindmiddel op. Hierdoor kan het oude bindmiddel worden hergebruikt en is een langere levensduur gegarandeerd. </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a:t>
            </a:fld>
            <a:endParaRPr lang="nl-NL" dirty="0"/>
          </a:p>
        </p:txBody>
      </p:sp>
    </p:spTree>
    <p:extLst>
      <p:ext uri="{BB962C8B-B14F-4D97-AF65-F5344CB8AC3E}">
        <p14:creationId xmlns:p14="http://schemas.microsoft.com/office/powerpoint/2010/main" val="4228428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6F6F6F"/>
                </a:solidFill>
                <a:effectLst/>
                <a:latin typeface="+mn-lt"/>
              </a:rPr>
              <a:t>Hoogovenslak</a:t>
            </a:r>
            <a:r>
              <a:rPr lang="nl-NL" b="0" i="0" dirty="0">
                <a:solidFill>
                  <a:srgbClr val="6F6F6F"/>
                </a:solidFill>
                <a:effectLst/>
                <a:latin typeface="+mn-lt"/>
              </a:rPr>
              <a:t> is een bijproduct dat ontstaat bij de productie van ruwijzer in het hoogovenproces. Het bevat in hoofdzaak siliciumoxide, calciumoxide, magnesiumoxide en aluminiumoxide. Gegranuleerde hoogovenslak ontstaat door het heel snel afkoelen van de slak uit de hoogoven met een grote hoeveelheid water. Dit noemen we het granulatieproces. Bij het granulatieproces verandert de vloeibare slak in zogenoemd slakkenzand, een korrelig product. Door deze bewerking krijgt de slak ook een amorfe structuur.</a:t>
            </a:r>
          </a:p>
          <a:p>
            <a:pPr algn="l"/>
            <a:r>
              <a:rPr lang="nl-NL" b="0" i="0" dirty="0">
                <a:solidFill>
                  <a:srgbClr val="6F6F6F"/>
                </a:solidFill>
                <a:effectLst/>
                <a:latin typeface="+mn-lt"/>
              </a:rPr>
              <a:t>De gegranuleerde slak wordt ten slotte vermalen tot een fijn poeder in een daarvoor geschikte installatie. Indien de slak op de juiste wijze wordt geactiveerd bezit ze hydraulische eigenschappen en vormt een zeer geschikte grondstof voor </a:t>
            </a:r>
            <a:r>
              <a:rPr lang="nl-NL" b="0" i="0" u="none" strike="noStrike" dirty="0">
                <a:solidFill>
                  <a:srgbClr val="6F6F6F"/>
                </a:solidFill>
                <a:effectLst/>
                <a:latin typeface="+mn-lt"/>
              </a:rPr>
              <a:t>beton</a:t>
            </a:r>
            <a:r>
              <a:rPr lang="nl-NL" b="0" i="0" dirty="0">
                <a:solidFill>
                  <a:srgbClr val="6F6F6F"/>
                </a:solidFill>
                <a:effectLst/>
                <a:latin typeface="+mn-lt"/>
              </a:rPr>
              <a:t>. Gegranuleerde hoogovenslak is een grondstof voor de productie van </a:t>
            </a:r>
            <a:r>
              <a:rPr lang="nl-NL" b="0" i="0" u="none" strike="noStrike" dirty="0">
                <a:solidFill>
                  <a:srgbClr val="6F6F6F"/>
                </a:solidFill>
                <a:effectLst/>
                <a:latin typeface="+mn-lt"/>
              </a:rPr>
              <a:t>hoogovencement</a:t>
            </a:r>
            <a:r>
              <a:rPr lang="nl-NL" b="0" i="0" dirty="0">
                <a:solidFill>
                  <a:srgbClr val="6F6F6F"/>
                </a:solidFill>
                <a:effectLst/>
                <a:latin typeface="+mn-lt"/>
              </a:rPr>
              <a:t> (</a:t>
            </a:r>
            <a:r>
              <a:rPr lang="nl-NL" b="0" i="0" u="none" strike="noStrike" dirty="0">
                <a:solidFill>
                  <a:srgbClr val="6F6F6F"/>
                </a:solidFill>
                <a:effectLst/>
                <a:latin typeface="+mn-lt"/>
              </a:rPr>
              <a:t>CEM</a:t>
            </a:r>
            <a:r>
              <a:rPr lang="nl-NL" b="0" i="0" dirty="0">
                <a:solidFill>
                  <a:srgbClr val="6F6F6F"/>
                </a:solidFill>
                <a:effectLst/>
                <a:latin typeface="+mn-lt"/>
              </a:rPr>
              <a:t> III). Gemalen gegranuleerde hoogovenslak kan in combinatie met </a:t>
            </a:r>
            <a:r>
              <a:rPr lang="nl-NL" b="0" i="0" u="none" strike="noStrike" dirty="0">
                <a:solidFill>
                  <a:srgbClr val="6F6F6F"/>
                </a:solidFill>
                <a:effectLst/>
                <a:latin typeface="+mn-lt"/>
              </a:rPr>
              <a:t>portlandcement</a:t>
            </a:r>
            <a:r>
              <a:rPr lang="nl-NL" b="0" i="0" dirty="0">
                <a:solidFill>
                  <a:srgbClr val="6F6F6F"/>
                </a:solidFill>
                <a:effectLst/>
                <a:latin typeface="+mn-lt"/>
              </a:rPr>
              <a:t> onder bepaalde voorwaarden ook direct in beton worden gebruikt. De mogelijkheden voor de toepassing van gemalen gegranuleerde hoogovenslak als </a:t>
            </a:r>
            <a:r>
              <a:rPr lang="nl-NL" b="0" i="0" u="none" strike="noStrike" dirty="0">
                <a:solidFill>
                  <a:srgbClr val="6F6F6F"/>
                </a:solidFill>
                <a:effectLst/>
                <a:latin typeface="+mn-lt"/>
              </a:rPr>
              <a:t>bindmiddel</a:t>
            </a:r>
            <a:r>
              <a:rPr lang="nl-NL" b="0" i="0" dirty="0">
                <a:solidFill>
                  <a:srgbClr val="6F6F6F"/>
                </a:solidFill>
                <a:effectLst/>
                <a:latin typeface="+mn-lt"/>
              </a:rPr>
              <a:t> zijn beschreven in </a:t>
            </a:r>
            <a:r>
              <a:rPr lang="nl-NL" b="0" i="0" u="none" strike="noStrike" dirty="0">
                <a:solidFill>
                  <a:srgbClr val="6F6F6F"/>
                </a:solidFill>
                <a:effectLst/>
                <a:latin typeface="+mn-lt"/>
              </a:rPr>
              <a:t>CUR-Aanbeveling</a:t>
            </a:r>
            <a:r>
              <a:rPr lang="nl-NL" b="0" i="0" dirty="0">
                <a:solidFill>
                  <a:srgbClr val="6F6F6F"/>
                </a:solidFill>
                <a:effectLst/>
                <a:latin typeface="+mn-lt"/>
              </a:rPr>
              <a:t> 48.</a:t>
            </a:r>
          </a:p>
          <a:p>
            <a:pPr algn="l"/>
            <a:r>
              <a:rPr lang="nl-NL" b="0" i="0" dirty="0">
                <a:solidFill>
                  <a:srgbClr val="6F6F6F"/>
                </a:solidFill>
                <a:effectLst/>
                <a:latin typeface="+mn-lt"/>
              </a:rPr>
              <a:t>Bron: https://www.betonlexicon.nl/H/Hoogovenslak</a:t>
            </a:r>
          </a:p>
          <a:p>
            <a:pPr algn="l"/>
            <a:r>
              <a:rPr lang="nl-NL" b="0" i="0" dirty="0">
                <a:solidFill>
                  <a:srgbClr val="6F6F6F"/>
                </a:solidFill>
                <a:effectLst/>
                <a:latin typeface="+mn-lt"/>
              </a:rPr>
              <a:t>Vergelijking CO2-uitstoot van hoogovencement en portlandcement: https://www.enci.nl/sites/default/files/assets/document/answers_41.pdf</a:t>
            </a:r>
          </a:p>
          <a:p>
            <a:pPr algn="l"/>
            <a:r>
              <a:rPr lang="nl-NL" b="1" i="0" dirty="0">
                <a:solidFill>
                  <a:srgbClr val="6F6F6F"/>
                </a:solidFill>
                <a:effectLst/>
                <a:latin typeface="+mn-lt"/>
              </a:rPr>
              <a:t>E-bodemas</a:t>
            </a:r>
          </a:p>
          <a:p>
            <a:pPr algn="l"/>
            <a:r>
              <a:rPr lang="nl-NL" b="0" i="0" dirty="0">
                <a:solidFill>
                  <a:srgbClr val="FFFFFF"/>
                </a:solidFill>
                <a:effectLst/>
                <a:latin typeface="+mn-lt"/>
              </a:rPr>
              <a:t>E-bodemas is afkomstig van energiecentrales op basis van de verbranding van steenkool (steenkoolcentrales). De steenkool, die energiecentrales als fijn poederkool verstoken, bestaat voor om en bij de 15% uit niet brandbaar materiaal. Hiervan belandt 10 % onderaan de verbrandingsketel in de vorm van E-bodemas. De fijne assen die na verbranding met de rookgassen worden meegevoerd worden E-vliegassen genoemd. </a:t>
            </a:r>
            <a:r>
              <a:rPr lang="nl-NL" b="0" i="0" dirty="0">
                <a:solidFill>
                  <a:srgbClr val="3D3D3D"/>
                </a:solidFill>
                <a:effectLst/>
                <a:latin typeface="Roboto" panose="02000000000000000000" pitchFamily="2" charset="0"/>
              </a:rPr>
              <a:t>Bij gebruik van E-bodemassen als secundair granulaat kunnen er problemen zijn met de uitloging van zware metalen, waarbij molybdeen, barium en vanadium kritische parameters zijn. Bron: https://bouw.grondstoffencatalogus.be/grondstoffen/e-bodemas/</a:t>
            </a:r>
            <a:endParaRPr lang="nl-NL" b="0" i="0" dirty="0">
              <a:solidFill>
                <a:srgbClr val="6F6F6F"/>
              </a:solidFill>
              <a:effectLst/>
              <a:latin typeface="+mn-lt"/>
            </a:endParaRPr>
          </a:p>
          <a:p>
            <a:pPr algn="l"/>
            <a:endParaRPr lang="nl-NL" b="0" i="0" dirty="0">
              <a:solidFill>
                <a:srgbClr val="6F6F6F"/>
              </a:solidFill>
              <a:effectLst/>
              <a:latin typeface="+mn-lt"/>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36</a:t>
            </a:fld>
            <a:endParaRPr lang="nl-NL" dirty="0"/>
          </a:p>
        </p:txBody>
      </p:sp>
    </p:spTree>
    <p:extLst>
      <p:ext uri="{BB962C8B-B14F-4D97-AF65-F5344CB8AC3E}">
        <p14:creationId xmlns:p14="http://schemas.microsoft.com/office/powerpoint/2010/main" val="3550627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Betongranulaat</a:t>
            </a:r>
            <a:r>
              <a:rPr lang="nl-NL" b="0" i="0" dirty="0">
                <a:solidFill>
                  <a:srgbClr val="202124"/>
                </a:solidFill>
                <a:effectLst/>
                <a:latin typeface="arial" panose="020B0604020202020204" pitchFamily="34" charset="0"/>
              </a:rPr>
              <a:t>Gesloopt beton kan na bewerken - het breken, zeven en reinigen ervan - perfect worden hergebruikt als toeslagmateriaal in beton, ook wel beton granulaat genoemd. Betongranulaat moet voor 90% uit beton bestaan om zo genoemd te mogen worden. (Wikipedia).</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02124"/>
                </a:solidFill>
                <a:effectLst/>
                <a:latin typeface="arial" panose="020B0604020202020204" pitchFamily="34" charset="0"/>
              </a:rPr>
              <a:t>Hoe fijner het breken in fracties hoe meer cement bij de verwerking moet worden toegevoegd.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02124"/>
                </a:solidFill>
                <a:effectLst/>
                <a:latin typeface="arial" panose="020B0604020202020204" pitchFamily="34" charset="0"/>
              </a:rPr>
              <a:t>Slim breken is iets anders dan het breken in fracties, zie sheet Smart Crusher.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02124"/>
                </a:solidFill>
                <a:effectLst/>
                <a:latin typeface="arial" panose="020B0604020202020204" pitchFamily="34" charset="0"/>
              </a:rPr>
              <a:t>Afbeelding bevat link naar https://www.youtube.com/watch?v=a4_BgoDqKCQ</a:t>
            </a:r>
            <a:endParaRPr lang="nl-NL" dirty="0"/>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37</a:t>
            </a:fld>
            <a:endParaRPr lang="nl-NL" dirty="0"/>
          </a:p>
        </p:txBody>
      </p:sp>
    </p:spTree>
    <p:extLst>
      <p:ext uri="{BB962C8B-B14F-4D97-AF65-F5344CB8AC3E}">
        <p14:creationId xmlns:p14="http://schemas.microsoft.com/office/powerpoint/2010/main" val="972231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Bron: https://www.betonakkoord.nl/resultaten/  RTD 1033 Verduurzaming beton</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38</a:t>
            </a:fld>
            <a:endParaRPr lang="nl-NL" dirty="0"/>
          </a:p>
        </p:txBody>
      </p:sp>
    </p:spTree>
    <p:extLst>
      <p:ext uri="{BB962C8B-B14F-4D97-AF65-F5344CB8AC3E}">
        <p14:creationId xmlns:p14="http://schemas.microsoft.com/office/powerpoint/2010/main" val="2335048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Basilisk biedt zelfherstellend beton. B- Betonballon: Beton om een ballon gegoten. C- Bio Bound: betonproducten met olifantsgras .D- Reduton: grastegels met cementloos en gerecycled beton. E-SBIR-project betonliggers: hergebruik betonnen liggers.  F- SmartCrusher: terugwinning van de bestanddelen van beton. G- SQAPE- Cementloos beton.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39</a:t>
            </a:fld>
            <a:endParaRPr lang="nl-NL" dirty="0"/>
          </a:p>
        </p:txBody>
      </p:sp>
    </p:spTree>
    <p:extLst>
      <p:ext uri="{BB962C8B-B14F-4D97-AF65-F5344CB8AC3E}">
        <p14:creationId xmlns:p14="http://schemas.microsoft.com/office/powerpoint/2010/main" val="525675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747474"/>
                </a:solidFill>
                <a:effectLst/>
                <a:latin typeface="Montserrat" panose="00000500000000000000" pitchFamily="2" charset="0"/>
              </a:rPr>
              <a:t>Met Basilisk Healing Agent wordt het vermogen van het beton om zichzelf te genezen sterk verbeterd. De bacteriën in de Healing Agent worden geactiveerd door water en gaan kalksteen produceren. Dit dicht scheuren af en maakt de constructie waterdicht. Dit maakt de stalen wapening op zijn beurt veel minder gevoelig voor corrosie.</a:t>
            </a:r>
          </a:p>
          <a:p>
            <a:pPr algn="l"/>
            <a:r>
              <a:rPr lang="nl-NL" b="0" i="0" dirty="0">
                <a:solidFill>
                  <a:srgbClr val="747474"/>
                </a:solidFill>
                <a:effectLst/>
                <a:latin typeface="Montserrat" panose="00000500000000000000" pitchFamily="2" charset="0"/>
              </a:rPr>
              <a:t>Om de scheurbreedtes te beheersen die lekkage beperken, is meestal een grote hoeveelheid krimpwapening nodig. Wanneer er gekozen wordt voor beton met Healing Agent, krijgt het beton zelfhelende eigenschappen. Hierdoor is het mogelijk om tijdelijk grotere scheuren te accepteren, aangezien deze binnen enkele weken waterdicht zijn afgedicht. Deze grotere scheurwijdtes zijn gebaseerd op duurzaamheidseisen en daarom voldoet het ontwerp nog steeds aan voorschriften en normen. Met deze aanpak kan het staal dat nodig is voor krimpwapening aanzienlijk worden verminderd.</a:t>
            </a:r>
          </a:p>
          <a:p>
            <a:pPr algn="l"/>
            <a:r>
              <a:rPr lang="nl-NL" b="0" i="0" dirty="0">
                <a:solidFill>
                  <a:srgbClr val="747474"/>
                </a:solidFill>
                <a:effectLst/>
                <a:latin typeface="Montserrat" panose="00000500000000000000" pitchFamily="2" charset="0"/>
              </a:rPr>
              <a:t>Bovenste afbeelding bevat een link naar: https://www.basiliskconcrete.com/</a:t>
            </a:r>
          </a:p>
          <a:p>
            <a:pPr algn="l"/>
            <a:r>
              <a:rPr lang="nl-NL" b="0" i="0" dirty="0">
                <a:solidFill>
                  <a:srgbClr val="747474"/>
                </a:solidFill>
                <a:effectLst/>
                <a:latin typeface="Montserrat" panose="00000500000000000000" pitchFamily="2" charset="0"/>
              </a:rPr>
              <a:t>Onderste afbeelding bevat een link naar video: https://www.youtube.com/watch?v=OXkW1q9HpFA&amp;t=89s.</a:t>
            </a:r>
          </a:p>
          <a:p>
            <a:pPr algn="l"/>
            <a:endParaRPr lang="nl-NL" b="0" i="0" dirty="0">
              <a:solidFill>
                <a:srgbClr val="747474"/>
              </a:solidFill>
              <a:effectLst/>
              <a:latin typeface="Montserrat" panose="00000500000000000000" pitchFamily="2" charset="0"/>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40</a:t>
            </a:fld>
            <a:endParaRPr lang="nl-NL" dirty="0"/>
          </a:p>
        </p:txBody>
      </p:sp>
    </p:spTree>
    <p:extLst>
      <p:ext uri="{BB962C8B-B14F-4D97-AF65-F5344CB8AC3E}">
        <p14:creationId xmlns:p14="http://schemas.microsoft.com/office/powerpoint/2010/main" val="203040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808080"/>
                </a:solidFill>
                <a:effectLst/>
                <a:latin typeface="Roboto" panose="02000000000000000000" pitchFamily="2" charset="0"/>
              </a:rPr>
              <a:t>Met de </a:t>
            </a:r>
            <a:r>
              <a:rPr lang="nl-NL" b="0" i="0" dirty="0" err="1">
                <a:solidFill>
                  <a:srgbClr val="808080"/>
                </a:solidFill>
                <a:effectLst/>
                <a:latin typeface="Roboto" panose="02000000000000000000" pitchFamily="2" charset="0"/>
              </a:rPr>
              <a:t>BetonBallon</a:t>
            </a:r>
            <a:r>
              <a:rPr lang="nl-NL" b="0" i="0" dirty="0">
                <a:solidFill>
                  <a:srgbClr val="808080"/>
                </a:solidFill>
                <a:effectLst/>
                <a:latin typeface="Roboto" panose="02000000000000000000" pitchFamily="2" charset="0"/>
              </a:rPr>
              <a:t>-bouwmethodiek® is het mogelijk om op eenvoudige en duurzame wijze bijzondere constructies te realiseren. De </a:t>
            </a:r>
            <a:r>
              <a:rPr lang="nl-NL" b="0" i="0" dirty="0" err="1">
                <a:solidFill>
                  <a:srgbClr val="808080"/>
                </a:solidFill>
                <a:effectLst/>
                <a:latin typeface="Roboto" panose="02000000000000000000" pitchFamily="2" charset="0"/>
              </a:rPr>
              <a:t>BetonBallon</a:t>
            </a:r>
            <a:r>
              <a:rPr lang="nl-NL" b="0" i="0" dirty="0">
                <a:solidFill>
                  <a:srgbClr val="808080"/>
                </a:solidFill>
                <a:effectLst/>
                <a:latin typeface="Roboto" panose="02000000000000000000" pitchFamily="2" charset="0"/>
              </a:rPr>
              <a:t>-bouwmethodiek volgt de kettinglijnvorm. De kettinglijnvorm is de vorm die een hangende ketting aanneemt onder invloed van zwaartekracht. Daarmee brengen we het beton in een positie, waarin het zijn meest karakteristieke functie kan benutten: het opnemen van drukkrachten. Vorm, bouwproces en materiaal worden op elkaar </a:t>
            </a:r>
            <a:r>
              <a:rPr lang="nl-NL" b="0" i="0" dirty="0" err="1">
                <a:solidFill>
                  <a:srgbClr val="808080"/>
                </a:solidFill>
                <a:effectLst/>
                <a:latin typeface="Roboto" panose="02000000000000000000" pitchFamily="2" charset="0"/>
              </a:rPr>
              <a:t>afgstemd</a:t>
            </a:r>
            <a:r>
              <a:rPr lang="nl-NL" b="0" i="0" dirty="0">
                <a:solidFill>
                  <a:srgbClr val="808080"/>
                </a:solidFill>
                <a:effectLst/>
                <a:latin typeface="Roboto" panose="02000000000000000000" pitchFamily="2" charset="0"/>
              </a:rPr>
              <a:t>. Daardoor kan het gebruik van materiaal en de uitstoot van CO2 met meer dan 50% worden gereduceerd. De gebogen vormen laten grote hoogten en overspanningen toe, en zijn breed inzetbaar in de woning-, recreatie-, infra en utiliteitsbouw. De gewelfde manier van bouwen wordt gerealiseerd met een ballon. De ballon in de gewenste vorm op locatie opgeblazen. Vervolgens wordt het beton in lagen over de ballon gespoten. Na uitharding wordt de ballon loopt de ballon leeg gemaakt. Op deze manier kunnen gewelfde en slanke constructies worden gemaakt.</a:t>
            </a:r>
          </a:p>
          <a:p>
            <a:r>
              <a:rPr lang="nl-NL" dirty="0"/>
              <a:t>De afbeeldingen bevat een link naar: https://www.betonballon.nl/projecten/</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41</a:t>
            </a:fld>
            <a:endParaRPr lang="nl-NL" dirty="0"/>
          </a:p>
        </p:txBody>
      </p:sp>
    </p:spTree>
    <p:extLst>
      <p:ext uri="{BB962C8B-B14F-4D97-AF65-F5344CB8AC3E}">
        <p14:creationId xmlns:p14="http://schemas.microsoft.com/office/powerpoint/2010/main" val="2306915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626262"/>
                </a:solidFill>
                <a:effectLst/>
                <a:latin typeface="nimbus-sans"/>
              </a:rPr>
              <a:t>Bio Bound maakt biobased en circulair beton met een heel lage milieu-impact. In het beton zit een combinatie van oud beton en olifantsgras, dat voorheen diende om ganzen van Schiphol te weren.</a:t>
            </a:r>
            <a:endParaRPr lang="nl-NL" b="0" i="0" dirty="0">
              <a:solidFill>
                <a:srgbClr val="333333"/>
              </a:solidFill>
              <a:effectLst/>
              <a:latin typeface="verdana" panose="020B0604030504040204" pitchFamily="34" charset="0"/>
            </a:endParaRPr>
          </a:p>
          <a:p>
            <a:r>
              <a:rPr lang="nl-NL" b="0" i="0" dirty="0">
                <a:solidFill>
                  <a:srgbClr val="333333"/>
                </a:solidFill>
                <a:effectLst/>
                <a:latin typeface="verdana" panose="020B0604030504040204" pitchFamily="34" charset="0"/>
              </a:rPr>
              <a:t>De celluloserijke plant vormt een prima grondstof voor bijvoorbeeld kerosine en plastic. Ook de papierindustrie is bijzonder geïnteresseerd in de mogelijkheden die olifantsgras biedt.</a:t>
            </a:r>
          </a:p>
          <a:p>
            <a:r>
              <a:rPr lang="nl-NL" b="0" i="0" dirty="0">
                <a:solidFill>
                  <a:srgbClr val="333333"/>
                </a:solidFill>
                <a:effectLst/>
                <a:latin typeface="verdana" panose="020B0604030504040204" pitchFamily="34" charset="0"/>
              </a:rPr>
              <a:t>De vraag is in hoeverre BioBound Betonproducten recyclebaar zijn, met name voor andere toepassingen.</a:t>
            </a:r>
          </a:p>
          <a:p>
            <a:r>
              <a:rPr lang="nl-NL" b="0" i="0" dirty="0">
                <a:solidFill>
                  <a:srgbClr val="333333"/>
                </a:solidFill>
                <a:effectLst/>
                <a:latin typeface="verdana" panose="020B0604030504040204" pitchFamily="34" charset="0"/>
              </a:rPr>
              <a:t>A</a:t>
            </a:r>
            <a:r>
              <a:rPr lang="nl-NL" dirty="0"/>
              <a:t>fbeelding geeft een link naar: https://biobound.nl/</a:t>
            </a:r>
          </a:p>
          <a:p>
            <a:r>
              <a:rPr lang="nl-NL" dirty="0"/>
              <a:t>Overige info: https://www.youtube.com/watch?v=PHsbM3t_u6s&amp;t=74s.</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42</a:t>
            </a:fld>
            <a:endParaRPr lang="nl-NL" dirty="0"/>
          </a:p>
        </p:txBody>
      </p:sp>
    </p:spTree>
    <p:extLst>
      <p:ext uri="{BB962C8B-B14F-4D97-AF65-F5344CB8AC3E}">
        <p14:creationId xmlns:p14="http://schemas.microsoft.com/office/powerpoint/2010/main" val="2070317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747474"/>
                </a:solidFill>
                <a:latin typeface="Candara" panose="020E0502030303020204" pitchFamily="34" charset="0"/>
              </a:rPr>
              <a:t>Conventionele breekinstallaties zijn gericht op een bepaalde korrelgrootte. </a:t>
            </a:r>
            <a:r>
              <a:rPr lang="nl-NL" sz="1200" dirty="0">
                <a:solidFill>
                  <a:srgbClr val="747474"/>
                </a:solidFill>
                <a:latin typeface="Candara" panose="020E0502030303020204" pitchFamily="34" charset="0"/>
              </a:rPr>
              <a:t>De Smartcrusher scheidt beton in zijn </a:t>
            </a:r>
            <a:r>
              <a:rPr lang="nl-NL" sz="1200" dirty="0">
                <a:latin typeface="Candara" panose="020E0502030303020204" pitchFamily="34" charset="0"/>
              </a:rPr>
              <a:t>samenstellende delen: zand, grind en cement; met zo min mogelijk beschadiging van het granulaat. Het breekt het cementhydraat. Daartoe wordt de breekkracht aangepast aan de korrelsterkte én aan de druksterkte van de cementsteen van het sloopbeton. </a:t>
            </a:r>
            <a:r>
              <a:rPr lang="nl-NL" b="0" i="0" dirty="0">
                <a:solidFill>
                  <a:srgbClr val="666666"/>
                </a:solidFill>
                <a:effectLst/>
                <a:latin typeface="Karla" pitchFamily="2" charset="0"/>
              </a:rPr>
              <a:t>Zo’n 50% van het cement in beton is namelijk nog geen reactie aangegaan met de overige grondstoffen, en is dus ”vrij” te gebruiken. De Smart </a:t>
            </a:r>
            <a:r>
              <a:rPr lang="nl-NL" b="0" i="0" dirty="0" err="1">
                <a:solidFill>
                  <a:srgbClr val="666666"/>
                </a:solidFill>
                <a:effectLst/>
                <a:latin typeface="Karla" pitchFamily="2" charset="0"/>
              </a:rPr>
              <a:t>Liberator</a:t>
            </a:r>
            <a:r>
              <a:rPr lang="nl-NL" b="0" i="0" dirty="0">
                <a:solidFill>
                  <a:srgbClr val="666666"/>
                </a:solidFill>
                <a:effectLst/>
                <a:latin typeface="Karla" pitchFamily="2" charset="0"/>
              </a:rPr>
              <a:t> haalt dit cement uit oud beton, waardoor het als nieuw cement valt te gebruiken. </a:t>
            </a:r>
            <a:r>
              <a:rPr lang="nl-NL" sz="1200" dirty="0">
                <a:latin typeface="Candara" panose="020E0502030303020204" pitchFamily="34" charset="0"/>
              </a:rPr>
              <a:t>Andere namen: SmartLiberator, SlimBreken.</a:t>
            </a:r>
          </a:p>
          <a:p>
            <a:r>
              <a:rPr lang="nl-NL" dirty="0"/>
              <a:t>Afbeelding bevat link naar:  https://www.youtube.com/watch?v=43NcFfdzpXw&amp;t=62s.</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43</a:t>
            </a:fld>
            <a:endParaRPr lang="nl-NL" dirty="0"/>
          </a:p>
        </p:txBody>
      </p:sp>
    </p:spTree>
    <p:extLst>
      <p:ext uri="{BB962C8B-B14F-4D97-AF65-F5344CB8AC3E}">
        <p14:creationId xmlns:p14="http://schemas.microsoft.com/office/powerpoint/2010/main" val="1611979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Reduton® is beton met een cementvervanger. Cement is verantwoordelijk voor het grootste deel van de CO2-uitstoot in de productie van beton. In Reduton® is het cement vervangen door een geopolymeer met een relatief lage CO2-impact. CO2 en milieu De CO2-footprint van de productie van Reduton® is aanzienlijk lager is dan bij cementbeton (25%- 85% afhankelijk van de toepassing). Voor bijvoorbeeld straatstenen is het nog niet mogelijk om het product voor 100% uit Reduton® te laten bestaan. Het aanzicht van het materiaal kan dan niet gegarandeerd worden. Bij grasbetonproducten aan de andere kant is dit niet zo belangrijk waardoor dit type betonproduct wel voor 100% uit Reduton® kan bestaan. Bij betonstraatstenen kan er echter door innovatie nog veel gewonnen worden op CO2-besparingsgebied. De totale </a:t>
            </a:r>
            <a:r>
              <a:rPr lang="nl-NL" dirty="0" err="1"/>
              <a:t>MilieuKostenIndicator</a:t>
            </a:r>
            <a:r>
              <a:rPr lang="nl-NL" dirty="0"/>
              <a:t> (MKI) van de productie van Reduton® is ongeveer een factor 3 lager dan bij cementbeton. In deze </a:t>
            </a:r>
            <a:r>
              <a:rPr lang="nl-NL" dirty="0" err="1"/>
              <a:t>MilieuKostenIndicator</a:t>
            </a:r>
            <a:r>
              <a:rPr lang="nl-NL" dirty="0"/>
              <a:t> wordt naast het broeikaseffect (CO2-eq) ook rekening gehouden met overige milieu-indicatoren zoals uitputting van grondstoffen, verzuring, vermesting en ecotoxicologische effecten. Reduton® heeft dezelfde recyclemogelijkheden als cementbeton en kan in de vorm van granulaat worden hergebruikt. Granulaat verkregen na breken van cementbeton en geopolymeerbeton kan gezamenlijk worden toegepast, zonder dat er sprake zal zijn van vervuiling van de keten. </a:t>
            </a:r>
          </a:p>
          <a:p>
            <a:r>
              <a:rPr lang="nl-NL" sz="1200" i="0" dirty="0"/>
              <a:t>Bron: https://www.broekemawegenbouw.nl/wp-content/uploads/2018/05/4A1_4B1_Ketenanalyse-en-Plan-van-Aanpak-scope-3-Broekema-2.pdf</a:t>
            </a:r>
          </a:p>
          <a:p>
            <a:r>
              <a:rPr lang="nl-NL" sz="1200" i="0" dirty="0"/>
              <a:t>Project N34 te Overijssel: 55.000 m2 aan bermverharding met Reduton bermverharding. 1 miljoen ton CO2-rductie en 71.500 MKI bespaard ten opzichte van conventioneel beton (CEM II). https://stores.utopis-platform.net/vdbosch-nl/files/public/pdf/Reduton%C2%AE.pdf</a:t>
            </a:r>
          </a:p>
          <a:p>
            <a:r>
              <a:rPr lang="nl-NL" dirty="0"/>
              <a:t>Afbeelding bevat link naar:</a:t>
            </a:r>
            <a:r>
              <a:rPr lang="nl-NL" sz="1200" i="0" dirty="0"/>
              <a:t>  https://www.vdboschbeton.nl/reduton.</a:t>
            </a:r>
          </a:p>
          <a:p>
            <a:endParaRPr lang="nl-NL" sz="1200" i="0"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44</a:t>
            </a:fld>
            <a:endParaRPr lang="nl-NL" dirty="0"/>
          </a:p>
        </p:txBody>
      </p:sp>
    </p:spTree>
    <p:extLst>
      <p:ext uri="{BB962C8B-B14F-4D97-AF65-F5344CB8AC3E}">
        <p14:creationId xmlns:p14="http://schemas.microsoft.com/office/powerpoint/2010/main" val="1414631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basis bestaat </a:t>
            </a:r>
            <a:r>
              <a:rPr lang="nl-NL" dirty="0" err="1"/>
              <a:t>geopolymeerbeton</a:t>
            </a:r>
            <a:r>
              <a:rPr lang="nl-NL" dirty="0"/>
              <a:t> uit dezelfde grondstoffen als traditioneel beton, namelijk een </a:t>
            </a:r>
            <a:r>
              <a:rPr lang="nl-NL" dirty="0" err="1"/>
              <a:t>cementeus</a:t>
            </a:r>
            <a:r>
              <a:rPr lang="nl-NL" dirty="0"/>
              <a:t> materiaal, toeslagmateriaal (zand en grind), water en eventuele hulp- en vulstoffen. Het </a:t>
            </a:r>
            <a:r>
              <a:rPr lang="nl-NL" dirty="0" err="1"/>
              <a:t>cementeuze</a:t>
            </a:r>
            <a:r>
              <a:rPr lang="nl-NL" dirty="0"/>
              <a:t> materiaal in </a:t>
            </a:r>
            <a:r>
              <a:rPr lang="nl-NL" dirty="0" err="1"/>
              <a:t>geopolymeerbeton</a:t>
            </a:r>
            <a:r>
              <a:rPr lang="nl-NL" dirty="0"/>
              <a:t> bestaat uit alkalisch te activeren grondstoffen (de zogenoemde </a:t>
            </a:r>
            <a:r>
              <a:rPr lang="nl-NL" i="1" dirty="0"/>
              <a:t>precursor</a:t>
            </a:r>
            <a:r>
              <a:rPr lang="nl-NL" dirty="0"/>
              <a:t>). Denk hierbij naast de bekende en vaak al in cement toegepaste reststoffen als hoogovenslak en vliegas, maar ook aan mogelijke toepassingen als bodemkleien, rivierslib en reststoffen uit afvalenergiecentrales. Waar hoogovenslak en vliegas in traditioneel cement wordt geactiveerd door calciumhydroxide (reactieproduct van gehydrateerde portlandklinker), wordt in </a:t>
            </a:r>
            <a:r>
              <a:rPr lang="nl-NL" dirty="0" err="1"/>
              <a:t>geopolymeerbeton</a:t>
            </a:r>
            <a:r>
              <a:rPr lang="nl-NL" dirty="0"/>
              <a:t> een activator toegevoegd die de alkalische reactie activeert. Hierdoor is er geen sprake van een scheikundige hydratatie (reactie met water) maar een polymerisatie.</a:t>
            </a:r>
          </a:p>
          <a:p>
            <a:r>
              <a:rPr lang="nl-NL" dirty="0"/>
              <a:t>Bron:  https://www.cementonline.nl/gewapend-geopolymeerbeton-in-infrasector</a:t>
            </a:r>
          </a:p>
          <a:p>
            <a:r>
              <a:rPr lang="nl-NL" dirty="0"/>
              <a:t>Bovenste afbeelding bevat een link naar: https://sqape.nl/samenstelling-sqape/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Onderste afbeelding bevat een link naar: https://www.youtube.com/watch?v=0Z3_swL4U9E&amp;t=97s</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45</a:t>
            </a:fld>
            <a:endParaRPr lang="nl-NL" dirty="0"/>
          </a:p>
        </p:txBody>
      </p:sp>
    </p:spTree>
    <p:extLst>
      <p:ext uri="{BB962C8B-B14F-4D97-AF65-F5344CB8AC3E}">
        <p14:creationId xmlns:p14="http://schemas.microsoft.com/office/powerpoint/2010/main" val="2424972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a:t>
            </a:fld>
            <a:endParaRPr lang="nl-NL" dirty="0"/>
          </a:p>
        </p:txBody>
      </p:sp>
    </p:spTree>
    <p:extLst>
      <p:ext uri="{BB962C8B-B14F-4D97-AF65-F5344CB8AC3E}">
        <p14:creationId xmlns:p14="http://schemas.microsoft.com/office/powerpoint/2010/main" val="2470675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 Basilisk biedt zelfherstellend beton. B- Betonballon: Beton om een ballon gegoten. C- Bio Bound: betonproducten met olifantsgras .D- Reduton: grastegels met cementloos en gerecycled beton. E-SBIR-project betonliggers: hergebruik betonnen liggers.  F- SmartCrusher: terugwinning van de bestanddelen van beton. G- SQAPE- Cementloos beton.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46</a:t>
            </a:fld>
            <a:endParaRPr lang="nl-NL" dirty="0"/>
          </a:p>
        </p:txBody>
      </p:sp>
    </p:spTree>
    <p:extLst>
      <p:ext uri="{BB962C8B-B14F-4D97-AF65-F5344CB8AC3E}">
        <p14:creationId xmlns:p14="http://schemas.microsoft.com/office/powerpoint/2010/main" val="34540372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48</a:t>
            </a:fld>
            <a:endParaRPr lang="nl-NL" dirty="0"/>
          </a:p>
        </p:txBody>
      </p:sp>
    </p:spTree>
    <p:extLst>
      <p:ext uri="{BB962C8B-B14F-4D97-AF65-F5344CB8AC3E}">
        <p14:creationId xmlns:p14="http://schemas.microsoft.com/office/powerpoint/2010/main" val="1631468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49</a:t>
            </a:fld>
            <a:endParaRPr lang="nl-NL" dirty="0"/>
          </a:p>
        </p:txBody>
      </p:sp>
    </p:spTree>
    <p:extLst>
      <p:ext uri="{BB962C8B-B14F-4D97-AF65-F5344CB8AC3E}">
        <p14:creationId xmlns:p14="http://schemas.microsoft.com/office/powerpoint/2010/main" val="2742796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 </a:t>
            </a:r>
            <a:r>
              <a:rPr lang="nl-NL" dirty="0" err="1"/>
              <a:t>Accoyahout</a:t>
            </a:r>
            <a:r>
              <a:rPr lang="nl-NL" dirty="0"/>
              <a:t>: gemodificeerd naaldhout dat daarna te gebruiken is in duurzaamheidsklasse1. B- Circulus lichtmast: 65% organische grondstoffen met biobased polyesterhars plus </a:t>
            </a:r>
            <a:r>
              <a:rPr lang="nl-NL" dirty="0" err="1"/>
              <a:t>LED-verlichting</a:t>
            </a:r>
            <a:r>
              <a:rPr lang="nl-NL" dirty="0"/>
              <a:t>. C- Circulus: biobased straatmeubilair van bermgras en gerecycled plastic. D- Infrawall: Mycelium in een frame van </a:t>
            </a:r>
            <a:r>
              <a:rPr lang="nl-NL" dirty="0" err="1"/>
              <a:t>Accoyahout</a:t>
            </a:r>
            <a:r>
              <a:rPr lang="nl-NL" dirty="0"/>
              <a:t> en een frame van gerecycled plastic. E- Twinwood: samengesteld hout van naaldhout en tropisch hardhout.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50</a:t>
            </a:fld>
            <a:endParaRPr lang="nl-NL" dirty="0"/>
          </a:p>
        </p:txBody>
      </p:sp>
    </p:spTree>
    <p:extLst>
      <p:ext uri="{BB962C8B-B14F-4D97-AF65-F5344CB8AC3E}">
        <p14:creationId xmlns:p14="http://schemas.microsoft.com/office/powerpoint/2010/main" val="3756778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51</a:t>
            </a:fld>
            <a:endParaRPr lang="nl-NL" dirty="0"/>
          </a:p>
        </p:txBody>
      </p:sp>
    </p:spTree>
    <p:extLst>
      <p:ext uri="{BB962C8B-B14F-4D97-AF65-F5344CB8AC3E}">
        <p14:creationId xmlns:p14="http://schemas.microsoft.com/office/powerpoint/2010/main" val="1924402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52</a:t>
            </a:fld>
            <a:endParaRPr lang="nl-NL" dirty="0"/>
          </a:p>
        </p:txBody>
      </p:sp>
    </p:spTree>
    <p:extLst>
      <p:ext uri="{BB962C8B-B14F-4D97-AF65-F5344CB8AC3E}">
        <p14:creationId xmlns:p14="http://schemas.microsoft.com/office/powerpoint/2010/main" val="2470675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https://www.biobasedbouwen.nl/definitie-biobased/</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53</a:t>
            </a:fld>
            <a:endParaRPr lang="nl-NL" dirty="0"/>
          </a:p>
        </p:txBody>
      </p:sp>
    </p:spTree>
    <p:extLst>
      <p:ext uri="{BB962C8B-B14F-4D97-AF65-F5344CB8AC3E}">
        <p14:creationId xmlns:p14="http://schemas.microsoft.com/office/powerpoint/2010/main" val="20049203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i="0" u="none" strike="noStrike" baseline="0" dirty="0">
                <a:solidFill>
                  <a:srgbClr val="000000"/>
                </a:solidFill>
                <a:latin typeface="Alegreya Sans"/>
              </a:rPr>
              <a:t>Er ligt een aanzienlijke potentie voor biobased materialen in de bouw, waarmee zowel een bijdrage wordt geleverd aan de transitie naar een circulaire economie als aan de klimaatdoelstellingen omtrent CO2. </a:t>
            </a:r>
          </a:p>
          <a:p>
            <a:r>
              <a:rPr lang="nl-NL" sz="1800" b="0" i="0" u="none" strike="noStrike" baseline="0" dirty="0">
                <a:solidFill>
                  <a:srgbClr val="000000"/>
                </a:solidFill>
                <a:latin typeface="Alegreya Sans"/>
              </a:rPr>
              <a:t>Op dit moment [2019, red.] is het aandeel van biobased materialen in de bouw in Nederland laag. Op basis van gewicht is het aandeel van hout 2% en van overige biobased materialen 0,1%. Het technisch potentieel van biobased materialen is ingeschat aan de hand van case studies. In de B&amp;U kan het gewichtsaandeel van biobased materialen worden verhoogd van 1% naar 50%, waarmee gemiddeld 20% reductie op de MPG-score wordt bereikt en 40% reductie op de CO2-uitstoot. In de GWW zien we reducties van de schaduwkosten en CO2-uitstoot van zo’n 70% op productniveau en 15 à 20% op areaalniveau. </a:t>
            </a:r>
          </a:p>
          <a:p>
            <a:r>
              <a:rPr lang="nl-NL" sz="1800" b="0" i="0" u="none" strike="noStrike" baseline="0" dirty="0">
                <a:solidFill>
                  <a:srgbClr val="000000"/>
                </a:solidFill>
                <a:latin typeface="Alegreya Sans"/>
              </a:rPr>
              <a:t>Om de beoogde reducties op schaduwkosten en CO2-uitstoot te bereiken zijn grote toenames van het biobased materiaal nodig. De toename van hout wordt voornamelijk bemoeilijkt doordat de vraag wereldwijd twee à drie keer zo groot wordt en het aanbod vooralsnog maar met 50% lijkt te groeien. Eén van de oplossingen kan worden gevonden in cascadering. Er wordt steeds meer hout ingezet voor energieopwekking. Cascadering betekent dat hout zo veel mogelijk hoogwaardig toegepast wordt en het pas verbrand wordt als andere functies niet meer mogelijk zijn. Voor andere biobased materialen geldt dat hun toepassing nu nog erg klein is en dus aanzienlijke opschalingen nodig zijn om het aandeel in de bouw te vergroten. Deze opschaling is qua aanbod goed mogelijk, maar vergt voornamelijk een investering in de productiecapaciteit. </a:t>
            </a:r>
          </a:p>
          <a:p>
            <a:r>
              <a:rPr lang="nl-NL" sz="1800" b="0" i="1" u="none" strike="noStrike" baseline="0" dirty="0">
                <a:solidFill>
                  <a:srgbClr val="000000"/>
                </a:solidFill>
                <a:latin typeface="Alegreya Sans"/>
              </a:rPr>
              <a:t>Bron: https://www.datocms-assets.com/32423/1612268975-20190614-de-potentie-van-biobased-materialen-in-de-bouw.pdf</a:t>
            </a:r>
            <a:endParaRPr lang="nl-NL" i="1"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54</a:t>
            </a:fld>
            <a:endParaRPr lang="nl-NL" dirty="0"/>
          </a:p>
        </p:txBody>
      </p:sp>
    </p:spTree>
    <p:extLst>
      <p:ext uri="{BB962C8B-B14F-4D97-AF65-F5344CB8AC3E}">
        <p14:creationId xmlns:p14="http://schemas.microsoft.com/office/powerpoint/2010/main" val="30021424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dirty="0"/>
              <a:t>Er is geen definitie van de hoeveelheid biobased materiaal dat in een product moet worden verwerkt om het als biobased te kunnen aanmerken. Naast hout zijn er weinig producten die 100% biobased zijn. Biobased producten worden dikwijls behandeld met niet-biobased toevoegingen die degeneratie moeten tegen gaan. Ook de tot nu toe toegepaste bindmiddelen zijn vaak niet biobased of deels biobased. De Universiteit van Wageningen houdt zich bezig met een zoektocht naar toevoegingen en bindmiddelen die het product volledig biobased maken. </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55</a:t>
            </a:fld>
            <a:endParaRPr lang="nl-NL" dirty="0"/>
          </a:p>
        </p:txBody>
      </p:sp>
    </p:spTree>
    <p:extLst>
      <p:ext uri="{BB962C8B-B14F-4D97-AF65-F5344CB8AC3E}">
        <p14:creationId xmlns:p14="http://schemas.microsoft.com/office/powerpoint/2010/main" val="15959139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meetcijfers hebben betrekking op 2010 en zijn verzameld door CE Delft. (</a:t>
            </a:r>
            <a:r>
              <a:rPr lang="nl-NL" sz="1800" b="0" i="0" u="none" strike="noStrike" baseline="0" dirty="0">
                <a:solidFill>
                  <a:srgbClr val="000000"/>
                </a:solidFill>
                <a:latin typeface="Alegreya Sans"/>
              </a:rPr>
              <a:t>Bijleveld, M.M., et al. </a:t>
            </a:r>
            <a:r>
              <a:rPr lang="nl-NL" sz="1800" b="0" i="1" u="none" strike="noStrike" baseline="0" dirty="0">
                <a:solidFill>
                  <a:srgbClr val="000000"/>
                </a:solidFill>
                <a:latin typeface="Alegreya Sans"/>
              </a:rPr>
              <a:t>Meten is weten in de Nederlandse bouw. </a:t>
            </a:r>
            <a:r>
              <a:rPr lang="nl-NL" sz="1800" b="0" i="0" u="none" strike="noStrike" baseline="0" dirty="0">
                <a:solidFill>
                  <a:srgbClr val="000000"/>
                </a:solidFill>
                <a:latin typeface="Alegreya Sans"/>
              </a:rPr>
              <a:t>Delft : CE Delft, 2015.) De meetcijfers zijn verwerkt in de publicatie: Potentie van biobased materialen in de bouw, </a:t>
            </a:r>
            <a:r>
              <a:rPr lang="nl-NL" sz="1800" b="0" i="0" u="none" strike="noStrike" baseline="0" dirty="0" err="1">
                <a:solidFill>
                  <a:srgbClr val="000000"/>
                </a:solidFill>
                <a:latin typeface="Alegreya Sans"/>
              </a:rPr>
              <a:t>nibe</a:t>
            </a:r>
            <a:r>
              <a:rPr lang="nl-NL" sz="1800" b="0" i="0" u="none" strike="noStrike" baseline="0" dirty="0">
                <a:solidFill>
                  <a:srgbClr val="000000"/>
                </a:solidFill>
                <a:latin typeface="Alegreya Sans"/>
              </a:rPr>
              <a:t> experts in </a:t>
            </a:r>
            <a:r>
              <a:rPr lang="nl-NL" sz="1800" b="0" i="0" u="none" strike="noStrike" baseline="0" dirty="0" err="1">
                <a:solidFill>
                  <a:srgbClr val="000000"/>
                </a:solidFill>
                <a:latin typeface="Alegreya Sans"/>
              </a:rPr>
              <a:t>sustainability</a:t>
            </a:r>
            <a:r>
              <a:rPr lang="nl-NL" sz="1800" b="0" i="0" u="none" strike="noStrike" baseline="0" dirty="0">
                <a:solidFill>
                  <a:srgbClr val="000000"/>
                </a:solidFill>
                <a:latin typeface="Alegreya Sans"/>
              </a:rPr>
              <a:t>, 2019</a:t>
            </a:r>
          </a:p>
          <a:p>
            <a:endParaRPr lang="nl-NL" sz="1800" b="0" i="0" u="none" strike="noStrike" baseline="0" dirty="0">
              <a:solidFill>
                <a:srgbClr val="000000"/>
              </a:solidFill>
              <a:latin typeface="Alegreya Sans"/>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56</a:t>
            </a:fld>
            <a:endParaRPr lang="nl-NL" dirty="0"/>
          </a:p>
        </p:txBody>
      </p:sp>
    </p:spTree>
    <p:extLst>
      <p:ext uri="{BB962C8B-B14F-4D97-AF65-F5344CB8AC3E}">
        <p14:creationId xmlns:p14="http://schemas.microsoft.com/office/powerpoint/2010/main" val="525675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800" dirty="0">
                <a:latin typeface="CIDFont+F3"/>
              </a:rPr>
              <a:t>2L ZOAB </a:t>
            </a:r>
            <a:r>
              <a:rPr lang="nl-NL" sz="1800" dirty="0" err="1">
                <a:latin typeface="CIDFont+F3"/>
              </a:rPr>
              <a:t>Tweelaags</a:t>
            </a:r>
            <a:r>
              <a:rPr lang="nl-NL" sz="1800" dirty="0">
                <a:latin typeface="CIDFont+F3"/>
              </a:rPr>
              <a:t> Zeer Open Asfaltbeton</a:t>
            </a:r>
          </a:p>
          <a:p>
            <a:pPr algn="l"/>
            <a:r>
              <a:rPr lang="nl-NL" sz="1800" dirty="0">
                <a:latin typeface="CIDFont+F3"/>
              </a:rPr>
              <a:t>AC Asfaltbeton (</a:t>
            </a:r>
            <a:r>
              <a:rPr lang="nl-NL" sz="1800" dirty="0" err="1">
                <a:latin typeface="CIDFont+F3"/>
              </a:rPr>
              <a:t>Asphalt</a:t>
            </a:r>
            <a:r>
              <a:rPr lang="nl-NL" sz="1800" dirty="0">
                <a:latin typeface="CIDFont+F3"/>
              </a:rPr>
              <a:t> concrete)</a:t>
            </a:r>
          </a:p>
          <a:p>
            <a:pPr algn="l"/>
            <a:r>
              <a:rPr lang="nl-NL" sz="1800" dirty="0">
                <a:latin typeface="CIDFont+F3"/>
              </a:rPr>
              <a:t>AC/AG Asfaltbeton (</a:t>
            </a:r>
            <a:r>
              <a:rPr lang="nl-NL" sz="1800" dirty="0" err="1">
                <a:latin typeface="CIDFont+F3"/>
              </a:rPr>
              <a:t>Asphalt</a:t>
            </a:r>
            <a:r>
              <a:rPr lang="nl-NL" sz="1800" dirty="0">
                <a:latin typeface="CIDFont+F3"/>
              </a:rPr>
              <a:t> concrete) met Asfaltgranulaat</a:t>
            </a:r>
          </a:p>
          <a:p>
            <a:pPr algn="l"/>
            <a:r>
              <a:rPr lang="nl-NL" sz="1800" dirty="0">
                <a:latin typeface="CIDFont+F3"/>
              </a:rPr>
              <a:t>Bin/base Tussenlaag (bin = binder) of onderlaag (base)</a:t>
            </a:r>
          </a:p>
          <a:p>
            <a:pPr algn="l"/>
            <a:r>
              <a:rPr lang="nl-NL" sz="1800" dirty="0">
                <a:latin typeface="CIDFont+F3"/>
              </a:rPr>
              <a:t>DZOAB Duurzaam Zeer Open Asfaltbeton (voorheen: ZOAB+)</a:t>
            </a:r>
          </a:p>
          <a:p>
            <a:pPr algn="l"/>
            <a:r>
              <a:rPr lang="nl-NL" sz="1800" dirty="0">
                <a:latin typeface="CIDFont+F3"/>
              </a:rPr>
              <a:t>PR Partiële recycling, oftewel asfaltgranulaat</a:t>
            </a:r>
          </a:p>
          <a:p>
            <a:pPr algn="l"/>
            <a:r>
              <a:rPr lang="nl-NL" sz="1800" dirty="0">
                <a:latin typeface="CIDFont+F3"/>
              </a:rPr>
              <a:t>%PR Percentage asfaltgranulaat in mengsel</a:t>
            </a:r>
          </a:p>
          <a:p>
            <a:pPr algn="l"/>
            <a:r>
              <a:rPr lang="nl-NL" sz="1800" dirty="0">
                <a:latin typeface="CIDFont+F3"/>
              </a:rPr>
              <a:t>Surf Deklaag</a:t>
            </a:r>
          </a:p>
          <a:p>
            <a:pPr algn="l"/>
            <a:r>
              <a:rPr lang="nl-NL" sz="1800" dirty="0">
                <a:latin typeface="CIDFont+F3"/>
              </a:rPr>
              <a:t>ZOAB Zeer open asfaltbeton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a:t>
            </a:fld>
            <a:endParaRPr lang="nl-NL" dirty="0"/>
          </a:p>
        </p:txBody>
      </p:sp>
    </p:spTree>
    <p:extLst>
      <p:ext uri="{BB962C8B-B14F-4D97-AF65-F5344CB8AC3E}">
        <p14:creationId xmlns:p14="http://schemas.microsoft.com/office/powerpoint/2010/main" val="41322949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212529"/>
              </a:solidFill>
              <a:effectLst/>
              <a:latin typeface="-apple-system"/>
            </a:endParaRP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58</a:t>
            </a:fld>
            <a:endParaRPr lang="nl-NL" dirty="0"/>
          </a:p>
        </p:txBody>
      </p:sp>
    </p:spTree>
    <p:extLst>
      <p:ext uri="{BB962C8B-B14F-4D97-AF65-F5344CB8AC3E}">
        <p14:creationId xmlns:p14="http://schemas.microsoft.com/office/powerpoint/2010/main" val="364008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212529"/>
              </a:solidFill>
              <a:effectLst/>
              <a:latin typeface="-apple-system"/>
            </a:endParaRP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59</a:t>
            </a:fld>
            <a:endParaRPr lang="nl-NL" dirty="0"/>
          </a:p>
        </p:txBody>
      </p:sp>
    </p:spTree>
    <p:extLst>
      <p:ext uri="{BB962C8B-B14F-4D97-AF65-F5344CB8AC3E}">
        <p14:creationId xmlns:p14="http://schemas.microsoft.com/office/powerpoint/2010/main" val="2560935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a:t>
            </a:r>
            <a:r>
              <a:rPr lang="nl-NL" dirty="0" err="1"/>
              <a:t>Accoyahout</a:t>
            </a:r>
            <a:r>
              <a:rPr lang="nl-NL" dirty="0"/>
              <a:t>: gemodificeerd naaldhout dat daarna te gebruiken is in duurzaamheidsklasse1. B- Circulus lichtmast: 65% organische grondstoffen met biobased polyesterhars plus </a:t>
            </a:r>
            <a:r>
              <a:rPr lang="nl-NL" dirty="0" err="1"/>
              <a:t>LED-verlichting</a:t>
            </a:r>
            <a:r>
              <a:rPr lang="nl-NL" dirty="0"/>
              <a:t>. C- Circulus: biobased straatmeubilair van bermgras en gerecycled plastic. D- Infrawall: Mycelium in een frame van </a:t>
            </a:r>
            <a:r>
              <a:rPr lang="nl-NL" dirty="0" err="1"/>
              <a:t>Accoyahout</a:t>
            </a:r>
            <a:r>
              <a:rPr lang="nl-NL" dirty="0"/>
              <a:t> en een frame van gerecycled plastic. E- Twinwood: samengesteld hout van naaldhout en tropisch hardhout.</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60</a:t>
            </a:fld>
            <a:endParaRPr lang="nl-NL" dirty="0"/>
          </a:p>
        </p:txBody>
      </p:sp>
    </p:spTree>
    <p:extLst>
      <p:ext uri="{BB962C8B-B14F-4D97-AF65-F5344CB8AC3E}">
        <p14:creationId xmlns:p14="http://schemas.microsoft.com/office/powerpoint/2010/main" val="39967415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err="1">
                <a:solidFill>
                  <a:srgbClr val="1D1D1B"/>
                </a:solidFill>
                <a:effectLst/>
                <a:latin typeface="Mulish Regular"/>
              </a:rPr>
              <a:t>Accoya</a:t>
            </a:r>
            <a:r>
              <a:rPr lang="nl-NL" b="0" i="0" dirty="0">
                <a:solidFill>
                  <a:srgbClr val="1D1D1B"/>
                </a:solidFill>
                <a:effectLst/>
                <a:latin typeface="Mulish Regular"/>
              </a:rPr>
              <a:t> hout wordt gemaakt door </a:t>
            </a:r>
            <a:r>
              <a:rPr lang="nl-NL" b="0" i="0" dirty="0" err="1">
                <a:solidFill>
                  <a:srgbClr val="1D1D1B"/>
                </a:solidFill>
                <a:effectLst/>
                <a:latin typeface="Mulish Regular"/>
              </a:rPr>
              <a:t>Accsys</a:t>
            </a:r>
            <a:r>
              <a:rPr lang="nl-NL" b="0" i="0" dirty="0">
                <a:solidFill>
                  <a:srgbClr val="1D1D1B"/>
                </a:solidFill>
                <a:effectLst/>
                <a:latin typeface="Mulish Regular"/>
              </a:rPr>
              <a:t> in de fabriek in Arnhem, Nederland. </a:t>
            </a:r>
            <a:r>
              <a:rPr lang="nl-NL" b="0" i="0" dirty="0" err="1">
                <a:solidFill>
                  <a:srgbClr val="1D1D1B"/>
                </a:solidFill>
                <a:effectLst/>
                <a:latin typeface="Mulish Regular"/>
              </a:rPr>
              <a:t>Accsys</a:t>
            </a:r>
            <a:r>
              <a:rPr lang="nl-NL" b="0" i="0" dirty="0">
                <a:solidFill>
                  <a:srgbClr val="1D1D1B"/>
                </a:solidFill>
                <a:effectLst/>
                <a:latin typeface="Mulish Regular"/>
              </a:rPr>
              <a:t> transformeert snelgroeiend, gecertificeerd duurzaam hout in </a:t>
            </a:r>
            <a:r>
              <a:rPr lang="nl-NL" b="0" i="0" dirty="0" err="1">
                <a:solidFill>
                  <a:srgbClr val="1D1D1B"/>
                </a:solidFill>
                <a:effectLst/>
                <a:latin typeface="Mulish Regular"/>
              </a:rPr>
              <a:t>Accoya</a:t>
            </a:r>
            <a:r>
              <a:rPr lang="nl-NL" b="0" i="0" dirty="0">
                <a:solidFill>
                  <a:srgbClr val="1D1D1B"/>
                </a:solidFill>
                <a:effectLst/>
                <a:latin typeface="Mulish Regular"/>
              </a:rPr>
              <a:t>-hout door middel van een gepatenteerd </a:t>
            </a:r>
            <a:r>
              <a:rPr lang="nl-NL" b="0" i="0" dirty="0" err="1">
                <a:solidFill>
                  <a:srgbClr val="1D1D1B"/>
                </a:solidFill>
                <a:effectLst/>
                <a:latin typeface="Mulish Regular"/>
              </a:rPr>
              <a:t>acetyleringsproces</a:t>
            </a:r>
            <a:r>
              <a:rPr lang="nl-NL" b="0" i="0" dirty="0">
                <a:solidFill>
                  <a:srgbClr val="1D1D1B"/>
                </a:solidFill>
                <a:effectLst/>
                <a:latin typeface="Mulish Regular"/>
              </a:rPr>
              <a:t>. De duurzaamheid van </a:t>
            </a:r>
            <a:r>
              <a:rPr lang="nl-NL" b="0" i="0" dirty="0" err="1">
                <a:solidFill>
                  <a:srgbClr val="1D1D1B"/>
                </a:solidFill>
                <a:effectLst/>
                <a:latin typeface="Mulish Regular"/>
              </a:rPr>
              <a:t>Accoya</a:t>
            </a:r>
            <a:r>
              <a:rPr lang="nl-NL" b="0" i="0" dirty="0">
                <a:solidFill>
                  <a:srgbClr val="1D1D1B"/>
                </a:solidFill>
                <a:effectLst/>
                <a:latin typeface="Mulish Regular"/>
              </a:rPr>
              <a:t> hout is valt in duurzaamheidsklasse 1 (EN 350). Het is geschikt </a:t>
            </a:r>
            <a:r>
              <a:rPr lang="nl-NL" dirty="0"/>
              <a:t>voor tal van toepassingen in de GWW, zoals damwanden, oeverbeschoeiing, steigers, loopdekken en afrasteringen. </a:t>
            </a:r>
            <a:endParaRPr lang="nl-NL" b="0" i="0" dirty="0">
              <a:solidFill>
                <a:srgbClr val="1D1D1B"/>
              </a:solidFill>
              <a:effectLst/>
              <a:latin typeface="Mulish Regular"/>
            </a:endParaRPr>
          </a:p>
          <a:p>
            <a:pPr algn="l"/>
            <a:r>
              <a:rPr lang="nl-NL" b="0" i="0" dirty="0">
                <a:solidFill>
                  <a:srgbClr val="212529"/>
                </a:solidFill>
                <a:effectLst/>
                <a:latin typeface="-apple-system"/>
              </a:rPr>
              <a:t>De afbeeldingen bevatten een link naar: https://www.youtube.com/watch?v=rofRa_uIEDc</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61</a:t>
            </a:fld>
            <a:endParaRPr lang="nl-NL" dirty="0"/>
          </a:p>
        </p:txBody>
      </p:sp>
    </p:spTree>
    <p:extLst>
      <p:ext uri="{BB962C8B-B14F-4D97-AF65-F5344CB8AC3E}">
        <p14:creationId xmlns:p14="http://schemas.microsoft.com/office/powerpoint/2010/main" val="137647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err="1">
                <a:solidFill>
                  <a:srgbClr val="303030"/>
                </a:solidFill>
                <a:effectLst/>
                <a:latin typeface="Verdana" panose="020B0604030504040204" pitchFamily="34" charset="0"/>
              </a:rPr>
              <a:t>Circulus</a:t>
            </a:r>
            <a:r>
              <a:rPr lang="nl-NL" b="0" i="0" dirty="0">
                <a:solidFill>
                  <a:srgbClr val="303030"/>
                </a:solidFill>
                <a:effectLst/>
                <a:latin typeface="Verdana" panose="020B0604030504040204" pitchFamily="34" charset="0"/>
              </a:rPr>
              <a:t> brengt met haar biobased lichtmast het duurzaamheidsprobleem aan het licht. De duurzame lichtmast is gemaakt van natuurvezels en voorzien van LED-armatuur. Deze lantaarnpaal geeft een duurzaam uiterlijk aan het straatbeeld. Mede door het gebruik van organische grondstoffen is de CO</a:t>
            </a:r>
            <a:r>
              <a:rPr lang="nl-NL" b="0" i="0" baseline="-25000" dirty="0">
                <a:solidFill>
                  <a:srgbClr val="303030"/>
                </a:solidFill>
                <a:effectLst/>
                <a:latin typeface="Verdana" panose="020B0604030504040204" pitchFamily="34" charset="0"/>
              </a:rPr>
              <a:t>2</a:t>
            </a:r>
            <a:r>
              <a:rPr lang="nl-NL" b="0" i="0" dirty="0">
                <a:solidFill>
                  <a:srgbClr val="303030"/>
                </a:solidFill>
                <a:effectLst/>
                <a:latin typeface="Verdana" panose="020B0604030504040204" pitchFamily="34" charset="0"/>
              </a:rPr>
              <a:t>-footprint een stuk lager dan die van stalen, aluminium en kunststof alternatieven.</a:t>
            </a:r>
          </a:p>
          <a:p>
            <a:pPr algn="l"/>
            <a:r>
              <a:rPr lang="nl-NL" b="0" i="0" dirty="0">
                <a:solidFill>
                  <a:srgbClr val="303030"/>
                </a:solidFill>
                <a:effectLst/>
                <a:latin typeface="Verdana" panose="020B0604030504040204" pitchFamily="34" charset="0"/>
              </a:rPr>
              <a:t>Er wordt gebruik gemaakt van natuurlijke afval- en reststromen, zoals (berm)gras, riet, </a:t>
            </a:r>
            <a:r>
              <a:rPr lang="nl-NL" b="0" i="0" dirty="0" err="1">
                <a:solidFill>
                  <a:srgbClr val="303030"/>
                </a:solidFill>
                <a:effectLst/>
                <a:latin typeface="Verdana" panose="020B0604030504040204" pitchFamily="34" charset="0"/>
              </a:rPr>
              <a:t>olifantengras</a:t>
            </a:r>
            <a:r>
              <a:rPr lang="nl-NL" b="0" i="0" dirty="0">
                <a:solidFill>
                  <a:srgbClr val="303030"/>
                </a:solidFill>
                <a:effectLst/>
                <a:latin typeface="Verdana" panose="020B0604030504040204" pitchFamily="34" charset="0"/>
              </a:rPr>
              <a:t> (Miscanthus) en afvalhout. Ook het kunststof component is een essentieel onderdeel van het composiet materiaal. Tijdens het productieproces worden de natuurvezels ingekapseld door het kunststof. Voor de kunststof wordt gewerkt met verschillende plastic afvalstromen zoals PE, PP, HDPE, LDPE, EPS. Etc., maar ook bijvoorbeeld ‘oude’ kunstgrasveld vezels.</a:t>
            </a:r>
            <a:endParaRPr lang="nl-NL" b="0" i="0" dirty="0">
              <a:solidFill>
                <a:srgbClr val="212529"/>
              </a:solidFill>
              <a:effectLst/>
              <a:latin typeface="-apple-system"/>
            </a:endParaRPr>
          </a:p>
          <a:p>
            <a:pPr algn="l"/>
            <a:r>
              <a:rPr lang="nl-NL" b="0" i="0" dirty="0">
                <a:solidFill>
                  <a:srgbClr val="212529"/>
                </a:solidFill>
                <a:effectLst/>
                <a:latin typeface="-apple-system"/>
              </a:rPr>
              <a:t>De afbeeldingen bevatten een link naar: https://circulusbv.com/biobased-lichtmast/</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62</a:t>
            </a:fld>
            <a:endParaRPr lang="nl-NL" dirty="0"/>
          </a:p>
        </p:txBody>
      </p:sp>
    </p:spTree>
    <p:extLst>
      <p:ext uri="{BB962C8B-B14F-4D97-AF65-F5344CB8AC3E}">
        <p14:creationId xmlns:p14="http://schemas.microsoft.com/office/powerpoint/2010/main" val="23235343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03030"/>
                </a:solidFill>
                <a:effectLst/>
                <a:latin typeface="Verdana" panose="020B0604030504040204" pitchFamily="34" charset="0"/>
              </a:rPr>
              <a:t>Het straatmeubilair van </a:t>
            </a:r>
            <a:r>
              <a:rPr lang="nl-NL" b="0" i="0" dirty="0" err="1">
                <a:solidFill>
                  <a:srgbClr val="303030"/>
                </a:solidFill>
                <a:effectLst/>
                <a:latin typeface="Verdana" panose="020B0604030504040204" pitchFamily="34" charset="0"/>
              </a:rPr>
              <a:t>Circulus</a:t>
            </a:r>
            <a:r>
              <a:rPr lang="nl-NL" b="0" i="0" dirty="0">
                <a:solidFill>
                  <a:srgbClr val="303030"/>
                </a:solidFill>
                <a:effectLst/>
                <a:latin typeface="Verdana" panose="020B0604030504040204" pitchFamily="34" charset="0"/>
              </a:rPr>
              <a:t> biedt opdrachtgevers de mogelijkheid om te verduurzamen in de openbare ruimte. Het gaat om producten als banken, tafels, hekken en plantenbakken.</a:t>
            </a:r>
          </a:p>
          <a:p>
            <a:pPr algn="l"/>
            <a:r>
              <a:rPr lang="nl-NL" b="0" i="0" dirty="0" err="1">
                <a:solidFill>
                  <a:srgbClr val="303030"/>
                </a:solidFill>
                <a:effectLst/>
                <a:latin typeface="Verdana" panose="020B0604030504040204" pitchFamily="34" charset="0"/>
              </a:rPr>
              <a:t>Circulus</a:t>
            </a:r>
            <a:r>
              <a:rPr lang="nl-NL" b="0" i="0" dirty="0">
                <a:solidFill>
                  <a:srgbClr val="303030"/>
                </a:solidFill>
                <a:effectLst/>
                <a:latin typeface="Verdana" panose="020B0604030504040204" pitchFamily="34" charset="0"/>
              </a:rPr>
              <a:t> produceert deze producten vanuit de reststromen bermgras en gerecyclede kunststof. Er wordt gebruik gemaakt van natuurlijke afval- en reststromen, zoals (berm)gras, riet, </a:t>
            </a:r>
            <a:r>
              <a:rPr lang="nl-NL" b="0" i="0" dirty="0" err="1">
                <a:solidFill>
                  <a:srgbClr val="303030"/>
                </a:solidFill>
                <a:effectLst/>
                <a:latin typeface="Verdana" panose="020B0604030504040204" pitchFamily="34" charset="0"/>
              </a:rPr>
              <a:t>olifantengras</a:t>
            </a:r>
            <a:r>
              <a:rPr lang="nl-NL" b="0" i="0" dirty="0">
                <a:solidFill>
                  <a:srgbClr val="303030"/>
                </a:solidFill>
                <a:effectLst/>
                <a:latin typeface="Verdana" panose="020B0604030504040204" pitchFamily="34" charset="0"/>
              </a:rPr>
              <a:t> (Miscanthus) en afvalhout. Ook het kunststof component is een essentieel onderdeel van het composiet materiaal. Tijdens het productieproces worden de natuurvezels ingekapseld door het kunststof. Voor de kunststof wordt gewerkt met verschillende plastic afvalstromen zoals PE, PP, HDPE, LDPE, EPS. Etc., maar ook bijvoorbeeld ‘oude’ kunstgrasveld vezels.</a:t>
            </a:r>
            <a:endParaRPr lang="nl-NL" b="0" i="0" dirty="0">
              <a:solidFill>
                <a:srgbClr val="212529"/>
              </a:solidFill>
              <a:effectLst/>
              <a:latin typeface="-apple-system"/>
            </a:endParaRPr>
          </a:p>
          <a:p>
            <a:pPr algn="l"/>
            <a:r>
              <a:rPr lang="nl-NL" b="0" i="0" dirty="0">
                <a:solidFill>
                  <a:srgbClr val="212529"/>
                </a:solidFill>
                <a:effectLst/>
                <a:latin typeface="-apple-system"/>
              </a:rPr>
              <a:t>De afbeeldingen bevatten een link naar: https://circulusbv.com/straatmeubilair/</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63</a:t>
            </a:fld>
            <a:endParaRPr lang="nl-NL" dirty="0"/>
          </a:p>
        </p:txBody>
      </p:sp>
    </p:spTree>
    <p:extLst>
      <p:ext uri="{BB962C8B-B14F-4D97-AF65-F5344CB8AC3E}">
        <p14:creationId xmlns:p14="http://schemas.microsoft.com/office/powerpoint/2010/main" val="2137655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u="none" strike="noStrike" dirty="0" err="1">
                <a:solidFill>
                  <a:srgbClr val="000000"/>
                </a:solidFill>
                <a:effectLst/>
                <a:latin typeface="Ubuntu"/>
              </a:rPr>
              <a:t>TwinWood</a:t>
            </a:r>
            <a:r>
              <a:rPr lang="nl-NL" b="0" i="0" u="none" strike="noStrike" baseline="30000" dirty="0">
                <a:solidFill>
                  <a:srgbClr val="000000"/>
                </a:solidFill>
                <a:effectLst/>
                <a:latin typeface="Ubuntu"/>
              </a:rPr>
              <a:t>®</a:t>
            </a:r>
            <a:r>
              <a:rPr lang="nl-NL" b="0" i="0" u="none" strike="noStrike" dirty="0">
                <a:solidFill>
                  <a:srgbClr val="000000"/>
                </a:solidFill>
                <a:effectLst/>
                <a:latin typeface="Ubuntu"/>
              </a:rPr>
              <a:t> biedt hout voor waterrijke omgevingen. Het biedt een combinatie van naaldhout en hardhout. </a:t>
            </a:r>
            <a:r>
              <a:rPr lang="nl-NL" b="0" i="0" dirty="0">
                <a:effectLst/>
                <a:latin typeface="Skolar"/>
              </a:rPr>
              <a:t>Het onderwatergedeelte van </a:t>
            </a:r>
            <a:r>
              <a:rPr lang="nl-NL" b="0" i="0" dirty="0" err="1">
                <a:effectLst/>
                <a:latin typeface="Skolar"/>
              </a:rPr>
              <a:t>TwinWood</a:t>
            </a:r>
            <a:r>
              <a:rPr lang="nl-NL" b="0" i="0" baseline="30000" dirty="0">
                <a:effectLst/>
                <a:latin typeface="Skolar"/>
              </a:rPr>
              <a:t>®</a:t>
            </a:r>
            <a:r>
              <a:rPr lang="nl-NL" b="0" i="0" dirty="0">
                <a:effectLst/>
                <a:latin typeface="Skolar"/>
              </a:rPr>
              <a:t> bestaat uit naaldhout. Voor het bovenste deel wordt hardhout gebruikt. Naaldhout is duurzaam bij de afwezigheid van zuurstof, dus onder water. Tropisch hardhout is duurzaam op de waterlijn en daarboven. Beide delen worden middels een hoogwaardige vingerlas duurzaam verlijmd. Zo ontstaat een product met een hoge buigsterkte. Daardoor kan een damconstructie op dezelfde manier worden berekend als wanneer er alléén naaldhout wordt gebruikt. </a:t>
            </a:r>
            <a:r>
              <a:rPr lang="nl-NL" b="0" i="0" dirty="0" err="1">
                <a:effectLst/>
                <a:latin typeface="Skolar"/>
              </a:rPr>
              <a:t>TwinWood</a:t>
            </a:r>
            <a:r>
              <a:rPr lang="nl-NL" b="0" i="0" baseline="30000" dirty="0">
                <a:effectLst/>
                <a:latin typeface="Skolar"/>
              </a:rPr>
              <a:t>®</a:t>
            </a:r>
            <a:r>
              <a:rPr lang="nl-NL" b="0" i="0" dirty="0">
                <a:effectLst/>
                <a:latin typeface="Skolar"/>
              </a:rPr>
              <a:t> is naar wens leverbaar met een FSC</a:t>
            </a:r>
            <a:r>
              <a:rPr lang="nl-NL" b="0" i="0" baseline="30000" dirty="0">
                <a:effectLst/>
                <a:latin typeface="Skolar"/>
              </a:rPr>
              <a:t>®</a:t>
            </a:r>
            <a:r>
              <a:rPr lang="nl-NL" b="0" i="0" dirty="0">
                <a:effectLst/>
                <a:latin typeface="Skolar"/>
              </a:rPr>
              <a:t> of PEFC-label.</a:t>
            </a:r>
            <a:endParaRPr lang="nl-NL" b="0" i="0" dirty="0">
              <a:solidFill>
                <a:srgbClr val="212529"/>
              </a:solidFill>
              <a:effectLst/>
              <a:latin typeface="-apple-system"/>
            </a:endParaRPr>
          </a:p>
          <a:p>
            <a:pPr algn="l"/>
            <a:r>
              <a:rPr lang="nl-NL" b="0" i="0" dirty="0">
                <a:solidFill>
                  <a:srgbClr val="212529"/>
                </a:solidFill>
                <a:effectLst/>
                <a:latin typeface="-apple-system"/>
              </a:rPr>
              <a:t>De afbeeldingen bevatten een link naar: https://www.foreco.nl/nl/producten/twinwood</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64</a:t>
            </a:fld>
            <a:endParaRPr lang="nl-NL" dirty="0"/>
          </a:p>
        </p:txBody>
      </p:sp>
    </p:spTree>
    <p:extLst>
      <p:ext uri="{BB962C8B-B14F-4D97-AF65-F5344CB8AC3E}">
        <p14:creationId xmlns:p14="http://schemas.microsoft.com/office/powerpoint/2010/main" val="42423609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Avenir Next LT W01 Demi"/>
              </a:rPr>
              <a:t>Studenten Industrieel Product Ontwerpen van de HAN ontwierpen de </a:t>
            </a:r>
            <a:r>
              <a:rPr lang="nl-NL" b="0" i="0" dirty="0" err="1">
                <a:solidFill>
                  <a:srgbClr val="000000"/>
                </a:solidFill>
                <a:effectLst/>
                <a:latin typeface="Avenir Next LT W01 Demi"/>
              </a:rPr>
              <a:t>InfraWall</a:t>
            </a:r>
            <a:r>
              <a:rPr lang="nl-NL" b="0" i="0" dirty="0">
                <a:solidFill>
                  <a:srgbClr val="000000"/>
                </a:solidFill>
                <a:effectLst/>
                <a:latin typeface="Avenir Next LT W01 Demi"/>
              </a:rPr>
              <a:t>, </a:t>
            </a:r>
            <a:r>
              <a:rPr lang="nl-NL" sz="1200" b="0" i="0" dirty="0">
                <a:solidFill>
                  <a:srgbClr val="000000"/>
                </a:solidFill>
                <a:effectLst/>
                <a:latin typeface="Candara" panose="020E0502030303020204" pitchFamily="34" charset="0"/>
              </a:rPr>
              <a:t>een s</a:t>
            </a:r>
            <a:r>
              <a:rPr lang="nl-NL" sz="1200" dirty="0">
                <a:latin typeface="Candara" panose="020E0502030303020204" pitchFamily="34" charset="0"/>
              </a:rPr>
              <a:t>cherm van mycelium (bermgras en paddenstoelwortels) in een frame van </a:t>
            </a:r>
            <a:r>
              <a:rPr lang="nl-NL" sz="1200" dirty="0" err="1">
                <a:latin typeface="Candara" panose="020E0502030303020204" pitchFamily="34" charset="0"/>
              </a:rPr>
              <a:t>Accoyahout</a:t>
            </a:r>
            <a:r>
              <a:rPr lang="nl-NL" sz="1200" dirty="0">
                <a:latin typeface="Candara" panose="020E0502030303020204" pitchFamily="34" charset="0"/>
              </a:rPr>
              <a:t> en een fundering van gerecycled plastic. H</a:t>
            </a:r>
            <a:r>
              <a:rPr lang="nl-NL" b="0" i="0" dirty="0">
                <a:solidFill>
                  <a:srgbClr val="454545"/>
                </a:solidFill>
                <a:effectLst/>
                <a:latin typeface="AvenirNextLTW01-Medium"/>
              </a:rPr>
              <a:t>et bijzondere aan de </a:t>
            </a:r>
            <a:r>
              <a:rPr lang="nl-NL" b="0" i="0" dirty="0" err="1">
                <a:solidFill>
                  <a:srgbClr val="454545"/>
                </a:solidFill>
                <a:effectLst/>
                <a:latin typeface="AvenirNextLTW01-Medium"/>
              </a:rPr>
              <a:t>InfraWall</a:t>
            </a:r>
            <a:r>
              <a:rPr lang="nl-NL" b="0" i="0" dirty="0">
                <a:solidFill>
                  <a:srgbClr val="454545"/>
                </a:solidFill>
                <a:effectLst/>
                <a:latin typeface="AvenirNextLTW01-Medium"/>
              </a:rPr>
              <a:t> is zijn multifunctionaliteit. Water dat normaal van de weg af stroomt, wordt gefilterd en in het scherm opgeslagen. In droge periodes kan het voor landerijen die achter het scherm liggen, worden gebruikt. Op de wand komen zonnepanelen voor energieopwekking.</a:t>
            </a:r>
          </a:p>
          <a:p>
            <a:pPr algn="l"/>
            <a:r>
              <a:rPr lang="nl-NL" b="0" i="0" dirty="0">
                <a:solidFill>
                  <a:srgbClr val="212529"/>
                </a:solidFill>
                <a:effectLst/>
                <a:latin typeface="-apple-system"/>
              </a:rPr>
              <a:t>De afbeeldingen bevatten een link naar: https://www.youtube.com/watch?v=lkRVmt1C60c</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65</a:t>
            </a:fld>
            <a:endParaRPr lang="nl-NL" dirty="0"/>
          </a:p>
        </p:txBody>
      </p:sp>
    </p:spTree>
    <p:extLst>
      <p:ext uri="{BB962C8B-B14F-4D97-AF65-F5344CB8AC3E}">
        <p14:creationId xmlns:p14="http://schemas.microsoft.com/office/powerpoint/2010/main" val="28645612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 </a:t>
            </a:r>
            <a:r>
              <a:rPr lang="nl-NL" dirty="0" err="1"/>
              <a:t>Accoyahout</a:t>
            </a:r>
            <a:r>
              <a:rPr lang="nl-NL" dirty="0"/>
              <a:t>: gemodificeerd naaldhout dat daarna te gebruiken is in duurzaamheidsklasse1. B- Circulus lichtmast: 65% organische grondstoffen met biobased polyesterhars plus </a:t>
            </a:r>
            <a:r>
              <a:rPr lang="nl-NL" dirty="0" err="1"/>
              <a:t>LED-verlichting</a:t>
            </a:r>
            <a:r>
              <a:rPr lang="nl-NL" dirty="0"/>
              <a:t>. C- Circulus: biobased straatmeubilair van bermgras en gerecycled plastic. D- Infrawall: Mycelium in een frame van </a:t>
            </a:r>
            <a:r>
              <a:rPr lang="nl-NL" dirty="0" err="1"/>
              <a:t>Accoyahout</a:t>
            </a:r>
            <a:r>
              <a:rPr lang="nl-NL" dirty="0"/>
              <a:t> en een frame van gerecycled plastic. E- Twinwood: samengesteld hout van naaldhout en tropisch hardhout.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66</a:t>
            </a:fld>
            <a:endParaRPr lang="nl-NL" dirty="0"/>
          </a:p>
        </p:txBody>
      </p:sp>
    </p:spTree>
    <p:extLst>
      <p:ext uri="{BB962C8B-B14F-4D97-AF65-F5344CB8AC3E}">
        <p14:creationId xmlns:p14="http://schemas.microsoft.com/office/powerpoint/2010/main" val="34540372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69</a:t>
            </a:fld>
            <a:endParaRPr lang="nl-NL" dirty="0"/>
          </a:p>
        </p:txBody>
      </p:sp>
    </p:spTree>
    <p:extLst>
      <p:ext uri="{BB962C8B-B14F-4D97-AF65-F5344CB8AC3E}">
        <p14:creationId xmlns:p14="http://schemas.microsoft.com/office/powerpoint/2010/main" val="274279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9</a:t>
            </a:fld>
            <a:endParaRPr lang="nl-NL" dirty="0"/>
          </a:p>
        </p:txBody>
      </p:sp>
    </p:spTree>
    <p:extLst>
      <p:ext uri="{BB962C8B-B14F-4D97-AF65-F5344CB8AC3E}">
        <p14:creationId xmlns:p14="http://schemas.microsoft.com/office/powerpoint/2010/main" val="2277438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dirty="0">
                <a:solidFill>
                  <a:srgbClr val="000000"/>
                </a:solidFill>
                <a:effectLst/>
                <a:latin typeface="Calibri" panose="020F0502020204030204" pitchFamily="34" charset="0"/>
              </a:rPr>
              <a:t>A- Aquarius: conditiemeting leidingen met sensoren. B- Durofort: rioolbuizen van 100% gerecycled PVC. C-Forz van de ATM: hergebruik van gereinigde grond. D-Geowall: bouwelementen van baggerspecie. E-Het Nieuwe Draaien: emissieloos materieel en transport. F-</a:t>
            </a:r>
            <a:r>
              <a:rPr lang="nl-NL" sz="1200" b="0" i="0" u="none" strike="noStrike" dirty="0">
                <a:solidFill>
                  <a:srgbClr val="171A23"/>
                </a:solidFill>
                <a:effectLst/>
                <a:latin typeface="Calibri" panose="020F0502020204030204" pitchFamily="34" charset="0"/>
              </a:rPr>
              <a:t>PRS-Neoloy: een driedimensionaal geocelsysteem waarmee de grond voor bijvoorbeeld dijkversterking wordt opgesloten in een honingraatstructuur en waardoor er minder grond voor de dijkversterking nodig is.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70</a:t>
            </a:fld>
            <a:endParaRPr lang="nl-NL" dirty="0"/>
          </a:p>
        </p:txBody>
      </p:sp>
    </p:spTree>
    <p:extLst>
      <p:ext uri="{BB962C8B-B14F-4D97-AF65-F5344CB8AC3E}">
        <p14:creationId xmlns:p14="http://schemas.microsoft.com/office/powerpoint/2010/main" val="4035492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71</a:t>
            </a:fld>
            <a:endParaRPr lang="nl-NL" dirty="0"/>
          </a:p>
        </p:txBody>
      </p:sp>
    </p:spTree>
    <p:extLst>
      <p:ext uri="{BB962C8B-B14F-4D97-AF65-F5344CB8AC3E}">
        <p14:creationId xmlns:p14="http://schemas.microsoft.com/office/powerpoint/2010/main" val="19244029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72</a:t>
            </a:fld>
            <a:endParaRPr lang="nl-NL" dirty="0"/>
          </a:p>
        </p:txBody>
      </p:sp>
    </p:spTree>
    <p:extLst>
      <p:ext uri="{BB962C8B-B14F-4D97-AF65-F5344CB8AC3E}">
        <p14:creationId xmlns:p14="http://schemas.microsoft.com/office/powerpoint/2010/main" val="24706755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446B"/>
                </a:solidFill>
                <a:effectLst/>
                <a:latin typeface="Open Sans" panose="020B0606030504020204" pitchFamily="34" charset="0"/>
              </a:rPr>
              <a:t>Klei afkomstig uit de uiterwaarden van de grote Nederlandse rivieren wordt als een zichzelf vernieuwende grondstof aangemerkt. De sedimentatie (neerslag) van nieuwe kleideeltjes is gemiddeld 1 cm per jaar. Door de constante aanvoer hiervan blijft de voorraad klei oneindig beschikbaar. Daarbij komt nog bij, dat over een groot aantal jaren gezien, minder klei wordt gewonnen dan de rivieren in de uiterwaarden afzetten. </a:t>
            </a:r>
            <a:r>
              <a:rPr lang="nl-NL" dirty="0"/>
              <a:t>Klei wordt op diverse locaties gewonnen. Hierbij is 50% van de klei uit secundaire winningen ontgraven. Dit houdt in dat er klei gewonnen wordt op locaties waar grondwerk in uitvoering is voor andere doeleinden. De andere 50% wordt gewonnen uit gearrangeerde projecten. Binnen deze gearrangeerde projecten wordt 20% binnendijks en 30% in uiterwaarden gewonnen.</a:t>
            </a:r>
          </a:p>
          <a:p>
            <a:r>
              <a:rPr lang="nl-NL" b="0" i="0" dirty="0">
                <a:solidFill>
                  <a:srgbClr val="00446B"/>
                </a:solidFill>
                <a:effectLst/>
                <a:latin typeface="Open Sans" panose="020B0606030504020204" pitchFamily="34" charset="0"/>
              </a:rPr>
              <a:t>Bron: https://www.kleiwinning.nl/</a:t>
            </a:r>
          </a:p>
          <a:p>
            <a:endParaRPr lang="nl-NL" b="0" i="0" dirty="0">
              <a:solidFill>
                <a:srgbClr val="00446B"/>
              </a:solidFill>
              <a:effectLst/>
              <a:latin typeface="Open Sans" panose="020B0606030504020204" pitchFamily="34" charset="0"/>
            </a:endParaRPr>
          </a:p>
          <a:p>
            <a:r>
              <a:rPr lang="nl-NL" dirty="0"/>
              <a:t>Zandverbruik in Nederland: https://www.geologievannederland.nl/ondergrond/afzettingen-en-delfstoffen/zand#:~:text=Jaarlijks%20wordt%20in%20Nederland%20zo,miljoen%20kubieke%20meter%20ophoogzand%20gebruikt!&amp;text=Industriezand%20is%20een%20verzamelnaam%20voor,zelfs%20om%20water%20te%20filteren.</a:t>
            </a:r>
          </a:p>
          <a:p>
            <a:r>
              <a:rPr lang="nl-NL" b="0" i="0" dirty="0">
                <a:solidFill>
                  <a:srgbClr val="313131"/>
                </a:solidFill>
                <a:effectLst/>
                <a:latin typeface="Muli"/>
              </a:rPr>
              <a:t>De hoeveelheid zand die de bouw opeist is de laatste decennia explosief toegenomen. “Tussen 1900 en 2010 is het wereldwijde volume van natuurlijke grondstoffen die in de bouw en wegenbouw wordt gebruikt met een factor 23 toegenomen,” zo schrijven onderzoekers in het blad </a:t>
            </a:r>
            <a:r>
              <a:rPr lang="nl-NL" b="0" i="1" dirty="0">
                <a:solidFill>
                  <a:srgbClr val="313131"/>
                </a:solidFill>
                <a:effectLst/>
                <a:latin typeface="Muli"/>
              </a:rPr>
              <a:t>Science</a:t>
            </a:r>
            <a:r>
              <a:rPr lang="nl-NL" b="0" i="0" dirty="0">
                <a:solidFill>
                  <a:srgbClr val="313131"/>
                </a:solidFill>
                <a:effectLst/>
                <a:latin typeface="Muli"/>
              </a:rPr>
              <a:t>. En het grootste deel van die grondstoffen bestaat uit zand en grind. “Op dit moment halen we meer zand uit de rivieren dan de rivieren kunnen aanmaken,” zo concludeert De Schipper. </a:t>
            </a:r>
            <a:r>
              <a:rPr lang="nl-NL" dirty="0"/>
              <a:t>https://scientias.nl/er-dreigt-wereldwijd-tekort-aan-zand/</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73</a:t>
            </a:fld>
            <a:endParaRPr lang="nl-NL" dirty="0"/>
          </a:p>
        </p:txBody>
      </p:sp>
    </p:spTree>
    <p:extLst>
      <p:ext uri="{BB962C8B-B14F-4D97-AF65-F5344CB8AC3E}">
        <p14:creationId xmlns:p14="http://schemas.microsoft.com/office/powerpoint/2010/main" val="29682760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afbeelding bevat een link naar: https://grondbalans.nl/grondbanken/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74</a:t>
            </a:fld>
            <a:endParaRPr lang="nl-NL" dirty="0"/>
          </a:p>
        </p:txBody>
      </p:sp>
    </p:spTree>
    <p:extLst>
      <p:ext uri="{BB962C8B-B14F-4D97-AF65-F5344CB8AC3E}">
        <p14:creationId xmlns:p14="http://schemas.microsoft.com/office/powerpoint/2010/main" val="30991182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afbeelding bevat een link naar: https://www.youtube.com/watch?v=jepZtxXUKB0</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75</a:t>
            </a:fld>
            <a:endParaRPr lang="nl-NL" dirty="0"/>
          </a:p>
        </p:txBody>
      </p:sp>
    </p:spTree>
    <p:extLst>
      <p:ext uri="{BB962C8B-B14F-4D97-AF65-F5344CB8AC3E}">
        <p14:creationId xmlns:p14="http://schemas.microsoft.com/office/powerpoint/2010/main" val="7761337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bevat een koppeling naar: https://www.zeeweringenwiki.nl/images/9/9e/Eindrapport_-_gesloten_grondbalans_bij_dijkversterkingsprojecten.pdf</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76</a:t>
            </a:fld>
            <a:endParaRPr lang="nl-NL" dirty="0"/>
          </a:p>
        </p:txBody>
      </p:sp>
    </p:spTree>
    <p:extLst>
      <p:ext uri="{BB962C8B-B14F-4D97-AF65-F5344CB8AC3E}">
        <p14:creationId xmlns:p14="http://schemas.microsoft.com/office/powerpoint/2010/main" val="1609741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Helvetica Neue"/>
              </a:rPr>
              <a:t>AEC-bodemas (ook wel AEC-slak genoemd) vormt het vaste residu dat ontstaat bij de verbranding van huishoudelijke afvalstoffen of daarmee gelijkgesteld bedrijfsafval of grof afval in een afvalenergiecentrale (AEC).</a:t>
            </a:r>
          </a:p>
          <a:p>
            <a:pPr algn="l"/>
            <a:r>
              <a:rPr lang="nl-NL" b="0" i="0" dirty="0">
                <a:solidFill>
                  <a:srgbClr val="333333"/>
                </a:solidFill>
                <a:effectLst/>
                <a:latin typeface="Helvetica Neue"/>
              </a:rPr>
              <a:t>Flugsand is een poreus loskorrelig materiaal van vulkanische oorsprong (dat voornamelijk uit vulkanisch glas bestaat). Flugsand is afkomstig van de Noord-Oost hellingen van de bergen aan weerszijden van de Rijn in Duitsland ter hoogte van Koblenz.</a:t>
            </a:r>
          </a:p>
          <a:p>
            <a:pPr algn="l"/>
            <a:r>
              <a:rPr lang="nl-NL" sz="1800" b="0" i="0" u="none" strike="noStrike" baseline="0" dirty="0">
                <a:solidFill>
                  <a:srgbClr val="262626"/>
                </a:solidFill>
                <a:latin typeface="ArialMT"/>
              </a:rPr>
              <a:t>Ge</a:t>
            </a:r>
            <a:r>
              <a:rPr lang="nl-NL" sz="1800" b="0" i="0" u="none" strike="noStrike" baseline="0" dirty="0">
                <a:solidFill>
                  <a:srgbClr val="262626"/>
                </a:solidFill>
                <a:latin typeface="Calibri" panose="020F0502020204030204" pitchFamily="34" charset="0"/>
                <a:cs typeface="Calibri" panose="020F0502020204030204" pitchFamily="34" charset="0"/>
              </a:rPr>
              <a:t>ëxpandeerde kleikorrels is van klei dat afkomstig is uit </a:t>
            </a:r>
            <a:r>
              <a:rPr lang="nl-NL" sz="1800" b="0" i="0" u="none" strike="noStrike" baseline="0" dirty="0">
                <a:solidFill>
                  <a:srgbClr val="262626"/>
                </a:solidFill>
                <a:latin typeface="ArialMT"/>
              </a:rPr>
              <a:t>Scandinavië, Portugal, Spanje en Duitsland. De klei wordt gewonnen als lichtgewicht</a:t>
            </a:r>
          </a:p>
          <a:p>
            <a:pPr algn="l"/>
            <a:r>
              <a:rPr lang="nl-NL" sz="1800" b="0" i="0" u="none" strike="noStrike" baseline="0" dirty="0">
                <a:solidFill>
                  <a:srgbClr val="262626"/>
                </a:solidFill>
                <a:latin typeface="ArialMT"/>
              </a:rPr>
              <a:t>toeslagmateriaal gebruikt kan worden in de betonindustrie en civiele bouw. De klei wordt geëxpandeerd door droge kleikorrels of weke kleibolletjes in een tunneloven tot sinteren te brengen (verweking en gasontwikkeling zonder ontwijkende gassen).</a:t>
            </a:r>
          </a:p>
          <a:p>
            <a:pPr algn="l"/>
            <a:r>
              <a:rPr lang="nl-NL" dirty="0"/>
              <a:t>Bron: https://milieudatabase.nl/database/nationalemilieudatabase/</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77</a:t>
            </a:fld>
            <a:endParaRPr lang="nl-NL" dirty="0"/>
          </a:p>
        </p:txBody>
      </p:sp>
    </p:spTree>
    <p:extLst>
      <p:ext uri="{BB962C8B-B14F-4D97-AF65-F5344CB8AC3E}">
        <p14:creationId xmlns:p14="http://schemas.microsoft.com/office/powerpoint/2010/main" val="24923983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800" b="0" i="0" u="none" strike="noStrike" baseline="0" dirty="0">
                <a:solidFill>
                  <a:srgbClr val="262626"/>
                </a:solidFill>
                <a:latin typeface="ArialMT"/>
              </a:rPr>
              <a:t>Voor geogrids geldt dat uniaxiale en biaxiale geogrids het meest worden toegepast bij keerwanden of paalmatrassen waar hoge sterkte benodigd is. Uniaxiale geogrids worden veelal van hoge dichtheid polyethyleen (HDPE) of polyester (PET) gemaakt, terwijl biaxiale geogrids vaak van polypropyleen (PP) worden gemaakt. Uniaxiale roosters bevatten meer materiaal per m2 (variërend van 0,30 tot 1,00 kg/m2) dan biaxiale roosters (variërend van 0,20 tot 0,50 kg/m2). Voor geogrids geldt dat het materiaal gedurende de levensduur van de constructie waarin het wordt toegepast niet vervangen hoeft te worden. Daarna is het niet meer bruikbaar als geogrid.</a:t>
            </a:r>
          </a:p>
          <a:p>
            <a:pPr algn="l"/>
            <a:r>
              <a:rPr lang="nl-NL" sz="1800" b="0" i="0" u="none" strike="noStrike" baseline="0" dirty="0">
                <a:solidFill>
                  <a:srgbClr val="262626"/>
                </a:solidFill>
                <a:latin typeface="ArialMT"/>
              </a:rPr>
              <a:t>In de constructiefase wordt 3% verlies gerekend voor geprefabriceerde producten. Dit houdt in dat in deze fase 3%</a:t>
            </a:r>
          </a:p>
          <a:p>
            <a:pPr algn="l"/>
            <a:r>
              <a:rPr lang="nl-NL" sz="1800" b="0" i="0" u="none" strike="noStrike" baseline="0" dirty="0">
                <a:solidFill>
                  <a:srgbClr val="262626"/>
                </a:solidFill>
                <a:latin typeface="ArialMT"/>
              </a:rPr>
              <a:t>extra A1-A4 en C2-D wordt gerekend. Dit dekt o.a. verkeerde bestellingen, stukgaan en fabricage fouten. Het uitgangspunt in het afvalscenario van roosters is dat deze worden verwijderd. Echter, het is niet altijd mogelijk om een rooster volledig gescheiden</a:t>
            </a:r>
          </a:p>
          <a:p>
            <a:pPr algn="l"/>
            <a:r>
              <a:rPr lang="nl-NL" sz="1800" b="0" i="0" u="none" strike="noStrike" baseline="0" dirty="0">
                <a:solidFill>
                  <a:srgbClr val="262626"/>
                </a:solidFill>
                <a:latin typeface="ArialMT"/>
              </a:rPr>
              <a:t>te ontgraven; een oud rooster kan namelijk gemakkelijk scheuren. Er is gekozen voor een afvalscenario gekozen waarbij 25% van de roosters achterblijft, het overige materiaal wordt grotendeels verbrand (70%), en een klein deel gerecycled (5%). Het deel dat blijft zitten wordt behandeld als stort.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171A23"/>
                </a:solidFill>
                <a:effectLst/>
                <a:latin typeface="roboto-regular"/>
              </a:rPr>
              <a:t>PRS-Neoloy® is een driedimensionaal geocelsysteem waarmee materialen opgesloten worden in een honingraatstructuur. Ideaal voor het opsluiten van bodemmateriaal, stabilisatie en wapeningsoplossingen. Toegepast in verharde en onverharde wegen en ter erosiebescherming op taluds.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bevat link naar: https://beuker-intercodaminfra.com/infrastructuur/producten/infra/prs-neoloy-geocellen.</a:t>
            </a:r>
          </a:p>
          <a:p>
            <a:pPr algn="l"/>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78</a:t>
            </a:fld>
            <a:endParaRPr lang="nl-NL" dirty="0"/>
          </a:p>
        </p:txBody>
      </p:sp>
    </p:spTree>
    <p:extLst>
      <p:ext uri="{BB962C8B-B14F-4D97-AF65-F5344CB8AC3E}">
        <p14:creationId xmlns:p14="http://schemas.microsoft.com/office/powerpoint/2010/main" val="40658227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Fira Sans" panose="020B0503050000020004" pitchFamily="34" charset="0"/>
              </a:rPr>
              <a:t>Waterbeheerders willen zo circulair mogelijk gaan werken, ook in het baggerbeheer. Tot dusver ontbrak het aan een instrument om circulair baggeren in de praktijk handen en voeten te geven. STOWA (</a:t>
            </a:r>
            <a:r>
              <a:rPr lang="nl-NL" b="0" i="0" dirty="0">
                <a:solidFill>
                  <a:srgbClr val="4D5156"/>
                </a:solidFill>
                <a:effectLst/>
                <a:latin typeface="arial" panose="020B0604020202020204" pitchFamily="34" charset="0"/>
              </a:rPr>
              <a:t>Stichting Toegepast Onderzoek Waterbeheer), het kenniscentrum voor de waterschappen </a:t>
            </a:r>
            <a:r>
              <a:rPr lang="nl-NL" b="0" i="0" dirty="0">
                <a:solidFill>
                  <a:srgbClr val="333333"/>
                </a:solidFill>
                <a:effectLst/>
                <a:latin typeface="Fira Sans" panose="020B0503050000020004" pitchFamily="34" charset="0"/>
              </a:rPr>
              <a:t>heeft daarom een toetsinstrument laten ontwikkelen waarmee waterbeheerders kunnen beoordelen op welke manier de baggerspecie het meest circulair kan worden toegepast.</a:t>
            </a:r>
          </a:p>
          <a:p>
            <a:r>
              <a:rPr lang="nl-NL" dirty="0"/>
              <a:t>Meer info: https://www.stowa.nl/publicaties/circulair-baggerbeheer-een-toetsingsinstrument-voor-regionale-bagger-inclusief-tool</a:t>
            </a:r>
          </a:p>
          <a:p>
            <a:r>
              <a:rPr lang="nl-NL" dirty="0"/>
              <a:t>Afbeelding bevat link naar: https://www.youtube.com/watch?v=aB6IUIrWniQ</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79</a:t>
            </a:fld>
            <a:endParaRPr lang="nl-NL" dirty="0"/>
          </a:p>
        </p:txBody>
      </p:sp>
    </p:spTree>
    <p:extLst>
      <p:ext uri="{BB962C8B-B14F-4D97-AF65-F5344CB8AC3E}">
        <p14:creationId xmlns:p14="http://schemas.microsoft.com/office/powerpoint/2010/main" val="2720893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Qua materiaal heeft bitumen de grootste impact, gevolgd door steenslag. </a:t>
            </a:r>
          </a:p>
          <a:p>
            <a:r>
              <a:rPr lang="nl-NL" dirty="0"/>
              <a:t>Gemodificeerd bitumen heeft een hogere MKI dan regulier bitumen.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10</a:t>
            </a:fld>
            <a:endParaRPr lang="nl-NL" dirty="0"/>
          </a:p>
        </p:txBody>
      </p:sp>
    </p:spTree>
    <p:extLst>
      <p:ext uri="{BB962C8B-B14F-4D97-AF65-F5344CB8AC3E}">
        <p14:creationId xmlns:p14="http://schemas.microsoft.com/office/powerpoint/2010/main" val="10836935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afbeelding bevat een koppeling naar de video: https://www.youtube.com/watch?v=iS0NjfvLNb0</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80</a:t>
            </a:fld>
            <a:endParaRPr lang="nl-NL" dirty="0"/>
          </a:p>
        </p:txBody>
      </p:sp>
    </p:spTree>
    <p:extLst>
      <p:ext uri="{BB962C8B-B14F-4D97-AF65-F5344CB8AC3E}">
        <p14:creationId xmlns:p14="http://schemas.microsoft.com/office/powerpoint/2010/main" val="29861357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afbeelding bevat een koppeling naar: https://www.youtube.com/watch?v=L1_6LNJpW7g</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81</a:t>
            </a:fld>
            <a:endParaRPr lang="nl-NL" dirty="0"/>
          </a:p>
        </p:txBody>
      </p:sp>
    </p:spTree>
    <p:extLst>
      <p:ext uri="{BB962C8B-B14F-4D97-AF65-F5344CB8AC3E}">
        <p14:creationId xmlns:p14="http://schemas.microsoft.com/office/powerpoint/2010/main" val="32239985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NMD omvat de MKI-waarden van damwanden van kunststof, hout en staal. Een 1op1-vergelijking van de MKI-waarden is niet mogelijk. De keuze van de damwand is sterk van de eisen en de toepassing. De NMD biedt nog meerdere productkaarten van damwanden: https://viewer.milieudatabase.nl/ (zoekwoord: damwanden).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82</a:t>
            </a:fld>
            <a:endParaRPr lang="nl-NL" dirty="0"/>
          </a:p>
        </p:txBody>
      </p:sp>
    </p:spTree>
    <p:extLst>
      <p:ext uri="{BB962C8B-B14F-4D97-AF65-F5344CB8AC3E}">
        <p14:creationId xmlns:p14="http://schemas.microsoft.com/office/powerpoint/2010/main" val="41487295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Duurzaamheid mag geen inbreuk vormen op de technische vraag en eisen. Niettemin is het de bedoeling van deze vraag na te denken over het aspect van duurzaamheid aan de hand van de 8 ontwerpprincipes. Het gaat om een beredeneerd antwoord ter bewustwording van het aspect duurzaamheid bij een technisch  vraagstuk. Een onderbouwing met een berekening is niet nodig.</a:t>
            </a:r>
          </a:p>
          <a:p>
            <a:endParaRPr lang="nl-NL" dirty="0"/>
          </a:p>
          <a:p>
            <a:pPr marL="0" marR="45720" lvl="0" indent="0" fontAlgn="base">
              <a:lnSpc>
                <a:spcPts val="1100"/>
              </a:lnSpc>
              <a:spcBef>
                <a:spcPts val="1480"/>
              </a:spcBef>
              <a:spcAft>
                <a:spcPts val="0"/>
              </a:spcAft>
              <a:buClr>
                <a:srgbClr val="000000"/>
              </a:buClr>
              <a:buSzPts val="800"/>
              <a:buFontTx/>
              <a:buNone/>
              <a:tabLst>
                <a:tab pos="-365760" algn="l"/>
              </a:tabLst>
            </a:pPr>
            <a:r>
              <a:rPr lang="nl-NL" sz="1200" b="1" u="none" strike="noStrike" spc="-15" dirty="0">
                <a:solidFill>
                  <a:srgbClr val="000000"/>
                </a:solidFill>
                <a:effectLst/>
                <a:latin typeface="+mn-lt"/>
                <a:ea typeface="Arial" panose="020B0604020202020204" pitchFamily="34" charset="0"/>
                <a:cs typeface="Times New Roman" panose="02020603050405020304" pitchFamily="18" charset="0"/>
              </a:rPr>
              <a:t>PREVENTIE</a:t>
            </a:r>
          </a:p>
          <a:p>
            <a:pPr marL="0" marR="45720" lvl="0" indent="0" fontAlgn="base">
              <a:lnSpc>
                <a:spcPts val="1100"/>
              </a:lnSpc>
              <a:spcBef>
                <a:spcPts val="1480"/>
              </a:spcBef>
              <a:spcAft>
                <a:spcPts val="0"/>
              </a:spcAft>
              <a:buClr>
                <a:srgbClr val="000000"/>
              </a:buClr>
              <a:buSzPts val="800"/>
              <a:buFontTx/>
              <a:buNone/>
              <a:tabLst>
                <a:tab pos="-365760" algn="l"/>
              </a:tabLst>
            </a:pPr>
            <a:r>
              <a:rPr lang="nl-NL" sz="1200" b="1" u="none" strike="noStrike" spc="-15" dirty="0">
                <a:solidFill>
                  <a:srgbClr val="000000"/>
                </a:solidFill>
                <a:effectLst/>
                <a:latin typeface="+mn-lt"/>
                <a:ea typeface="Arial" panose="020B0604020202020204" pitchFamily="34" charset="0"/>
                <a:cs typeface="Times New Roman" panose="02020603050405020304" pitchFamily="18" charset="0"/>
              </a:rPr>
              <a:t>1. Voorkom dat er iets gebouwd wordt. </a:t>
            </a:r>
            <a:r>
              <a:rPr lang="nl-NL" sz="1200" b="0" u="none" strike="noStrike" spc="-15" dirty="0">
                <a:solidFill>
                  <a:srgbClr val="000000"/>
                </a:solidFill>
                <a:effectLst/>
                <a:latin typeface="+mn-lt"/>
                <a:ea typeface="Arial" panose="020B0604020202020204" pitchFamily="34" charset="0"/>
                <a:cs typeface="Times New Roman" panose="02020603050405020304" pitchFamily="18" charset="0"/>
              </a:rPr>
              <a:t>Dit is relevant bij zowel aanleg als bij vervanging van infrastructuur. Ga op zoek naar een </a:t>
            </a:r>
            <a:r>
              <a:rPr lang="nl-NL" sz="1200" b="0" u="none" strike="noStrike" spc="-15" dirty="0" err="1">
                <a:solidFill>
                  <a:srgbClr val="000000"/>
                </a:solidFill>
                <a:effectLst/>
                <a:latin typeface="+mn-lt"/>
                <a:ea typeface="Arial" panose="020B0604020202020204" pitchFamily="34" charset="0"/>
                <a:cs typeface="Times New Roman" panose="02020603050405020304" pitchFamily="18" charset="0"/>
              </a:rPr>
              <a:t>materiaalloze</a:t>
            </a:r>
            <a:r>
              <a:rPr lang="nl-NL" sz="1200" b="0" u="none" strike="noStrike" spc="-15" dirty="0">
                <a:solidFill>
                  <a:srgbClr val="000000"/>
                </a:solidFill>
                <a:effectLst/>
                <a:latin typeface="+mn-lt"/>
                <a:ea typeface="Arial" panose="020B0604020202020204" pitchFamily="34" charset="0"/>
                <a:cs typeface="Times New Roman" panose="02020603050405020304" pitchFamily="18" charset="0"/>
              </a:rPr>
              <a:t> of efficiëntere oplossing. Een voorbeeld is om in plaats van een wegverbreding te kiezen voor betere ov- of fietsverbindingen. </a:t>
            </a:r>
            <a:endParaRPr lang="nl-NL" sz="1200" b="0" u="none" strike="noStrike" spc="-15" dirty="0">
              <a:solidFill>
                <a:schemeClr val="tx1"/>
              </a:solidFill>
              <a:effectLst/>
              <a:latin typeface="+mn-lt"/>
              <a:ea typeface="Arial" panose="020B0604020202020204" pitchFamily="34" charset="0"/>
              <a:cs typeface="+mn-cs"/>
            </a:endParaRPr>
          </a:p>
          <a:p>
            <a:pPr marL="0" marR="45720" lvl="0" indent="0" fontAlgn="base">
              <a:lnSpc>
                <a:spcPts val="1100"/>
              </a:lnSpc>
              <a:spcBef>
                <a:spcPts val="1480"/>
              </a:spcBef>
              <a:spcAft>
                <a:spcPts val="0"/>
              </a:spcAft>
              <a:buClr>
                <a:srgbClr val="000000"/>
              </a:buClr>
              <a:buSzPts val="800"/>
              <a:buFontTx/>
              <a:buNone/>
              <a:tabLst>
                <a:tab pos="-365760" algn="l"/>
              </a:tabLst>
            </a:pPr>
            <a:r>
              <a:rPr lang="nl-NL" sz="1200" b="1" u="none" strike="noStrike" spc="-15" dirty="0">
                <a:solidFill>
                  <a:schemeClr val="tx1"/>
                </a:solidFill>
                <a:effectLst/>
                <a:latin typeface="+mn-lt"/>
                <a:ea typeface="Arial" panose="020B0604020202020204" pitchFamily="34" charset="0"/>
                <a:cs typeface="+mn-cs"/>
              </a:rPr>
              <a:t>WAARDEBEHOUD</a:t>
            </a:r>
            <a:endParaRPr lang="nl-NL" sz="1200" b="1" dirty="0">
              <a:effectLst/>
              <a:latin typeface="+mn-lt"/>
              <a:ea typeface="PMingLiU" panose="02020500000000000000" pitchFamily="18" charset="-120"/>
            </a:endParaRPr>
          </a:p>
          <a:p>
            <a:pPr marL="45720" marR="182880" fontAlgn="base">
              <a:lnSpc>
                <a:spcPts val="1100"/>
              </a:lnSpc>
              <a:spcAft>
                <a:spcPts val="0"/>
              </a:spcAft>
            </a:pPr>
            <a:r>
              <a:rPr lang="nl-NL" sz="1200" b="0" spc="-20" dirty="0">
                <a:solidFill>
                  <a:srgbClr val="000000"/>
                </a:solidFill>
                <a:effectLst/>
                <a:latin typeface="+mn-lt"/>
                <a:ea typeface="Arial" panose="020B0604020202020204" pitchFamily="34" charset="0"/>
                <a:cs typeface="Times New Roman" panose="02020603050405020304" pitchFamily="18" charset="0"/>
              </a:rPr>
              <a:t>Benut de waarde in bestaande infrastructuur voor een volgende levenscyclus. Dit is vooral relevant bij aanpassing, vervanging of renovatie van infrastructuur. Dit kan bereikt worden met twee ontwerpprincipes.</a:t>
            </a:r>
            <a:endParaRPr lang="nl-NL" sz="1200" b="0" spc="-20" dirty="0">
              <a:solidFill>
                <a:schemeClr val="tx1"/>
              </a:solidFill>
              <a:effectLst/>
              <a:latin typeface="+mn-lt"/>
              <a:ea typeface="PMingLiU" panose="02020500000000000000" pitchFamily="18" charset="-120"/>
              <a:cs typeface="+mn-cs"/>
            </a:endParaRPr>
          </a:p>
          <a:p>
            <a:pPr marL="45720" marR="182880" fontAlgn="base">
              <a:lnSpc>
                <a:spcPts val="1100"/>
              </a:lnSpc>
              <a:spcAft>
                <a:spcPts val="0"/>
              </a:spcAft>
            </a:pPr>
            <a:r>
              <a:rPr lang="nl-NL" sz="1200" b="1" dirty="0">
                <a:solidFill>
                  <a:srgbClr val="000000"/>
                </a:solidFill>
                <a:effectLst/>
                <a:latin typeface="+mn-lt"/>
                <a:ea typeface="Arial" panose="020B0604020202020204" pitchFamily="34" charset="0"/>
                <a:cs typeface="Times New Roman" panose="02020603050405020304" pitchFamily="18" charset="0"/>
              </a:rPr>
              <a:t>2. Verleng de levensduur van bestaande objecten of componenten</a:t>
            </a:r>
            <a:r>
              <a:rPr lang="nl-NL" sz="1200" b="0" dirty="0">
                <a:solidFill>
                  <a:srgbClr val="000000"/>
                </a:solidFill>
                <a:effectLst/>
                <a:latin typeface="+mn-lt"/>
                <a:ea typeface="Arial" panose="020B0604020202020204" pitchFamily="34" charset="0"/>
                <a:cs typeface="Times New Roman" panose="02020603050405020304" pitchFamily="18" charset="0"/>
              </a:rPr>
              <a:t>. Een voorbeeld; als bij een brug alleen het brugdek aan vervanging toe is, gebruik dan de fundering of het landhoofd opnieuw op dezelfde locatie.</a:t>
            </a:r>
            <a:endParaRPr lang="nl-NL" sz="1200" b="0" dirty="0">
              <a:effectLst/>
              <a:latin typeface="+mn-lt"/>
              <a:ea typeface="PMingLiU" panose="02020500000000000000" pitchFamily="18" charset="-120"/>
            </a:endParaRPr>
          </a:p>
          <a:p>
            <a:pPr marL="0" marR="45720" lvl="0" indent="0" fontAlgn="base">
              <a:lnSpc>
                <a:spcPts val="1095"/>
              </a:lnSpc>
              <a:spcAft>
                <a:spcPts val="0"/>
              </a:spcAft>
              <a:buClr>
                <a:srgbClr val="000000"/>
              </a:buClr>
              <a:buSzPts val="800"/>
              <a:buFont typeface="+mj-lt"/>
              <a:buNone/>
              <a:tabLst>
                <a:tab pos="-365760" algn="l"/>
              </a:tabLst>
            </a:pPr>
            <a:r>
              <a:rPr lang="nl-NL" sz="1200" b="1" u="none" strike="noStrike" spc="-15" dirty="0">
                <a:solidFill>
                  <a:srgbClr val="000000"/>
                </a:solidFill>
                <a:effectLst/>
                <a:latin typeface="+mn-lt"/>
                <a:ea typeface="Arial" panose="020B0604020202020204" pitchFamily="34" charset="0"/>
                <a:cs typeface="Times New Roman" panose="02020603050405020304" pitchFamily="18" charset="0"/>
              </a:rPr>
              <a:t>3. Maak gebruik van dat wat er al is: materialen, grondstoffen en natuurlijke processen. </a:t>
            </a:r>
            <a:r>
              <a:rPr lang="nl-NL" sz="1200" b="0" u="none" strike="noStrike" spc="-15" dirty="0">
                <a:solidFill>
                  <a:srgbClr val="000000"/>
                </a:solidFill>
                <a:effectLst/>
                <a:latin typeface="+mn-lt"/>
                <a:ea typeface="Arial" panose="020B0604020202020204" pitchFamily="34" charset="0"/>
                <a:cs typeface="Times New Roman" panose="02020603050405020304" pitchFamily="18" charset="0"/>
              </a:rPr>
              <a:t>Een voorbeeld van het gebruik van natuurlijke processen is de aanleg van de Zandmotor, waardoor de kust op natuurlijke wijze aangroeit en mogelijk minder zandsuppletie nodig is.</a:t>
            </a:r>
            <a:r>
              <a:rPr lang="nl-NL" sz="1200" b="0" u="none" strike="noStrike" spc="-15" dirty="0">
                <a:solidFill>
                  <a:schemeClr val="tx1"/>
                </a:solidFill>
                <a:effectLst/>
                <a:latin typeface="+mn-lt"/>
                <a:ea typeface="Arial" panose="020B0604020202020204" pitchFamily="34" charset="0"/>
                <a:cs typeface="+mn-cs"/>
              </a:rPr>
              <a:t> </a:t>
            </a:r>
            <a:r>
              <a:rPr lang="nl-NL" sz="1200" b="0" spc="-20" dirty="0">
                <a:solidFill>
                  <a:srgbClr val="000000"/>
                </a:solidFill>
                <a:effectLst/>
                <a:latin typeface="+mn-lt"/>
                <a:ea typeface="Arial" panose="020B0604020202020204" pitchFamily="34" charset="0"/>
                <a:cs typeface="Times New Roman" panose="02020603050405020304" pitchFamily="18" charset="0"/>
              </a:rPr>
              <a:t>Creëer zoveel mogelijk waarde voor de langere termijn met zo min mogelijk materiaal.</a:t>
            </a:r>
          </a:p>
          <a:p>
            <a:pPr marL="0" marR="45720" lvl="0" indent="0" algn="l" defTabSz="914400" rtl="0" eaLnBrk="1" fontAlgn="base" latinLnBrk="0" hangingPunct="1">
              <a:lnSpc>
                <a:spcPts val="1095"/>
              </a:lnSpc>
              <a:spcBef>
                <a:spcPts val="0"/>
              </a:spcBef>
              <a:spcAft>
                <a:spcPts val="0"/>
              </a:spcAft>
              <a:buClr>
                <a:srgbClr val="000000"/>
              </a:buClr>
              <a:buSzPts val="800"/>
              <a:buFont typeface="+mj-lt"/>
              <a:buNone/>
              <a:tabLst>
                <a:tab pos="-365760" algn="l"/>
              </a:tabLst>
              <a:defRPr/>
            </a:pPr>
            <a:r>
              <a:rPr lang="nl-NL" sz="1200" b="1" u="none" strike="noStrike" spc="-15" dirty="0">
                <a:solidFill>
                  <a:schemeClr val="tx1"/>
                </a:solidFill>
                <a:effectLst/>
                <a:latin typeface="+mn-lt"/>
                <a:ea typeface="Arial" panose="020B0604020202020204" pitchFamily="34" charset="0"/>
                <a:cs typeface="+mn-cs"/>
              </a:rPr>
              <a:t>WAARDECREATIE</a:t>
            </a:r>
            <a:endParaRPr lang="nl-NL" sz="1200" b="1" dirty="0">
              <a:effectLst/>
              <a:latin typeface="+mn-lt"/>
              <a:ea typeface="PMingLiU" panose="02020500000000000000" pitchFamily="18" charset="-120"/>
            </a:endParaRPr>
          </a:p>
          <a:p>
            <a:pPr marL="0" marR="45720" lvl="0" indent="0" fontAlgn="base">
              <a:lnSpc>
                <a:spcPts val="1095"/>
              </a:lnSpc>
              <a:spcAft>
                <a:spcPts val="0"/>
              </a:spcAft>
              <a:buClr>
                <a:srgbClr val="000000"/>
              </a:buClr>
              <a:buSzPts val="800"/>
              <a:buFont typeface="+mj-lt"/>
              <a:buNone/>
              <a:tabLst>
                <a:tab pos="-365760" algn="l"/>
              </a:tabLst>
            </a:pPr>
            <a:r>
              <a:rPr lang="nl-NL" sz="1200" b="1" u="none" strike="noStrike" spc="-15" dirty="0">
                <a:solidFill>
                  <a:srgbClr val="000000"/>
                </a:solidFill>
                <a:effectLst/>
                <a:latin typeface="+mn-lt"/>
                <a:ea typeface="Arial" panose="020B0604020202020204" pitchFamily="34" charset="0"/>
                <a:cs typeface="Times New Roman" panose="02020603050405020304" pitchFamily="18" charset="0"/>
              </a:rPr>
              <a:t>4. Ontwerp voor meerdere levenscycli. </a:t>
            </a:r>
            <a:r>
              <a:rPr lang="nl-NL" sz="1200" b="0" u="none" strike="noStrike" spc="-15" dirty="0">
                <a:solidFill>
                  <a:srgbClr val="000000"/>
                </a:solidFill>
                <a:effectLst/>
                <a:latin typeface="+mn-lt"/>
                <a:ea typeface="Arial" panose="020B0604020202020204" pitchFamily="34" charset="0"/>
                <a:cs typeface="Times New Roman" panose="02020603050405020304" pitchFamily="18" charset="0"/>
              </a:rPr>
              <a:t>Bediengebouwen voor sluizen worden waarschijnlijk over 5 á 10 jaar overbodig door bediening op afstand. Ze kunnen zo ontworpen worden dat ze een nieuwe functie krijgen, zoals een woning, kantoor of horeca.</a:t>
            </a:r>
            <a:endParaRPr lang="nl-NL" sz="1200" b="0" u="none" strike="noStrike" spc="-15" dirty="0">
              <a:effectLst/>
              <a:latin typeface="+mn-lt"/>
              <a:ea typeface="Arial" panose="020B0604020202020204" pitchFamily="34" charset="0"/>
            </a:endParaRPr>
          </a:p>
          <a:p>
            <a:pPr marL="0" marR="411480" lvl="0" indent="0" fontAlgn="base">
              <a:lnSpc>
                <a:spcPts val="1100"/>
              </a:lnSpc>
              <a:spcBef>
                <a:spcPts val="15"/>
              </a:spcBef>
              <a:spcAft>
                <a:spcPts val="0"/>
              </a:spcAft>
              <a:buClr>
                <a:srgbClr val="000000"/>
              </a:buClr>
              <a:buSzPts val="800"/>
              <a:buFont typeface="+mj-lt"/>
              <a:buNone/>
              <a:tabLst>
                <a:tab pos="-365760" algn="l"/>
              </a:tabLst>
            </a:pPr>
            <a:r>
              <a:rPr lang="nl-NL" sz="1200" b="1" u="none" strike="noStrike" spc="-15" dirty="0">
                <a:solidFill>
                  <a:srgbClr val="000000"/>
                </a:solidFill>
                <a:effectLst/>
                <a:latin typeface="+mn-lt"/>
                <a:ea typeface="PMingLiU" panose="02020500000000000000" pitchFamily="18" charset="-120"/>
                <a:cs typeface="Times New Roman" panose="02020603050405020304" pitchFamily="18" charset="0"/>
              </a:rPr>
              <a:t>5. </a:t>
            </a:r>
            <a:r>
              <a:rPr lang="nl-NL" sz="1200" b="1" u="none" strike="noStrike" spc="-15" dirty="0">
                <a:solidFill>
                  <a:srgbClr val="000000"/>
                </a:solidFill>
                <a:effectLst/>
                <a:latin typeface="+mn-lt"/>
                <a:ea typeface="Arial" panose="020B0604020202020204" pitchFamily="34" charset="0"/>
                <a:cs typeface="Times New Roman" panose="02020603050405020304" pitchFamily="18" charset="0"/>
              </a:rPr>
              <a:t>Ontwerp toekomstbestendig. </a:t>
            </a:r>
            <a:r>
              <a:rPr lang="nl-NL" sz="1200" b="0" u="none" strike="noStrike" spc="-15" dirty="0">
                <a:solidFill>
                  <a:srgbClr val="000000"/>
                </a:solidFill>
                <a:effectLst/>
                <a:latin typeface="+mn-lt"/>
                <a:ea typeface="Arial" panose="020B0604020202020204" pitchFamily="34" charset="0"/>
                <a:cs typeface="Times New Roman" panose="02020603050405020304" pitchFamily="18" charset="0"/>
              </a:rPr>
              <a:t>Maak ontwerpen die aansluiten op verwachte ontwikkelingen, zoals een toekomstige wegverbreding of hogere waterstand.</a:t>
            </a:r>
            <a:endParaRPr lang="nl-NL" sz="1200" b="0" u="none" strike="noStrike" spc="-15" dirty="0">
              <a:effectLst/>
              <a:latin typeface="+mn-lt"/>
              <a:ea typeface="Arial" panose="020B0604020202020204" pitchFamily="34" charset="0"/>
            </a:endParaRPr>
          </a:p>
          <a:p>
            <a:pPr fontAlgn="base">
              <a:lnSpc>
                <a:spcPts val="1090"/>
              </a:lnSpc>
            </a:pPr>
            <a:r>
              <a:rPr lang="nl-NL" sz="1200" b="1" dirty="0">
                <a:solidFill>
                  <a:srgbClr val="000000"/>
                </a:solidFill>
                <a:effectLst/>
                <a:latin typeface="+mn-lt"/>
                <a:ea typeface="Arial" panose="020B0604020202020204" pitchFamily="34" charset="0"/>
                <a:cs typeface="Times New Roman" panose="02020603050405020304" pitchFamily="18" charset="0"/>
              </a:rPr>
              <a:t>6. Ontwerp voor optimaal beheer en onderhoud. </a:t>
            </a:r>
            <a:r>
              <a:rPr lang="nl-NL" sz="1200" b="0" dirty="0">
                <a:solidFill>
                  <a:srgbClr val="000000"/>
                </a:solidFill>
                <a:effectLst/>
                <a:latin typeface="+mn-lt"/>
                <a:ea typeface="Arial" panose="020B0604020202020204" pitchFamily="34" charset="0"/>
                <a:cs typeface="Times New Roman" panose="02020603050405020304" pitchFamily="18" charset="0"/>
              </a:rPr>
              <a:t>Een voorbeeld is een eenvoudig onderhoudbaar ontwerp, zodat op beheer en onderhoud wordt bespaard.</a:t>
            </a:r>
            <a:endParaRPr lang="nl-NL" sz="1200" b="0" dirty="0">
              <a:effectLst/>
              <a:latin typeface="+mn-lt"/>
              <a:ea typeface="PMingLiU" panose="02020500000000000000" pitchFamily="18" charset="-120"/>
            </a:endParaRPr>
          </a:p>
          <a:p>
            <a:pPr fontAlgn="base">
              <a:lnSpc>
                <a:spcPts val="1095"/>
              </a:lnSpc>
            </a:pPr>
            <a:r>
              <a:rPr lang="nl-NL" sz="1200" b="1" spc="-15" dirty="0">
                <a:solidFill>
                  <a:srgbClr val="000000"/>
                </a:solidFill>
                <a:effectLst/>
                <a:latin typeface="+mn-lt"/>
                <a:ea typeface="Arial" panose="020B0604020202020204" pitchFamily="34" charset="0"/>
                <a:cs typeface="Times New Roman" panose="02020603050405020304" pitchFamily="18" charset="0"/>
              </a:rPr>
              <a:t>7. Ontwerp voor duurzaam materiaalgebruik. </a:t>
            </a:r>
            <a:r>
              <a:rPr lang="nl-NL" sz="1200" b="0" spc="-15" dirty="0">
                <a:solidFill>
                  <a:srgbClr val="000000"/>
                </a:solidFill>
                <a:effectLst/>
                <a:latin typeface="+mn-lt"/>
                <a:ea typeface="Arial" panose="020B0604020202020204" pitchFamily="34" charset="0"/>
                <a:cs typeface="Times New Roman" panose="02020603050405020304" pitchFamily="18" charset="0"/>
              </a:rPr>
              <a:t>Gebruik zoveel mogelijk materialen met een lage C02 emissie, voorkom het gebruik van toxische stoffen en materialen die schaars worden en denk na over het gebruik van hernieuwbare grondstoffen in plaats van primaire.</a:t>
            </a:r>
            <a:endParaRPr lang="nl-NL" sz="1200" b="0" dirty="0">
              <a:effectLst/>
              <a:latin typeface="+mn-lt"/>
              <a:ea typeface="PMingLiU" panose="02020500000000000000" pitchFamily="18" charset="-120"/>
            </a:endParaRPr>
          </a:p>
          <a:p>
            <a:pPr fontAlgn="base">
              <a:lnSpc>
                <a:spcPts val="1095"/>
              </a:lnSpc>
            </a:pPr>
            <a:r>
              <a:rPr lang="nl-NL" sz="1200" b="1" dirty="0">
                <a:solidFill>
                  <a:srgbClr val="000000"/>
                </a:solidFill>
                <a:effectLst/>
                <a:latin typeface="+mn-lt"/>
                <a:ea typeface="Arial" panose="020B0604020202020204" pitchFamily="34" charset="0"/>
                <a:cs typeface="Times New Roman" panose="02020603050405020304" pitchFamily="18" charset="0"/>
              </a:rPr>
              <a:t>8. Ontwerp voor minimaal grondstof-en energiegebruik in de aanleg en gebruiksfase. </a:t>
            </a:r>
            <a:r>
              <a:rPr lang="nl-NL" sz="1200" b="0" dirty="0">
                <a:solidFill>
                  <a:srgbClr val="000000"/>
                </a:solidFill>
                <a:effectLst/>
                <a:latin typeface="+mn-lt"/>
                <a:ea typeface="Arial" panose="020B0604020202020204" pitchFamily="34" charset="0"/>
                <a:cs typeface="Times New Roman" panose="02020603050405020304" pitchFamily="18" charset="0"/>
              </a:rPr>
              <a:t>Denk hierbij aan het onnodig transport van grond. Door bijvoorbeeld de fasering van het project aan te passen kan mogelijk een gesloten grondbalans worden bereikt.</a:t>
            </a:r>
            <a:endParaRPr lang="nl-NL" sz="1200" b="0" dirty="0">
              <a:effectLst/>
              <a:latin typeface="+mn-lt"/>
              <a:ea typeface="PMingLiU" panose="02020500000000000000" pitchFamily="18" charset="-120"/>
            </a:endParaRP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83</a:t>
            </a:fld>
            <a:endParaRPr lang="nl-NL" dirty="0"/>
          </a:p>
        </p:txBody>
      </p:sp>
    </p:spTree>
    <p:extLst>
      <p:ext uri="{BB962C8B-B14F-4D97-AF65-F5344CB8AC3E}">
        <p14:creationId xmlns:p14="http://schemas.microsoft.com/office/powerpoint/2010/main" val="7616882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Circulaire objecten, https://puc.overheid.nl/rijkswaterstaat/doc/PUC_166614_31/</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84</a:t>
            </a:fld>
            <a:endParaRPr lang="nl-NL" dirty="0"/>
          </a:p>
        </p:txBody>
      </p:sp>
    </p:spTree>
    <p:extLst>
      <p:ext uri="{BB962C8B-B14F-4D97-AF65-F5344CB8AC3E}">
        <p14:creationId xmlns:p14="http://schemas.microsoft.com/office/powerpoint/2010/main" val="17153299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i="0" u="none" strike="noStrike" dirty="0">
                <a:solidFill>
                  <a:srgbClr val="000000"/>
                </a:solidFill>
                <a:effectLst/>
                <a:latin typeface="Calibri" panose="020F0502020204030204" pitchFamily="34" charset="0"/>
              </a:rPr>
              <a:t>A- Aquarius: conditiemeting leidingen met sensoren. B- Durofort: rioolbuizen van 100% gerecycled PVC. C-Forz van de ATM: hergebruik van gereinigde grond. D-Geowall: bouwelementen van baggerspecie. E-Het Nieuwe Draaien: emissieloos materieel en transport. </a:t>
            </a:r>
            <a:r>
              <a:rPr lang="nl-NL" sz="1200" b="0" i="0" u="none" strike="noStrike" dirty="0">
                <a:solidFill>
                  <a:srgbClr val="000000"/>
                </a:solidFill>
                <a:effectLst/>
                <a:latin typeface="Calibri" panose="020F0502020204030204" pitchFamily="34" charset="0"/>
              </a:rPr>
              <a:t>F-</a:t>
            </a:r>
            <a:r>
              <a:rPr lang="nl-NL" sz="1200" b="0" i="0" u="none" strike="noStrike" dirty="0">
                <a:solidFill>
                  <a:srgbClr val="171A23"/>
                </a:solidFill>
                <a:effectLst/>
                <a:latin typeface="Calibri" panose="020F0502020204030204" pitchFamily="34" charset="0"/>
              </a:rPr>
              <a:t>PRS-Neoloy: een driedimensionaal geocelsysteem waarmee de grond voor bijvoorbeeld dijkversterking wordt opgesloten in een honingraatstructuur en waardoor er minder grond voor de dijkversterking nodig is.</a:t>
            </a:r>
            <a:endParaRPr lang="nl-NL" dirty="0"/>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85</a:t>
            </a:fld>
            <a:endParaRPr lang="nl-NL" dirty="0"/>
          </a:p>
        </p:txBody>
      </p:sp>
    </p:spTree>
    <p:extLst>
      <p:ext uri="{BB962C8B-B14F-4D97-AF65-F5344CB8AC3E}">
        <p14:creationId xmlns:p14="http://schemas.microsoft.com/office/powerpoint/2010/main" val="5256756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62646A"/>
                </a:solidFill>
                <a:effectLst/>
                <a:latin typeface="Nunito" pitchFamily="2" charset="0"/>
              </a:rPr>
              <a:t>Acquarius voert inwendige conditiemetingen uit voor pers- en transportleidingen met een diameter &gt; DN150. De intelligente robot is toepasbaar in (risicovolle) leidingwerken van beton, asbestcement, gietijzer, roestvrij staal en HPDE/PVC/GVK. Acquarius zorgt voor een volledige conditiemeting, o.a. wanddikte-degradatie, ligging, corrosie, uitloging, diameter en H2S-aantasting.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bevat link naar: https://www.acquaint.eu/nl/oplossingen/acquarius/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86</a:t>
            </a:fld>
            <a:endParaRPr lang="nl-NL" dirty="0"/>
          </a:p>
        </p:txBody>
      </p:sp>
    </p:spTree>
    <p:extLst>
      <p:ext uri="{BB962C8B-B14F-4D97-AF65-F5344CB8AC3E}">
        <p14:creationId xmlns:p14="http://schemas.microsoft.com/office/powerpoint/2010/main" val="37240736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171819"/>
                </a:solidFill>
                <a:effectLst/>
                <a:latin typeface="Open Sans" panose="020B0606030504020204" pitchFamily="34" charset="0"/>
              </a:rPr>
              <a:t>Onze Durofort buitenriolering is de eerste buitenriolering die in zijn geheel gemaakt is van gebruikt PVC. Durofort is na gebruik ook zelf weer opnieuw te verwerken tot een volgend product van PVC. De Durofort buis is de éérste rioolbuis die voor 100% van gebruikt PVC is gemaakt. De Durofort buis won de RIONED Innovatieprijs 2021. De wijk De Vliert in ‘s-Hertogenbosch is inmiddels voorzien van het Durofort rioleringssysteem.</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bevat link naar: https://www.pipelife.nl/infrastructuur/buitenriolering.html.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87</a:t>
            </a:fld>
            <a:endParaRPr lang="nl-NL" dirty="0"/>
          </a:p>
        </p:txBody>
      </p:sp>
    </p:spTree>
    <p:extLst>
      <p:ext uri="{BB962C8B-B14F-4D97-AF65-F5344CB8AC3E}">
        <p14:creationId xmlns:p14="http://schemas.microsoft.com/office/powerpoint/2010/main" val="31302102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22222"/>
                </a:solidFill>
                <a:effectLst/>
                <a:latin typeface="RijksoverheidSansText"/>
              </a:rPr>
              <a:t>Thermisch Gereinigde Grond (TGG) wordt gebruikt als alternatief voor ophoogzand in (grond)werken en is toegepast in enkele dijkprojecten, maar in het verleden met name in de onderbouw van (snel)wegen. Thermisch gereinigde grond is verontreinigde grond, al dan niet gemengd met een percentage teerhoudend asfaltgranulaat (TAG), dat door middel van verhitting gereinigd is. TAG is gebroken asfaltpuin dat vrijkomt bij de sloop van asfaltwegen. De verontreinigde grond wordt op circa 500 graden Celsius in een draaiende trommel gereinigd. Door deze thermische reiniging worden organische verontreinigingen, zoals minerale olie en benzeen, maar ook PAK's (polycyclische aromatische koolwaterstoffen), kwik en cyanides uit de grond afgebroken en verwijderd. Alleen grond die verontreinigd is door organische verontreinigingen, kan thermisch gereinigd worden.</a:t>
            </a:r>
          </a:p>
          <a:p>
            <a:pPr algn="l"/>
            <a:r>
              <a:rPr lang="nl-NL" b="0" i="0" dirty="0">
                <a:solidFill>
                  <a:srgbClr val="222222"/>
                </a:solidFill>
                <a:effectLst/>
                <a:latin typeface="RijksoverheidSansText"/>
              </a:rPr>
              <a:t>Qua civieltechnische structuur is TGG te vergelijken met zand of grof zand. TGG bevat vaak een beperkte hoeveelheid grindachtig materiaal en is donkergrijs/antraciet van kleur.</a:t>
            </a:r>
          </a:p>
          <a:p>
            <a:pPr algn="l"/>
            <a:r>
              <a:rPr lang="nl-NL" b="0" i="0" dirty="0">
                <a:solidFill>
                  <a:srgbClr val="222222"/>
                </a:solidFill>
                <a:effectLst/>
                <a:latin typeface="RijksoverheidSansText"/>
              </a:rPr>
              <a:t>Er geldt een stortverbod voor grond, waardoor gekeken wordt naar reiniging van vervuilde grond. Door vervuilde grond thermisch te reinigen, wordt het hergebruik van materialen gestimuleerd en wordt de inzet van primaire grondstoffen beperkt. Dit past in ons beleidsdoel om bij te dragen aan de transitie tot een circulaire economie in Nederland. De toepassing van TGG valt onder de werking van het Bbk. Het Bbk is landelijke wetgeving die reguleert dat grond, baggerspecie en bouwstoffen nuttig kunnen worden (her)gebruikt zonder dat daardoor de (water)bodem en het grondwater vervuild raken. Het Bbk stelt daarom eisen aan de milieuhygiënische kwaliteit van de toepassing van grond, bagger en bouwstoffen.</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bevat link naar: https://www.atm.nl/nl-nl/producten.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88</a:t>
            </a:fld>
            <a:endParaRPr lang="nl-NL" dirty="0"/>
          </a:p>
        </p:txBody>
      </p:sp>
    </p:spTree>
    <p:extLst>
      <p:ext uri="{BB962C8B-B14F-4D97-AF65-F5344CB8AC3E}">
        <p14:creationId xmlns:p14="http://schemas.microsoft.com/office/powerpoint/2010/main" val="7359244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33333"/>
                </a:solidFill>
                <a:effectLst/>
                <a:latin typeface="Roboto" panose="02000000000000000000" pitchFamily="2" charset="0"/>
              </a:rPr>
              <a:t>De waterkeringen worden lokaal gebouwd met ter plekke gewonnen baggerspecie. Door dit te mengen met natuurlijke bindmiddelen en daarna samen te persen, ontstaat een stevig muurelement. De GEOWALL</a:t>
            </a:r>
            <a:r>
              <a:rPr lang="nl-NL" b="1" i="0" dirty="0">
                <a:solidFill>
                  <a:srgbClr val="333333"/>
                </a:solidFill>
                <a:effectLst/>
                <a:latin typeface="Roboto" panose="02000000000000000000" pitchFamily="2" charset="0"/>
              </a:rPr>
              <a:t>®</a:t>
            </a:r>
            <a:r>
              <a:rPr lang="nl-NL" b="0" i="0" dirty="0">
                <a:solidFill>
                  <a:srgbClr val="333333"/>
                </a:solidFill>
                <a:effectLst/>
                <a:latin typeface="Roboto" panose="02000000000000000000" pitchFamily="2" charset="0"/>
              </a:rPr>
              <a:t> is zeker 25-50% goedkoper dan een houten beschoeiing. De levensduur van de GEOWALL</a:t>
            </a:r>
            <a:r>
              <a:rPr lang="nl-NL" b="1" i="0" dirty="0">
                <a:solidFill>
                  <a:srgbClr val="333333"/>
                </a:solidFill>
                <a:effectLst/>
                <a:latin typeface="Roboto" panose="02000000000000000000" pitchFamily="2" charset="0"/>
              </a:rPr>
              <a:t>®</a:t>
            </a:r>
            <a:r>
              <a:rPr lang="nl-NL" b="0" i="0" dirty="0">
                <a:solidFill>
                  <a:srgbClr val="333333"/>
                </a:solidFill>
                <a:effectLst/>
                <a:latin typeface="Roboto" panose="02000000000000000000" pitchFamily="2" charset="0"/>
              </a:rPr>
              <a:t> is naar schatting 50 jaar, terwijl het houten alternatief om de 20 à 30 jaar vervangen moet worden. Bijkomend voordeel is dat er door de lokale productie nauwelijks transport nodig is. De milieu-footprint van het product is dan ook beduidend lager dan die van beton, staal of hout. Bron: https://www.kvkinnovatietop100.nl/site/NETICS-GEOWALL-natuurlijke-waterkering-van-baggerspecie.</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bevat link naar: https://www.netics.nl/bouwen-met-bagger/.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89</a:t>
            </a:fld>
            <a:endParaRPr lang="nl-NL" dirty="0"/>
          </a:p>
        </p:txBody>
      </p:sp>
    </p:spTree>
    <p:extLst>
      <p:ext uri="{BB962C8B-B14F-4D97-AF65-F5344CB8AC3E}">
        <p14:creationId xmlns:p14="http://schemas.microsoft.com/office/powerpoint/2010/main" val="665946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Qua materiaal heeft bitumen de grootste impact, gevolgd door steenslag. </a:t>
            </a:r>
          </a:p>
          <a:p>
            <a:r>
              <a:rPr lang="nl-NL" dirty="0"/>
              <a:t>Gemodificeerd bitumen heeft een hogere MKI dan regulier bitumen.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a:t>
            </a:fld>
            <a:endParaRPr lang="nl-NL" dirty="0"/>
          </a:p>
        </p:txBody>
      </p:sp>
    </p:spTree>
    <p:extLst>
      <p:ext uri="{BB962C8B-B14F-4D97-AF65-F5344CB8AC3E}">
        <p14:creationId xmlns:p14="http://schemas.microsoft.com/office/powerpoint/2010/main" val="39789965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Mobiele machines zijn goed voor 8% van de CO2-uitstoot van het verkeer in Nederland, 12% van de NOx en 8% van de fijnstofuitstoot. Naast het klimaateffect, levert dit zowel binnenstedelijk als in het landelijk gebied geluids- en stankoverlast en gezondheidsproblemen op. Het Planbureau voor de Leefomgeving (PBL) berekent de maatschappelijke kosten van deze luchtvervuiling op ongeveer 1 miljard per jaar.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Tips voor het grondverzet: https://greendealhetnieuwedraaien.nl/wp-content/uploads/2017/04/Tips-machinisten-en-werkvoorbereiders-grondverzet.pdf</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bevat link naar: https://files.m4.mailplus.nl/user70256/1208/N&amp;M%20Mobiele%20werktuigen%20DEF.pdf.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90</a:t>
            </a:fld>
            <a:endParaRPr lang="nl-NL" dirty="0"/>
          </a:p>
        </p:txBody>
      </p:sp>
    </p:spTree>
    <p:extLst>
      <p:ext uri="{BB962C8B-B14F-4D97-AF65-F5344CB8AC3E}">
        <p14:creationId xmlns:p14="http://schemas.microsoft.com/office/powerpoint/2010/main" val="6630973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Bron: </a:t>
            </a:r>
            <a:r>
              <a:rPr lang="nl-NL" sz="1200" dirty="0"/>
              <a:t>Rapporten categorie 3 kaarten deel 5, H1000-8000 Processen, V24-01-2022. </a:t>
            </a:r>
            <a:r>
              <a:rPr lang="nl-NL" sz="1100" dirty="0"/>
              <a:t>https://milieudatabase.nl/database/nationalemilieudatabase/, figuur 3.</a:t>
            </a:r>
          </a:p>
          <a:p>
            <a:r>
              <a:rPr lang="nl-NL" sz="1800" b="0" i="0" u="none" strike="noStrike" baseline="0" dirty="0">
                <a:solidFill>
                  <a:srgbClr val="252525"/>
                </a:solidFill>
                <a:latin typeface="Arial" panose="020B0604020202020204" pitchFamily="34" charset="0"/>
              </a:rPr>
              <a:t>De EURO-klassen zijn gebaseerd op de EURO-norm waaraan het voertuig minimaal moet voldoen op het moment van productie. In de EURO-norm is vastgelegd wat de maximale uitstoot is van fijnstof, koolwaterstof, koolmonoxide en stikstofoxiden. De volgende EURO-klassen worden hier onderscheiden: </a:t>
            </a:r>
            <a:endParaRPr lang="nl-NL" sz="1800" b="0" i="0" u="none" strike="noStrike" baseline="0" dirty="0">
              <a:solidFill>
                <a:srgbClr val="000000"/>
              </a:solidFill>
              <a:latin typeface="Arial" panose="020B0604020202020204" pitchFamily="34" charset="0"/>
            </a:endParaRPr>
          </a:p>
          <a:p>
            <a:r>
              <a:rPr lang="nl-NL" sz="1800" b="0" i="0" u="none" strike="noStrike" baseline="0" dirty="0">
                <a:solidFill>
                  <a:srgbClr val="252525"/>
                </a:solidFill>
                <a:latin typeface="Arial" panose="020B0604020202020204" pitchFamily="34" charset="0"/>
              </a:rPr>
              <a:t>• EURO 4: voor auto’s geproduceerd na 1 januari 2005; </a:t>
            </a:r>
          </a:p>
          <a:p>
            <a:r>
              <a:rPr lang="nl-NL" sz="1800" b="0" i="0" u="none" strike="noStrike" baseline="0" dirty="0">
                <a:solidFill>
                  <a:srgbClr val="252525"/>
                </a:solidFill>
                <a:latin typeface="Arial" panose="020B0604020202020204" pitchFamily="34" charset="0"/>
              </a:rPr>
              <a:t>• EURO 5: voor auto’s geproduceerd na 1 september 2009. </a:t>
            </a:r>
            <a:endParaRPr lang="nl-NL" sz="1800" b="0" i="0" u="none" strike="noStrike" baseline="0" dirty="0">
              <a:solidFill>
                <a:schemeClr val="tx1"/>
              </a:solidFill>
              <a:latin typeface="Arial" panose="020B0604020202020204" pitchFamily="34" charset="0"/>
            </a:endParaRPr>
          </a:p>
          <a:p>
            <a:r>
              <a:rPr lang="nl-NL" sz="1800" b="0" i="0" u="none" strike="noStrike" baseline="0" dirty="0">
                <a:solidFill>
                  <a:srgbClr val="252525"/>
                </a:solidFill>
                <a:latin typeface="Arial" panose="020B0604020202020204" pitchFamily="34" charset="0"/>
              </a:rPr>
              <a:t>• EURO 6 auto’s, geproduceerd na 1 september 2014.</a:t>
            </a: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92</a:t>
            </a:fld>
            <a:endParaRPr lang="nl-NL" dirty="0"/>
          </a:p>
        </p:txBody>
      </p:sp>
    </p:spTree>
    <p:extLst>
      <p:ext uri="{BB962C8B-B14F-4D97-AF65-F5344CB8AC3E}">
        <p14:creationId xmlns:p14="http://schemas.microsoft.com/office/powerpoint/2010/main" val="1096389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Bron: </a:t>
            </a:r>
            <a:r>
              <a:rPr lang="nl-NL" sz="1200" dirty="0"/>
              <a:t>Rapporten categorie 3 kaarten deel 5, H1000-8000 Processen, V24-01-2022. </a:t>
            </a:r>
            <a:r>
              <a:rPr lang="nl-NL" sz="1100" dirty="0"/>
              <a:t>https://milieudatabase.nl/database/nationalemilieudatabase/, figuur 1.</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93</a:t>
            </a:fld>
            <a:endParaRPr lang="nl-NL" dirty="0"/>
          </a:p>
        </p:txBody>
      </p:sp>
    </p:spTree>
    <p:extLst>
      <p:ext uri="{BB962C8B-B14F-4D97-AF65-F5344CB8AC3E}">
        <p14:creationId xmlns:p14="http://schemas.microsoft.com/office/powerpoint/2010/main" val="24551351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dirty="0">
                <a:solidFill>
                  <a:srgbClr val="000000"/>
                </a:solidFill>
                <a:effectLst/>
                <a:latin typeface="Calibri" panose="020F0502020204030204" pitchFamily="34" charset="0"/>
              </a:rPr>
              <a:t>A- Aquarius: conditiemeting leidingen met sensoren. B- Durofort: rioolbuizen van 100% gerecycled PVC. C-Forz van de ATM: hergebruik van gereinigde grond. D-Geowall: bouwelementen van baggerspecie. E-Het Nieuwe Draaien: emissieloos materieel en transport. F-</a:t>
            </a:r>
            <a:r>
              <a:rPr lang="nl-NL" sz="1200" b="0" i="0" u="none" strike="noStrike" dirty="0">
                <a:solidFill>
                  <a:srgbClr val="171A23"/>
                </a:solidFill>
                <a:effectLst/>
                <a:latin typeface="Calibri" panose="020F0502020204030204" pitchFamily="34" charset="0"/>
              </a:rPr>
              <a:t>PRS-Neoloy: een driedimensionaal geocelsysteem waarmee de grond voor bijvoorbeeld dijkversterking wordt opgesloten in een honingraatstructuur en waardoor er minder grond voor de dijkversterking nodig is.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94</a:t>
            </a:fld>
            <a:endParaRPr lang="nl-NL" dirty="0"/>
          </a:p>
        </p:txBody>
      </p:sp>
    </p:spTree>
    <p:extLst>
      <p:ext uri="{BB962C8B-B14F-4D97-AF65-F5344CB8AC3E}">
        <p14:creationId xmlns:p14="http://schemas.microsoft.com/office/powerpoint/2010/main" val="34540372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96</a:t>
            </a:fld>
            <a:endParaRPr lang="nl-NL" dirty="0"/>
          </a:p>
        </p:txBody>
      </p:sp>
    </p:spTree>
    <p:extLst>
      <p:ext uri="{BB962C8B-B14F-4D97-AF65-F5344CB8AC3E}">
        <p14:creationId xmlns:p14="http://schemas.microsoft.com/office/powerpoint/2010/main" val="16314683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97</a:t>
            </a:fld>
            <a:endParaRPr lang="nl-NL" dirty="0"/>
          </a:p>
        </p:txBody>
      </p:sp>
    </p:spTree>
    <p:extLst>
      <p:ext uri="{BB962C8B-B14F-4D97-AF65-F5344CB8AC3E}">
        <p14:creationId xmlns:p14="http://schemas.microsoft.com/office/powerpoint/2010/main" val="27427960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 Circulair staal met terugkoopgarantie, hoge losmaakbaarheid milieuvriendelijk staalcoating. B- Hergebruik gedemonteerde geleiderail.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98</a:t>
            </a:fld>
            <a:endParaRPr lang="nl-NL" dirty="0"/>
          </a:p>
        </p:txBody>
      </p:sp>
    </p:spTree>
    <p:extLst>
      <p:ext uri="{BB962C8B-B14F-4D97-AF65-F5344CB8AC3E}">
        <p14:creationId xmlns:p14="http://schemas.microsoft.com/office/powerpoint/2010/main" val="6287377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99</a:t>
            </a:fld>
            <a:endParaRPr lang="nl-NL" dirty="0"/>
          </a:p>
        </p:txBody>
      </p:sp>
    </p:spTree>
    <p:extLst>
      <p:ext uri="{BB962C8B-B14F-4D97-AF65-F5344CB8AC3E}">
        <p14:creationId xmlns:p14="http://schemas.microsoft.com/office/powerpoint/2010/main" val="19244029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100</a:t>
            </a:fld>
            <a:endParaRPr lang="nl-NL" dirty="0"/>
          </a:p>
        </p:txBody>
      </p:sp>
    </p:spTree>
    <p:extLst>
      <p:ext uri="{BB962C8B-B14F-4D97-AF65-F5344CB8AC3E}">
        <p14:creationId xmlns:p14="http://schemas.microsoft.com/office/powerpoint/2010/main" val="24706755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Open Sans" panose="020B0606030504020204" pitchFamily="34" charset="0"/>
              </a:rPr>
              <a:t>Er zijn grofweg twee manieren ofwel 'routes' om staal te produceren.</a:t>
            </a:r>
          </a:p>
          <a:p>
            <a:pPr algn="l"/>
            <a:r>
              <a:rPr lang="nl-NL" b="0" i="0" dirty="0">
                <a:solidFill>
                  <a:srgbClr val="000000"/>
                </a:solidFill>
                <a:effectLst/>
                <a:latin typeface="Open Sans" panose="020B0606030504020204" pitchFamily="34" charset="0"/>
              </a:rPr>
              <a:t>In het Blast </a:t>
            </a:r>
            <a:r>
              <a:rPr lang="nl-NL" b="0" i="0" dirty="0" err="1">
                <a:solidFill>
                  <a:srgbClr val="000000"/>
                </a:solidFill>
                <a:effectLst/>
                <a:latin typeface="Open Sans" panose="020B0606030504020204" pitchFamily="34" charset="0"/>
              </a:rPr>
              <a:t>Furnace</a:t>
            </a:r>
            <a:r>
              <a:rPr lang="nl-NL" b="0" i="0" dirty="0">
                <a:solidFill>
                  <a:srgbClr val="000000"/>
                </a:solidFill>
                <a:effectLst/>
                <a:latin typeface="Open Sans" panose="020B0606030504020204" pitchFamily="34" charset="0"/>
              </a:rPr>
              <a:t> Proces (BF) – ook bekend als </a:t>
            </a:r>
            <a:r>
              <a:rPr lang="nl-NL" b="0" i="0" dirty="0" err="1">
                <a:solidFill>
                  <a:srgbClr val="000000"/>
                </a:solidFill>
                <a:effectLst/>
                <a:latin typeface="Open Sans" panose="020B0606030504020204" pitchFamily="34" charset="0"/>
              </a:rPr>
              <a:t>oxystaalproces</a:t>
            </a:r>
            <a:r>
              <a:rPr lang="nl-NL" b="0" i="0" dirty="0">
                <a:solidFill>
                  <a:srgbClr val="000000"/>
                </a:solidFill>
                <a:effectLst/>
                <a:latin typeface="Open Sans" panose="020B0606030504020204" pitchFamily="34" charset="0"/>
              </a:rPr>
              <a:t> – wordt het staal vervaardigd uit ijzererts met kolen. Afhankelijk van de fabriek, wordt 20–30% schroot toegevoegd, voornamelijk om de temperatuur te reguleren. Tijdens het </a:t>
            </a:r>
            <a:r>
              <a:rPr lang="nl-NL" b="0" i="0" dirty="0" err="1">
                <a:solidFill>
                  <a:srgbClr val="000000"/>
                </a:solidFill>
                <a:effectLst/>
                <a:latin typeface="Open Sans" panose="020B0606030504020204" pitchFamily="34" charset="0"/>
              </a:rPr>
              <a:t>oxystaalproces</a:t>
            </a:r>
            <a:r>
              <a:rPr lang="nl-NL" b="0" i="0" dirty="0">
                <a:solidFill>
                  <a:srgbClr val="000000"/>
                </a:solidFill>
                <a:effectLst/>
                <a:latin typeface="Open Sans" panose="020B0606030504020204" pitchFamily="34" charset="0"/>
              </a:rPr>
              <a:t> komen slak en hoogovengas vrij. Het slak wordt gebruikt voor onder meer wegverharding en ballast in de weg- en waterbouw. Het gas wordt ingezet bij de opwekking van elektriciteit.</a:t>
            </a:r>
          </a:p>
          <a:p>
            <a:pPr algn="l"/>
            <a:r>
              <a:rPr lang="nl-NL" b="0" i="0" dirty="0">
                <a:solidFill>
                  <a:srgbClr val="000000"/>
                </a:solidFill>
                <a:effectLst/>
                <a:latin typeface="Open Sans" panose="020B0606030504020204" pitchFamily="34" charset="0"/>
              </a:rPr>
              <a:t>In het Electric </a:t>
            </a:r>
            <a:r>
              <a:rPr lang="nl-NL" b="0" i="0" dirty="0" err="1">
                <a:solidFill>
                  <a:srgbClr val="000000"/>
                </a:solidFill>
                <a:effectLst/>
                <a:latin typeface="Open Sans" panose="020B0606030504020204" pitchFamily="34" charset="0"/>
              </a:rPr>
              <a:t>Arc</a:t>
            </a:r>
            <a:r>
              <a:rPr lang="nl-NL" b="0" i="0" dirty="0">
                <a:solidFill>
                  <a:srgbClr val="000000"/>
                </a:solidFill>
                <a:effectLst/>
                <a:latin typeface="Open Sans" panose="020B0606030504020204" pitchFamily="34" charset="0"/>
              </a:rPr>
              <a:t> </a:t>
            </a:r>
            <a:r>
              <a:rPr lang="nl-NL" b="0" i="0" dirty="0" err="1">
                <a:solidFill>
                  <a:srgbClr val="000000"/>
                </a:solidFill>
                <a:effectLst/>
                <a:latin typeface="Open Sans" panose="020B0606030504020204" pitchFamily="34" charset="0"/>
              </a:rPr>
              <a:t>Furnace</a:t>
            </a:r>
            <a:r>
              <a:rPr lang="nl-NL" b="0" i="0" dirty="0">
                <a:solidFill>
                  <a:srgbClr val="000000"/>
                </a:solidFill>
                <a:effectLst/>
                <a:latin typeface="Open Sans" panose="020B0606030504020204" pitchFamily="34" charset="0"/>
              </a:rPr>
              <a:t> Proces (EAF) – het elektrostaalproces – wordt 100% schroot gebruikt: het direct omsmelten van staal zónder inzet van primaire grondstoffen. Alleen zuurstof en kalk worden toegevoegd om eventuele verontreinigingen te binden. Ook gebruikt verzinkt staal is te verwerken in de elektro-oven. Hierbij wordt het zink teruggewonnen en gebruikt bij de productie van nieuw zink.</a:t>
            </a:r>
          </a:p>
          <a:p>
            <a:r>
              <a:rPr lang="nl-NL" dirty="0"/>
              <a:t>Bron: https://www.duurzaaminstaal.nl/p/406/productieroutes_voor_staal.html</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101</a:t>
            </a:fld>
            <a:endParaRPr lang="nl-NL" dirty="0"/>
          </a:p>
        </p:txBody>
      </p:sp>
    </p:spTree>
    <p:extLst>
      <p:ext uri="{BB962C8B-B14F-4D97-AF65-F5344CB8AC3E}">
        <p14:creationId xmlns:p14="http://schemas.microsoft.com/office/powerpoint/2010/main" val="378741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t>Alle mengsels hebben een hoge impact op klimaatverandering.</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12</a:t>
            </a:fld>
            <a:endParaRPr lang="nl-NL" dirty="0"/>
          </a:p>
        </p:txBody>
      </p:sp>
    </p:spTree>
    <p:extLst>
      <p:ext uri="{BB962C8B-B14F-4D97-AF65-F5344CB8AC3E}">
        <p14:creationId xmlns:p14="http://schemas.microsoft.com/office/powerpoint/2010/main" val="1271282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https://www.rivm.nl/nieuws/stof-in-ijmond-bevat-veel-pak-en-metalen</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102</a:t>
            </a:fld>
            <a:endParaRPr lang="nl-NL" dirty="0"/>
          </a:p>
        </p:txBody>
      </p:sp>
    </p:spTree>
    <p:extLst>
      <p:ext uri="{BB962C8B-B14F-4D97-AF65-F5344CB8AC3E}">
        <p14:creationId xmlns:p14="http://schemas.microsoft.com/office/powerpoint/2010/main" val="12736905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bevat een link naar: https://www.youtube.com/watch?v=HqQ5RBM_CO4</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103</a:t>
            </a:fld>
            <a:endParaRPr lang="nl-NL" dirty="0"/>
          </a:p>
        </p:txBody>
      </p:sp>
    </p:spTree>
    <p:extLst>
      <p:ext uri="{BB962C8B-B14F-4D97-AF65-F5344CB8AC3E}">
        <p14:creationId xmlns:p14="http://schemas.microsoft.com/office/powerpoint/2010/main" val="15405516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https://www.voestalpine.com/track-solutions-netherlands/nl/nieuws/hergebruik_van_spoorstaven/</a:t>
            </a:r>
            <a:endParaRPr lang="nl-NL" b="0" dirty="0"/>
          </a:p>
          <a:p>
            <a:pPr algn="l"/>
            <a:endParaRPr lang="nl-NL" b="0" i="0" dirty="0">
              <a:solidFill>
                <a:srgbClr val="171717"/>
              </a:solidFill>
              <a:effectLst/>
              <a:latin typeface="Gotham SSM"/>
            </a:endParaRPr>
          </a:p>
          <a:p>
            <a:pPr algn="l"/>
            <a:r>
              <a:rPr lang="nl-NL" b="0" i="0" dirty="0">
                <a:solidFill>
                  <a:srgbClr val="171717"/>
                </a:solidFill>
                <a:effectLst/>
                <a:latin typeface="Gotham SSM"/>
              </a:rPr>
              <a:t>COMBEKK is in 2016 beroemd geworden door de introductie van de “Original Dutch Oven”. Het bedrijf introduceerde tevens de allereerste Dutch Oven gemaakt van </a:t>
            </a:r>
            <a:r>
              <a:rPr lang="nl-NL" b="0" i="0" dirty="0">
                <a:solidFill>
                  <a:srgbClr val="171717"/>
                </a:solidFill>
                <a:effectLst/>
                <a:latin typeface="Gotham HTF"/>
              </a:rPr>
              <a:t>100% gerecycled materiaal</a:t>
            </a:r>
            <a:r>
              <a:rPr lang="nl-NL" b="0" i="0" dirty="0">
                <a:solidFill>
                  <a:srgbClr val="171717"/>
                </a:solidFill>
                <a:effectLst/>
                <a:latin typeface="Gotham SSM"/>
              </a:rPr>
              <a:t>. Zo werden oud-Nederlandse rails en gevangenisstaal gebruikt voor de productie. </a:t>
            </a:r>
            <a:r>
              <a:rPr lang="nl-NL" dirty="0"/>
              <a:t>https://www.combekk.com/blog/combekk-so-far#article</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104</a:t>
            </a:fld>
            <a:endParaRPr lang="nl-NL" dirty="0"/>
          </a:p>
        </p:txBody>
      </p:sp>
    </p:spTree>
    <p:extLst>
      <p:ext uri="{BB962C8B-B14F-4D97-AF65-F5344CB8AC3E}">
        <p14:creationId xmlns:p14="http://schemas.microsoft.com/office/powerpoint/2010/main" val="13576603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Spoorstaven worden in verschillende projectlengtes aangelegd en vervangen. Dat heeft consequenties voor productie en aanlegwijze. Om te kunnen vaststellen of dit verschil ook effect heeft op de MKI en CO₂-emissies zijn drie scenario’s uitgesplitst. 1-Vervangen van spoorstaaf met een levensduur van 42 jaar in project van 1000m 2- Vervangen van spoorstaaf met een levensduur van 42 jaar in project van 100m. 3-Plaatsen van een </a:t>
            </a:r>
            <a:r>
              <a:rPr lang="nl-NL" dirty="0" err="1"/>
              <a:t>passtuk</a:t>
            </a:r>
            <a:r>
              <a:rPr lang="nl-NL" dirty="0"/>
              <a:t> (6-9m) met een levensduur van 10 jaar.</a:t>
            </a:r>
          </a:p>
          <a:p>
            <a:r>
              <a:rPr lang="nl-NL" dirty="0"/>
              <a:t>Het uitgangspunt voor de spoorstaaf is type 54E1, welke type het meest wordt toegepast. Bij een </a:t>
            </a:r>
            <a:r>
              <a:rPr lang="nl-NL" dirty="0" err="1"/>
              <a:t>UICbaanvakklasse</a:t>
            </a:r>
            <a:r>
              <a:rPr lang="nl-NL" dirty="0"/>
              <a:t> 1, 2 en 3, is de levensduur van een </a:t>
            </a:r>
            <a:r>
              <a:rPr lang="nl-NL" dirty="0" err="1"/>
              <a:t>voegloze</a:t>
            </a:r>
            <a:r>
              <a:rPr lang="nl-NL" dirty="0"/>
              <a:t> spoorstaaf 42 jaar. Deze baanvakklassen dekken het gros van het Nederlandse spoor. De vastgestelde levensduur van 42 jaar is ook voor genoemde baanvakklassen een gemiddelde. Spoorstaven in bochten zullen bijvoorbeeld veel sneller slijten, en zijn binnen 5-10 jaar aan vervanging toe, terwijl rechte stukken wel 60-100 jaar mee kunnen. </a:t>
            </a:r>
          </a:p>
          <a:p>
            <a:r>
              <a:rPr lang="nl-NL" dirty="0"/>
              <a:t>Een </a:t>
            </a:r>
            <a:r>
              <a:rPr lang="nl-NL" dirty="0" err="1"/>
              <a:t>passtuk</a:t>
            </a:r>
            <a:r>
              <a:rPr lang="nl-NL" dirty="0"/>
              <a:t> wordt geplaatst om een defect te verhelpen en zal tegelijkertijd met het omliggende spoor worden vervangen zodra dat aan vervangen toe is. Defecten kunnen door allerlei redenen ontstaan, en kunnen dus in principe ook voorkomen bij nieuwe spoorstaven. Echter dat is wel onwaarschijnlijk. Defecten die niet te verhelpen zijn door slijpen zullen pas later gedurende de levensduur van een spoorstaaf optreden. Volgens een schatting van een expert bij ProRail zullen de passtukken geplaatst worden bij spoorstaven met gemiddeld nog een kwart van hun levensduur resterend. Het uitgangspunt voor de levensduur van passtukken is daarom een kwart van reguliere spoorstaven: 10 jaar (naar beneden afgerond). </a:t>
            </a:r>
          </a:p>
          <a:p>
            <a:r>
              <a:rPr lang="nl-NL" dirty="0"/>
              <a:t>Het uitgangspunt voor het scenario van 1000m spoorstaaf is dat deze in lengtes van 2 maal 360m en één van 280m geleverd worden. Voor deze lengtes worden 3 spoorstaven van 120m aan elkaar gelast, en één exemplaar wordt ingekort. Totaal 6 lassen en één zaagsnede. Voor spoorstaven met projectlengte van 100m is het uitgangspunt dat deze bij een spoorovergang geleverd worden per vrachtwagen, om vervolgens m.b.v. een krol een kleine afstand naar juiste plek gereden worden. Per vrachtwagen kan men spoorstaaf lengtes tot 36 meter transporteren. Echter bij die lengte is speciaal vervoer nodig. Tot 24 meter spoorstaven kan men met reguliere vrachtwagens rijden. In dit scenario gaan we uit van 5 maal 20m spoorstaven, waarvoor 5 </a:t>
            </a:r>
            <a:r>
              <a:rPr lang="nl-NL" dirty="0" err="1"/>
              <a:t>zaagsnedes</a:t>
            </a:r>
            <a:r>
              <a:rPr lang="nl-NL" dirty="0"/>
              <a:t> nodig zijn. Voor het scenario voor het </a:t>
            </a:r>
            <a:r>
              <a:rPr lang="nl-NL" dirty="0" err="1"/>
              <a:t>passtuk</a:t>
            </a:r>
            <a:r>
              <a:rPr lang="nl-NL" dirty="0"/>
              <a:t> van 6 meter is simpelweg één zaagsnede nodig. Het </a:t>
            </a:r>
            <a:r>
              <a:rPr lang="nl-NL" dirty="0" err="1"/>
              <a:t>passtuk</a:t>
            </a:r>
            <a:r>
              <a:rPr lang="nl-NL" dirty="0"/>
              <a:t> wordt in het scenario per trein geleverd. Dit verklaart waarom de MKI 100 meter spoorstaaf niet evenredig is met 1000 meter spoorstaaf.</a:t>
            </a:r>
          </a:p>
          <a:p>
            <a:r>
              <a:rPr lang="nl-NL" dirty="0"/>
              <a:t>In de onderzochte achtergrondprocessen zijn te minste de volgende ingrepen meegenomen in de analyse: </a:t>
            </a:r>
            <a:r>
              <a:rPr lang="nl-NL" dirty="0">
                <a:latin typeface="Calibri" panose="020F0502020204030204" pitchFamily="34" charset="0"/>
                <a:cs typeface="Calibri" panose="020F0502020204030204" pitchFamily="34" charset="0"/>
              </a:rPr>
              <a:t>•</a:t>
            </a:r>
            <a:r>
              <a:rPr lang="nl-NL" dirty="0"/>
              <a:t> Emissies naar de lucht bij het gebruik van thermische energie van CO2, CO, </a:t>
            </a:r>
            <a:r>
              <a:rPr lang="nl-NL" dirty="0" err="1"/>
              <a:t>NOx</a:t>
            </a:r>
            <a:r>
              <a:rPr lang="nl-NL" dirty="0"/>
              <a:t> (NO en NO2), SO2, </a:t>
            </a:r>
            <a:r>
              <a:rPr lang="nl-NL" dirty="0" err="1"/>
              <a:t>CxHy</a:t>
            </a:r>
            <a:r>
              <a:rPr lang="nl-NL" dirty="0"/>
              <a:t> en fijnstof (PM10 deeltjes &lt; 10µm); </a:t>
            </a:r>
            <a:r>
              <a:rPr lang="nl-NL" dirty="0">
                <a:latin typeface="Calibri" panose="020F0502020204030204" pitchFamily="34" charset="0"/>
                <a:cs typeface="Calibri" panose="020F0502020204030204" pitchFamily="34" charset="0"/>
              </a:rPr>
              <a:t>•</a:t>
            </a:r>
            <a:r>
              <a:rPr lang="nl-NL" dirty="0"/>
              <a:t> Emissies naar water van CZV, BZV, P-totaal, N-totaal en vaste stof (PM10: deeltjes &lt; 10µm); </a:t>
            </a:r>
            <a:r>
              <a:rPr lang="nl-NL" dirty="0">
                <a:latin typeface="Calibri" panose="020F0502020204030204" pitchFamily="34" charset="0"/>
                <a:cs typeface="Calibri" panose="020F0502020204030204" pitchFamily="34" charset="0"/>
              </a:rPr>
              <a:t>•</a:t>
            </a:r>
            <a:r>
              <a:rPr lang="nl-NL" dirty="0"/>
              <a:t>Emissies naar bodem van PAK en zware metalen</a:t>
            </a:r>
          </a:p>
          <a:p>
            <a:r>
              <a:rPr lang="nl-NL" dirty="0"/>
              <a:t>Nadere info: https://www.prorail.nl/siteassets/homepage/toekomst/duurzaamheid/ketenanalyse-spoorstaven-2021.pdf</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105</a:t>
            </a:fld>
            <a:endParaRPr lang="nl-NL" dirty="0"/>
          </a:p>
        </p:txBody>
      </p:sp>
    </p:spTree>
    <p:extLst>
      <p:ext uri="{BB962C8B-B14F-4D97-AF65-F5344CB8AC3E}">
        <p14:creationId xmlns:p14="http://schemas.microsoft.com/office/powerpoint/2010/main" val="1574840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Analyse duurzaamheid en veiligheid van dwarsligger alternatieven in het spoor Toepassen van een nieuwe methode voor materiaalkringlopen ProRail vervangt elk jaar 200.000 zogeheten dwarsliggers op het spoor. In de vorige eeuw zijn hiervoor houten bielzen gebruikt die met zogeheten creosoten zijn bewerkt om verwering te voorkomen. Creosoten bevatten Zeer Zorgwekkende Stoffen (ZZS). De laatste jaren worden dwarsliggers van beton gemaakt, maar bij de productie daarvan komt meer CO2 vrij dan bij houten dwarsliggers. Om de CO2-uitstoot en het gebruik van schadelijke stoffen te minimaliseren zoekt ProRail naar mogelijkheden om andere dwarsliggers te gebruiken. Daartoe heeft het RIVM zes verschillende typen dwarsliggers vergeleken met betonnen exemplaren (100 procent Portland cement). Het gaat om dwarsliggers van met koper behandeld hout, onbehandeld hout, gerecycled plastic dat met staal is versterkt, nieuw plastic dat met staal is versterkt, (nieuw) plastic dat met glasvezel is versterkt (composiet) en beton op basis van zwavel (in plaats van cement). Bij de vergelijking is gekeken naar zaken die belangrijk zijn voor duurzaamheid en voor de veiligheid van stoffen voor het milieu. De dwarsliggers van gerecycled plastic en van zwavelbeton zijn het meest duurzaam ten opzichte van betonnen dwarsliggers (Portland cement). De andere type dwarsliggers zijn alleen op sommige punten gunstiger. Op basis van de beschikbare gegevens lijken de verschillende typen ongeveer even veilig voor het milieu. Bij de beoordeling van de duurzaamheid is gekeken in hoeverre er broeikasgassen vrijkomen. Ook is gekeken hoeveel land nodig is om het benodigde materiaal te winnen. Voor met koper behandelde houten dwarsliggers is het landgebruik groter dan voor de andere typen dwarsliggers, dit is belangrijk vanwege het effect op biodiversiteit, ook al komen er iets minder broeikasgassen vrij. Bij de veiligheid gaat het erom of er verontreinigende stoffen in de dwarsliggers zitten en in welke mate zij eruit vrijkomen. Vrijgekomen stoffen kunnen namelijk tijdens het gebruik van de dwarsliggers in bodem en grondwater terechtkomen. Voor alle typen dwarsliggers bestaat er regelgeving om te zorgen dat het gebruik veilig is. Voor dit onderzoek waren niet alle gegevens beschikbaar. Kennis over de aanwezigheid van eventueel schadelijke stoffen is belangrijk om materialen voor de dwarsliggers veilig te kunnen hergebruiken. </a:t>
            </a:r>
          </a:p>
          <a:p>
            <a:endParaRPr lang="nl-NL" dirty="0"/>
          </a:p>
          <a:p>
            <a:r>
              <a:rPr lang="nl-NL" dirty="0"/>
              <a:t>Bron: https://www.spoorpro.nl/spoorbouw/2020/09/08/dwarsliggers-hergebruikt-plastic-en-zwavelbeton-meest-duurzaam/</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106</a:t>
            </a:fld>
            <a:endParaRPr lang="nl-NL" dirty="0"/>
          </a:p>
        </p:txBody>
      </p:sp>
    </p:spTree>
    <p:extLst>
      <p:ext uri="{BB962C8B-B14F-4D97-AF65-F5344CB8AC3E}">
        <p14:creationId xmlns:p14="http://schemas.microsoft.com/office/powerpoint/2010/main" val="34537907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Open Sans" panose="020B0606030504020204" pitchFamily="34" charset="0"/>
              </a:rPr>
              <a:t>Geluidschermen hebben een relatief groot aandeel in de materiaalstromen van ProRail. Met een geschatte omvang van ruim 7kton CO</a:t>
            </a:r>
            <a:r>
              <a:rPr lang="nl-NL" b="0" i="0" dirty="0">
                <a:solidFill>
                  <a:srgbClr val="000000"/>
                </a:solidFill>
                <a:effectLst/>
                <a:latin typeface="Calibri" panose="020F0502020204030204" pitchFamily="34" charset="0"/>
                <a:cs typeface="Calibri" panose="020F0502020204030204" pitchFamily="34" charset="0"/>
              </a:rPr>
              <a:t>₂</a:t>
            </a:r>
            <a:r>
              <a:rPr lang="nl-NL" b="0" i="0" dirty="0">
                <a:solidFill>
                  <a:srgbClr val="000000"/>
                </a:solidFill>
                <a:effectLst/>
                <a:latin typeface="Open Sans" panose="020B0606030504020204" pitchFamily="34" charset="0"/>
              </a:rPr>
              <a:t> op jaarbasis staan ze op plek 5 van meest CO</a:t>
            </a:r>
            <a:r>
              <a:rPr lang="nl-NL" b="0" i="0" dirty="0">
                <a:solidFill>
                  <a:srgbClr val="000000"/>
                </a:solidFill>
                <a:effectLst/>
                <a:latin typeface="Calibri" panose="020F0502020204030204" pitchFamily="34" charset="0"/>
                <a:cs typeface="Calibri" panose="020F0502020204030204" pitchFamily="34" charset="0"/>
              </a:rPr>
              <a:t>₂</a:t>
            </a:r>
            <a:r>
              <a:rPr lang="nl-NL" b="0" i="0" dirty="0">
                <a:solidFill>
                  <a:srgbClr val="000000"/>
                </a:solidFill>
                <a:effectLst/>
                <a:latin typeface="Open Sans" panose="020B0606030504020204" pitchFamily="34" charset="0"/>
              </a:rPr>
              <a:t> intensieve producten binnen. De komende jaren gaan er bovendien meer kilometers geluidsscherm geplaatst worden dan gemiddeld waardoor dit aandeel nog zal stijgen.</a:t>
            </a:r>
            <a:br>
              <a:rPr lang="nl-NL" b="0" i="0" dirty="0">
                <a:solidFill>
                  <a:srgbClr val="000000"/>
                </a:solidFill>
                <a:effectLst/>
                <a:latin typeface="Open Sans" panose="020B0606030504020204" pitchFamily="34" charset="0"/>
              </a:rPr>
            </a:br>
            <a:r>
              <a:rPr lang="nl-NL" b="0" i="0" dirty="0">
                <a:solidFill>
                  <a:srgbClr val="000000"/>
                </a:solidFill>
                <a:effectLst/>
                <a:latin typeface="Open Sans" panose="020B0606030504020204" pitchFamily="34" charset="0"/>
              </a:rPr>
              <a:t>ProRail zoekt innovatieve concepten om een systeemsprong (ten opzichte van de huidige standaard geluidsschermen) te maken in het reduceren van de milieu-impact van geluidsschermen met behoud van de benodigde akoestische en constructieve eigenschappen. Onder milieu-impact verstaan we met name CO</a:t>
            </a:r>
            <a:r>
              <a:rPr lang="nl-NL" b="0" i="0" dirty="0">
                <a:solidFill>
                  <a:srgbClr val="000000"/>
                </a:solidFill>
                <a:effectLst/>
                <a:latin typeface="Calibri" panose="020F0502020204030204" pitchFamily="34" charset="0"/>
                <a:cs typeface="Calibri" panose="020F0502020204030204" pitchFamily="34" charset="0"/>
              </a:rPr>
              <a:t>₂</a:t>
            </a:r>
            <a:r>
              <a:rPr lang="nl-NL" b="0" i="0" dirty="0">
                <a:solidFill>
                  <a:srgbClr val="000000"/>
                </a:solidFill>
                <a:effectLst/>
                <a:latin typeface="Open Sans" panose="020B0606030504020204" pitchFamily="34" charset="0"/>
              </a:rPr>
              <a:t> voetafdruk en circulariteit (welke tot uiting komen in de Milieukostenindicator score).</a:t>
            </a:r>
          </a:p>
          <a:p>
            <a:pPr algn="l"/>
            <a:r>
              <a:rPr lang="nl-NL" b="0" i="0" dirty="0">
                <a:solidFill>
                  <a:srgbClr val="000000"/>
                </a:solidFill>
                <a:effectLst/>
                <a:latin typeface="Open Sans" panose="020B0606030504020204" pitchFamily="34" charset="0"/>
              </a:rPr>
              <a:t>Oplossingen moeten in ieder geval voldoen aan de volgende functionele eisen: </a:t>
            </a:r>
          </a:p>
          <a:p>
            <a:pPr algn="l">
              <a:buFont typeface="Arial" panose="020B0604020202020204" pitchFamily="34" charset="0"/>
              <a:buChar char="•"/>
            </a:pPr>
            <a:r>
              <a:rPr lang="nl-NL" b="0" i="0" dirty="0">
                <a:solidFill>
                  <a:srgbClr val="000000"/>
                </a:solidFill>
                <a:effectLst/>
                <a:latin typeface="Open Sans" panose="020B0606030504020204" pitchFamily="34" charset="0"/>
              </a:rPr>
              <a:t>Het geluidsscherm absorbeert en isoleert geluid (Conform Reken- en Meetvoorschrift Geluid 2012 (publicatiedatum 01-01-2020) - bijlage IV - paragraaf 5.3.7. Deze bijlage van het reken- en Meetvoorschrift Geluid 2012 is te vinden op </a:t>
            </a:r>
            <a:r>
              <a:rPr lang="nl-NL" b="0" i="0" u="none" strike="noStrike" dirty="0">
                <a:solidFill>
                  <a:srgbClr val="000000"/>
                </a:solidFill>
                <a:effectLst/>
                <a:latin typeface="Open Sans" panose="020B0606030504020204" pitchFamily="34" charset="0"/>
                <a:hlinkClick r:id="rId3"/>
              </a:rPr>
              <a:t>https://wetten.overheid.nl/BWBR0031722/2021-04-01#BijlageIV</a:t>
            </a:r>
            <a:r>
              <a:rPr lang="nl-NL" b="0" i="0" dirty="0">
                <a:solidFill>
                  <a:srgbClr val="000000"/>
                </a:solidFill>
                <a:effectLst/>
                <a:latin typeface="Open Sans" panose="020B0606030504020204" pitchFamily="34" charset="0"/>
              </a:rPr>
              <a:t>)</a:t>
            </a:r>
          </a:p>
          <a:p>
            <a:pPr algn="l">
              <a:buFont typeface="Arial" panose="020B0604020202020204" pitchFamily="34" charset="0"/>
              <a:buChar char="•"/>
            </a:pPr>
            <a:r>
              <a:rPr lang="nl-NL" b="0" i="0" dirty="0">
                <a:solidFill>
                  <a:srgbClr val="000000"/>
                </a:solidFill>
                <a:effectLst/>
                <a:latin typeface="Open Sans" panose="020B0606030504020204" pitchFamily="34" charset="0"/>
              </a:rPr>
              <a:t>Weerstaat de belasting van wind- en trein-stuwdruk (constructieve veiligheid) </a:t>
            </a:r>
          </a:p>
          <a:p>
            <a:pPr algn="l">
              <a:buFont typeface="Arial" panose="020B0604020202020204" pitchFamily="34" charset="0"/>
              <a:buChar char="•"/>
            </a:pPr>
            <a:r>
              <a:rPr lang="nl-NL" b="0" i="0" dirty="0">
                <a:solidFill>
                  <a:srgbClr val="000000"/>
                </a:solidFill>
                <a:effectLst/>
                <a:latin typeface="Open Sans" panose="020B0606030504020204" pitchFamily="34" charset="0"/>
              </a:rPr>
              <a:t>Presteert over de gehele levensduur beter op gebied van CO</a:t>
            </a:r>
            <a:r>
              <a:rPr lang="nl-NL" b="0" i="0" dirty="0">
                <a:solidFill>
                  <a:srgbClr val="000000"/>
                </a:solidFill>
                <a:effectLst/>
                <a:latin typeface="Calibri" panose="020F0502020204030204" pitchFamily="34" charset="0"/>
                <a:cs typeface="Calibri" panose="020F0502020204030204" pitchFamily="34" charset="0"/>
              </a:rPr>
              <a:t>₂</a:t>
            </a:r>
            <a:r>
              <a:rPr lang="nl-NL" b="0" i="0" dirty="0">
                <a:solidFill>
                  <a:srgbClr val="000000"/>
                </a:solidFill>
                <a:effectLst/>
                <a:latin typeface="Open Sans" panose="020B0606030504020204" pitchFamily="34" charset="0"/>
              </a:rPr>
              <a:t> en circulariteit (MKI) dan de huidige bekende geluidschermtypes met ambitie CO</a:t>
            </a:r>
            <a:r>
              <a:rPr lang="nl-NL" b="0" i="0" dirty="0">
                <a:solidFill>
                  <a:srgbClr val="000000"/>
                </a:solidFill>
                <a:effectLst/>
                <a:latin typeface="Calibri" panose="020F0502020204030204" pitchFamily="34" charset="0"/>
                <a:cs typeface="Calibri" panose="020F0502020204030204" pitchFamily="34" charset="0"/>
              </a:rPr>
              <a:t>₂ </a:t>
            </a:r>
            <a:r>
              <a:rPr lang="nl-NL" b="0" i="0" dirty="0">
                <a:solidFill>
                  <a:srgbClr val="000000"/>
                </a:solidFill>
                <a:effectLst/>
                <a:latin typeface="Open Sans" panose="020B0606030504020204" pitchFamily="34" charset="0"/>
              </a:rPr>
              <a:t>neutraal en 100% circulair.</a:t>
            </a:r>
          </a:p>
          <a:p>
            <a:r>
              <a:rPr lang="nl-NL" dirty="0"/>
              <a:t>Bron:  https://spoorlab.nl/nl/prorail/duurzame-geluidsschermen/brief</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Circulair geluidscherm: https://www.baminfra.nl/nieuws/slim-hergebruik-materialen-geluidsschermen-bij-de-eftelingweg</a:t>
            </a:r>
          </a:p>
          <a:p>
            <a:r>
              <a:rPr lang="nl-NL" dirty="0"/>
              <a:t>Geluidscherm met olifantsgras: https://strukton.com/nl/our-stories/news/2017/04/treinreizen-is-groen-het-geluidsscherm-nu-ook</a:t>
            </a:r>
          </a:p>
          <a:p>
            <a:r>
              <a:rPr lang="nl-NL" dirty="0"/>
              <a:t>Geluidscherm met beplanting: https://www.greenwall.nl/projects/greenwall-langs-station-kampen</a:t>
            </a:r>
          </a:p>
          <a:p>
            <a:r>
              <a:rPr lang="nl-NL" dirty="0"/>
              <a:t>Geluidscherm met kokos: https://www.hollandscherm.nl/nl/projecten/detail/geluidsscherm-teylingen</a:t>
            </a:r>
          </a:p>
          <a:p>
            <a:r>
              <a:rPr lang="nl-NL" dirty="0"/>
              <a:t>Geluidscherm met zonnepanelen: https://www.heijmans.nl/nl/producten-diensten/infra/systemen-techniek/solar-noise-barriers-sonob/</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107</a:t>
            </a:fld>
            <a:endParaRPr lang="nl-NL" dirty="0"/>
          </a:p>
        </p:txBody>
      </p:sp>
    </p:spTree>
    <p:extLst>
      <p:ext uri="{BB962C8B-B14F-4D97-AF65-F5344CB8AC3E}">
        <p14:creationId xmlns:p14="http://schemas.microsoft.com/office/powerpoint/2010/main" val="25053036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Circulair staal met terugkoopgarantie, hoge losmaakbaarheid milieuvriendelijk staalcoating. B- Hergebruik gedemonteerde geleiderail.</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108</a:t>
            </a:fld>
            <a:endParaRPr lang="nl-NL" dirty="0"/>
          </a:p>
        </p:txBody>
      </p:sp>
    </p:spTree>
    <p:extLst>
      <p:ext uri="{BB962C8B-B14F-4D97-AF65-F5344CB8AC3E}">
        <p14:creationId xmlns:p14="http://schemas.microsoft.com/office/powerpoint/2010/main" val="39967415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URW DIN"/>
              </a:rPr>
              <a:t>Circulairstaal B.V. komt voort uit Brink Staalbouw, één van de grotere Nederlandse staalbouwers. </a:t>
            </a:r>
            <a:r>
              <a:rPr lang="nl-NL" b="0" i="0" dirty="0">
                <a:solidFill>
                  <a:srgbClr val="FFFFFF"/>
                </a:solidFill>
                <a:effectLst/>
                <a:latin typeface="URW DIN"/>
              </a:rPr>
              <a:t>Circulairstaal maakt en ontwerpstaalconstructies die demontabel zijn vanuit de gedachte om staal hoogwaardig her te gebruiken. Het betekent ook dat tijdens de ontwerpfase al wordt nagedacht over de demontagefase. Naast het ontwerpen, monteren en demonteren van de constructies biedt Circulairstaal ook een terugkoopgarantie en leaseconstructies aan.</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afbeelding bevat een link naar: https://circulairstaal.nl/</a:t>
            </a:r>
          </a:p>
          <a:p>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109</a:t>
            </a:fld>
            <a:endParaRPr lang="nl-NL" dirty="0"/>
          </a:p>
        </p:txBody>
      </p:sp>
    </p:spTree>
    <p:extLst>
      <p:ext uri="{BB962C8B-B14F-4D97-AF65-F5344CB8AC3E}">
        <p14:creationId xmlns:p14="http://schemas.microsoft.com/office/powerpoint/2010/main" val="12154479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Green Deal Duurzame geleiderail is opgezet, waarbij het ontzinken en opnieuw verzinken wordt toegepast op geleiderails (vangrails). Op dit moment worden oude geleiderails verschroot en gerecycled, waarbij het staal wordt ingezet in nieuwe staalproducten. Elk jaar wordt er ongeveer 350 kilometer (circa 12.000 ton) geleiderail vervangen, afkomstig van Rijkswaterstaat, provincies en gemeenten. Daarvan is een groot deel geschikt voor hergebruik. Door het renoveren van geleiderails na de gebruiksduur van doorgaans 20 jaar kunnen de geleiderails een tweede levensfase krijgen en nogmaals 20 jaar worden gebruikt. CE Delft voerde levenscyclusanalyse (LCA) uit van zowel de standaard geleiderails als de gerenoveerde geleiderails. In deze memo worden de resultaten van de twee geleiderails gegeven (de basisprofielen met milieuresultaten) en worden de resultaten vergeleken. De LCA-studie werd uitgevoerd volgens de SBK Bepalingsmethode (NEN 15084), is </a:t>
            </a:r>
            <a:r>
              <a:rPr lang="nl-NL" dirty="0" err="1"/>
              <a:t>gereviewd</a:t>
            </a:r>
            <a:r>
              <a:rPr lang="nl-NL" dirty="0"/>
              <a:t> en de resultaten worden opgenomen in Dubocalc en de SBK Nationale Milieudatabase. Hoofdconclusies: de gerenoveerde geleiderail heeft een lagere milieuscore dan de standaard geleiderail voor alle zeventien berekende milieueffecten en –indicatoren. Voor vijf milieueffecten/-indicatoren, waaronder klimaatimpact is het verschil aanzienlijk. De klimaatimpact (carbon footprint) van de gerenoveerde geleiderail is vijf keer lager dan de impact van de standaard geleiderail. Voor een aantal milieueffecten/-indicatoren is het verschil klein. De afbeelding bevat een link naar: https://www.saferoad.nl/renorail/</a:t>
            </a:r>
          </a:p>
          <a:p>
            <a:r>
              <a:rPr lang="nl-NL" dirty="0"/>
              <a:t>Nadere info: https://ce.nl/wp-content/uploads/2021/03/CE_Delft_2B95_LCA_resultaten_geleiderails_MBij_2017.pdf. </a:t>
            </a:r>
          </a:p>
          <a:p>
            <a:r>
              <a:rPr lang="nl-NL" dirty="0"/>
              <a:t>Dit document geeft een LCA vergelijking tussen een standaard geleiderail en een gerenoveerde geleiderail. NB: de data zijn niet actueel, ze zijn gedateerd op een oude versie van de Bepalingsmethode. </a:t>
            </a:r>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110</a:t>
            </a:fld>
            <a:endParaRPr lang="nl-NL" dirty="0"/>
          </a:p>
        </p:txBody>
      </p:sp>
    </p:spTree>
    <p:extLst>
      <p:ext uri="{BB962C8B-B14F-4D97-AF65-F5344CB8AC3E}">
        <p14:creationId xmlns:p14="http://schemas.microsoft.com/office/powerpoint/2010/main" val="42026091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 Circulair staal met terugkoopgarantie, hoge losmaakbaarheid milieuvriendelijk staalcoating. B- Hergebruik gedemonteerde geleiderail.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FAABF7D7-092D-4384-941C-F8145FDEEE04}" type="slidenum">
              <a:rPr lang="nl-NL" smtClean="0"/>
              <a:t>111</a:t>
            </a:fld>
            <a:endParaRPr lang="nl-NL" dirty="0"/>
          </a:p>
        </p:txBody>
      </p:sp>
    </p:spTree>
    <p:extLst>
      <p:ext uri="{BB962C8B-B14F-4D97-AF65-F5344CB8AC3E}">
        <p14:creationId xmlns:p14="http://schemas.microsoft.com/office/powerpoint/2010/main" val="3454037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7590A-7949-4E29-B3C8-E38C2F9D402D}"/>
              </a:ext>
            </a:extLst>
          </p:cNvPr>
          <p:cNvSpPr>
            <a:spLocks noGrp="1"/>
          </p:cNvSpPr>
          <p:nvPr>
            <p:ph type="ctrTitle"/>
          </p:nvPr>
        </p:nvSpPr>
        <p:spPr>
          <a:xfrm>
            <a:off x="1524000" y="1122363"/>
            <a:ext cx="9144000" cy="2387600"/>
          </a:xfrm>
        </p:spPr>
        <p:txBody>
          <a:bodyPr anchor="b"/>
          <a:lstStyle>
            <a:lvl1pPr algn="ctr">
              <a:defRPr sz="6000">
                <a:solidFill>
                  <a:schemeClr val="accent6">
                    <a:lumMod val="75000"/>
                  </a:schemeClr>
                </a:solidFill>
              </a:defRPr>
            </a:lvl1pPr>
          </a:lstStyle>
          <a:p>
            <a:r>
              <a:rPr lang="nl-NL" dirty="0"/>
              <a:t>Klik om stijl te bewerken</a:t>
            </a:r>
          </a:p>
        </p:txBody>
      </p:sp>
      <p:sp>
        <p:nvSpPr>
          <p:cNvPr id="3" name="Ondertitel 2">
            <a:extLst>
              <a:ext uri="{FF2B5EF4-FFF2-40B4-BE49-F238E27FC236}">
                <a16:creationId xmlns:a16="http://schemas.microsoft.com/office/drawing/2014/main" id="{3B427545-5593-4AB5-A1E4-086290901F73}"/>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6">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C99216F5-694D-4260-86A5-5ED34EFB073C}"/>
              </a:ext>
            </a:extLst>
          </p:cNvPr>
          <p:cNvSpPr>
            <a:spLocks noGrp="1"/>
          </p:cNvSpPr>
          <p:nvPr>
            <p:ph type="dt" sz="half" idx="10"/>
          </p:nvPr>
        </p:nvSpPr>
        <p:spPr/>
        <p:txBody>
          <a:bodyPr/>
          <a:lstStyle/>
          <a:p>
            <a:fld id="{6534F8E9-F173-4554-8478-8B72E02BE2CE}" type="datetime1">
              <a:rPr lang="nl-NL" smtClean="0"/>
              <a:t>11-4-2022</a:t>
            </a:fld>
            <a:endParaRPr lang="nl-NL" dirty="0"/>
          </a:p>
        </p:txBody>
      </p:sp>
      <p:sp>
        <p:nvSpPr>
          <p:cNvPr id="5" name="Tijdelijke aanduiding voor voettekst 4">
            <a:extLst>
              <a:ext uri="{FF2B5EF4-FFF2-40B4-BE49-F238E27FC236}">
                <a16:creationId xmlns:a16="http://schemas.microsoft.com/office/drawing/2014/main" id="{1234DB73-6A0B-454C-9A5F-DB2CA2D7F80E}"/>
              </a:ext>
            </a:extLst>
          </p:cNvPr>
          <p:cNvSpPr>
            <a:spLocks noGrp="1"/>
          </p:cNvSpPr>
          <p:nvPr>
            <p:ph type="ftr" sz="quarter" idx="11"/>
          </p:nvPr>
        </p:nvSpPr>
        <p:spPr>
          <a:xfrm>
            <a:off x="4038600" y="6356350"/>
            <a:ext cx="4114800" cy="365125"/>
          </a:xfrm>
        </p:spPr>
        <p:txBody>
          <a:bodyPr/>
          <a:lstStyle/>
          <a:p>
            <a:r>
              <a:rPr lang="nl-NL" dirty="0"/>
              <a:t> </a:t>
            </a:r>
          </a:p>
        </p:txBody>
      </p:sp>
      <p:sp>
        <p:nvSpPr>
          <p:cNvPr id="6" name="Tijdelijke aanduiding voor dianummer 5">
            <a:extLst>
              <a:ext uri="{FF2B5EF4-FFF2-40B4-BE49-F238E27FC236}">
                <a16:creationId xmlns:a16="http://schemas.microsoft.com/office/drawing/2014/main" id="{7247C6BE-7085-4414-913B-91FEF51FE1B5}"/>
              </a:ext>
            </a:extLst>
          </p:cNvPr>
          <p:cNvSpPr>
            <a:spLocks noGrp="1"/>
          </p:cNvSpPr>
          <p:nvPr>
            <p:ph type="sldNum" sz="quarter" idx="12"/>
          </p:nvPr>
        </p:nvSpPr>
        <p:spPr/>
        <p:txBody>
          <a:bodyPr/>
          <a:lstStyle/>
          <a:p>
            <a:fld id="{993A4BE7-94F8-43D0-A956-A40AC5AB901E}" type="slidenum">
              <a:rPr lang="nl-NL" smtClean="0"/>
              <a:t>‹nr.›</a:t>
            </a:fld>
            <a:endParaRPr lang="nl-NL" dirty="0"/>
          </a:p>
        </p:txBody>
      </p:sp>
      <p:pic>
        <p:nvPicPr>
          <p:cNvPr id="9" name="Afbeelding 8">
            <a:extLst>
              <a:ext uri="{FF2B5EF4-FFF2-40B4-BE49-F238E27FC236}">
                <a16:creationId xmlns:a16="http://schemas.microsoft.com/office/drawing/2014/main" id="{6D70E3F6-08E0-4078-9300-FF6C6E01D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6195" y="414479"/>
            <a:ext cx="5087205" cy="1231618"/>
          </a:xfrm>
          <a:prstGeom prst="rect">
            <a:avLst/>
          </a:prstGeom>
        </p:spPr>
      </p:pic>
    </p:spTree>
    <p:extLst>
      <p:ext uri="{BB962C8B-B14F-4D97-AF65-F5344CB8AC3E}">
        <p14:creationId xmlns:p14="http://schemas.microsoft.com/office/powerpoint/2010/main" val="415159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AD6855-023E-484C-8369-A0D69FC60A5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F7E32EC-2818-45EC-8E4E-04F50EE13CB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31A543-9428-45A3-B668-6CE336F7314D}"/>
              </a:ext>
            </a:extLst>
          </p:cNvPr>
          <p:cNvSpPr>
            <a:spLocks noGrp="1"/>
          </p:cNvSpPr>
          <p:nvPr>
            <p:ph type="dt" sz="half" idx="10"/>
          </p:nvPr>
        </p:nvSpPr>
        <p:spPr/>
        <p:txBody>
          <a:bodyPr/>
          <a:lstStyle/>
          <a:p>
            <a:fld id="{B16E44E3-EB91-45D0-AD48-0DBE1A457954}" type="datetime1">
              <a:rPr lang="nl-NL" smtClean="0"/>
              <a:t>11-4-2022</a:t>
            </a:fld>
            <a:endParaRPr lang="nl-NL" dirty="0"/>
          </a:p>
        </p:txBody>
      </p:sp>
      <p:sp>
        <p:nvSpPr>
          <p:cNvPr id="5" name="Tijdelijke aanduiding voor voettekst 4">
            <a:extLst>
              <a:ext uri="{FF2B5EF4-FFF2-40B4-BE49-F238E27FC236}">
                <a16:creationId xmlns:a16="http://schemas.microsoft.com/office/drawing/2014/main" id="{A9334A90-0D3B-4462-AEF8-743C608FC813}"/>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458CFDEB-5814-4BB0-BCE4-11230673C08B}"/>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3402484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0D1B9AC-5C04-4A4D-AD67-0C083E41D4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38B44CD-0E22-4ABA-A530-B489AC6AA3F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21ACB80-3FEE-41B8-AEE6-C3FCB7F4721B}"/>
              </a:ext>
            </a:extLst>
          </p:cNvPr>
          <p:cNvSpPr>
            <a:spLocks noGrp="1"/>
          </p:cNvSpPr>
          <p:nvPr>
            <p:ph type="dt" sz="half" idx="10"/>
          </p:nvPr>
        </p:nvSpPr>
        <p:spPr/>
        <p:txBody>
          <a:bodyPr/>
          <a:lstStyle/>
          <a:p>
            <a:fld id="{C1A09200-A347-47DB-8028-245837EC853B}" type="datetime1">
              <a:rPr lang="nl-NL" smtClean="0"/>
              <a:t>11-4-2022</a:t>
            </a:fld>
            <a:endParaRPr lang="nl-NL" dirty="0"/>
          </a:p>
        </p:txBody>
      </p:sp>
      <p:sp>
        <p:nvSpPr>
          <p:cNvPr id="5" name="Tijdelijke aanduiding voor voettekst 4">
            <a:extLst>
              <a:ext uri="{FF2B5EF4-FFF2-40B4-BE49-F238E27FC236}">
                <a16:creationId xmlns:a16="http://schemas.microsoft.com/office/drawing/2014/main" id="{27EF8D4A-3240-4BCB-A619-586475A1AFEF}"/>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5A24FC01-DC9A-4EFF-B714-442676F7EFCC}"/>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2208306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11-4-2022</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
        <p:nvSpPr>
          <p:cNvPr id="5" name="Content Placeholder 4"/>
          <p:cNvSpPr>
            <a:spLocks noGrp="1"/>
          </p:cNvSpPr>
          <p:nvPr>
            <p:ph sz="quarter" idx="10"/>
          </p:nvPr>
        </p:nvSpPr>
        <p:spPr>
          <a:xfrm>
            <a:off x="2865438" y="650716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5180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2"/>
          </p:nvPr>
        </p:nvSpPr>
        <p:spPr>
          <a:xfrm>
            <a:off x="910800" y="6598800"/>
            <a:ext cx="2743200" cy="179344"/>
          </a:xfrm>
          <a:prstGeom prst="rect">
            <a:avLst/>
          </a:prstGeom>
        </p:spPr>
        <p:txBody>
          <a:bodyPr vert="horz" wrap="square" lIns="0" tIns="0" rIns="0" bIns="0" rtlCol="0">
            <a:spAutoFit/>
          </a:bodyPr>
          <a:lstStyle>
            <a:lvl1pPr algn="l">
              <a:defRPr lang="nl-NL" sz="1100" i="1" smtClean="0">
                <a:solidFill>
                  <a:schemeClr val="tx2"/>
                </a:solidFill>
                <a:latin typeface="+mn-lt"/>
                <a:cs typeface="Arial"/>
              </a:defRPr>
            </a:lvl1pPr>
          </a:lstStyle>
          <a:p>
            <a:pPr marL="12700">
              <a:lnSpc>
                <a:spcPts val="1535"/>
              </a:lnSpc>
            </a:pPr>
            <a:fld id="{A01AEB8D-8241-4EB5-B67D-B5B1C508E42D}" type="datetime1">
              <a:rPr lang="nl-NL" smtClean="0"/>
              <a:t>11-4-2022</a:t>
            </a:fld>
            <a:endParaRPr lang="en-GB" dirty="0"/>
          </a:p>
        </p:txBody>
      </p:sp>
      <p:sp>
        <p:nvSpPr>
          <p:cNvPr id="8" name="Tijdelijke aanduiding voor voettekst 4"/>
          <p:cNvSpPr>
            <a:spLocks noGrp="1"/>
          </p:cNvSpPr>
          <p:nvPr>
            <p:ph type="ftr" sz="quarter" idx="3"/>
          </p:nvPr>
        </p:nvSpPr>
        <p:spPr>
          <a:xfrm>
            <a:off x="910800" y="6404400"/>
            <a:ext cx="4114800" cy="176395"/>
          </a:xfrm>
          <a:prstGeom prst="rect">
            <a:avLst/>
          </a:prstGeom>
        </p:spPr>
        <p:txBody>
          <a:bodyPr vert="horz" wrap="square" lIns="0" tIns="0" rIns="0" bIns="0" rtlCol="0">
            <a:spAutoFit/>
          </a:bodyPr>
          <a:lstStyle>
            <a:lvl1pPr algn="l">
              <a:defRPr lang="nl-NL" sz="1100" i="1">
                <a:solidFill>
                  <a:schemeClr val="tx2"/>
                </a:solidFill>
                <a:latin typeface="+mn-lt"/>
                <a:cs typeface="Arial"/>
              </a:defRPr>
            </a:lvl1pPr>
          </a:lstStyle>
          <a:p>
            <a:pPr marL="12700">
              <a:lnSpc>
                <a:spcPts val="1535"/>
              </a:lnSpc>
            </a:pPr>
            <a:endParaRPr lang="nl-NL" dirty="0"/>
          </a:p>
        </p:txBody>
      </p:sp>
      <p:sp>
        <p:nvSpPr>
          <p:cNvPr id="10" name="Tijdelijke aanduiding voor dianummer 15"/>
          <p:cNvSpPr>
            <a:spLocks noGrp="1"/>
          </p:cNvSpPr>
          <p:nvPr>
            <p:ph type="sldNum" sz="quarter" idx="4"/>
          </p:nvPr>
        </p:nvSpPr>
        <p:spPr>
          <a:xfrm>
            <a:off x="262800" y="6418800"/>
            <a:ext cx="574829" cy="166777"/>
          </a:xfrm>
          <a:prstGeom prst="rect">
            <a:avLst/>
          </a:prstGeom>
        </p:spPr>
        <p:txBody>
          <a:bodyPr vert="horz" wrap="square" lIns="0" tIns="0" rIns="0" bIns="0" rtlCol="0">
            <a:spAutoFit/>
          </a:bodyPr>
          <a:lstStyle>
            <a:lvl1pPr algn="r">
              <a:defRPr kumimoji="0" lang="nl-NL" sz="1050" b="0" i="0" u="none" strike="noStrike" cap="none" spc="0" normalizeH="0" baseline="0" smtClean="0">
                <a:ln>
                  <a:noFill/>
                </a:ln>
                <a:solidFill>
                  <a:schemeClr val="tx2"/>
                </a:solidFill>
                <a:effectLst/>
                <a:uLnTx/>
                <a:uFillTx/>
                <a:latin typeface="+mn-lt"/>
                <a:cs typeface="Arial"/>
              </a:defRPr>
            </a:lvl1pPr>
          </a:lstStyle>
          <a:p>
            <a:pPr marL="25400">
              <a:lnSpc>
                <a:spcPts val="1425"/>
              </a:lnSpc>
            </a:pPr>
            <a:fld id="{68BC35B1-DB37-4D69-B23B-4C9E9B475BB5}" type="slidenum">
              <a:rPr lang="en-GB" smtClean="0"/>
              <a:pPr marL="25400">
                <a:lnSpc>
                  <a:spcPts val="1425"/>
                </a:lnSpc>
              </a:pPr>
              <a:t>‹nr.›</a:t>
            </a:fld>
            <a:endParaRPr lang="en-GB" dirty="0"/>
          </a:p>
        </p:txBody>
      </p:sp>
      <p:sp>
        <p:nvSpPr>
          <p:cNvPr id="5" name="Content Placeholder 4"/>
          <p:cNvSpPr>
            <a:spLocks noGrp="1"/>
          </p:cNvSpPr>
          <p:nvPr>
            <p:ph sz="quarter" idx="10"/>
          </p:nvPr>
        </p:nvSpPr>
        <p:spPr>
          <a:xfrm>
            <a:off x="2865438" y="650716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9283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29F5B-6D95-4B06-A70D-5836DB3CAA26}"/>
              </a:ext>
            </a:extLst>
          </p:cNvPr>
          <p:cNvSpPr>
            <a:spLocks noGrp="1"/>
          </p:cNvSpPr>
          <p:nvPr>
            <p:ph type="title"/>
          </p:nvPr>
        </p:nvSpPr>
        <p:spPr>
          <a:xfrm>
            <a:off x="838200" y="365126"/>
            <a:ext cx="10515600" cy="789420"/>
          </a:xfrm>
        </p:spPr>
        <p:txBody>
          <a:bodyPr>
            <a:normAutofit/>
          </a:bodyPr>
          <a:lstStyle>
            <a:lvl1pPr>
              <a:defRPr sz="3200">
                <a:solidFill>
                  <a:schemeClr val="accent6">
                    <a:lumMod val="75000"/>
                  </a:schemeClr>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24933ED0-3DF6-4868-A200-655C15DBAD0E}"/>
              </a:ext>
            </a:extLst>
          </p:cNvPr>
          <p:cNvSpPr>
            <a:spLocks noGrp="1"/>
          </p:cNvSpPr>
          <p:nvPr>
            <p:ph idx="1"/>
          </p:nvPr>
        </p:nvSpPr>
        <p:spPr>
          <a:xfrm>
            <a:off x="838200" y="1311564"/>
            <a:ext cx="10515600" cy="4865399"/>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A43372DD-C44F-45B2-B0DA-20EC65D72B23}"/>
              </a:ext>
            </a:extLst>
          </p:cNvPr>
          <p:cNvSpPr>
            <a:spLocks noGrp="1"/>
          </p:cNvSpPr>
          <p:nvPr>
            <p:ph type="dt" sz="half" idx="10"/>
          </p:nvPr>
        </p:nvSpPr>
        <p:spPr/>
        <p:txBody>
          <a:bodyPr/>
          <a:lstStyle/>
          <a:p>
            <a:fld id="{2945FCF7-21BB-4AAF-93BF-CD155A5646D6}" type="datetime1">
              <a:rPr lang="nl-NL" smtClean="0"/>
              <a:t>11-4-2022</a:t>
            </a:fld>
            <a:endParaRPr lang="nl-NL" dirty="0"/>
          </a:p>
        </p:txBody>
      </p:sp>
      <p:sp>
        <p:nvSpPr>
          <p:cNvPr id="5" name="Tijdelijke aanduiding voor voettekst 4">
            <a:extLst>
              <a:ext uri="{FF2B5EF4-FFF2-40B4-BE49-F238E27FC236}">
                <a16:creationId xmlns:a16="http://schemas.microsoft.com/office/drawing/2014/main" id="{DE36480D-5C79-487D-BAB4-62D58F7A76B4}"/>
              </a:ext>
            </a:extLst>
          </p:cNvPr>
          <p:cNvSpPr>
            <a:spLocks noGrp="1"/>
          </p:cNvSpPr>
          <p:nvPr>
            <p:ph type="ftr" sz="quarter" idx="11"/>
          </p:nvPr>
        </p:nvSpPr>
        <p:spPr>
          <a:xfrm>
            <a:off x="4038600" y="6356350"/>
            <a:ext cx="4114800" cy="365125"/>
          </a:xfrm>
        </p:spPr>
        <p:txBody>
          <a:bodyPr/>
          <a:lstStyle>
            <a:lvl1pPr>
              <a:defRPr sz="1400" b="1"/>
            </a:lvl1pPr>
          </a:lstStyle>
          <a:p>
            <a:r>
              <a:rPr lang="nl-NL" dirty="0"/>
              <a:t> </a:t>
            </a:r>
          </a:p>
        </p:txBody>
      </p:sp>
      <p:sp>
        <p:nvSpPr>
          <p:cNvPr id="6" name="Tijdelijke aanduiding voor dianummer 5">
            <a:extLst>
              <a:ext uri="{FF2B5EF4-FFF2-40B4-BE49-F238E27FC236}">
                <a16:creationId xmlns:a16="http://schemas.microsoft.com/office/drawing/2014/main" id="{193DE54C-0710-4BC9-A186-6ADC18A3B40A}"/>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091022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2DC52-72D3-477D-B6F0-46F2C047027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255089E-EA90-446D-B465-55F0E1DFC8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307FE38-ED8F-41CF-AAF8-A638FD7F5849}"/>
              </a:ext>
            </a:extLst>
          </p:cNvPr>
          <p:cNvSpPr>
            <a:spLocks noGrp="1"/>
          </p:cNvSpPr>
          <p:nvPr>
            <p:ph type="dt" sz="half" idx="10"/>
          </p:nvPr>
        </p:nvSpPr>
        <p:spPr/>
        <p:txBody>
          <a:bodyPr/>
          <a:lstStyle/>
          <a:p>
            <a:fld id="{9B2000CC-3872-45D8-B504-CA9ABF011A0A}" type="datetime1">
              <a:rPr lang="nl-NL" smtClean="0"/>
              <a:t>11-4-2022</a:t>
            </a:fld>
            <a:endParaRPr lang="nl-NL" dirty="0"/>
          </a:p>
        </p:txBody>
      </p:sp>
      <p:sp>
        <p:nvSpPr>
          <p:cNvPr id="5" name="Tijdelijke aanduiding voor voettekst 4">
            <a:extLst>
              <a:ext uri="{FF2B5EF4-FFF2-40B4-BE49-F238E27FC236}">
                <a16:creationId xmlns:a16="http://schemas.microsoft.com/office/drawing/2014/main" id="{7DA6304F-3211-4B11-B24D-60ED5681BE1C}"/>
              </a:ext>
            </a:extLst>
          </p:cNvPr>
          <p:cNvSpPr>
            <a:spLocks noGrp="1"/>
          </p:cNvSpPr>
          <p:nvPr>
            <p:ph type="ftr" sz="quarter" idx="11"/>
          </p:nvPr>
        </p:nvSpPr>
        <p:spPr/>
        <p:txBody>
          <a:bodyPr/>
          <a:lstStyle/>
          <a:p>
            <a:r>
              <a:rPr lang="nl-NL" dirty="0"/>
              <a:t> </a:t>
            </a:r>
          </a:p>
        </p:txBody>
      </p:sp>
      <p:sp>
        <p:nvSpPr>
          <p:cNvPr id="6" name="Tijdelijke aanduiding voor dianummer 5">
            <a:extLst>
              <a:ext uri="{FF2B5EF4-FFF2-40B4-BE49-F238E27FC236}">
                <a16:creationId xmlns:a16="http://schemas.microsoft.com/office/drawing/2014/main" id="{0C82FC41-6C11-44C5-82E4-0012E27326BF}"/>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029820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95D6B-B6A7-4458-8697-19DFA764986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43AF605-F9F2-4709-96E2-75E80C6ED74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A75672C-BA67-470F-96C9-D883272155A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57EDC23-0976-4273-A507-7C285E84425B}"/>
              </a:ext>
            </a:extLst>
          </p:cNvPr>
          <p:cNvSpPr>
            <a:spLocks noGrp="1"/>
          </p:cNvSpPr>
          <p:nvPr>
            <p:ph type="dt" sz="half" idx="10"/>
          </p:nvPr>
        </p:nvSpPr>
        <p:spPr/>
        <p:txBody>
          <a:bodyPr/>
          <a:lstStyle/>
          <a:p>
            <a:fld id="{E225F76F-CA0A-4914-8828-8E61BFB0196C}" type="datetime1">
              <a:rPr lang="nl-NL" smtClean="0"/>
              <a:t>11-4-2022</a:t>
            </a:fld>
            <a:endParaRPr lang="nl-NL" dirty="0"/>
          </a:p>
        </p:txBody>
      </p:sp>
      <p:sp>
        <p:nvSpPr>
          <p:cNvPr id="6" name="Tijdelijke aanduiding voor voettekst 5">
            <a:extLst>
              <a:ext uri="{FF2B5EF4-FFF2-40B4-BE49-F238E27FC236}">
                <a16:creationId xmlns:a16="http://schemas.microsoft.com/office/drawing/2014/main" id="{048E15CF-9320-4D42-A221-31D7E571AE6F}"/>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EF060648-B935-4C3B-AAA8-4BCFEF5504E4}"/>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268900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A4DB83-98AF-45B2-98F3-DC2F22637CC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E672238-334C-4096-AEE8-135591DEB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02651D7-D5A6-43F2-B422-9219127B998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A690C4B-5A15-43AA-939D-AD6C91AD32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DE612D8-B140-4F5E-85B7-9D44A2B1B1C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B57BEDD-50F3-46BF-B917-4BAF7CD72809}"/>
              </a:ext>
            </a:extLst>
          </p:cNvPr>
          <p:cNvSpPr>
            <a:spLocks noGrp="1"/>
          </p:cNvSpPr>
          <p:nvPr>
            <p:ph type="dt" sz="half" idx="10"/>
          </p:nvPr>
        </p:nvSpPr>
        <p:spPr/>
        <p:txBody>
          <a:bodyPr/>
          <a:lstStyle/>
          <a:p>
            <a:fld id="{E13DD047-A8EF-47A3-BC9A-7C3A1AD6D5F6}" type="datetime1">
              <a:rPr lang="nl-NL" smtClean="0"/>
              <a:t>11-4-2022</a:t>
            </a:fld>
            <a:endParaRPr lang="nl-NL" dirty="0"/>
          </a:p>
        </p:txBody>
      </p:sp>
      <p:sp>
        <p:nvSpPr>
          <p:cNvPr id="8" name="Tijdelijke aanduiding voor voettekst 7">
            <a:extLst>
              <a:ext uri="{FF2B5EF4-FFF2-40B4-BE49-F238E27FC236}">
                <a16:creationId xmlns:a16="http://schemas.microsoft.com/office/drawing/2014/main" id="{69C99928-28ED-4523-8F55-0E5BC2DAE9E0}"/>
              </a:ext>
            </a:extLst>
          </p:cNvPr>
          <p:cNvSpPr>
            <a:spLocks noGrp="1"/>
          </p:cNvSpPr>
          <p:nvPr>
            <p:ph type="ftr" sz="quarter" idx="11"/>
          </p:nvPr>
        </p:nvSpPr>
        <p:spPr/>
        <p:txBody>
          <a:bodyPr/>
          <a:lstStyle/>
          <a:p>
            <a:r>
              <a:rPr lang="nl-NL" dirty="0"/>
              <a:t> </a:t>
            </a:r>
          </a:p>
        </p:txBody>
      </p:sp>
      <p:sp>
        <p:nvSpPr>
          <p:cNvPr id="9" name="Tijdelijke aanduiding voor dianummer 8">
            <a:extLst>
              <a:ext uri="{FF2B5EF4-FFF2-40B4-BE49-F238E27FC236}">
                <a16:creationId xmlns:a16="http://schemas.microsoft.com/office/drawing/2014/main" id="{3780A58C-0ABC-4E03-9865-4E677A5DD41F}"/>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482338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6D483-B28B-4E6D-9BB3-685743B25D5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359D373-E80A-47D3-85EC-1D6279ECAF58}"/>
              </a:ext>
            </a:extLst>
          </p:cNvPr>
          <p:cNvSpPr>
            <a:spLocks noGrp="1"/>
          </p:cNvSpPr>
          <p:nvPr>
            <p:ph type="dt" sz="half" idx="10"/>
          </p:nvPr>
        </p:nvSpPr>
        <p:spPr/>
        <p:txBody>
          <a:bodyPr/>
          <a:lstStyle/>
          <a:p>
            <a:fld id="{B6338A21-32D0-4B79-B8E5-5FA65F16E1B4}" type="datetime1">
              <a:rPr lang="nl-NL" smtClean="0"/>
              <a:t>11-4-2022</a:t>
            </a:fld>
            <a:endParaRPr lang="nl-NL" dirty="0"/>
          </a:p>
        </p:txBody>
      </p:sp>
      <p:sp>
        <p:nvSpPr>
          <p:cNvPr id="4" name="Tijdelijke aanduiding voor voettekst 3">
            <a:extLst>
              <a:ext uri="{FF2B5EF4-FFF2-40B4-BE49-F238E27FC236}">
                <a16:creationId xmlns:a16="http://schemas.microsoft.com/office/drawing/2014/main" id="{5A83174F-1317-4CDF-AC52-D448DDE21188}"/>
              </a:ext>
            </a:extLst>
          </p:cNvPr>
          <p:cNvSpPr>
            <a:spLocks noGrp="1"/>
          </p:cNvSpPr>
          <p:nvPr>
            <p:ph type="ftr" sz="quarter" idx="11"/>
          </p:nvPr>
        </p:nvSpPr>
        <p:spPr/>
        <p:txBody>
          <a:bodyPr/>
          <a:lstStyle/>
          <a:p>
            <a:r>
              <a:rPr lang="nl-NL" dirty="0"/>
              <a:t> </a:t>
            </a:r>
          </a:p>
        </p:txBody>
      </p:sp>
      <p:sp>
        <p:nvSpPr>
          <p:cNvPr id="5" name="Tijdelijke aanduiding voor dianummer 4">
            <a:extLst>
              <a:ext uri="{FF2B5EF4-FFF2-40B4-BE49-F238E27FC236}">
                <a16:creationId xmlns:a16="http://schemas.microsoft.com/office/drawing/2014/main" id="{A224605D-6887-4182-A633-4DC04FAD1D23}"/>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15019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AC47318-B58C-41B2-90C5-1696A0EA20F6}"/>
              </a:ext>
            </a:extLst>
          </p:cNvPr>
          <p:cNvSpPr>
            <a:spLocks noGrp="1"/>
          </p:cNvSpPr>
          <p:nvPr>
            <p:ph type="dt" sz="half" idx="10"/>
          </p:nvPr>
        </p:nvSpPr>
        <p:spPr/>
        <p:txBody>
          <a:bodyPr/>
          <a:lstStyle/>
          <a:p>
            <a:fld id="{8143455E-2156-4666-80BA-7DB2E415C25A}" type="datetime1">
              <a:rPr lang="nl-NL" smtClean="0"/>
              <a:t>11-4-2022</a:t>
            </a:fld>
            <a:endParaRPr lang="nl-NL" dirty="0"/>
          </a:p>
        </p:txBody>
      </p:sp>
      <p:sp>
        <p:nvSpPr>
          <p:cNvPr id="3" name="Tijdelijke aanduiding voor voettekst 2">
            <a:extLst>
              <a:ext uri="{FF2B5EF4-FFF2-40B4-BE49-F238E27FC236}">
                <a16:creationId xmlns:a16="http://schemas.microsoft.com/office/drawing/2014/main" id="{A494D748-1D55-4B7F-BA2B-8DCFAB90952A}"/>
              </a:ext>
            </a:extLst>
          </p:cNvPr>
          <p:cNvSpPr>
            <a:spLocks noGrp="1"/>
          </p:cNvSpPr>
          <p:nvPr>
            <p:ph type="ftr" sz="quarter" idx="11"/>
          </p:nvPr>
        </p:nvSpPr>
        <p:spPr/>
        <p:txBody>
          <a:bodyPr/>
          <a:lstStyle/>
          <a:p>
            <a:r>
              <a:rPr lang="nl-NL" dirty="0"/>
              <a:t> </a:t>
            </a:r>
          </a:p>
        </p:txBody>
      </p:sp>
      <p:sp>
        <p:nvSpPr>
          <p:cNvPr id="4" name="Tijdelijke aanduiding voor dianummer 3">
            <a:extLst>
              <a:ext uri="{FF2B5EF4-FFF2-40B4-BE49-F238E27FC236}">
                <a16:creationId xmlns:a16="http://schemas.microsoft.com/office/drawing/2014/main" id="{093FBAE1-A262-41A5-8C54-1F8B588D6676}"/>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24105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EF53A-43E9-4187-AD18-4B99EA3DFF9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C62D63D-454D-4E23-B2E1-2FD6F67C8A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A9C9224-C920-474A-8F86-74E61409B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A072ED6-BAF4-4CE8-9D24-3B55138DA37B}"/>
              </a:ext>
            </a:extLst>
          </p:cNvPr>
          <p:cNvSpPr>
            <a:spLocks noGrp="1"/>
          </p:cNvSpPr>
          <p:nvPr>
            <p:ph type="dt" sz="half" idx="10"/>
          </p:nvPr>
        </p:nvSpPr>
        <p:spPr/>
        <p:txBody>
          <a:bodyPr/>
          <a:lstStyle/>
          <a:p>
            <a:fld id="{CA34CACB-1ABC-415C-A25B-DB245849CF30}" type="datetime1">
              <a:rPr lang="nl-NL" smtClean="0"/>
              <a:t>11-4-2022</a:t>
            </a:fld>
            <a:endParaRPr lang="nl-NL" dirty="0"/>
          </a:p>
        </p:txBody>
      </p:sp>
      <p:sp>
        <p:nvSpPr>
          <p:cNvPr id="6" name="Tijdelijke aanduiding voor voettekst 5">
            <a:extLst>
              <a:ext uri="{FF2B5EF4-FFF2-40B4-BE49-F238E27FC236}">
                <a16:creationId xmlns:a16="http://schemas.microsoft.com/office/drawing/2014/main" id="{3776F5CB-4F09-4A8F-B671-2186308D51AC}"/>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47C70829-EBC0-4823-886A-6F489505917E}"/>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3068268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B1E0D-71B0-4C43-AD24-2BF47CBD676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9A632A8-7DD0-43FE-BCE8-06618CDB0E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D343EDB6-1E17-45DD-919E-C0B6CB794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0F01465-2F98-4460-BD61-3A9B0797ABEE}"/>
              </a:ext>
            </a:extLst>
          </p:cNvPr>
          <p:cNvSpPr>
            <a:spLocks noGrp="1"/>
          </p:cNvSpPr>
          <p:nvPr>
            <p:ph type="dt" sz="half" idx="10"/>
          </p:nvPr>
        </p:nvSpPr>
        <p:spPr/>
        <p:txBody>
          <a:bodyPr/>
          <a:lstStyle/>
          <a:p>
            <a:fld id="{E61B81CA-FD89-44CC-88FA-A8AD281D6F53}" type="datetime1">
              <a:rPr lang="nl-NL" smtClean="0"/>
              <a:t>11-4-2022</a:t>
            </a:fld>
            <a:endParaRPr lang="nl-NL" dirty="0"/>
          </a:p>
        </p:txBody>
      </p:sp>
      <p:sp>
        <p:nvSpPr>
          <p:cNvPr id="6" name="Tijdelijke aanduiding voor voettekst 5">
            <a:extLst>
              <a:ext uri="{FF2B5EF4-FFF2-40B4-BE49-F238E27FC236}">
                <a16:creationId xmlns:a16="http://schemas.microsoft.com/office/drawing/2014/main" id="{E89B60CC-3729-4CE1-A9AE-7D88330DAD51}"/>
              </a:ext>
            </a:extLst>
          </p:cNvPr>
          <p:cNvSpPr>
            <a:spLocks noGrp="1"/>
          </p:cNvSpPr>
          <p:nvPr>
            <p:ph type="ftr" sz="quarter" idx="11"/>
          </p:nvPr>
        </p:nvSpPr>
        <p:spPr/>
        <p:txBody>
          <a:bodyPr/>
          <a:lstStyle/>
          <a:p>
            <a:r>
              <a:rPr lang="nl-NL" dirty="0"/>
              <a:t> </a:t>
            </a:r>
          </a:p>
        </p:txBody>
      </p:sp>
      <p:sp>
        <p:nvSpPr>
          <p:cNvPr id="7" name="Tijdelijke aanduiding voor dianummer 6">
            <a:extLst>
              <a:ext uri="{FF2B5EF4-FFF2-40B4-BE49-F238E27FC236}">
                <a16:creationId xmlns:a16="http://schemas.microsoft.com/office/drawing/2014/main" id="{45434220-CA7D-4EEE-A6A1-A9F8148E2848}"/>
              </a:ext>
            </a:extLst>
          </p:cNvPr>
          <p:cNvSpPr>
            <a:spLocks noGrp="1"/>
          </p:cNvSpPr>
          <p:nvPr>
            <p:ph type="sldNum" sz="quarter" idx="12"/>
          </p:nvPr>
        </p:nvSpPr>
        <p:spPr/>
        <p:txBody>
          <a:bodyPr/>
          <a:lstStyle/>
          <a:p>
            <a:fld id="{993A4BE7-94F8-43D0-A956-A40AC5AB901E}" type="slidenum">
              <a:rPr lang="nl-NL" smtClean="0"/>
              <a:t>‹nr.›</a:t>
            </a:fld>
            <a:endParaRPr lang="nl-NL" dirty="0"/>
          </a:p>
        </p:txBody>
      </p:sp>
    </p:spTree>
    <p:extLst>
      <p:ext uri="{BB962C8B-B14F-4D97-AF65-F5344CB8AC3E}">
        <p14:creationId xmlns:p14="http://schemas.microsoft.com/office/powerpoint/2010/main" val="154673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29D0F46-93E3-4CB6-B92B-FB77B252AE04}"/>
              </a:ext>
            </a:extLst>
          </p:cNvPr>
          <p:cNvPicPr>
            <a:picLocks noChangeAspect="1"/>
          </p:cNvPicPr>
          <p:nvPr userDrawn="1"/>
        </p:nvPicPr>
        <p:blipFill>
          <a:blip r:embed="rId15"/>
          <a:stretch>
            <a:fillRect/>
          </a:stretch>
        </p:blipFill>
        <p:spPr>
          <a:xfrm>
            <a:off x="9296400" y="2667909"/>
            <a:ext cx="2743200" cy="4190091"/>
          </a:xfrm>
          <a:prstGeom prst="rect">
            <a:avLst/>
          </a:prstGeom>
        </p:spPr>
      </p:pic>
      <p:pic>
        <p:nvPicPr>
          <p:cNvPr id="7" name="Afbeelding 6">
            <a:extLst>
              <a:ext uri="{FF2B5EF4-FFF2-40B4-BE49-F238E27FC236}">
                <a16:creationId xmlns:a16="http://schemas.microsoft.com/office/drawing/2014/main" id="{0E8DD7CC-999F-4925-ABD4-6FC92AF2342C}"/>
              </a:ext>
            </a:extLst>
          </p:cNvPr>
          <p:cNvPicPr>
            <a:picLocks noChangeAspect="1"/>
          </p:cNvPicPr>
          <p:nvPr userDrawn="1"/>
        </p:nvPicPr>
        <p:blipFill>
          <a:blip r:embed="rId16"/>
          <a:stretch>
            <a:fillRect/>
          </a:stretch>
        </p:blipFill>
        <p:spPr>
          <a:xfrm>
            <a:off x="0" y="6359627"/>
            <a:ext cx="12192000" cy="409575"/>
          </a:xfrm>
          <a:prstGeom prst="rect">
            <a:avLst/>
          </a:prstGeom>
        </p:spPr>
      </p:pic>
      <p:sp>
        <p:nvSpPr>
          <p:cNvPr id="2" name="Tijdelijke aanduiding voor titel 1">
            <a:extLst>
              <a:ext uri="{FF2B5EF4-FFF2-40B4-BE49-F238E27FC236}">
                <a16:creationId xmlns:a16="http://schemas.microsoft.com/office/drawing/2014/main" id="{649D7DB4-E68C-49A3-8A6D-B7A5A96E825E}"/>
              </a:ext>
            </a:extLst>
          </p:cNvPr>
          <p:cNvSpPr>
            <a:spLocks noGrp="1"/>
          </p:cNvSpPr>
          <p:nvPr>
            <p:ph type="title"/>
          </p:nvPr>
        </p:nvSpPr>
        <p:spPr>
          <a:xfrm>
            <a:off x="838200" y="365125"/>
            <a:ext cx="10515600" cy="650875"/>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16C65C7-CA71-4C81-B3E9-6798BCA33AD2}"/>
              </a:ext>
            </a:extLst>
          </p:cNvPr>
          <p:cNvSpPr>
            <a:spLocks noGrp="1"/>
          </p:cNvSpPr>
          <p:nvPr>
            <p:ph type="body" idx="1"/>
          </p:nvPr>
        </p:nvSpPr>
        <p:spPr>
          <a:xfrm>
            <a:off x="838200" y="1145309"/>
            <a:ext cx="10515600" cy="503165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88EB46D-A75D-4E54-A1C5-3E49AFC689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A1EE2-39FC-4DA8-991A-E14962A9DD32}" type="datetime1">
              <a:rPr lang="nl-NL" smtClean="0"/>
              <a:t>11-4-2022</a:t>
            </a:fld>
            <a:endParaRPr lang="nl-NL" dirty="0"/>
          </a:p>
        </p:txBody>
      </p:sp>
      <p:sp>
        <p:nvSpPr>
          <p:cNvPr id="5" name="Tijdelijke aanduiding voor voettekst 4">
            <a:extLst>
              <a:ext uri="{FF2B5EF4-FFF2-40B4-BE49-F238E27FC236}">
                <a16:creationId xmlns:a16="http://schemas.microsoft.com/office/drawing/2014/main" id="{D4646E49-C9D1-4531-8A94-58CBEC1CA9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lnSpc>
                <a:spcPct val="100000"/>
              </a:lnSpc>
              <a:defRPr sz="1200" b="1">
                <a:solidFill>
                  <a:schemeClr val="tx1">
                    <a:tint val="75000"/>
                  </a:schemeClr>
                </a:solidFill>
              </a:defRPr>
            </a:lvl1pPr>
          </a:lstStyle>
          <a:p>
            <a:endParaRPr lang="nl-NL" dirty="0"/>
          </a:p>
          <a:p>
            <a:endParaRPr lang="nl-NL" dirty="0"/>
          </a:p>
        </p:txBody>
      </p:sp>
      <p:sp>
        <p:nvSpPr>
          <p:cNvPr id="6" name="Tijdelijke aanduiding voor dianummer 5">
            <a:extLst>
              <a:ext uri="{FF2B5EF4-FFF2-40B4-BE49-F238E27FC236}">
                <a16:creationId xmlns:a16="http://schemas.microsoft.com/office/drawing/2014/main" id="{84EFBBF4-1EBD-4BBD-B18E-33FDBA179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lumMod val="65000"/>
                    <a:lumOff val="35000"/>
                  </a:schemeClr>
                </a:solidFill>
              </a:defRPr>
            </a:lvl1pPr>
          </a:lstStyle>
          <a:p>
            <a:fld id="{993A4BE7-94F8-43D0-A956-A40AC5AB901E}" type="slidenum">
              <a:rPr lang="nl-NL" smtClean="0"/>
              <a:pPr/>
              <a:t>‹nr.›</a:t>
            </a:fld>
            <a:endParaRPr lang="nl-NL" dirty="0"/>
          </a:p>
        </p:txBody>
      </p:sp>
      <p:pic>
        <p:nvPicPr>
          <p:cNvPr id="12" name="Afbeelding 11">
            <a:extLst>
              <a:ext uri="{FF2B5EF4-FFF2-40B4-BE49-F238E27FC236}">
                <a16:creationId xmlns:a16="http://schemas.microsoft.com/office/drawing/2014/main" id="{CEDF33FE-6DA3-4E17-8D90-101E72AB4D9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058942" y="6328057"/>
            <a:ext cx="1822150" cy="441145"/>
          </a:xfrm>
          <a:prstGeom prst="rect">
            <a:avLst/>
          </a:prstGeom>
        </p:spPr>
      </p:pic>
    </p:spTree>
    <p:extLst>
      <p:ext uri="{BB962C8B-B14F-4D97-AF65-F5344CB8AC3E}">
        <p14:creationId xmlns:p14="http://schemas.microsoft.com/office/powerpoint/2010/main" val="3145514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3200" kern="120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hyperlink" Target="https://www.youtube.com/watch?v=HqQ5RBM_CO4" TargetMode="External"/><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10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circulairstaal.nl/"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saferoad.nl/renorail/"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11.xml.rels><?xml version="1.0" encoding="UTF-8" standalone="yes"?>
<Relationships xmlns="http://schemas.openxmlformats.org/package/2006/relationships"><Relationship Id="rId3" Type="http://schemas.openxmlformats.org/officeDocument/2006/relationships/slide" Target="slide109.xml"/><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slide" Target="slide110.xml"/></Relationships>
</file>

<file path=ppt/slides/_rels/slide11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hyperlink" Target="https://www.rijkswaterstaat.nl/zakelijk/duurzame-leefomgeving/circulaire-economie/circulaire-viaducten/bouw-circulair-viaduct-bij-kampen" TargetMode="External"/><Relationship Id="rId2" Type="http://schemas.openxmlformats.org/officeDocument/2006/relationships/hyperlink" Target="https://www.gwwtotaal.nl/2021/04/28/circulair-viaduct-volledig-van-hout/" TargetMode="External"/><Relationship Id="rId1" Type="http://schemas.openxmlformats.org/officeDocument/2006/relationships/slideLayout" Target="../slideLayouts/slideLayout2.xml"/><Relationship Id="rId5" Type="http://schemas.openxmlformats.org/officeDocument/2006/relationships/hyperlink" Target="https://surebridge.eu/" TargetMode="External"/><Relationship Id="rId4" Type="http://schemas.openxmlformats.org/officeDocument/2006/relationships/hyperlink" Target="https://www.ballast-nedam.nl/verhalen/2021/deze-oude-liggers-uit-1980-kunnen-nu-geschiedenis-gaan-schrijven"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hyperlink" Target="https://puc.overheid.nl/rijkswaterstaat/doc/PUC_166614_31/"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6.xml"/><Relationship Id="rId1" Type="http://schemas.openxmlformats.org/officeDocument/2006/relationships/slideLayout" Target="../slideLayouts/slideLayout9.xml"/><Relationship Id="rId4" Type="http://schemas.openxmlformats.org/officeDocument/2006/relationships/image" Target="../media/image101.png"/></Relationships>
</file>

<file path=ppt/slides/_rels/slide1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www.youtube.com/watch?v=wyaqVE7q2E4"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hyperlink" Target="https://www.drive.frl/wp-content/uploads/2020/02/LW281-2-20-000.457-rapd-Duurzaamheidsscan-biocomposiet-fietsbrug-Ritsumasyl-14-01-20.pdf"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s://global.royalhaskoningdhv.com/nederland/nieuws/nieuwsberichten/sbir-circulaire-viaducten-tweede-leven-voor-liggers-maakt-viaducten-circulair" TargetMode="External"/><Relationship Id="rId2" Type="http://schemas.openxmlformats.org/officeDocument/2006/relationships/notesSlide" Target="../notesSlides/notesSlide118.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1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slide" Target="slide134.xml"/><Relationship Id="rId5" Type="http://schemas.openxmlformats.org/officeDocument/2006/relationships/slide" Target="slide133.xml"/><Relationship Id="rId4" Type="http://schemas.openxmlformats.org/officeDocument/2006/relationships/slide" Target="slide1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ecofalt.n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s://www.duravermeer.nl/infrastructuur/producten/asfalt/ecopave-x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hyperlink" Target="https://www.ntp.nl/duurzaamheid/grasfal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heijmans.nl/nl/producten-diensten/infra/wegen-waterwegen/greenway-l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bin"/></Relationships>
</file>

<file path=ppt/slides/_rels/slide21.xml.rels><?xml version="1.0" encoding="UTF-8" standalone="yes"?>
<Relationships xmlns="http://schemas.openxmlformats.org/package/2006/relationships"><Relationship Id="rId3" Type="http://schemas.openxmlformats.org/officeDocument/2006/relationships/hyperlink" Target="https://healroad.e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hyperlink" Target="http://www.lynpave.nl/index.aspx"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16.xml"/><Relationship Id="rId7" Type="http://schemas.openxmlformats.org/officeDocument/2006/relationships/slide" Target="slide2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8.xml"/><Relationship Id="rId4" Type="http://schemas.openxmlformats.org/officeDocument/2006/relationships/slide" Target="slide17.xml"/><Relationship Id="rId9" Type="http://schemas.openxmlformats.org/officeDocument/2006/relationships/slide" Target="slide2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sqape.nl/" TargetMode="External"/><Relationship Id="rId3" Type="http://schemas.openxmlformats.org/officeDocument/2006/relationships/hyperlink" Target="https://www.basiliskconcrete.com/" TargetMode="External"/><Relationship Id="rId7" Type="http://schemas.openxmlformats.org/officeDocument/2006/relationships/hyperlink" Target="https://www.vdboschbeton.nl/reduto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youtube.com/watch?v=43NcFfdzpXw&amp;t=62s" TargetMode="External"/><Relationship Id="rId5" Type="http://schemas.openxmlformats.org/officeDocument/2006/relationships/hyperlink" Target="https://biobound.nl/" TargetMode="External"/><Relationship Id="rId4" Type="http://schemas.openxmlformats.org/officeDocument/2006/relationships/hyperlink" Target="https://www.betonballon.nl/" TargetMode="External"/></Relationships>
</file>

<file path=ppt/slides/_rels/slide2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UmnFTffYM3w"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cementonline.nl/gewapend-geopolymeerbeton-in-infrasector" TargetMode="External"/><Relationship Id="rId4" Type="http://schemas.openxmlformats.org/officeDocument/2006/relationships/hyperlink" Target="https://www.betoninfra.nl/thema-s/duurzaamheid/grenzen-aan-betongranulaa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gyggs0VUn_c"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a4_BgoDqKCQ"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www.lynpave.nl/index.aspx" TargetMode="External"/><Relationship Id="rId3" Type="http://schemas.openxmlformats.org/officeDocument/2006/relationships/hyperlink" Target="https://www.ecofalt.nl/" TargetMode="External"/><Relationship Id="rId7" Type="http://schemas.openxmlformats.org/officeDocument/2006/relationships/hyperlink" Target="https://www.youtube.com/watch?v=Jf53lNKS6Ew&amp;t=5s" TargetMode="External"/><Relationship Id="rId2" Type="http://schemas.openxmlformats.org/officeDocument/2006/relationships/hyperlink" Target="https://biorepavation.ifsttar.fr/" TargetMode="External"/><Relationship Id="rId1" Type="http://schemas.openxmlformats.org/officeDocument/2006/relationships/slideLayout" Target="../slideLayouts/slideLayout2.xml"/><Relationship Id="rId6" Type="http://schemas.openxmlformats.org/officeDocument/2006/relationships/hyperlink" Target="https://www.heijmans.nl/nl/producten-diensten/infra/wegen-waterwegen/greenway-le/" TargetMode="External"/><Relationship Id="rId5" Type="http://schemas.openxmlformats.org/officeDocument/2006/relationships/hyperlink" Target="https://www.ntp.nl/duurzaamheid/grasfalt" TargetMode="External"/><Relationship Id="rId4" Type="http://schemas.openxmlformats.org/officeDocument/2006/relationships/hyperlink" Target="https://www.youtube.com/watch?v=dabaFbx9i9E&amp;t=44s"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basiliskconcrete.com/"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hyperlink" Target="https://www.youtube.com/watch?v=OXkW1q9HpFA&amp;t=89s" TargetMode="Externa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hyperlink" Target="https://www.betonballon.nl/projecten/pilot/"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hyperlink" Target="https://biobound.nl/"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43NcFfdzpXw&amp;t=62s"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hyperlink" Target="https://www.vdboschbeton.nl/reduton"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0Z3_swL4U9E&amp;t=97s"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hyperlink" Target="https://sqape.nl/samenstelling-sqape/" TargetMode="Externa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slide" Target="slide40.xml"/><Relationship Id="rId7" Type="http://schemas.openxmlformats.org/officeDocument/2006/relationships/slide" Target="slide4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slide" Target="slide42.xml"/><Relationship Id="rId4" Type="http://schemas.openxmlformats.org/officeDocument/2006/relationships/slide" Target="slide41.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accoya.com/nl/" TargetMode="External"/><Relationship Id="rId7" Type="http://schemas.openxmlformats.org/officeDocument/2006/relationships/hyperlink" Target="https://www.foreco.nl/nl/producten/twinwood"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www.han.nl/nieuws/2021/03/de-infrawall-een-uniek-geluidsscherm/" TargetMode="External"/><Relationship Id="rId5" Type="http://schemas.openxmlformats.org/officeDocument/2006/relationships/hyperlink" Target="https://circulusbv.com/straatmeubilair/" TargetMode="External"/><Relationship Id="rId4" Type="http://schemas.openxmlformats.org/officeDocument/2006/relationships/hyperlink" Target="https://circulusbv.com/biobased-lichtmas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duurzaamgebouwd.nl/expertpost/20211014-10-redenen-om-vol-te-gaan-voor-biobased-bouwen"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rijkswaterstaat.nl/zakelijk/duurzame-leefomgeving/circulaire-economie/biobased-innovaties"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www.biobasedbouwen.nl/definitie-biobased/"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rijkswaterstaat.nl/zakelijk/duurzame-leefomgeving/energie-en-klimaat/icoonprojecten-energie-en-klimaat/dubbel-duurzaam-asfalt" TargetMode="External"/><Relationship Id="rId2" Type="http://schemas.openxmlformats.org/officeDocument/2006/relationships/hyperlink" Target="https://www.asfaltblij.nl/" TargetMode="External"/><Relationship Id="rId1" Type="http://schemas.openxmlformats.org/officeDocument/2006/relationships/slideLayout" Target="../slideLayouts/slideLayout2.xml"/><Relationship Id="rId4" Type="http://schemas.openxmlformats.org/officeDocument/2006/relationships/hyperlink" Target="https://www.youtube.com/watch?v=a9iMb-jLMwI"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rofRa_uIEDc"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hyperlink" Target="https://circulusbv.com/biobased-lichtmast/"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hyperlink" Target="https://circulusbv.com/straatmeubilair/"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hyperlink" Target="https://www.foreco.nl/nl/producten/twinwood"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lkRVmt1C60c"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slide" Target="slide61.xml"/><Relationship Id="rId7" Type="http://schemas.openxmlformats.org/officeDocument/2006/relationships/slide" Target="slide65.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slide" Target="slide64.xml"/><Relationship Id="rId5" Type="http://schemas.openxmlformats.org/officeDocument/2006/relationships/slide" Target="slide63.xml"/><Relationship Id="rId4" Type="http://schemas.openxmlformats.org/officeDocument/2006/relationships/slide" Target="slide6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acquaint.eu/nl/oplossingen/acquarius/" TargetMode="External"/><Relationship Id="rId7" Type="http://schemas.openxmlformats.org/officeDocument/2006/relationships/hyperlink" Target="https://greendealhetnieuwedraaien.nl/lijst-met-beschikbare-elektrische-mobiele-werktuigen/"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www.netics.nl/bouwen-met-bagger/" TargetMode="External"/><Relationship Id="rId5" Type="http://schemas.openxmlformats.org/officeDocument/2006/relationships/hyperlink" Target="https://www.atm.nl/nl-nl/producten" TargetMode="External"/><Relationship Id="rId4" Type="http://schemas.openxmlformats.org/officeDocument/2006/relationships/hyperlink" Target="https://www.pipelife.nl/infrastructuur/buitenriolering.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hyperlink" Target="https://www.cob.nl/magazines-brochures-en-nieuws/verdieping/mei-2021/ondergronds-afvalwater-en-drinkwaternet-in-3d/" TargetMode="External"/><Relationship Id="rId3" Type="http://schemas.openxmlformats.org/officeDocument/2006/relationships/hyperlink" Target="https://www.h2owaternetwerk.nl/h2o-actueel/proeftuin-voor-duurzamer-grondverzet-op-komst" TargetMode="External"/><Relationship Id="rId7" Type="http://schemas.openxmlformats.org/officeDocument/2006/relationships/hyperlink" Target="https://www.tkiwatertechnologie.nl/projecten/terugwinnen-van-fosfaat-uit-ijzerfosfaat-houdend-zuiveringsslib/"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www.stowa.nl/publicaties/circulair-baggerbeheer-een-toetsingsinstrument-voor-regionale-bagger-inclusief-tool" TargetMode="External"/><Relationship Id="rId5" Type="http://schemas.openxmlformats.org/officeDocument/2006/relationships/hyperlink" Target="https://www.youtube.com/watch?v=aB6IUIrWniQ" TargetMode="External"/><Relationship Id="rId4" Type="http://schemas.openxmlformats.org/officeDocument/2006/relationships/hyperlink" Target="https://www.rijkswaterstaat.nl/zakelijk/duurzame-leefomgeving/circulaire-economie/thermisch-gereinigde-grond"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3" Type="http://schemas.openxmlformats.org/officeDocument/2006/relationships/hyperlink" Target="https://grondbalans.nl/grondbanken/"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jepZtxXUKB0"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openxmlformats.org/officeDocument/2006/relationships/hyperlink" Target="https://www.zeeweringenwiki.nl/images/9/9e/Eindrapport_-_gesloten_grondbalans_bij_dijkversterkingsprojecten.pd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hyperlink" Target="https://beuker-intercodaminfra.com/infrastructuur/producten/infra/prs-neoloy-geocellen"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aB6IUIrWniQ"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iS0NjfvLNb0"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L1_6LNJpW7g"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hyperlink" Target="https://www.youtube.com/watch?v=atJPOiLEkNA" TargetMode="External"/><Relationship Id="rId3" Type="http://schemas.openxmlformats.org/officeDocument/2006/relationships/hyperlink" Target="https://www.youtube.com/watch?v=cFUZsx8x89w" TargetMode="External"/><Relationship Id="rId7" Type="http://schemas.openxmlformats.org/officeDocument/2006/relationships/hyperlink" Target="https://www.youtube.com/watch?v=8-oZrG-Bi_E"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www.youtube.com/watch?v=HDUTMx_Wmn0" TargetMode="External"/><Relationship Id="rId5" Type="http://schemas.openxmlformats.org/officeDocument/2006/relationships/hyperlink" Target="https://www.youtube.com/watch?v=vFsA9H_9eGs" TargetMode="External"/><Relationship Id="rId4" Type="http://schemas.openxmlformats.org/officeDocument/2006/relationships/hyperlink" Target="https://www.youtube.com/watch?v=IyKmb1WI5-0" TargetMode="External"/><Relationship Id="rId9" Type="http://schemas.openxmlformats.org/officeDocument/2006/relationships/image" Target="../media/image72.png"/></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acquaint.eu/nl/oplossingen/acquarius/"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7.xml.rels><?xml version="1.0" encoding="UTF-8" standalone="yes"?>
<Relationships xmlns="http://schemas.openxmlformats.org/package/2006/relationships"><Relationship Id="rId3" Type="http://schemas.openxmlformats.org/officeDocument/2006/relationships/hyperlink" Target="https://www.pipelife.nl/infrastructuur/buitenriolering.html"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8.xml.rels><?xml version="1.0" encoding="UTF-8" standalone="yes"?>
<Relationships xmlns="http://schemas.openxmlformats.org/package/2006/relationships"><Relationship Id="rId3" Type="http://schemas.openxmlformats.org/officeDocument/2006/relationships/hyperlink" Target="https://www.atm.nl/nl-nl/producten"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3" Type="http://schemas.openxmlformats.org/officeDocument/2006/relationships/hyperlink" Target="https://www.netics.nl/bouwen-met-bagger/"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files.m4.mailplus.nl/user70256/1208/N&amp;M%20Mobiele%20werktuigen%20DEF.pdf"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 Target="slide86.xml"/><Relationship Id="rId7" Type="http://schemas.openxmlformats.org/officeDocument/2006/relationships/slide" Target="slide90.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slide" Target="slide89.xml"/><Relationship Id="rId5" Type="http://schemas.openxmlformats.org/officeDocument/2006/relationships/slide" Target="slide88.xml"/><Relationship Id="rId4" Type="http://schemas.openxmlformats.org/officeDocument/2006/relationships/slide" Target="slide87.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circulairstaal.nl/"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hyperlink" Target="https://www.saferoad.nl/renorail/"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n6Cia30FQW0" TargetMode="External"/><Relationship Id="rId7" Type="http://schemas.openxmlformats.org/officeDocument/2006/relationships/hyperlink" Target="https://www.rivm.nl/nieuws/stof-in-ijmond-bevat-veel-pak-en-metalen"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https://www.bouwenmetstaal.nl/themas/duurzaam/" TargetMode="External"/><Relationship Id="rId5" Type="http://schemas.openxmlformats.org/officeDocument/2006/relationships/hyperlink" Target="https://www.youtube.com/watch?v=zk5-8DM0OvA&amp;t=45s" TargetMode="External"/><Relationship Id="rId4" Type="http://schemas.openxmlformats.org/officeDocument/2006/relationships/hyperlink" Target="https://www.youtube.com/watch?v=miXaam1S5z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241434"/>
            <a:ext cx="10080172" cy="1655762"/>
          </a:xfrm>
        </p:spPr>
        <p:txBody>
          <a:bodyPr>
            <a:normAutofit/>
          </a:bodyPr>
          <a:lstStyle/>
          <a:p>
            <a:r>
              <a:rPr lang="nl-NL" sz="3200" b="1" dirty="0">
                <a:solidFill>
                  <a:schemeClr val="accent6">
                    <a:lumMod val="50000"/>
                  </a:schemeClr>
                </a:solidFill>
              </a:rPr>
              <a:t>Toepassing</a:t>
            </a:r>
          </a:p>
        </p:txBody>
      </p:sp>
      <p:sp>
        <p:nvSpPr>
          <p:cNvPr id="6" name="Titel 1">
            <a:extLst>
              <a:ext uri="{FF2B5EF4-FFF2-40B4-BE49-F238E27FC236}">
                <a16:creationId xmlns:a16="http://schemas.microsoft.com/office/drawing/2014/main" id="{3C6ECCF2-DBA9-4480-A213-F526BA59227F}"/>
              </a:ext>
            </a:extLst>
          </p:cNvPr>
          <p:cNvSpPr>
            <a:spLocks noGrp="1"/>
          </p:cNvSpPr>
          <p:nvPr>
            <p:ph type="ctrTitle"/>
          </p:nvPr>
        </p:nvSpPr>
        <p:spPr>
          <a:xfrm>
            <a:off x="1524000" y="2453947"/>
            <a:ext cx="9144000" cy="1950105"/>
          </a:xfrm>
        </p:spPr>
        <p:txBody>
          <a:bodyPr>
            <a:normAutofit/>
          </a:bodyPr>
          <a:lstStyle/>
          <a:p>
            <a:r>
              <a:rPr lang="nl-NL" sz="5300" b="1"/>
              <a:t>Milieuprestatie </a:t>
            </a:r>
            <a:r>
              <a:rPr lang="nl-NL" sz="5300" b="1" dirty="0"/>
              <a:t>GWW</a:t>
            </a:r>
            <a:br>
              <a:rPr lang="nl-NL" sz="3100" dirty="0"/>
            </a:br>
            <a:endParaRPr lang="nl-NL" sz="3100" dirty="0"/>
          </a:p>
        </p:txBody>
      </p:sp>
    </p:spTree>
    <p:extLst>
      <p:ext uri="{BB962C8B-B14F-4D97-AF65-F5344CB8AC3E}">
        <p14:creationId xmlns:p14="http://schemas.microsoft.com/office/powerpoint/2010/main" val="751614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764EBFC-08EB-4E01-ABF4-F8699F56030F}"/>
              </a:ext>
            </a:extLst>
          </p:cNvPr>
          <p:cNvPicPr>
            <a:picLocks noChangeAspect="1"/>
          </p:cNvPicPr>
          <p:nvPr/>
        </p:nvPicPr>
        <p:blipFill>
          <a:blip r:embed="rId3"/>
          <a:stretch>
            <a:fillRect/>
          </a:stretch>
        </p:blipFill>
        <p:spPr>
          <a:xfrm>
            <a:off x="400050" y="1408442"/>
            <a:ext cx="11481750" cy="4784062"/>
          </a:xfrm>
          <a:prstGeom prst="rect">
            <a:avLst/>
          </a:prstGeom>
        </p:spPr>
      </p:pic>
      <p:sp>
        <p:nvSpPr>
          <p:cNvPr id="2" name="Titel 1">
            <a:extLst>
              <a:ext uri="{FF2B5EF4-FFF2-40B4-BE49-F238E27FC236}">
                <a16:creationId xmlns:a16="http://schemas.microsoft.com/office/drawing/2014/main" id="{2CA23867-9BD4-411E-9E5A-588F8E062D17}"/>
              </a:ext>
            </a:extLst>
          </p:cNvPr>
          <p:cNvSpPr>
            <a:spLocks noGrp="1"/>
          </p:cNvSpPr>
          <p:nvPr>
            <p:ph type="title"/>
          </p:nvPr>
        </p:nvSpPr>
        <p:spPr/>
        <p:txBody>
          <a:bodyPr>
            <a:normAutofit/>
          </a:bodyPr>
          <a:lstStyle/>
          <a:p>
            <a:r>
              <a:rPr lang="nl-NL" dirty="0">
                <a:latin typeface="Candara" panose="020E0502030303020204" pitchFamily="34" charset="0"/>
              </a:rPr>
              <a:t>M</a:t>
            </a:r>
            <a:r>
              <a:rPr lang="nl-NL" b="0" i="0" u="none" strike="noStrike" baseline="0" dirty="0">
                <a:latin typeface="Candara" panose="020E0502030303020204" pitchFamily="34" charset="0"/>
              </a:rPr>
              <a:t>ilieu-impact asfalt per bestanddelen</a:t>
            </a:r>
            <a:endParaRPr lang="nl-NL"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76FF1E4A-D6A2-4485-B1DC-54E8F752CE7C}"/>
              </a:ext>
            </a:extLst>
          </p:cNvPr>
          <p:cNvSpPr>
            <a:spLocks noGrp="1"/>
          </p:cNvSpPr>
          <p:nvPr>
            <p:ph type="sldNum" sz="quarter" idx="12"/>
          </p:nvPr>
        </p:nvSpPr>
        <p:spPr/>
        <p:txBody>
          <a:bodyPr/>
          <a:lstStyle/>
          <a:p>
            <a:fld id="{993A4BE7-94F8-43D0-A956-A40AC5AB901E}" type="slidenum">
              <a:rPr lang="nl-NL" smtClean="0"/>
              <a:t>10</a:t>
            </a:fld>
            <a:endParaRPr lang="nl-NL" dirty="0"/>
          </a:p>
        </p:txBody>
      </p:sp>
      <p:sp>
        <p:nvSpPr>
          <p:cNvPr id="9" name="Tekstvak 8">
            <a:extLst>
              <a:ext uri="{FF2B5EF4-FFF2-40B4-BE49-F238E27FC236}">
                <a16:creationId xmlns:a16="http://schemas.microsoft.com/office/drawing/2014/main" id="{AC21EC66-570E-4765-B344-52691962EB5A}"/>
              </a:ext>
            </a:extLst>
          </p:cNvPr>
          <p:cNvSpPr txBox="1"/>
          <p:nvPr/>
        </p:nvSpPr>
        <p:spPr>
          <a:xfrm>
            <a:off x="9423400" y="5363791"/>
            <a:ext cx="2368550" cy="738664"/>
          </a:xfrm>
          <a:prstGeom prst="rect">
            <a:avLst/>
          </a:prstGeom>
          <a:noFill/>
          <a:ln>
            <a:solidFill>
              <a:schemeClr val="accent6">
                <a:lumMod val="50000"/>
              </a:schemeClr>
            </a:solidFill>
          </a:ln>
        </p:spPr>
        <p:txBody>
          <a:bodyPr wrap="square" rtlCol="0">
            <a:spAutoFit/>
          </a:bodyPr>
          <a:lstStyle/>
          <a:p>
            <a:r>
              <a:rPr lang="nl-NL" sz="1400" dirty="0"/>
              <a:t>Bron: TNO-rapport LCA achtergronden 19 asfaltmengsels 2020, figuur 3.</a:t>
            </a:r>
          </a:p>
        </p:txBody>
      </p:sp>
    </p:spTree>
    <p:extLst>
      <p:ext uri="{BB962C8B-B14F-4D97-AF65-F5344CB8AC3E}">
        <p14:creationId xmlns:p14="http://schemas.microsoft.com/office/powerpoint/2010/main" val="32436960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011681"/>
            <a:ext cx="9144000" cy="2392372"/>
          </a:xfrm>
        </p:spPr>
        <p:txBody>
          <a:bodyPr>
            <a:normAutofit/>
          </a:bodyPr>
          <a:lstStyle/>
          <a:p>
            <a:r>
              <a:rPr lang="nl-NL" sz="5300" b="1" dirty="0"/>
              <a:t>Milieuprestatie GWW</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Staal</a:t>
            </a:r>
          </a:p>
          <a:p>
            <a:endParaRPr lang="nl-NL" sz="3200" b="1" dirty="0">
              <a:solidFill>
                <a:schemeClr val="accent6">
                  <a:lumMod val="50000"/>
                </a:schemeClr>
              </a:solidFill>
            </a:endParaRPr>
          </a:p>
        </p:txBody>
      </p:sp>
    </p:spTree>
    <p:extLst>
      <p:ext uri="{BB962C8B-B14F-4D97-AF65-F5344CB8AC3E}">
        <p14:creationId xmlns:p14="http://schemas.microsoft.com/office/powerpoint/2010/main" val="34669116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90308-5937-4801-A7B9-9FC3F170D4D6}"/>
              </a:ext>
            </a:extLst>
          </p:cNvPr>
          <p:cNvSpPr>
            <a:spLocks noGrp="1"/>
          </p:cNvSpPr>
          <p:nvPr>
            <p:ph type="title"/>
          </p:nvPr>
        </p:nvSpPr>
        <p:spPr/>
        <p:txBody>
          <a:bodyPr/>
          <a:lstStyle/>
          <a:p>
            <a:r>
              <a:rPr lang="nl-NL" dirty="0"/>
              <a:t>Productie staal</a:t>
            </a:r>
          </a:p>
        </p:txBody>
      </p:sp>
      <p:sp>
        <p:nvSpPr>
          <p:cNvPr id="4" name="Tijdelijke aanduiding voor dianummer 3">
            <a:extLst>
              <a:ext uri="{FF2B5EF4-FFF2-40B4-BE49-F238E27FC236}">
                <a16:creationId xmlns:a16="http://schemas.microsoft.com/office/drawing/2014/main" id="{CDDA171F-3DB7-4BE4-966A-74FF7F9890EB}"/>
              </a:ext>
            </a:extLst>
          </p:cNvPr>
          <p:cNvSpPr>
            <a:spLocks noGrp="1"/>
          </p:cNvSpPr>
          <p:nvPr>
            <p:ph type="sldNum" sz="quarter" idx="12"/>
          </p:nvPr>
        </p:nvSpPr>
        <p:spPr/>
        <p:txBody>
          <a:bodyPr/>
          <a:lstStyle/>
          <a:p>
            <a:fld id="{993A4BE7-94F8-43D0-A956-A40AC5AB901E}" type="slidenum">
              <a:rPr lang="nl-NL" smtClean="0"/>
              <a:t>101</a:t>
            </a:fld>
            <a:endParaRPr lang="nl-NL" dirty="0"/>
          </a:p>
        </p:txBody>
      </p:sp>
      <p:pic>
        <p:nvPicPr>
          <p:cNvPr id="6" name="Afbeelding 5">
            <a:extLst>
              <a:ext uri="{FF2B5EF4-FFF2-40B4-BE49-F238E27FC236}">
                <a16:creationId xmlns:a16="http://schemas.microsoft.com/office/drawing/2014/main" id="{9B6C41F7-7E28-4026-BECB-97AF99F8B9C2}"/>
              </a:ext>
            </a:extLst>
          </p:cNvPr>
          <p:cNvPicPr>
            <a:picLocks noChangeAspect="1"/>
          </p:cNvPicPr>
          <p:nvPr/>
        </p:nvPicPr>
        <p:blipFill>
          <a:blip r:embed="rId3"/>
          <a:stretch>
            <a:fillRect/>
          </a:stretch>
        </p:blipFill>
        <p:spPr>
          <a:xfrm>
            <a:off x="2932642" y="1201092"/>
            <a:ext cx="7287123" cy="4715197"/>
          </a:xfrm>
          <a:prstGeom prst="rect">
            <a:avLst/>
          </a:prstGeom>
        </p:spPr>
      </p:pic>
      <p:sp>
        <p:nvSpPr>
          <p:cNvPr id="7" name="Tekstvak 6">
            <a:extLst>
              <a:ext uri="{FF2B5EF4-FFF2-40B4-BE49-F238E27FC236}">
                <a16:creationId xmlns:a16="http://schemas.microsoft.com/office/drawing/2014/main" id="{70A95F40-9873-44F9-91BA-5F71C8215A66}"/>
              </a:ext>
            </a:extLst>
          </p:cNvPr>
          <p:cNvSpPr txBox="1"/>
          <p:nvPr/>
        </p:nvSpPr>
        <p:spPr>
          <a:xfrm>
            <a:off x="8917991" y="5916289"/>
            <a:ext cx="2128417" cy="276999"/>
          </a:xfrm>
          <a:prstGeom prst="rect">
            <a:avLst/>
          </a:prstGeom>
          <a:noFill/>
        </p:spPr>
        <p:txBody>
          <a:bodyPr wrap="square" rtlCol="0">
            <a:spAutoFit/>
          </a:bodyPr>
          <a:lstStyle/>
          <a:p>
            <a:r>
              <a:rPr lang="nl-NL" sz="1200" i="1" dirty="0"/>
              <a:t>Bron: duurzaaminstaal.nl</a:t>
            </a:r>
            <a:endParaRPr lang="nl-NL" sz="1200" b="0" i="1" dirty="0">
              <a:effectLst/>
            </a:endParaRPr>
          </a:p>
        </p:txBody>
      </p:sp>
    </p:spTree>
    <p:extLst>
      <p:ext uri="{BB962C8B-B14F-4D97-AF65-F5344CB8AC3E}">
        <p14:creationId xmlns:p14="http://schemas.microsoft.com/office/powerpoint/2010/main" val="18594004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6D4DE-A5E4-490F-A171-E5DC9EBCA9E4}"/>
              </a:ext>
            </a:extLst>
          </p:cNvPr>
          <p:cNvSpPr>
            <a:spLocks noGrp="1"/>
          </p:cNvSpPr>
          <p:nvPr>
            <p:ph type="title"/>
          </p:nvPr>
        </p:nvSpPr>
        <p:spPr/>
        <p:txBody>
          <a:bodyPr/>
          <a:lstStyle/>
          <a:p>
            <a:r>
              <a:rPr lang="nl-NL" dirty="0"/>
              <a:t>Milieuaspecten staal</a:t>
            </a:r>
          </a:p>
        </p:txBody>
      </p:sp>
      <p:sp>
        <p:nvSpPr>
          <p:cNvPr id="3" name="Tijdelijke aanduiding voor inhoud 2">
            <a:extLst>
              <a:ext uri="{FF2B5EF4-FFF2-40B4-BE49-F238E27FC236}">
                <a16:creationId xmlns:a16="http://schemas.microsoft.com/office/drawing/2014/main" id="{A342F470-66E5-49F9-A73C-E32619EA3A0B}"/>
              </a:ext>
            </a:extLst>
          </p:cNvPr>
          <p:cNvSpPr>
            <a:spLocks noGrp="1"/>
          </p:cNvSpPr>
          <p:nvPr>
            <p:ph sz="half" idx="1"/>
          </p:nvPr>
        </p:nvSpPr>
        <p:spPr/>
        <p:txBody>
          <a:bodyPr>
            <a:normAutofit/>
          </a:bodyPr>
          <a:lstStyle/>
          <a:p>
            <a:r>
              <a:rPr lang="nl-NL" sz="2400" dirty="0">
                <a:latin typeface="Candara" panose="020E0502030303020204" pitchFamily="34" charset="0"/>
              </a:rPr>
              <a:t>Robuust materiaal en relatief lichter materiaal dat hoge belastingen aan kan; daardoor zeer geschikt voor hoogbouw.</a:t>
            </a:r>
          </a:p>
          <a:p>
            <a:r>
              <a:rPr lang="nl-NL" sz="2400" dirty="0">
                <a:latin typeface="Candara" panose="020E0502030303020204" pitchFamily="34" charset="0"/>
              </a:rPr>
              <a:t>Hoge levensduur</a:t>
            </a:r>
          </a:p>
          <a:p>
            <a:r>
              <a:rPr lang="nl-NL" sz="2400" dirty="0">
                <a:latin typeface="Candara" panose="020E0502030303020204" pitchFamily="34" charset="0"/>
              </a:rPr>
              <a:t>Hoge mate van recyclebaarheid</a:t>
            </a:r>
          </a:p>
          <a:p>
            <a:r>
              <a:rPr lang="nl-NL" sz="2400" dirty="0">
                <a:latin typeface="Candara" panose="020E0502030303020204" pitchFamily="34" charset="0"/>
              </a:rPr>
              <a:t>De losmaakbaarheid van staal (demontabel en </a:t>
            </a:r>
            <a:r>
              <a:rPr lang="nl-NL" sz="2400" dirty="0" err="1">
                <a:latin typeface="Candara" panose="020E0502030303020204" pitchFamily="34" charset="0"/>
              </a:rPr>
              <a:t>remontabel</a:t>
            </a:r>
            <a:r>
              <a:rPr lang="nl-NL" sz="2400" dirty="0">
                <a:latin typeface="Candara" panose="020E0502030303020204" pitchFamily="34" charset="0"/>
              </a:rPr>
              <a:t>) maakt hoogwaardig hergebruik mogelijk.</a:t>
            </a:r>
          </a:p>
        </p:txBody>
      </p:sp>
      <p:sp>
        <p:nvSpPr>
          <p:cNvPr id="4" name="Tijdelijke aanduiding voor inhoud 3">
            <a:extLst>
              <a:ext uri="{FF2B5EF4-FFF2-40B4-BE49-F238E27FC236}">
                <a16:creationId xmlns:a16="http://schemas.microsoft.com/office/drawing/2014/main" id="{8D3D894A-5B9D-4101-BF09-2717296B1861}"/>
              </a:ext>
            </a:extLst>
          </p:cNvPr>
          <p:cNvSpPr>
            <a:spLocks noGrp="1"/>
          </p:cNvSpPr>
          <p:nvPr>
            <p:ph sz="half" idx="2"/>
          </p:nvPr>
        </p:nvSpPr>
        <p:spPr/>
        <p:txBody>
          <a:bodyPr>
            <a:normAutofit/>
          </a:bodyPr>
          <a:lstStyle/>
          <a:p>
            <a:r>
              <a:rPr lang="nl-NL" sz="2400" dirty="0">
                <a:solidFill>
                  <a:schemeClr val="tx1">
                    <a:lumMod val="50000"/>
                    <a:lumOff val="50000"/>
                  </a:schemeClr>
                </a:solidFill>
                <a:latin typeface="Candara" panose="020E0502030303020204" pitchFamily="34" charset="0"/>
              </a:rPr>
              <a:t>Hoge CO2-uitstoot bij productie</a:t>
            </a:r>
          </a:p>
          <a:p>
            <a:pPr lvl="1"/>
            <a:r>
              <a:rPr lang="nl-NL" sz="2000" i="0" dirty="0">
                <a:solidFill>
                  <a:schemeClr val="tx1">
                    <a:lumMod val="50000"/>
                    <a:lumOff val="50000"/>
                  </a:schemeClr>
                </a:solidFill>
                <a:effectLst/>
                <a:latin typeface="Candara" panose="020E0502030303020204" pitchFamily="34" charset="0"/>
              </a:rPr>
              <a:t>In 2019 was de productie van staal verantwoordelijk voor 7 tot 9 % van de mondiale koolstofdioxide uitstoot.</a:t>
            </a:r>
          </a:p>
          <a:p>
            <a:pPr lvl="1"/>
            <a:r>
              <a:rPr lang="nl-NL" sz="2000" dirty="0">
                <a:solidFill>
                  <a:schemeClr val="tx1">
                    <a:lumMod val="50000"/>
                    <a:lumOff val="50000"/>
                  </a:schemeClr>
                </a:solidFill>
                <a:latin typeface="Candara" panose="020E0502030303020204" pitchFamily="34" charset="0"/>
              </a:rPr>
              <a:t>Uitstoot Tata Steel 12 miljoen ton CO2 jaarlijks.</a:t>
            </a:r>
          </a:p>
          <a:p>
            <a:r>
              <a:rPr lang="nl-NL" sz="2400" dirty="0">
                <a:solidFill>
                  <a:schemeClr val="tx1">
                    <a:lumMod val="50000"/>
                    <a:lumOff val="50000"/>
                  </a:schemeClr>
                </a:solidFill>
                <a:latin typeface="Candara" panose="020E0502030303020204" pitchFamily="34" charset="0"/>
              </a:rPr>
              <a:t>Aanzienlijke toxicologische effecten op mens en natuur (Polycyclische Aromatische Koolstoffen (</a:t>
            </a:r>
            <a:r>
              <a:rPr lang="nl-NL" sz="2400" dirty="0" err="1">
                <a:solidFill>
                  <a:schemeClr val="tx1">
                    <a:lumMod val="50000"/>
                    <a:lumOff val="50000"/>
                  </a:schemeClr>
                </a:solidFill>
                <a:latin typeface="Candara" panose="020E0502030303020204" pitchFamily="34" charset="0"/>
              </a:rPr>
              <a:t>PAK’s</a:t>
            </a:r>
            <a:r>
              <a:rPr lang="nl-NL" sz="2400" dirty="0">
                <a:solidFill>
                  <a:schemeClr val="tx1">
                    <a:lumMod val="50000"/>
                    <a:lumOff val="50000"/>
                  </a:schemeClr>
                </a:solidFill>
                <a:latin typeface="Candara" panose="020E0502030303020204" pitchFamily="34" charset="0"/>
              </a:rPr>
              <a:t>) en zware metalen zoals lood</a:t>
            </a:r>
          </a:p>
          <a:p>
            <a:r>
              <a:rPr lang="nl-NL" sz="2400" dirty="0">
                <a:solidFill>
                  <a:schemeClr val="tx1">
                    <a:lumMod val="50000"/>
                    <a:lumOff val="50000"/>
                  </a:schemeClr>
                </a:solidFill>
                <a:latin typeface="Candara" panose="020E0502030303020204" pitchFamily="34" charset="0"/>
              </a:rPr>
              <a:t>Vermesting en verzuring</a:t>
            </a:r>
          </a:p>
        </p:txBody>
      </p:sp>
      <p:sp>
        <p:nvSpPr>
          <p:cNvPr id="5" name="Tijdelijke aanduiding voor dianummer 4">
            <a:extLst>
              <a:ext uri="{FF2B5EF4-FFF2-40B4-BE49-F238E27FC236}">
                <a16:creationId xmlns:a16="http://schemas.microsoft.com/office/drawing/2014/main" id="{19A9BBA7-CDE6-4A9C-B95B-78E1830A24D2}"/>
              </a:ext>
            </a:extLst>
          </p:cNvPr>
          <p:cNvSpPr>
            <a:spLocks noGrp="1"/>
          </p:cNvSpPr>
          <p:nvPr>
            <p:ph type="sldNum" sz="quarter" idx="12"/>
          </p:nvPr>
        </p:nvSpPr>
        <p:spPr/>
        <p:txBody>
          <a:bodyPr/>
          <a:lstStyle/>
          <a:p>
            <a:fld id="{993A4BE7-94F8-43D0-A956-A40AC5AB901E}" type="slidenum">
              <a:rPr lang="nl-NL" smtClean="0"/>
              <a:t>102</a:t>
            </a:fld>
            <a:endParaRPr lang="nl-NL" dirty="0"/>
          </a:p>
        </p:txBody>
      </p:sp>
    </p:spTree>
    <p:extLst>
      <p:ext uri="{BB962C8B-B14F-4D97-AF65-F5344CB8AC3E}">
        <p14:creationId xmlns:p14="http://schemas.microsoft.com/office/powerpoint/2010/main" val="28233168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6D4DE-A5E4-490F-A171-E5DC9EBCA9E4}"/>
              </a:ext>
            </a:extLst>
          </p:cNvPr>
          <p:cNvSpPr>
            <a:spLocks noGrp="1"/>
          </p:cNvSpPr>
          <p:nvPr>
            <p:ph type="title"/>
          </p:nvPr>
        </p:nvSpPr>
        <p:spPr/>
        <p:txBody>
          <a:bodyPr/>
          <a:lstStyle/>
          <a:p>
            <a:r>
              <a:rPr lang="nl-NL" dirty="0"/>
              <a:t>Verduurzamen staalproductie</a:t>
            </a:r>
          </a:p>
        </p:txBody>
      </p:sp>
      <p:sp>
        <p:nvSpPr>
          <p:cNvPr id="3" name="Tijdelijke aanduiding voor inhoud 2">
            <a:extLst>
              <a:ext uri="{FF2B5EF4-FFF2-40B4-BE49-F238E27FC236}">
                <a16:creationId xmlns:a16="http://schemas.microsoft.com/office/drawing/2014/main" id="{A342F470-66E5-49F9-A73C-E32619EA3A0B}"/>
              </a:ext>
            </a:extLst>
          </p:cNvPr>
          <p:cNvSpPr>
            <a:spLocks noGrp="1"/>
          </p:cNvSpPr>
          <p:nvPr>
            <p:ph sz="half" idx="1"/>
          </p:nvPr>
        </p:nvSpPr>
        <p:spPr>
          <a:xfrm>
            <a:off x="569259" y="1637366"/>
            <a:ext cx="5737412" cy="4351338"/>
          </a:xfrm>
        </p:spPr>
        <p:txBody>
          <a:bodyPr>
            <a:normAutofit lnSpcReduction="10000"/>
          </a:bodyPr>
          <a:lstStyle/>
          <a:p>
            <a:r>
              <a:rPr lang="nl-NL" sz="2600" dirty="0">
                <a:solidFill>
                  <a:schemeClr val="tx1">
                    <a:lumMod val="50000"/>
                    <a:lumOff val="50000"/>
                  </a:schemeClr>
                </a:solidFill>
                <a:latin typeface="Candara" panose="020E0502030303020204" pitchFamily="34" charset="0"/>
              </a:rPr>
              <a:t>Elektrificatie productieproces.</a:t>
            </a:r>
          </a:p>
          <a:p>
            <a:r>
              <a:rPr lang="nl-NL" sz="2600" dirty="0">
                <a:solidFill>
                  <a:schemeClr val="tx1">
                    <a:lumMod val="50000"/>
                    <a:lumOff val="50000"/>
                  </a:schemeClr>
                </a:solidFill>
                <a:latin typeface="Candara" panose="020E0502030303020204" pitchFamily="34" charset="0"/>
              </a:rPr>
              <a:t>Afvangen CO2: </a:t>
            </a:r>
            <a:r>
              <a:rPr lang="en-US" sz="2600" b="0" dirty="0">
                <a:solidFill>
                  <a:schemeClr val="tx1">
                    <a:lumMod val="50000"/>
                    <a:lumOff val="50000"/>
                  </a:schemeClr>
                </a:solidFill>
                <a:effectLst/>
                <a:latin typeface="Candara" panose="020E0502030303020204" pitchFamily="34" charset="0"/>
              </a:rPr>
              <a:t>Carbon Capture and Storage (CCS)</a:t>
            </a:r>
          </a:p>
          <a:p>
            <a:r>
              <a:rPr lang="nl-NL" sz="2600" dirty="0">
                <a:solidFill>
                  <a:schemeClr val="tx1">
                    <a:lumMod val="50000"/>
                    <a:lumOff val="50000"/>
                  </a:schemeClr>
                </a:solidFill>
                <a:latin typeface="Candara" panose="020E0502030303020204" pitchFamily="34" charset="0"/>
              </a:rPr>
              <a:t>Verduurzamen van het productieproces:</a:t>
            </a:r>
          </a:p>
          <a:p>
            <a:pPr lvl="1"/>
            <a:r>
              <a:rPr lang="nl-NL" sz="2600" dirty="0">
                <a:solidFill>
                  <a:schemeClr val="tx1">
                    <a:lumMod val="50000"/>
                    <a:lumOff val="50000"/>
                  </a:schemeClr>
                </a:solidFill>
                <a:latin typeface="Candara" panose="020E0502030303020204" pitchFamily="34" charset="0"/>
              </a:rPr>
              <a:t>Restwarmte en warmtepomp.</a:t>
            </a:r>
          </a:p>
          <a:p>
            <a:pPr lvl="1"/>
            <a:r>
              <a:rPr lang="nl-NL" sz="2600" dirty="0">
                <a:solidFill>
                  <a:schemeClr val="tx1">
                    <a:lumMod val="50000"/>
                    <a:lumOff val="50000"/>
                  </a:schemeClr>
                </a:solidFill>
                <a:latin typeface="Candara" panose="020E0502030303020204" pitchFamily="34" charset="0"/>
              </a:rPr>
              <a:t>Gebruik circulaire en groene grondstoffen.</a:t>
            </a:r>
          </a:p>
          <a:p>
            <a:pPr lvl="1"/>
            <a:r>
              <a:rPr lang="nl-NL" sz="2600" dirty="0">
                <a:solidFill>
                  <a:schemeClr val="tx1">
                    <a:lumMod val="50000"/>
                    <a:lumOff val="50000"/>
                  </a:schemeClr>
                </a:solidFill>
                <a:latin typeface="Candara" panose="020E0502030303020204" pitchFamily="34" charset="0"/>
              </a:rPr>
              <a:t>Hoger percentage schroot</a:t>
            </a:r>
          </a:p>
          <a:p>
            <a:pPr lvl="1"/>
            <a:r>
              <a:rPr lang="en-US" sz="2400" dirty="0" err="1">
                <a:solidFill>
                  <a:schemeClr val="tx1">
                    <a:lumMod val="50000"/>
                    <a:lumOff val="50000"/>
                  </a:schemeClr>
                </a:solidFill>
                <a:latin typeface="Candara" panose="020E0502030303020204" pitchFamily="34" charset="0"/>
              </a:rPr>
              <a:t>Productieproces</a:t>
            </a:r>
            <a:r>
              <a:rPr lang="en-US" sz="2400" dirty="0">
                <a:solidFill>
                  <a:schemeClr val="tx1">
                    <a:lumMod val="50000"/>
                    <a:lumOff val="50000"/>
                  </a:schemeClr>
                </a:solidFill>
                <a:latin typeface="Candara" panose="020E0502030303020204" pitchFamily="34" charset="0"/>
              </a:rPr>
              <a:t> op basis van </a:t>
            </a:r>
            <a:r>
              <a:rPr lang="en-US" sz="2400" dirty="0" err="1">
                <a:solidFill>
                  <a:schemeClr val="tx1">
                    <a:lumMod val="50000"/>
                    <a:lumOff val="50000"/>
                  </a:schemeClr>
                </a:solidFill>
                <a:latin typeface="Candara" panose="020E0502030303020204" pitchFamily="34" charset="0"/>
              </a:rPr>
              <a:t>groene</a:t>
            </a:r>
            <a:r>
              <a:rPr lang="en-US" sz="2400" dirty="0">
                <a:solidFill>
                  <a:schemeClr val="tx1">
                    <a:lumMod val="50000"/>
                    <a:lumOff val="50000"/>
                  </a:schemeClr>
                </a:solidFill>
                <a:latin typeface="Candara" panose="020E0502030303020204" pitchFamily="34" charset="0"/>
              </a:rPr>
              <a:t> </a:t>
            </a:r>
            <a:r>
              <a:rPr lang="en-US" sz="2400" dirty="0" err="1">
                <a:solidFill>
                  <a:schemeClr val="tx1">
                    <a:lumMod val="50000"/>
                    <a:lumOff val="50000"/>
                  </a:schemeClr>
                </a:solidFill>
                <a:latin typeface="Candara" panose="020E0502030303020204" pitchFamily="34" charset="0"/>
              </a:rPr>
              <a:t>waterstof</a:t>
            </a:r>
            <a:r>
              <a:rPr lang="nl-NL" sz="2400" dirty="0">
                <a:solidFill>
                  <a:schemeClr val="tx1">
                    <a:lumMod val="50000"/>
                    <a:lumOff val="50000"/>
                  </a:schemeClr>
                </a:solidFill>
                <a:latin typeface="Candara" panose="020E0502030303020204" pitchFamily="34" charset="0"/>
              </a:rPr>
              <a:t>.</a:t>
            </a:r>
            <a:endParaRPr lang="en-US" sz="2400" dirty="0">
              <a:solidFill>
                <a:schemeClr val="tx1">
                  <a:lumMod val="50000"/>
                  <a:lumOff val="50000"/>
                </a:schemeClr>
              </a:solidFill>
              <a:latin typeface="Candara" panose="020E0502030303020204" pitchFamily="34" charset="0"/>
            </a:endParaRPr>
          </a:p>
        </p:txBody>
      </p:sp>
      <p:sp>
        <p:nvSpPr>
          <p:cNvPr id="5" name="Tijdelijke aanduiding voor dianummer 4">
            <a:extLst>
              <a:ext uri="{FF2B5EF4-FFF2-40B4-BE49-F238E27FC236}">
                <a16:creationId xmlns:a16="http://schemas.microsoft.com/office/drawing/2014/main" id="{19A9BBA7-CDE6-4A9C-B95B-78E1830A24D2}"/>
              </a:ext>
            </a:extLst>
          </p:cNvPr>
          <p:cNvSpPr>
            <a:spLocks noGrp="1"/>
          </p:cNvSpPr>
          <p:nvPr>
            <p:ph type="sldNum" sz="quarter" idx="12"/>
          </p:nvPr>
        </p:nvSpPr>
        <p:spPr/>
        <p:txBody>
          <a:bodyPr/>
          <a:lstStyle/>
          <a:p>
            <a:fld id="{993A4BE7-94F8-43D0-A956-A40AC5AB901E}" type="slidenum">
              <a:rPr lang="nl-NL" smtClean="0"/>
              <a:t>103</a:t>
            </a:fld>
            <a:endParaRPr lang="nl-NL" dirty="0"/>
          </a:p>
        </p:txBody>
      </p:sp>
      <p:pic>
        <p:nvPicPr>
          <p:cNvPr id="9" name="Afbeelding 8">
            <a:hlinkClick r:id="rId3"/>
            <a:extLst>
              <a:ext uri="{FF2B5EF4-FFF2-40B4-BE49-F238E27FC236}">
                <a16:creationId xmlns:a16="http://schemas.microsoft.com/office/drawing/2014/main" id="{8C258A4A-52EC-484C-9A5F-D839B494C88A}"/>
              </a:ext>
            </a:extLst>
          </p:cNvPr>
          <p:cNvPicPr>
            <a:picLocks noChangeAspect="1"/>
          </p:cNvPicPr>
          <p:nvPr/>
        </p:nvPicPr>
        <p:blipFill>
          <a:blip r:embed="rId4"/>
          <a:stretch>
            <a:fillRect/>
          </a:stretch>
        </p:blipFill>
        <p:spPr>
          <a:xfrm>
            <a:off x="6456417" y="1865966"/>
            <a:ext cx="5575775" cy="3292863"/>
          </a:xfrm>
          <a:prstGeom prst="rect">
            <a:avLst/>
          </a:prstGeom>
        </p:spPr>
      </p:pic>
      <p:sp>
        <p:nvSpPr>
          <p:cNvPr id="10" name="Tekstvak 9">
            <a:extLst>
              <a:ext uri="{FF2B5EF4-FFF2-40B4-BE49-F238E27FC236}">
                <a16:creationId xmlns:a16="http://schemas.microsoft.com/office/drawing/2014/main" id="{28A8D720-E03C-47A5-9714-6084FEEAC382}"/>
              </a:ext>
            </a:extLst>
          </p:cNvPr>
          <p:cNvSpPr txBox="1"/>
          <p:nvPr/>
        </p:nvSpPr>
        <p:spPr>
          <a:xfrm>
            <a:off x="6781056" y="5201958"/>
            <a:ext cx="5373670" cy="276999"/>
          </a:xfrm>
          <a:prstGeom prst="rect">
            <a:avLst/>
          </a:prstGeom>
          <a:noFill/>
        </p:spPr>
        <p:txBody>
          <a:bodyPr wrap="square" rtlCol="0">
            <a:spAutoFit/>
          </a:bodyPr>
          <a:lstStyle/>
          <a:p>
            <a:r>
              <a:rPr lang="nl-NL" sz="1200" i="1" dirty="0"/>
              <a:t>Bron: YouTube, </a:t>
            </a:r>
            <a:r>
              <a:rPr lang="nl-NL" sz="1200" b="0" i="1" dirty="0">
                <a:effectLst/>
              </a:rPr>
              <a:t>Vernieuwde hoogoven </a:t>
            </a:r>
            <a:r>
              <a:rPr lang="nl-NL" sz="1200" b="0" i="1" dirty="0" err="1">
                <a:effectLst/>
              </a:rPr>
              <a:t>ArcelorMittal</a:t>
            </a:r>
            <a:r>
              <a:rPr lang="nl-NL" sz="1200" b="0" i="1" dirty="0">
                <a:effectLst/>
              </a:rPr>
              <a:t>, AVS Oost-Vlaamse Televisie</a:t>
            </a:r>
          </a:p>
        </p:txBody>
      </p:sp>
    </p:spTree>
    <p:extLst>
      <p:ext uri="{BB962C8B-B14F-4D97-AF65-F5344CB8AC3E}">
        <p14:creationId xmlns:p14="http://schemas.microsoft.com/office/powerpoint/2010/main" val="18221434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12F9131D-720D-42C6-9B24-5E6ABD2C6467}"/>
              </a:ext>
            </a:extLst>
          </p:cNvPr>
          <p:cNvPicPr>
            <a:picLocks noChangeAspect="1"/>
          </p:cNvPicPr>
          <p:nvPr/>
        </p:nvPicPr>
        <p:blipFill>
          <a:blip r:embed="rId3"/>
          <a:stretch>
            <a:fillRect/>
          </a:stretch>
        </p:blipFill>
        <p:spPr>
          <a:xfrm>
            <a:off x="6765529" y="1423711"/>
            <a:ext cx="2293975" cy="2889992"/>
          </a:xfrm>
          <a:prstGeom prst="rect">
            <a:avLst/>
          </a:prstGeom>
          <a:ln>
            <a:solidFill>
              <a:srgbClr val="FFC000"/>
            </a:solidFill>
          </a:ln>
        </p:spPr>
      </p:pic>
      <p:sp>
        <p:nvSpPr>
          <p:cNvPr id="2" name="Titel 1">
            <a:extLst>
              <a:ext uri="{FF2B5EF4-FFF2-40B4-BE49-F238E27FC236}">
                <a16:creationId xmlns:a16="http://schemas.microsoft.com/office/drawing/2014/main" id="{934E7170-4749-4EC2-93FC-DD8800287EE5}"/>
              </a:ext>
            </a:extLst>
          </p:cNvPr>
          <p:cNvSpPr>
            <a:spLocks noGrp="1"/>
          </p:cNvSpPr>
          <p:nvPr>
            <p:ph type="title"/>
          </p:nvPr>
        </p:nvSpPr>
        <p:spPr/>
        <p:txBody>
          <a:bodyPr>
            <a:normAutofit fontScale="90000"/>
          </a:bodyPr>
          <a:lstStyle/>
          <a:p>
            <a:r>
              <a:rPr lang="nl-NL" dirty="0"/>
              <a:t>Kansen voor verduurzaming: hergebruik en recycling spoorstaven</a:t>
            </a:r>
          </a:p>
        </p:txBody>
      </p:sp>
      <p:sp>
        <p:nvSpPr>
          <p:cNvPr id="3" name="Tijdelijke aanduiding voor inhoud 2">
            <a:extLst>
              <a:ext uri="{FF2B5EF4-FFF2-40B4-BE49-F238E27FC236}">
                <a16:creationId xmlns:a16="http://schemas.microsoft.com/office/drawing/2014/main" id="{08ECFB0B-8511-4D77-BE59-B7D4CD701274}"/>
              </a:ext>
            </a:extLst>
          </p:cNvPr>
          <p:cNvSpPr>
            <a:spLocks noGrp="1"/>
          </p:cNvSpPr>
          <p:nvPr>
            <p:ph idx="1"/>
          </p:nvPr>
        </p:nvSpPr>
        <p:spPr>
          <a:xfrm>
            <a:off x="838200" y="1311564"/>
            <a:ext cx="6007100" cy="4865399"/>
          </a:xfrm>
        </p:spPr>
        <p:txBody>
          <a:bodyPr/>
          <a:lstStyle/>
          <a:p>
            <a:pPr marL="0" indent="0">
              <a:buNone/>
            </a:pPr>
            <a:r>
              <a:rPr lang="nl-NL" dirty="0"/>
              <a:t>Bijvoorbeeld: </a:t>
            </a:r>
          </a:p>
          <a:p>
            <a:r>
              <a:rPr lang="nl-NL" dirty="0"/>
              <a:t>als spoorstaaf</a:t>
            </a:r>
          </a:p>
          <a:p>
            <a:r>
              <a:rPr lang="nl-NL" dirty="0"/>
              <a:t>als kookpan</a:t>
            </a:r>
          </a:p>
          <a:p>
            <a:r>
              <a:rPr lang="nl-NL" dirty="0"/>
              <a:t>als kolom in een gebouw </a:t>
            </a:r>
          </a:p>
        </p:txBody>
      </p:sp>
      <p:sp>
        <p:nvSpPr>
          <p:cNvPr id="4" name="Tijdelijke aanduiding voor dianummer 3">
            <a:extLst>
              <a:ext uri="{FF2B5EF4-FFF2-40B4-BE49-F238E27FC236}">
                <a16:creationId xmlns:a16="http://schemas.microsoft.com/office/drawing/2014/main" id="{BBD58EE9-5E2A-4137-BC38-66A35F908FEA}"/>
              </a:ext>
            </a:extLst>
          </p:cNvPr>
          <p:cNvSpPr>
            <a:spLocks noGrp="1"/>
          </p:cNvSpPr>
          <p:nvPr>
            <p:ph type="sldNum" sz="quarter" idx="12"/>
          </p:nvPr>
        </p:nvSpPr>
        <p:spPr/>
        <p:txBody>
          <a:bodyPr/>
          <a:lstStyle/>
          <a:p>
            <a:fld id="{993A4BE7-94F8-43D0-A956-A40AC5AB901E}" type="slidenum">
              <a:rPr lang="nl-NL" smtClean="0"/>
              <a:t>104</a:t>
            </a:fld>
            <a:endParaRPr lang="nl-NL" dirty="0"/>
          </a:p>
        </p:txBody>
      </p:sp>
      <p:pic>
        <p:nvPicPr>
          <p:cNvPr id="6" name="Afbeelding 5">
            <a:extLst>
              <a:ext uri="{FF2B5EF4-FFF2-40B4-BE49-F238E27FC236}">
                <a16:creationId xmlns:a16="http://schemas.microsoft.com/office/drawing/2014/main" id="{2445451E-6C02-427A-8C6F-A38BF121705A}"/>
              </a:ext>
            </a:extLst>
          </p:cNvPr>
          <p:cNvPicPr>
            <a:picLocks noChangeAspect="1"/>
          </p:cNvPicPr>
          <p:nvPr/>
        </p:nvPicPr>
        <p:blipFill>
          <a:blip r:embed="rId4"/>
          <a:stretch>
            <a:fillRect/>
          </a:stretch>
        </p:blipFill>
        <p:spPr>
          <a:xfrm>
            <a:off x="10020300" y="1615487"/>
            <a:ext cx="1938742" cy="1994937"/>
          </a:xfrm>
          <a:prstGeom prst="rect">
            <a:avLst/>
          </a:prstGeom>
          <a:ln>
            <a:solidFill>
              <a:srgbClr val="FFC000"/>
            </a:solidFill>
          </a:ln>
        </p:spPr>
      </p:pic>
      <p:sp>
        <p:nvSpPr>
          <p:cNvPr id="9" name="Tekstvak 8">
            <a:extLst>
              <a:ext uri="{FF2B5EF4-FFF2-40B4-BE49-F238E27FC236}">
                <a16:creationId xmlns:a16="http://schemas.microsoft.com/office/drawing/2014/main" id="{A4507BFF-02F2-41E0-9E01-40A885F3491D}"/>
              </a:ext>
            </a:extLst>
          </p:cNvPr>
          <p:cNvSpPr txBox="1"/>
          <p:nvPr/>
        </p:nvSpPr>
        <p:spPr>
          <a:xfrm>
            <a:off x="10839450" y="3671158"/>
            <a:ext cx="1301750" cy="276999"/>
          </a:xfrm>
          <a:prstGeom prst="rect">
            <a:avLst/>
          </a:prstGeom>
          <a:noFill/>
        </p:spPr>
        <p:txBody>
          <a:bodyPr wrap="square" rtlCol="0">
            <a:spAutoFit/>
          </a:bodyPr>
          <a:lstStyle/>
          <a:p>
            <a:r>
              <a:rPr lang="nl-NL" sz="1200" i="1" dirty="0"/>
              <a:t>Bron: </a:t>
            </a:r>
            <a:r>
              <a:rPr lang="nl-NL" sz="1200" i="1" dirty="0" err="1"/>
              <a:t>Combekk</a:t>
            </a:r>
            <a:endParaRPr lang="nl-NL" sz="1200" b="0" i="1" dirty="0">
              <a:solidFill>
                <a:srgbClr val="000000"/>
              </a:solidFill>
              <a:effectLst/>
            </a:endParaRPr>
          </a:p>
        </p:txBody>
      </p:sp>
      <p:sp>
        <p:nvSpPr>
          <p:cNvPr id="10" name="Tekstvak 9">
            <a:extLst>
              <a:ext uri="{FF2B5EF4-FFF2-40B4-BE49-F238E27FC236}">
                <a16:creationId xmlns:a16="http://schemas.microsoft.com/office/drawing/2014/main" id="{C7960DEC-21F7-4EF8-B7CE-F54CBDB76AE8}"/>
              </a:ext>
            </a:extLst>
          </p:cNvPr>
          <p:cNvSpPr txBox="1"/>
          <p:nvPr/>
        </p:nvSpPr>
        <p:spPr>
          <a:xfrm>
            <a:off x="10565610" y="5376072"/>
            <a:ext cx="1301750" cy="276999"/>
          </a:xfrm>
          <a:prstGeom prst="rect">
            <a:avLst/>
          </a:prstGeom>
          <a:noFill/>
        </p:spPr>
        <p:txBody>
          <a:bodyPr wrap="square" rtlCol="0">
            <a:spAutoFit/>
          </a:bodyPr>
          <a:lstStyle/>
          <a:p>
            <a:r>
              <a:rPr lang="nl-NL" sz="1200" i="1" dirty="0"/>
              <a:t>Foto: Jan Mens</a:t>
            </a:r>
            <a:endParaRPr lang="nl-NL" sz="1200" b="0" i="1" dirty="0">
              <a:solidFill>
                <a:srgbClr val="000000"/>
              </a:solidFill>
              <a:effectLst/>
            </a:endParaRPr>
          </a:p>
        </p:txBody>
      </p:sp>
      <p:sp>
        <p:nvSpPr>
          <p:cNvPr id="13" name="Tekstvak 12">
            <a:extLst>
              <a:ext uri="{FF2B5EF4-FFF2-40B4-BE49-F238E27FC236}">
                <a16:creationId xmlns:a16="http://schemas.microsoft.com/office/drawing/2014/main" id="{27B442B2-E67A-4B24-83AA-AED23342D20C}"/>
              </a:ext>
            </a:extLst>
          </p:cNvPr>
          <p:cNvSpPr txBox="1"/>
          <p:nvPr/>
        </p:nvSpPr>
        <p:spPr>
          <a:xfrm>
            <a:off x="6765529" y="4328541"/>
            <a:ext cx="1781989" cy="276999"/>
          </a:xfrm>
          <a:prstGeom prst="rect">
            <a:avLst/>
          </a:prstGeom>
          <a:noFill/>
        </p:spPr>
        <p:txBody>
          <a:bodyPr wrap="square" rtlCol="0">
            <a:spAutoFit/>
          </a:bodyPr>
          <a:lstStyle/>
          <a:p>
            <a:r>
              <a:rPr lang="nl-NL" sz="1200" i="1" dirty="0"/>
              <a:t>Bron: </a:t>
            </a:r>
            <a:r>
              <a:rPr lang="nl-NL" sz="1200" i="1" dirty="0" err="1"/>
              <a:t>Voestalpine</a:t>
            </a:r>
            <a:r>
              <a:rPr lang="nl-NL" sz="1200" i="1" dirty="0"/>
              <a:t> </a:t>
            </a:r>
            <a:r>
              <a:rPr lang="nl-NL" sz="1200" i="1" dirty="0" err="1"/>
              <a:t>Railpro</a:t>
            </a:r>
            <a:endParaRPr lang="nl-NL" sz="1200" b="0" i="1" dirty="0">
              <a:solidFill>
                <a:srgbClr val="000000"/>
              </a:solidFill>
              <a:effectLst/>
            </a:endParaRPr>
          </a:p>
        </p:txBody>
      </p:sp>
      <p:pic>
        <p:nvPicPr>
          <p:cNvPr id="8" name="Afbeelding 7">
            <a:extLst>
              <a:ext uri="{FF2B5EF4-FFF2-40B4-BE49-F238E27FC236}">
                <a16:creationId xmlns:a16="http://schemas.microsoft.com/office/drawing/2014/main" id="{8CB15569-4BA5-4575-9E50-244CA23CC61C}"/>
              </a:ext>
            </a:extLst>
          </p:cNvPr>
          <p:cNvPicPr>
            <a:picLocks noChangeAspect="1"/>
          </p:cNvPicPr>
          <p:nvPr/>
        </p:nvPicPr>
        <p:blipFill>
          <a:blip r:embed="rId5"/>
          <a:stretch>
            <a:fillRect/>
          </a:stretch>
        </p:blipFill>
        <p:spPr>
          <a:xfrm>
            <a:off x="9009964" y="3325766"/>
            <a:ext cx="1555646" cy="2865469"/>
          </a:xfrm>
          <a:prstGeom prst="rect">
            <a:avLst/>
          </a:prstGeom>
          <a:ln>
            <a:solidFill>
              <a:schemeClr val="accent2">
                <a:lumMod val="75000"/>
              </a:schemeClr>
            </a:solidFill>
          </a:ln>
        </p:spPr>
      </p:pic>
    </p:spTree>
    <p:extLst>
      <p:ext uri="{BB962C8B-B14F-4D97-AF65-F5344CB8AC3E}">
        <p14:creationId xmlns:p14="http://schemas.microsoft.com/office/powerpoint/2010/main" val="29524634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C06DB0-F23C-4082-8F41-F24E9AECC298}"/>
              </a:ext>
            </a:extLst>
          </p:cNvPr>
          <p:cNvSpPr>
            <a:spLocks noGrp="1"/>
          </p:cNvSpPr>
          <p:nvPr>
            <p:ph type="title"/>
          </p:nvPr>
        </p:nvSpPr>
        <p:spPr/>
        <p:txBody>
          <a:bodyPr/>
          <a:lstStyle/>
          <a:p>
            <a:r>
              <a:rPr lang="nl-NL" dirty="0"/>
              <a:t>Kansen door onderzoek: MKI spoorstaaf 54E1</a:t>
            </a:r>
          </a:p>
        </p:txBody>
      </p:sp>
      <p:sp>
        <p:nvSpPr>
          <p:cNvPr id="4" name="Tijdelijke aanduiding voor dianummer 3">
            <a:extLst>
              <a:ext uri="{FF2B5EF4-FFF2-40B4-BE49-F238E27FC236}">
                <a16:creationId xmlns:a16="http://schemas.microsoft.com/office/drawing/2014/main" id="{185C7989-2AE2-4EE4-9EE8-8A3207852DDD}"/>
              </a:ext>
            </a:extLst>
          </p:cNvPr>
          <p:cNvSpPr>
            <a:spLocks noGrp="1"/>
          </p:cNvSpPr>
          <p:nvPr>
            <p:ph type="sldNum" sz="quarter" idx="12"/>
          </p:nvPr>
        </p:nvSpPr>
        <p:spPr/>
        <p:txBody>
          <a:bodyPr/>
          <a:lstStyle/>
          <a:p>
            <a:fld id="{993A4BE7-94F8-43D0-A956-A40AC5AB901E}" type="slidenum">
              <a:rPr lang="nl-NL" smtClean="0"/>
              <a:t>105</a:t>
            </a:fld>
            <a:endParaRPr lang="nl-NL" dirty="0"/>
          </a:p>
        </p:txBody>
      </p:sp>
      <p:grpSp>
        <p:nvGrpSpPr>
          <p:cNvPr id="11" name="Groep 10">
            <a:extLst>
              <a:ext uri="{FF2B5EF4-FFF2-40B4-BE49-F238E27FC236}">
                <a16:creationId xmlns:a16="http://schemas.microsoft.com/office/drawing/2014/main" id="{13F26232-AB30-4893-BBB2-1D9D9903F842}"/>
              </a:ext>
            </a:extLst>
          </p:cNvPr>
          <p:cNvGrpSpPr/>
          <p:nvPr/>
        </p:nvGrpSpPr>
        <p:grpSpPr>
          <a:xfrm>
            <a:off x="5346700" y="1154546"/>
            <a:ext cx="6146800" cy="5131072"/>
            <a:chOff x="5539586" y="759836"/>
            <a:chExt cx="6411114" cy="5767148"/>
          </a:xfrm>
        </p:grpSpPr>
        <p:pic>
          <p:nvPicPr>
            <p:cNvPr id="8" name="Afbeelding 7">
              <a:extLst>
                <a:ext uri="{FF2B5EF4-FFF2-40B4-BE49-F238E27FC236}">
                  <a16:creationId xmlns:a16="http://schemas.microsoft.com/office/drawing/2014/main" id="{CC0DE775-AB71-46FD-8192-6FE826327FA1}"/>
                </a:ext>
              </a:extLst>
            </p:cNvPr>
            <p:cNvPicPr>
              <a:picLocks noChangeAspect="1"/>
            </p:cNvPicPr>
            <p:nvPr/>
          </p:nvPicPr>
          <p:blipFill>
            <a:blip r:embed="rId3"/>
            <a:stretch>
              <a:fillRect/>
            </a:stretch>
          </p:blipFill>
          <p:spPr>
            <a:xfrm>
              <a:off x="5539586" y="759836"/>
              <a:ext cx="5133975" cy="704850"/>
            </a:xfrm>
            <a:prstGeom prst="rect">
              <a:avLst/>
            </a:prstGeom>
          </p:spPr>
        </p:pic>
        <p:pic>
          <p:nvPicPr>
            <p:cNvPr id="6" name="Afbeelding 5">
              <a:extLst>
                <a:ext uri="{FF2B5EF4-FFF2-40B4-BE49-F238E27FC236}">
                  <a16:creationId xmlns:a16="http://schemas.microsoft.com/office/drawing/2014/main" id="{698DBEB8-529B-4CAA-8743-BC4F7D9E4A6F}"/>
                </a:ext>
              </a:extLst>
            </p:cNvPr>
            <p:cNvPicPr>
              <a:picLocks noChangeAspect="1"/>
            </p:cNvPicPr>
            <p:nvPr/>
          </p:nvPicPr>
          <p:blipFill rotWithShape="1">
            <a:blip r:embed="rId4"/>
            <a:srcRect b="427"/>
            <a:stretch/>
          </p:blipFill>
          <p:spPr>
            <a:xfrm>
              <a:off x="8831809" y="1090177"/>
              <a:ext cx="3118891" cy="5436807"/>
            </a:xfrm>
            <a:prstGeom prst="rect">
              <a:avLst/>
            </a:prstGeom>
          </p:spPr>
        </p:pic>
      </p:grpSp>
      <p:pic>
        <p:nvPicPr>
          <p:cNvPr id="10" name="Afbeelding 9">
            <a:extLst>
              <a:ext uri="{FF2B5EF4-FFF2-40B4-BE49-F238E27FC236}">
                <a16:creationId xmlns:a16="http://schemas.microsoft.com/office/drawing/2014/main" id="{6411B463-0B6C-469A-8B5D-E71D28566BF6}"/>
              </a:ext>
            </a:extLst>
          </p:cNvPr>
          <p:cNvPicPr>
            <a:picLocks noChangeAspect="1"/>
          </p:cNvPicPr>
          <p:nvPr/>
        </p:nvPicPr>
        <p:blipFill>
          <a:blip r:embed="rId5"/>
          <a:stretch>
            <a:fillRect/>
          </a:stretch>
        </p:blipFill>
        <p:spPr>
          <a:xfrm>
            <a:off x="1177924" y="1558068"/>
            <a:ext cx="7140576" cy="4510427"/>
          </a:xfrm>
          <a:prstGeom prst="rect">
            <a:avLst/>
          </a:prstGeom>
        </p:spPr>
      </p:pic>
      <p:sp>
        <p:nvSpPr>
          <p:cNvPr id="12" name="Tekstvak 11">
            <a:extLst>
              <a:ext uri="{FF2B5EF4-FFF2-40B4-BE49-F238E27FC236}">
                <a16:creationId xmlns:a16="http://schemas.microsoft.com/office/drawing/2014/main" id="{8182203E-CF07-4305-9F04-64EB4CBE16E3}"/>
              </a:ext>
            </a:extLst>
          </p:cNvPr>
          <p:cNvSpPr txBox="1"/>
          <p:nvPr/>
        </p:nvSpPr>
        <p:spPr>
          <a:xfrm>
            <a:off x="241300" y="6079351"/>
            <a:ext cx="3543300" cy="276999"/>
          </a:xfrm>
          <a:prstGeom prst="rect">
            <a:avLst/>
          </a:prstGeom>
          <a:noFill/>
        </p:spPr>
        <p:txBody>
          <a:bodyPr wrap="square" rtlCol="0">
            <a:spAutoFit/>
          </a:bodyPr>
          <a:lstStyle/>
          <a:p>
            <a:r>
              <a:rPr lang="nl-NL" sz="1200" i="1" dirty="0"/>
              <a:t>Bron: Ketenanalyse van spoorstaven, SGS search</a:t>
            </a:r>
            <a:endParaRPr lang="nl-NL" sz="1200" b="0" i="1" dirty="0">
              <a:solidFill>
                <a:srgbClr val="000000"/>
              </a:solidFill>
              <a:effectLst/>
            </a:endParaRPr>
          </a:p>
        </p:txBody>
      </p:sp>
    </p:spTree>
    <p:extLst>
      <p:ext uri="{BB962C8B-B14F-4D97-AF65-F5344CB8AC3E}">
        <p14:creationId xmlns:p14="http://schemas.microsoft.com/office/powerpoint/2010/main" val="38786606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FB765-EF61-4208-936B-C07FA58BED0D}"/>
              </a:ext>
            </a:extLst>
          </p:cNvPr>
          <p:cNvSpPr>
            <a:spLocks noGrp="1"/>
          </p:cNvSpPr>
          <p:nvPr>
            <p:ph type="title"/>
          </p:nvPr>
        </p:nvSpPr>
        <p:spPr/>
        <p:txBody>
          <a:bodyPr/>
          <a:lstStyle/>
          <a:p>
            <a:r>
              <a:rPr lang="nl-NL" dirty="0"/>
              <a:t>Kansen voor verduurzaming: duurzame dwarsliggers</a:t>
            </a:r>
          </a:p>
        </p:txBody>
      </p:sp>
      <p:sp>
        <p:nvSpPr>
          <p:cNvPr id="3" name="Tijdelijke aanduiding voor inhoud 2">
            <a:extLst>
              <a:ext uri="{FF2B5EF4-FFF2-40B4-BE49-F238E27FC236}">
                <a16:creationId xmlns:a16="http://schemas.microsoft.com/office/drawing/2014/main" id="{C53AE3F6-5CC0-405E-A8D5-9CD7713CD90D}"/>
              </a:ext>
            </a:extLst>
          </p:cNvPr>
          <p:cNvSpPr>
            <a:spLocks noGrp="1"/>
          </p:cNvSpPr>
          <p:nvPr>
            <p:ph idx="1"/>
          </p:nvPr>
        </p:nvSpPr>
        <p:spPr>
          <a:xfrm>
            <a:off x="838199" y="1311564"/>
            <a:ext cx="6324601" cy="4865399"/>
          </a:xfrm>
        </p:spPr>
        <p:txBody>
          <a:bodyPr>
            <a:normAutofit fontScale="92500" lnSpcReduction="10000"/>
          </a:bodyPr>
          <a:lstStyle/>
          <a:p>
            <a:r>
              <a:rPr lang="nl-NL" sz="2600" dirty="0"/>
              <a:t>ProRail vervangt jaarlijks ca. 200.000 dwarsliggers.</a:t>
            </a:r>
          </a:p>
          <a:p>
            <a:r>
              <a:rPr lang="nl-NL" sz="2600" dirty="0"/>
              <a:t>Gangbare dwarsliggers zijn van portandcement met hoog CO₂-gehalte</a:t>
            </a:r>
          </a:p>
          <a:p>
            <a:r>
              <a:rPr lang="nl-NL" sz="2600" dirty="0"/>
              <a:t>RIVM onderzoek naar alternatieven:</a:t>
            </a:r>
          </a:p>
          <a:p>
            <a:pPr lvl="1"/>
            <a:r>
              <a:rPr lang="nl-NL" sz="2600" dirty="0"/>
              <a:t>Hout behandeld met koper</a:t>
            </a:r>
          </a:p>
          <a:p>
            <a:pPr lvl="1"/>
            <a:r>
              <a:rPr lang="nl-NL" sz="2600" dirty="0"/>
              <a:t>Onbehandeld hout</a:t>
            </a:r>
          </a:p>
          <a:p>
            <a:pPr lvl="1"/>
            <a:r>
              <a:rPr lang="nl-NL" sz="2600" dirty="0"/>
              <a:t>Gerecycled plastic met staal versterkt</a:t>
            </a:r>
          </a:p>
          <a:p>
            <a:pPr lvl="1"/>
            <a:r>
              <a:rPr lang="nl-NL" sz="2600" dirty="0"/>
              <a:t>Nieuw plastic met staal versterkt</a:t>
            </a:r>
          </a:p>
          <a:p>
            <a:pPr lvl="1"/>
            <a:r>
              <a:rPr lang="nl-NL" sz="2600" dirty="0"/>
              <a:t>Nieuw plastic met glasvezel versterkt</a:t>
            </a:r>
          </a:p>
          <a:p>
            <a:pPr lvl="1"/>
            <a:r>
              <a:rPr lang="nl-NL" sz="2600" dirty="0"/>
              <a:t>Beton met zwavel i.p.v. beton</a:t>
            </a:r>
          </a:p>
          <a:p>
            <a:r>
              <a:rPr lang="nl-NL" sz="2600" dirty="0"/>
              <a:t>Conclusie: dwarsliggers van gerecycled plastic met staal en van zwavelbeton meest duurzaam</a:t>
            </a:r>
          </a:p>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D09E34AD-8472-4588-BCB3-2B611D059844}"/>
              </a:ext>
            </a:extLst>
          </p:cNvPr>
          <p:cNvSpPr>
            <a:spLocks noGrp="1"/>
          </p:cNvSpPr>
          <p:nvPr>
            <p:ph type="sldNum" sz="quarter" idx="12"/>
          </p:nvPr>
        </p:nvSpPr>
        <p:spPr/>
        <p:txBody>
          <a:bodyPr/>
          <a:lstStyle/>
          <a:p>
            <a:fld id="{993A4BE7-94F8-43D0-A956-A40AC5AB901E}" type="slidenum">
              <a:rPr lang="nl-NL" smtClean="0"/>
              <a:t>106</a:t>
            </a:fld>
            <a:endParaRPr lang="nl-NL" dirty="0"/>
          </a:p>
        </p:txBody>
      </p:sp>
      <p:pic>
        <p:nvPicPr>
          <p:cNvPr id="6" name="Afbeelding 5">
            <a:extLst>
              <a:ext uri="{FF2B5EF4-FFF2-40B4-BE49-F238E27FC236}">
                <a16:creationId xmlns:a16="http://schemas.microsoft.com/office/drawing/2014/main" id="{3A0254A0-678C-478C-8735-247405A9A925}"/>
              </a:ext>
            </a:extLst>
          </p:cNvPr>
          <p:cNvPicPr>
            <a:picLocks noChangeAspect="1"/>
          </p:cNvPicPr>
          <p:nvPr/>
        </p:nvPicPr>
        <p:blipFill rotWithShape="1">
          <a:blip r:embed="rId3"/>
          <a:srcRect l="24916"/>
          <a:stretch/>
        </p:blipFill>
        <p:spPr>
          <a:xfrm>
            <a:off x="7574373" y="1693343"/>
            <a:ext cx="4271552" cy="3004093"/>
          </a:xfrm>
          <a:prstGeom prst="rect">
            <a:avLst/>
          </a:prstGeom>
        </p:spPr>
      </p:pic>
      <p:sp>
        <p:nvSpPr>
          <p:cNvPr id="7" name="Tekstvak 6">
            <a:extLst>
              <a:ext uri="{FF2B5EF4-FFF2-40B4-BE49-F238E27FC236}">
                <a16:creationId xmlns:a16="http://schemas.microsoft.com/office/drawing/2014/main" id="{AEBB9434-6A66-46C0-A545-9B629F77240B}"/>
              </a:ext>
            </a:extLst>
          </p:cNvPr>
          <p:cNvSpPr txBox="1"/>
          <p:nvPr/>
        </p:nvSpPr>
        <p:spPr>
          <a:xfrm>
            <a:off x="10544175" y="4887658"/>
            <a:ext cx="1301750" cy="276999"/>
          </a:xfrm>
          <a:prstGeom prst="rect">
            <a:avLst/>
          </a:prstGeom>
          <a:noFill/>
        </p:spPr>
        <p:txBody>
          <a:bodyPr wrap="square" rtlCol="0">
            <a:spAutoFit/>
          </a:bodyPr>
          <a:lstStyle/>
          <a:p>
            <a:r>
              <a:rPr lang="nl-NL" sz="1200" i="1" dirty="0"/>
              <a:t>Bron: </a:t>
            </a:r>
            <a:r>
              <a:rPr lang="nl-NL" sz="1200" i="1" dirty="0" err="1"/>
              <a:t>SpoorPro</a:t>
            </a:r>
            <a:endParaRPr lang="nl-NL" sz="1200" b="0" i="1" dirty="0">
              <a:solidFill>
                <a:srgbClr val="000000"/>
              </a:solidFill>
              <a:effectLst/>
            </a:endParaRPr>
          </a:p>
        </p:txBody>
      </p:sp>
    </p:spTree>
    <p:extLst>
      <p:ext uri="{BB962C8B-B14F-4D97-AF65-F5344CB8AC3E}">
        <p14:creationId xmlns:p14="http://schemas.microsoft.com/office/powerpoint/2010/main" val="36043006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E5385-D46C-4D55-A129-0EFE6D7CB43D}"/>
              </a:ext>
            </a:extLst>
          </p:cNvPr>
          <p:cNvSpPr>
            <a:spLocks noGrp="1"/>
          </p:cNvSpPr>
          <p:nvPr>
            <p:ph type="title"/>
          </p:nvPr>
        </p:nvSpPr>
        <p:spPr/>
        <p:txBody>
          <a:bodyPr/>
          <a:lstStyle/>
          <a:p>
            <a:r>
              <a:rPr lang="nl-NL" dirty="0"/>
              <a:t>Kansen voor verduurzaming: geluidschermen</a:t>
            </a:r>
          </a:p>
        </p:txBody>
      </p:sp>
      <p:sp>
        <p:nvSpPr>
          <p:cNvPr id="8" name="Tijdelijke aanduiding voor inhoud 7">
            <a:extLst>
              <a:ext uri="{FF2B5EF4-FFF2-40B4-BE49-F238E27FC236}">
                <a16:creationId xmlns:a16="http://schemas.microsoft.com/office/drawing/2014/main" id="{39CF092B-1FF2-4167-B393-8B560FF8217C}"/>
              </a:ext>
            </a:extLst>
          </p:cNvPr>
          <p:cNvSpPr>
            <a:spLocks noGrp="1"/>
          </p:cNvSpPr>
          <p:nvPr>
            <p:ph idx="1"/>
          </p:nvPr>
        </p:nvSpPr>
        <p:spPr>
          <a:xfrm>
            <a:off x="838199" y="1311564"/>
            <a:ext cx="5727701" cy="5036660"/>
          </a:xfrm>
        </p:spPr>
        <p:txBody>
          <a:bodyPr>
            <a:normAutofit/>
          </a:bodyPr>
          <a:lstStyle/>
          <a:p>
            <a:r>
              <a:rPr lang="nl-NL" sz="2400" dirty="0">
                <a:latin typeface="Candara" panose="020E0502030303020204" pitchFamily="34" charset="0"/>
              </a:rPr>
              <a:t>8</a:t>
            </a:r>
            <a:r>
              <a:rPr lang="nl-NL" sz="2400" baseline="30000" dirty="0">
                <a:latin typeface="Candara" panose="020E0502030303020204" pitchFamily="34" charset="0"/>
              </a:rPr>
              <a:t>e</a:t>
            </a:r>
            <a:r>
              <a:rPr lang="nl-NL" sz="2400" dirty="0">
                <a:latin typeface="Candara" panose="020E0502030303020204" pitchFamily="34" charset="0"/>
              </a:rPr>
              <a:t> plek ProRail CO₂-dominantie lijst 2021.</a:t>
            </a:r>
          </a:p>
          <a:p>
            <a:pPr algn="l">
              <a:buFont typeface="Arial" panose="020B0604020202020204" pitchFamily="34" charset="0"/>
              <a:buChar char="•"/>
            </a:pPr>
            <a:r>
              <a:rPr lang="nl-NL" sz="2400" dirty="0">
                <a:latin typeface="Candara" panose="020E0502030303020204" pitchFamily="34" charset="0"/>
              </a:rPr>
              <a:t>Aan geluidschermen worden eisen gesteld aan de absorptie en isolatie van geluid en aan de constructieve veiligheid (stuwdruk van wind en trein). </a:t>
            </a:r>
          </a:p>
          <a:p>
            <a:r>
              <a:rPr lang="nl-NL" sz="2400" dirty="0">
                <a:latin typeface="Candara" panose="020E0502030303020204" pitchFamily="34" charset="0"/>
              </a:rPr>
              <a:t>Duurzame geluidschermen, zoals</a:t>
            </a:r>
          </a:p>
          <a:p>
            <a:pPr lvl="1"/>
            <a:r>
              <a:rPr lang="nl-NL" dirty="0">
                <a:latin typeface="Candara" panose="020E0502030303020204" pitchFamily="34" charset="0"/>
              </a:rPr>
              <a:t>Circulair geluidscherm</a:t>
            </a:r>
          </a:p>
          <a:p>
            <a:pPr lvl="1"/>
            <a:r>
              <a:rPr lang="nl-NL" dirty="0">
                <a:latin typeface="Candara" panose="020E0502030303020204" pitchFamily="34" charset="0"/>
              </a:rPr>
              <a:t>Geluidscherm met olifantsgras</a:t>
            </a:r>
          </a:p>
          <a:p>
            <a:pPr lvl="1"/>
            <a:r>
              <a:rPr lang="nl-NL" dirty="0">
                <a:latin typeface="Candara" panose="020E0502030303020204" pitchFamily="34" charset="0"/>
              </a:rPr>
              <a:t>Geluidscherm met beplanting</a:t>
            </a:r>
          </a:p>
          <a:p>
            <a:pPr lvl="1"/>
            <a:r>
              <a:rPr lang="nl-NL" dirty="0">
                <a:latin typeface="Candara" panose="020E0502030303020204" pitchFamily="34" charset="0"/>
              </a:rPr>
              <a:t>Geluidscherm met kokos</a:t>
            </a:r>
          </a:p>
          <a:p>
            <a:pPr lvl="1"/>
            <a:r>
              <a:rPr lang="nl-NL" dirty="0">
                <a:latin typeface="Candara" panose="020E0502030303020204" pitchFamily="34" charset="0"/>
              </a:rPr>
              <a:t>Geluidscherm met zonnepanelen</a:t>
            </a:r>
          </a:p>
          <a:p>
            <a:pPr lvl="1"/>
            <a:r>
              <a:rPr lang="nl-NL" dirty="0">
                <a:latin typeface="Candara" panose="020E0502030303020204" pitchFamily="34" charset="0"/>
              </a:rPr>
              <a:t>Geluidscherm met …….</a:t>
            </a:r>
            <a:endParaRPr lang="nl-NL" dirty="0"/>
          </a:p>
        </p:txBody>
      </p:sp>
      <p:sp>
        <p:nvSpPr>
          <p:cNvPr id="4" name="Tijdelijke aanduiding voor dianummer 3">
            <a:extLst>
              <a:ext uri="{FF2B5EF4-FFF2-40B4-BE49-F238E27FC236}">
                <a16:creationId xmlns:a16="http://schemas.microsoft.com/office/drawing/2014/main" id="{74481051-5694-4A1E-AF6D-F20530078CEA}"/>
              </a:ext>
            </a:extLst>
          </p:cNvPr>
          <p:cNvSpPr>
            <a:spLocks noGrp="1"/>
          </p:cNvSpPr>
          <p:nvPr>
            <p:ph type="sldNum" sz="quarter" idx="12"/>
          </p:nvPr>
        </p:nvSpPr>
        <p:spPr/>
        <p:txBody>
          <a:bodyPr/>
          <a:lstStyle/>
          <a:p>
            <a:fld id="{993A4BE7-94F8-43D0-A956-A40AC5AB901E}" type="slidenum">
              <a:rPr lang="nl-NL" smtClean="0"/>
              <a:t>107</a:t>
            </a:fld>
            <a:endParaRPr lang="nl-NL" dirty="0"/>
          </a:p>
        </p:txBody>
      </p:sp>
      <p:pic>
        <p:nvPicPr>
          <p:cNvPr id="6" name="Afbeelding 5">
            <a:extLst>
              <a:ext uri="{FF2B5EF4-FFF2-40B4-BE49-F238E27FC236}">
                <a16:creationId xmlns:a16="http://schemas.microsoft.com/office/drawing/2014/main" id="{C383D7F3-21C5-4837-84C8-51BE6B50F1CB}"/>
              </a:ext>
            </a:extLst>
          </p:cNvPr>
          <p:cNvPicPr>
            <a:picLocks noChangeAspect="1"/>
          </p:cNvPicPr>
          <p:nvPr/>
        </p:nvPicPr>
        <p:blipFill>
          <a:blip r:embed="rId3"/>
          <a:stretch>
            <a:fillRect/>
          </a:stretch>
        </p:blipFill>
        <p:spPr>
          <a:xfrm>
            <a:off x="6975617" y="1270793"/>
            <a:ext cx="4943280" cy="2260141"/>
          </a:xfrm>
          <a:prstGeom prst="rect">
            <a:avLst/>
          </a:prstGeom>
          <a:ln>
            <a:solidFill>
              <a:schemeClr val="accent6">
                <a:lumMod val="50000"/>
              </a:schemeClr>
            </a:solidFill>
          </a:ln>
        </p:spPr>
      </p:pic>
      <p:sp>
        <p:nvSpPr>
          <p:cNvPr id="7" name="Tekstvak 6">
            <a:extLst>
              <a:ext uri="{FF2B5EF4-FFF2-40B4-BE49-F238E27FC236}">
                <a16:creationId xmlns:a16="http://schemas.microsoft.com/office/drawing/2014/main" id="{15D30CC3-4678-4837-965F-01BB3AE6183C}"/>
              </a:ext>
            </a:extLst>
          </p:cNvPr>
          <p:cNvSpPr txBox="1"/>
          <p:nvPr/>
        </p:nvSpPr>
        <p:spPr>
          <a:xfrm>
            <a:off x="10491947" y="3301061"/>
            <a:ext cx="1462314" cy="276999"/>
          </a:xfrm>
          <a:prstGeom prst="rect">
            <a:avLst/>
          </a:prstGeom>
          <a:noFill/>
        </p:spPr>
        <p:txBody>
          <a:bodyPr wrap="square" rtlCol="0">
            <a:spAutoFit/>
          </a:bodyPr>
          <a:lstStyle/>
          <a:p>
            <a:r>
              <a:rPr lang="nl-NL" sz="1200" i="1" dirty="0"/>
              <a:t> Bron: Spoorlab.nl</a:t>
            </a:r>
          </a:p>
        </p:txBody>
      </p:sp>
      <p:pic>
        <p:nvPicPr>
          <p:cNvPr id="9" name="Afbeelding 8">
            <a:extLst>
              <a:ext uri="{FF2B5EF4-FFF2-40B4-BE49-F238E27FC236}">
                <a16:creationId xmlns:a16="http://schemas.microsoft.com/office/drawing/2014/main" id="{41B23095-7B55-4898-ABFE-0510436FA922}"/>
              </a:ext>
            </a:extLst>
          </p:cNvPr>
          <p:cNvPicPr>
            <a:picLocks noChangeAspect="1"/>
          </p:cNvPicPr>
          <p:nvPr/>
        </p:nvPicPr>
        <p:blipFill rotWithShape="1">
          <a:blip r:embed="rId4"/>
          <a:srcRect l="2123" b="13724"/>
          <a:stretch/>
        </p:blipFill>
        <p:spPr>
          <a:xfrm>
            <a:off x="8394961" y="3694836"/>
            <a:ext cx="3523935" cy="2376389"/>
          </a:xfrm>
          <a:prstGeom prst="rect">
            <a:avLst/>
          </a:prstGeom>
          <a:ln>
            <a:solidFill>
              <a:schemeClr val="accent6">
                <a:lumMod val="50000"/>
              </a:schemeClr>
            </a:solidFill>
          </a:ln>
        </p:spPr>
      </p:pic>
      <p:sp>
        <p:nvSpPr>
          <p:cNvPr id="10" name="Tekstvak 9">
            <a:extLst>
              <a:ext uri="{FF2B5EF4-FFF2-40B4-BE49-F238E27FC236}">
                <a16:creationId xmlns:a16="http://schemas.microsoft.com/office/drawing/2014/main" id="{6DA9D57E-DF58-4481-B130-E333BEFD5960}"/>
              </a:ext>
            </a:extLst>
          </p:cNvPr>
          <p:cNvSpPr txBox="1"/>
          <p:nvPr/>
        </p:nvSpPr>
        <p:spPr>
          <a:xfrm>
            <a:off x="10380382" y="6071225"/>
            <a:ext cx="1685444" cy="276999"/>
          </a:xfrm>
          <a:prstGeom prst="rect">
            <a:avLst/>
          </a:prstGeom>
          <a:noFill/>
        </p:spPr>
        <p:txBody>
          <a:bodyPr wrap="square" rtlCol="0">
            <a:spAutoFit/>
          </a:bodyPr>
          <a:lstStyle/>
          <a:p>
            <a:r>
              <a:rPr lang="nl-NL" sz="1200" i="1" dirty="0"/>
              <a:t> Bron: Hollandscherm</a:t>
            </a:r>
          </a:p>
        </p:txBody>
      </p:sp>
    </p:spTree>
    <p:extLst>
      <p:ext uri="{BB962C8B-B14F-4D97-AF65-F5344CB8AC3E}">
        <p14:creationId xmlns:p14="http://schemas.microsoft.com/office/powerpoint/2010/main" val="19307032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lstStyle/>
          <a:p>
            <a:r>
              <a:rPr lang="nl-NL" dirty="0"/>
              <a:t>Staal</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nvPr>
        </p:nvGraphicFramePr>
        <p:xfrm>
          <a:off x="167912" y="2188268"/>
          <a:ext cx="11856176" cy="1381760"/>
        </p:xfrm>
        <a:graphic>
          <a:graphicData uri="http://schemas.openxmlformats.org/drawingml/2006/table">
            <a:tbl>
              <a:tblPr firstRow="1" bandRow="1">
                <a:tableStyleId>{93296810-A885-4BE3-A3E7-6D5BEEA58F35}</a:tableStyleId>
              </a:tblPr>
              <a:tblGrid>
                <a:gridCol w="1709173">
                  <a:extLst>
                    <a:ext uri="{9D8B030D-6E8A-4147-A177-3AD203B41FA5}">
                      <a16:colId xmlns:a16="http://schemas.microsoft.com/office/drawing/2014/main" val="293475174"/>
                    </a:ext>
                  </a:extLst>
                </a:gridCol>
                <a:gridCol w="1251242">
                  <a:extLst>
                    <a:ext uri="{9D8B030D-6E8A-4147-A177-3AD203B41FA5}">
                      <a16:colId xmlns:a16="http://schemas.microsoft.com/office/drawing/2014/main" val="2369572268"/>
                    </a:ext>
                  </a:extLst>
                </a:gridCol>
                <a:gridCol w="1270823">
                  <a:extLst>
                    <a:ext uri="{9D8B030D-6E8A-4147-A177-3AD203B41FA5}">
                      <a16:colId xmlns:a16="http://schemas.microsoft.com/office/drawing/2014/main" val="948224947"/>
                    </a:ext>
                  </a:extLst>
                </a:gridCol>
                <a:gridCol w="1270823">
                  <a:extLst>
                    <a:ext uri="{9D8B030D-6E8A-4147-A177-3AD203B41FA5}">
                      <a16:colId xmlns:a16="http://schemas.microsoft.com/office/drawing/2014/main" val="1927803089"/>
                    </a:ext>
                  </a:extLst>
                </a:gridCol>
                <a:gridCol w="1270823">
                  <a:extLst>
                    <a:ext uri="{9D8B030D-6E8A-4147-A177-3AD203B41FA5}">
                      <a16:colId xmlns:a16="http://schemas.microsoft.com/office/drawing/2014/main" val="3524909623"/>
                    </a:ext>
                  </a:extLst>
                </a:gridCol>
                <a:gridCol w="1270823">
                  <a:extLst>
                    <a:ext uri="{9D8B030D-6E8A-4147-A177-3AD203B41FA5}">
                      <a16:colId xmlns:a16="http://schemas.microsoft.com/office/drawing/2014/main" val="2994365500"/>
                    </a:ext>
                  </a:extLst>
                </a:gridCol>
                <a:gridCol w="1270823">
                  <a:extLst>
                    <a:ext uri="{9D8B030D-6E8A-4147-A177-3AD203B41FA5}">
                      <a16:colId xmlns:a16="http://schemas.microsoft.com/office/drawing/2014/main" val="770886607"/>
                    </a:ext>
                  </a:extLst>
                </a:gridCol>
                <a:gridCol w="1270823">
                  <a:extLst>
                    <a:ext uri="{9D8B030D-6E8A-4147-A177-3AD203B41FA5}">
                      <a16:colId xmlns:a16="http://schemas.microsoft.com/office/drawing/2014/main" val="135626981"/>
                    </a:ext>
                  </a:extLst>
                </a:gridCol>
                <a:gridCol w="1270823">
                  <a:extLst>
                    <a:ext uri="{9D8B030D-6E8A-4147-A177-3AD203B41FA5}">
                      <a16:colId xmlns:a16="http://schemas.microsoft.com/office/drawing/2014/main" val="474043519"/>
                    </a:ext>
                  </a:extLst>
                </a:gridCol>
              </a:tblGrid>
              <a:tr h="327297">
                <a:tc>
                  <a:txBody>
                    <a:bodyPr/>
                    <a:lstStyle/>
                    <a:p>
                      <a:endParaRPr lang="nl-NL" dirty="0"/>
                    </a:p>
                  </a:txBody>
                  <a:tcPr>
                    <a:solidFill>
                      <a:schemeClr val="bg2"/>
                    </a:solidFill>
                  </a:tcPr>
                </a:tc>
                <a:tc>
                  <a:txBody>
                    <a:bodyPr/>
                    <a:lstStyle/>
                    <a:p>
                      <a:pPr algn="ctr"/>
                      <a:r>
                        <a:rPr lang="nl-NL" sz="1200" dirty="0"/>
                        <a:t>Voorkom  en beperk gebruik</a:t>
                      </a:r>
                    </a:p>
                  </a:txBody>
                  <a:tcPr>
                    <a:solidFill>
                      <a:srgbClr val="000000"/>
                    </a:solidFill>
                  </a:tcPr>
                </a:tc>
                <a:tc>
                  <a:txBody>
                    <a:bodyPr/>
                    <a:lstStyle/>
                    <a:p>
                      <a:pPr algn="ctr"/>
                      <a:r>
                        <a:rPr lang="nl-NL" sz="1200" dirty="0"/>
                        <a:t>Verleng levensduur</a:t>
                      </a:r>
                    </a:p>
                  </a:txBody>
                  <a:tcPr>
                    <a:solidFill>
                      <a:srgbClr val="FF3300"/>
                    </a:solidFill>
                  </a:tcPr>
                </a:tc>
                <a:tc>
                  <a:txBody>
                    <a:bodyPr/>
                    <a:lstStyle/>
                    <a:p>
                      <a:pPr algn="ctr"/>
                      <a:r>
                        <a:rPr lang="nl-NL" sz="1200" dirty="0"/>
                        <a:t>Gebruik </a:t>
                      </a:r>
                    </a:p>
                    <a:p>
                      <a:pPr algn="ctr"/>
                      <a:r>
                        <a:rPr lang="nl-NL" sz="1200" dirty="0"/>
                        <a:t>wat er is</a:t>
                      </a:r>
                    </a:p>
                  </a:txBody>
                  <a:tcPr>
                    <a:solidFill>
                      <a:srgbClr val="60C460"/>
                    </a:solidFill>
                  </a:tcPr>
                </a:tc>
                <a:tc>
                  <a:txBody>
                    <a:bodyPr/>
                    <a:lstStyle/>
                    <a:p>
                      <a:pPr algn="ctr"/>
                      <a:r>
                        <a:rPr lang="nl-NL" sz="1200" dirty="0"/>
                        <a:t>Meerdere levenscycli</a:t>
                      </a:r>
                    </a:p>
                  </a:txBody>
                  <a:tcPr>
                    <a:solidFill>
                      <a:srgbClr val="FFBB33"/>
                    </a:solidFill>
                  </a:tcPr>
                </a:tc>
                <a:tc>
                  <a:txBody>
                    <a:bodyPr/>
                    <a:lstStyle/>
                    <a:p>
                      <a:pPr algn="ctr"/>
                      <a:r>
                        <a:rPr lang="nl-NL" sz="1200" dirty="0"/>
                        <a:t>Toekomst-bestendig</a:t>
                      </a:r>
                    </a:p>
                  </a:txBody>
                  <a:tcPr>
                    <a:solidFill>
                      <a:srgbClr val="203864"/>
                    </a:solidFill>
                  </a:tcPr>
                </a:tc>
                <a:tc>
                  <a:txBody>
                    <a:bodyPr/>
                    <a:lstStyle/>
                    <a:p>
                      <a:pPr algn="ctr"/>
                      <a:r>
                        <a:rPr lang="nl-NL" sz="1200" dirty="0"/>
                        <a:t>Beheer en onderhoud</a:t>
                      </a:r>
                    </a:p>
                  </a:txBody>
                  <a:tcPr>
                    <a:solidFill>
                      <a:srgbClr val="993366"/>
                    </a:solidFill>
                  </a:tcPr>
                </a:tc>
                <a:tc>
                  <a:txBody>
                    <a:bodyPr/>
                    <a:lstStyle/>
                    <a:p>
                      <a:pPr algn="ctr"/>
                      <a:r>
                        <a:rPr lang="nl-NL" sz="1200" dirty="0"/>
                        <a:t>Duurzaam </a:t>
                      </a:r>
                      <a:r>
                        <a:rPr lang="nl-NL" sz="1200" dirty="0" err="1"/>
                        <a:t>materiaal-gebruik</a:t>
                      </a:r>
                      <a:endParaRPr lang="nl-NL" sz="1200" dirty="0"/>
                    </a:p>
                  </a:txBody>
                  <a:tcPr>
                    <a:solidFill>
                      <a:srgbClr val="FD560B"/>
                    </a:solidFill>
                  </a:tcPr>
                </a:tc>
                <a:tc>
                  <a:txBody>
                    <a:bodyPr/>
                    <a:lstStyle/>
                    <a:p>
                      <a:pPr algn="ctr"/>
                      <a:r>
                        <a:rPr lang="nl-NL" sz="1200" dirty="0"/>
                        <a:t>Beperk grondstof- en energiegebruik</a:t>
                      </a:r>
                    </a:p>
                  </a:txBody>
                  <a:tcPr>
                    <a:solidFill>
                      <a:srgbClr val="A50021"/>
                    </a:solidFill>
                  </a:tcPr>
                </a:tc>
                <a:extLst>
                  <a:ext uri="{0D108BD9-81ED-4DB2-BD59-A6C34878D82A}">
                    <a16:rowId xmlns:a16="http://schemas.microsoft.com/office/drawing/2014/main" val="3622347801"/>
                  </a:ext>
                </a:extLst>
              </a:tr>
              <a:tr h="370840">
                <a:tc>
                  <a:txBody>
                    <a:bodyPr/>
                    <a:lstStyle/>
                    <a:p>
                      <a:r>
                        <a:rPr lang="nl-NL" dirty="0"/>
                        <a:t>Circulairstaal</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algn="ctr"/>
                      <a:endParaRPr lang="nl-NL"/>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atin typeface="Calibri" panose="020F0502020204030204" pitchFamily="34" charset="0"/>
                          <a:cs typeface="Calibri" panose="020F0502020204030204" pitchFamily="34" charset="0"/>
                        </a:rPr>
                        <a:t>•</a:t>
                      </a:r>
                      <a:endParaRPr lang="nl-NL"/>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2877385150"/>
                  </a:ext>
                </a:extLst>
              </a:tr>
              <a:tr h="370840">
                <a:tc>
                  <a:txBody>
                    <a:bodyPr/>
                    <a:lstStyle/>
                    <a:p>
                      <a:r>
                        <a:rPr lang="nl-NL" dirty="0"/>
                        <a:t>RenoRail</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3972577933"/>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108</a:t>
            </a:fld>
            <a:endParaRPr lang="nl-NL" dirty="0"/>
          </a:p>
        </p:txBody>
      </p:sp>
    </p:spTree>
    <p:extLst>
      <p:ext uri="{BB962C8B-B14F-4D97-AF65-F5344CB8AC3E}">
        <p14:creationId xmlns:p14="http://schemas.microsoft.com/office/powerpoint/2010/main" val="6686758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F8BE95-FEF8-4115-879A-0FC56CBA488E}"/>
              </a:ext>
            </a:extLst>
          </p:cNvPr>
          <p:cNvSpPr>
            <a:spLocks noGrp="1"/>
          </p:cNvSpPr>
          <p:nvPr>
            <p:ph type="title"/>
          </p:nvPr>
        </p:nvSpPr>
        <p:spPr/>
        <p:txBody>
          <a:bodyPr/>
          <a:lstStyle/>
          <a:p>
            <a:r>
              <a:rPr lang="nl-NL" dirty="0"/>
              <a:t>Hergebruik en recycling</a:t>
            </a:r>
          </a:p>
        </p:txBody>
      </p:sp>
      <p:sp>
        <p:nvSpPr>
          <p:cNvPr id="3" name="Tijdelijke aanduiding voor inhoud 2">
            <a:extLst>
              <a:ext uri="{FF2B5EF4-FFF2-40B4-BE49-F238E27FC236}">
                <a16:creationId xmlns:a16="http://schemas.microsoft.com/office/drawing/2014/main" id="{7C00AD02-E931-4B93-9E1F-93E30C1388DC}"/>
              </a:ext>
            </a:extLst>
          </p:cNvPr>
          <p:cNvSpPr>
            <a:spLocks noGrp="1"/>
          </p:cNvSpPr>
          <p:nvPr>
            <p:ph idx="1"/>
          </p:nvPr>
        </p:nvSpPr>
        <p:spPr>
          <a:xfrm>
            <a:off x="838200" y="1311564"/>
            <a:ext cx="5257800" cy="4865399"/>
          </a:xfrm>
        </p:spPr>
        <p:txBody>
          <a:bodyPr>
            <a:normAutofit fontScale="92500" lnSpcReduction="20000"/>
          </a:bodyPr>
          <a:lstStyle/>
          <a:p>
            <a:pPr marL="0" indent="0">
              <a:spcBef>
                <a:spcPts val="0"/>
              </a:spcBef>
              <a:buNone/>
            </a:pPr>
            <a:r>
              <a:rPr lang="nl-NL" dirty="0"/>
              <a:t>Uitgelichte Innovatie</a:t>
            </a:r>
          </a:p>
          <a:p>
            <a:pPr marL="0" indent="0">
              <a:spcBef>
                <a:spcPts val="0"/>
              </a:spcBef>
              <a:buNone/>
            </a:pPr>
            <a:r>
              <a:rPr lang="nl-NL" b="1" dirty="0"/>
              <a:t>Circulairstaal</a:t>
            </a:r>
          </a:p>
          <a:p>
            <a:endParaRPr lang="nl-NL" dirty="0"/>
          </a:p>
          <a:p>
            <a:r>
              <a:rPr lang="nl-NL" dirty="0"/>
              <a:t>Ontwerpen van staalconstructies gericht op hoogwaardig hergebruik.</a:t>
            </a:r>
          </a:p>
          <a:p>
            <a:endParaRPr lang="nl-NL" dirty="0"/>
          </a:p>
          <a:p>
            <a:r>
              <a:rPr lang="nl-NL" dirty="0"/>
              <a:t>Geen lasverbindingen maar demontabele connectoren. Hoge losmaakbaarheid bevordert hergebruik.</a:t>
            </a:r>
          </a:p>
          <a:p>
            <a:pPr marL="0" indent="0">
              <a:buNone/>
            </a:pPr>
            <a:endParaRPr lang="nl-NL" dirty="0"/>
          </a:p>
          <a:p>
            <a:r>
              <a:rPr lang="nl-NL" dirty="0"/>
              <a:t>Terugkoopgarantie en leaseconstructies.</a:t>
            </a:r>
          </a:p>
          <a:p>
            <a:endParaRPr lang="nl-NL" dirty="0"/>
          </a:p>
          <a:p>
            <a:endParaRPr lang="nl-NL" dirty="0"/>
          </a:p>
        </p:txBody>
      </p:sp>
      <p:sp>
        <p:nvSpPr>
          <p:cNvPr id="4" name="Tijdelijke aanduiding voor dianummer 3">
            <a:extLst>
              <a:ext uri="{FF2B5EF4-FFF2-40B4-BE49-F238E27FC236}">
                <a16:creationId xmlns:a16="http://schemas.microsoft.com/office/drawing/2014/main" id="{A058AB89-565B-481E-8197-13297E98C06F}"/>
              </a:ext>
            </a:extLst>
          </p:cNvPr>
          <p:cNvSpPr>
            <a:spLocks noGrp="1"/>
          </p:cNvSpPr>
          <p:nvPr>
            <p:ph type="sldNum" sz="quarter" idx="12"/>
          </p:nvPr>
        </p:nvSpPr>
        <p:spPr/>
        <p:txBody>
          <a:bodyPr/>
          <a:lstStyle/>
          <a:p>
            <a:fld id="{993A4BE7-94F8-43D0-A956-A40AC5AB901E}" type="slidenum">
              <a:rPr lang="nl-NL" smtClean="0"/>
              <a:t>109</a:t>
            </a:fld>
            <a:endParaRPr lang="nl-NL" dirty="0"/>
          </a:p>
        </p:txBody>
      </p:sp>
      <p:pic>
        <p:nvPicPr>
          <p:cNvPr id="6" name="Afbeelding 5">
            <a:hlinkClick r:id="rId3"/>
            <a:extLst>
              <a:ext uri="{FF2B5EF4-FFF2-40B4-BE49-F238E27FC236}">
                <a16:creationId xmlns:a16="http://schemas.microsoft.com/office/drawing/2014/main" id="{68478B5D-8855-4C6B-B215-7A003A0CF463}"/>
              </a:ext>
            </a:extLst>
          </p:cNvPr>
          <p:cNvPicPr>
            <a:picLocks noChangeAspect="1"/>
          </p:cNvPicPr>
          <p:nvPr/>
        </p:nvPicPr>
        <p:blipFill>
          <a:blip r:embed="rId4"/>
          <a:stretch>
            <a:fillRect/>
          </a:stretch>
        </p:blipFill>
        <p:spPr>
          <a:xfrm>
            <a:off x="7330647" y="1599424"/>
            <a:ext cx="4532179" cy="4147470"/>
          </a:xfrm>
          <a:prstGeom prst="rect">
            <a:avLst/>
          </a:prstGeom>
        </p:spPr>
      </p:pic>
      <p:sp>
        <p:nvSpPr>
          <p:cNvPr id="8" name="Tekstvak 7">
            <a:extLst>
              <a:ext uri="{FF2B5EF4-FFF2-40B4-BE49-F238E27FC236}">
                <a16:creationId xmlns:a16="http://schemas.microsoft.com/office/drawing/2014/main" id="{CF596347-860B-4906-AD25-2D435D90AB3B}"/>
              </a:ext>
            </a:extLst>
          </p:cNvPr>
          <p:cNvSpPr txBox="1"/>
          <p:nvPr/>
        </p:nvSpPr>
        <p:spPr>
          <a:xfrm>
            <a:off x="10210800" y="5756321"/>
            <a:ext cx="1600200" cy="276999"/>
          </a:xfrm>
          <a:prstGeom prst="rect">
            <a:avLst/>
          </a:prstGeom>
          <a:noFill/>
        </p:spPr>
        <p:txBody>
          <a:bodyPr wrap="square">
            <a:spAutoFit/>
          </a:bodyPr>
          <a:lstStyle/>
          <a:p>
            <a:r>
              <a:rPr lang="nl-NL" sz="1200" b="0" i="1" dirty="0">
                <a:solidFill>
                  <a:schemeClr val="tx1">
                    <a:lumMod val="50000"/>
                    <a:lumOff val="50000"/>
                  </a:schemeClr>
                </a:solidFill>
                <a:effectLst/>
              </a:rPr>
              <a:t>Bron: </a:t>
            </a:r>
            <a:r>
              <a:rPr lang="nl-NL" sz="1200" i="1" dirty="0">
                <a:solidFill>
                  <a:schemeClr val="tx1">
                    <a:lumMod val="50000"/>
                    <a:lumOff val="50000"/>
                  </a:schemeClr>
                </a:solidFill>
              </a:rPr>
              <a:t>Circulairstaal</a:t>
            </a:r>
            <a:r>
              <a:rPr lang="nl-NL" sz="1200" b="0" i="1" dirty="0">
                <a:solidFill>
                  <a:schemeClr val="tx1">
                    <a:lumMod val="50000"/>
                    <a:lumOff val="50000"/>
                  </a:schemeClr>
                </a:solidFill>
                <a:effectLst/>
              </a:rPr>
              <a:t>.nl.</a:t>
            </a:r>
            <a:endParaRPr lang="nl-NL" sz="1200" i="1" dirty="0">
              <a:solidFill>
                <a:schemeClr val="tx1">
                  <a:lumMod val="50000"/>
                  <a:lumOff val="50000"/>
                </a:schemeClr>
              </a:solidFill>
            </a:endParaRPr>
          </a:p>
        </p:txBody>
      </p:sp>
    </p:spTree>
    <p:extLst>
      <p:ext uri="{BB962C8B-B14F-4D97-AF65-F5344CB8AC3E}">
        <p14:creationId xmlns:p14="http://schemas.microsoft.com/office/powerpoint/2010/main" val="868079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23867-9BD4-411E-9E5A-588F8E062D17}"/>
              </a:ext>
            </a:extLst>
          </p:cNvPr>
          <p:cNvSpPr>
            <a:spLocks noGrp="1"/>
          </p:cNvSpPr>
          <p:nvPr>
            <p:ph type="title"/>
          </p:nvPr>
        </p:nvSpPr>
        <p:spPr/>
        <p:txBody>
          <a:bodyPr>
            <a:normAutofit/>
          </a:bodyPr>
          <a:lstStyle/>
          <a:p>
            <a:r>
              <a:rPr lang="nl-NL" dirty="0">
                <a:latin typeface="Candara" panose="020E0502030303020204" pitchFamily="34" charset="0"/>
              </a:rPr>
              <a:t>M</a:t>
            </a:r>
            <a:r>
              <a:rPr lang="nl-NL" b="0" i="0" u="none" strike="noStrike" baseline="0" dirty="0">
                <a:latin typeface="Candara" panose="020E0502030303020204" pitchFamily="34" charset="0"/>
              </a:rPr>
              <a:t>ilieu-impact asfalt per effectcategorie</a:t>
            </a:r>
            <a:endParaRPr lang="nl-NL"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76FF1E4A-D6A2-4485-B1DC-54E8F752CE7C}"/>
              </a:ext>
            </a:extLst>
          </p:cNvPr>
          <p:cNvSpPr>
            <a:spLocks noGrp="1"/>
          </p:cNvSpPr>
          <p:nvPr>
            <p:ph type="sldNum" sz="quarter" idx="12"/>
          </p:nvPr>
        </p:nvSpPr>
        <p:spPr/>
        <p:txBody>
          <a:bodyPr/>
          <a:lstStyle/>
          <a:p>
            <a:fld id="{993A4BE7-94F8-43D0-A956-A40AC5AB901E}" type="slidenum">
              <a:rPr lang="nl-NL" smtClean="0"/>
              <a:t>11</a:t>
            </a:fld>
            <a:endParaRPr lang="nl-NL" dirty="0"/>
          </a:p>
        </p:txBody>
      </p:sp>
      <p:sp>
        <p:nvSpPr>
          <p:cNvPr id="9" name="Tekstvak 8">
            <a:extLst>
              <a:ext uri="{FF2B5EF4-FFF2-40B4-BE49-F238E27FC236}">
                <a16:creationId xmlns:a16="http://schemas.microsoft.com/office/drawing/2014/main" id="{AC21EC66-570E-4765-B344-52691962EB5A}"/>
              </a:ext>
            </a:extLst>
          </p:cNvPr>
          <p:cNvSpPr txBox="1"/>
          <p:nvPr/>
        </p:nvSpPr>
        <p:spPr>
          <a:xfrm>
            <a:off x="6096000" y="6009455"/>
            <a:ext cx="5549900" cy="307777"/>
          </a:xfrm>
          <a:prstGeom prst="rect">
            <a:avLst/>
          </a:prstGeom>
          <a:noFill/>
          <a:ln>
            <a:solidFill>
              <a:schemeClr val="accent6">
                <a:lumMod val="50000"/>
              </a:schemeClr>
            </a:solidFill>
          </a:ln>
        </p:spPr>
        <p:txBody>
          <a:bodyPr wrap="square" rtlCol="0">
            <a:spAutoFit/>
          </a:bodyPr>
          <a:lstStyle/>
          <a:p>
            <a:r>
              <a:rPr lang="nl-NL" sz="1400" dirty="0"/>
              <a:t>Bron: TNO-rapport LCA achtergronden 19 asfaltmengsels 2020, figuur 4.</a:t>
            </a:r>
          </a:p>
        </p:txBody>
      </p:sp>
      <p:pic>
        <p:nvPicPr>
          <p:cNvPr id="6" name="Afbeelding 5">
            <a:extLst>
              <a:ext uri="{FF2B5EF4-FFF2-40B4-BE49-F238E27FC236}">
                <a16:creationId xmlns:a16="http://schemas.microsoft.com/office/drawing/2014/main" id="{DA60193F-E53D-4FEE-967B-7AAD88E20C0B}"/>
              </a:ext>
            </a:extLst>
          </p:cNvPr>
          <p:cNvPicPr>
            <a:picLocks noChangeAspect="1"/>
          </p:cNvPicPr>
          <p:nvPr/>
        </p:nvPicPr>
        <p:blipFill>
          <a:blip r:embed="rId3"/>
          <a:stretch>
            <a:fillRect/>
          </a:stretch>
        </p:blipFill>
        <p:spPr>
          <a:xfrm>
            <a:off x="545754" y="1456210"/>
            <a:ext cx="11100492" cy="4433104"/>
          </a:xfrm>
          <a:prstGeom prst="rect">
            <a:avLst/>
          </a:prstGeom>
        </p:spPr>
      </p:pic>
    </p:spTree>
    <p:extLst>
      <p:ext uri="{BB962C8B-B14F-4D97-AF65-F5344CB8AC3E}">
        <p14:creationId xmlns:p14="http://schemas.microsoft.com/office/powerpoint/2010/main" val="22369192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12CCA-5BBB-40F3-8256-D439C6585519}"/>
              </a:ext>
            </a:extLst>
          </p:cNvPr>
          <p:cNvSpPr>
            <a:spLocks noGrp="1"/>
          </p:cNvSpPr>
          <p:nvPr>
            <p:ph type="title"/>
          </p:nvPr>
        </p:nvSpPr>
        <p:spPr/>
        <p:txBody>
          <a:bodyPr/>
          <a:lstStyle/>
          <a:p>
            <a:r>
              <a:rPr lang="nl-NL" dirty="0"/>
              <a:t>Geleiderail </a:t>
            </a:r>
          </a:p>
        </p:txBody>
      </p:sp>
      <p:sp>
        <p:nvSpPr>
          <p:cNvPr id="3" name="Tijdelijke aanduiding voor inhoud 2">
            <a:extLst>
              <a:ext uri="{FF2B5EF4-FFF2-40B4-BE49-F238E27FC236}">
                <a16:creationId xmlns:a16="http://schemas.microsoft.com/office/drawing/2014/main" id="{5946D8EB-EE50-4BEB-8B39-CE93B9A0F774}"/>
              </a:ext>
            </a:extLst>
          </p:cNvPr>
          <p:cNvSpPr>
            <a:spLocks noGrp="1"/>
          </p:cNvSpPr>
          <p:nvPr>
            <p:ph idx="1"/>
          </p:nvPr>
        </p:nvSpPr>
        <p:spPr>
          <a:xfrm>
            <a:off x="838200" y="1311564"/>
            <a:ext cx="5257800" cy="4865399"/>
          </a:xfrm>
        </p:spPr>
        <p:txBody>
          <a:bodyPr>
            <a:normAutofit/>
          </a:bodyPr>
          <a:lstStyle/>
          <a:p>
            <a:pPr marL="0" indent="0">
              <a:buNone/>
            </a:pPr>
            <a:r>
              <a:rPr lang="nl-NL" dirty="0"/>
              <a:t>Uitgelichte innovatie</a:t>
            </a:r>
          </a:p>
          <a:p>
            <a:r>
              <a:rPr lang="nl-NL" b="1" dirty="0"/>
              <a:t>RenoRail</a:t>
            </a:r>
          </a:p>
          <a:p>
            <a:endParaRPr lang="nl-NL" b="1" dirty="0"/>
          </a:p>
          <a:p>
            <a:r>
              <a:rPr lang="nl-NL" sz="2400" b="0" i="0" dirty="0">
                <a:effectLst/>
                <a:latin typeface="Candara" panose="020E0502030303020204" pitchFamily="34" charset="0"/>
              </a:rPr>
              <a:t>Delen van een geleiderail worden gedemonteerd. </a:t>
            </a:r>
          </a:p>
          <a:p>
            <a:r>
              <a:rPr lang="nl-NL" sz="2400" b="0" i="0" dirty="0">
                <a:effectLst/>
                <a:latin typeface="Candara" panose="020E0502030303020204" pitchFamily="34" charset="0"/>
              </a:rPr>
              <a:t>Geleiderail wordt ontzinkt en opnieuw verzinkt .</a:t>
            </a:r>
          </a:p>
          <a:p>
            <a:r>
              <a:rPr lang="nl-NL" sz="2400" b="0" i="0" dirty="0">
                <a:effectLst/>
                <a:latin typeface="Candara" panose="020E0502030303020204" pitchFamily="34" charset="0"/>
              </a:rPr>
              <a:t>Daarn</a:t>
            </a:r>
            <a:r>
              <a:rPr lang="nl-NL" sz="2400" dirty="0">
                <a:latin typeface="Candara" panose="020E0502030303020204" pitchFamily="34" charset="0"/>
              </a:rPr>
              <a:t>a teruggeplaatst voor een beoogde tweede levensfase van 20 jaar.</a:t>
            </a:r>
            <a:endParaRPr lang="nl-NL" sz="2400" b="0" i="0" dirty="0">
              <a:effectLst/>
              <a:latin typeface="Candara" panose="020E0502030303020204" pitchFamily="34" charset="0"/>
            </a:endParaRPr>
          </a:p>
          <a:p>
            <a:pPr marL="0" indent="0">
              <a:buNone/>
            </a:pPr>
            <a:endParaRPr lang="nl-NL" b="1" dirty="0"/>
          </a:p>
        </p:txBody>
      </p:sp>
      <p:sp>
        <p:nvSpPr>
          <p:cNvPr id="4" name="Tijdelijke aanduiding voor dianummer 3">
            <a:extLst>
              <a:ext uri="{FF2B5EF4-FFF2-40B4-BE49-F238E27FC236}">
                <a16:creationId xmlns:a16="http://schemas.microsoft.com/office/drawing/2014/main" id="{E4A256C6-759C-40CE-A1AD-7D989406AFE5}"/>
              </a:ext>
            </a:extLst>
          </p:cNvPr>
          <p:cNvSpPr>
            <a:spLocks noGrp="1"/>
          </p:cNvSpPr>
          <p:nvPr>
            <p:ph type="sldNum" sz="quarter" idx="12"/>
          </p:nvPr>
        </p:nvSpPr>
        <p:spPr/>
        <p:txBody>
          <a:bodyPr/>
          <a:lstStyle/>
          <a:p>
            <a:fld id="{993A4BE7-94F8-43D0-A956-A40AC5AB901E}" type="slidenum">
              <a:rPr lang="nl-NL" smtClean="0"/>
              <a:t>110</a:t>
            </a:fld>
            <a:endParaRPr lang="nl-NL" dirty="0"/>
          </a:p>
        </p:txBody>
      </p:sp>
      <p:pic>
        <p:nvPicPr>
          <p:cNvPr id="6" name="Afbeelding 5">
            <a:hlinkClick r:id="rId3"/>
            <a:extLst>
              <a:ext uri="{FF2B5EF4-FFF2-40B4-BE49-F238E27FC236}">
                <a16:creationId xmlns:a16="http://schemas.microsoft.com/office/drawing/2014/main" id="{24449612-BCB8-42F1-9346-C9BF62B48A3A}"/>
              </a:ext>
            </a:extLst>
          </p:cNvPr>
          <p:cNvPicPr>
            <a:picLocks noChangeAspect="1"/>
          </p:cNvPicPr>
          <p:nvPr/>
        </p:nvPicPr>
        <p:blipFill>
          <a:blip r:embed="rId4"/>
          <a:stretch>
            <a:fillRect/>
          </a:stretch>
        </p:blipFill>
        <p:spPr>
          <a:xfrm>
            <a:off x="6167718" y="1654321"/>
            <a:ext cx="5700369" cy="3952490"/>
          </a:xfrm>
          <a:prstGeom prst="rect">
            <a:avLst/>
          </a:prstGeom>
        </p:spPr>
      </p:pic>
      <p:sp>
        <p:nvSpPr>
          <p:cNvPr id="8" name="Tekstvak 7">
            <a:extLst>
              <a:ext uri="{FF2B5EF4-FFF2-40B4-BE49-F238E27FC236}">
                <a16:creationId xmlns:a16="http://schemas.microsoft.com/office/drawing/2014/main" id="{7A96D6FC-B185-40C4-A4D7-36731A15948D}"/>
              </a:ext>
            </a:extLst>
          </p:cNvPr>
          <p:cNvSpPr txBox="1"/>
          <p:nvPr/>
        </p:nvSpPr>
        <p:spPr>
          <a:xfrm>
            <a:off x="10487865" y="5579576"/>
            <a:ext cx="1374961" cy="276999"/>
          </a:xfrm>
          <a:prstGeom prst="rect">
            <a:avLst/>
          </a:prstGeom>
          <a:noFill/>
        </p:spPr>
        <p:txBody>
          <a:bodyPr wrap="square">
            <a:spAutoFit/>
          </a:bodyPr>
          <a:lstStyle/>
          <a:p>
            <a:r>
              <a:rPr lang="nl-NL" sz="1200" b="0" i="1" dirty="0">
                <a:solidFill>
                  <a:schemeClr val="tx1">
                    <a:lumMod val="50000"/>
                    <a:lumOff val="50000"/>
                  </a:schemeClr>
                </a:solidFill>
                <a:effectLst/>
              </a:rPr>
              <a:t>Bron: saferoad.nl.</a:t>
            </a:r>
            <a:endParaRPr lang="nl-NL" sz="1200" i="1" dirty="0">
              <a:solidFill>
                <a:schemeClr val="tx1">
                  <a:lumMod val="50000"/>
                  <a:lumOff val="50000"/>
                </a:schemeClr>
              </a:solidFill>
            </a:endParaRPr>
          </a:p>
        </p:txBody>
      </p:sp>
    </p:spTree>
    <p:extLst>
      <p:ext uri="{BB962C8B-B14F-4D97-AF65-F5344CB8AC3E}">
        <p14:creationId xmlns:p14="http://schemas.microsoft.com/office/powerpoint/2010/main" val="5838911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normAutofit/>
          </a:bodyPr>
          <a:lstStyle/>
          <a:p>
            <a:r>
              <a:rPr lang="nl-NL" dirty="0"/>
              <a:t>Duurzame innovaties vanuit het oogpunt van LCA</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nvPr>
        </p:nvGraphicFramePr>
        <p:xfrm>
          <a:off x="1157582" y="2222738"/>
          <a:ext cx="9876836" cy="2211270"/>
        </p:xfrm>
        <a:graphic>
          <a:graphicData uri="http://schemas.openxmlformats.org/drawingml/2006/table">
            <a:tbl>
              <a:tblPr firstRow="1" bandRow="1">
                <a:tableStyleId>{93296810-A885-4BE3-A3E7-6D5BEEA58F35}</a:tableStyleId>
              </a:tblPr>
              <a:tblGrid>
                <a:gridCol w="3150402">
                  <a:extLst>
                    <a:ext uri="{9D8B030D-6E8A-4147-A177-3AD203B41FA5}">
                      <a16:colId xmlns:a16="http://schemas.microsoft.com/office/drawing/2014/main" val="293475174"/>
                    </a:ext>
                  </a:extLst>
                </a:gridCol>
                <a:gridCol w="1349902">
                  <a:extLst>
                    <a:ext uri="{9D8B030D-6E8A-4147-A177-3AD203B41FA5}">
                      <a16:colId xmlns:a16="http://schemas.microsoft.com/office/drawing/2014/main" val="2369572268"/>
                    </a:ext>
                  </a:extLst>
                </a:gridCol>
                <a:gridCol w="1303751">
                  <a:extLst>
                    <a:ext uri="{9D8B030D-6E8A-4147-A177-3AD203B41FA5}">
                      <a16:colId xmlns:a16="http://schemas.microsoft.com/office/drawing/2014/main" val="948224947"/>
                    </a:ext>
                  </a:extLst>
                </a:gridCol>
                <a:gridCol w="1384515">
                  <a:extLst>
                    <a:ext uri="{9D8B030D-6E8A-4147-A177-3AD203B41FA5}">
                      <a16:colId xmlns:a16="http://schemas.microsoft.com/office/drawing/2014/main" val="1927803089"/>
                    </a:ext>
                  </a:extLst>
                </a:gridCol>
                <a:gridCol w="1315289">
                  <a:extLst>
                    <a:ext uri="{9D8B030D-6E8A-4147-A177-3AD203B41FA5}">
                      <a16:colId xmlns:a16="http://schemas.microsoft.com/office/drawing/2014/main" val="3524909623"/>
                    </a:ext>
                  </a:extLst>
                </a:gridCol>
                <a:gridCol w="1372977">
                  <a:extLst>
                    <a:ext uri="{9D8B030D-6E8A-4147-A177-3AD203B41FA5}">
                      <a16:colId xmlns:a16="http://schemas.microsoft.com/office/drawing/2014/main" val="2994365500"/>
                    </a:ext>
                  </a:extLst>
                </a:gridCol>
              </a:tblGrid>
              <a:tr h="1256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Verbetering van de MKI ten opzichte van traditionele producten en processen, gespecificeerd naar fase van de levenscyclusanalyse </a:t>
                      </a:r>
                    </a:p>
                  </a:txBody>
                  <a:tcPr>
                    <a:solidFill>
                      <a:schemeClr val="bg2"/>
                    </a:solidFill>
                  </a:tcPr>
                </a:tc>
                <a:tc>
                  <a:txBody>
                    <a:bodyPr/>
                    <a:lstStyle/>
                    <a:p>
                      <a:pPr algn="ctr"/>
                      <a:r>
                        <a:rPr lang="nl-NL" sz="1600" dirty="0"/>
                        <a:t>Fase A 1 - 3</a:t>
                      </a:r>
                    </a:p>
                    <a:p>
                      <a:pPr algn="ctr"/>
                      <a:r>
                        <a:rPr lang="nl-NL" sz="1600" dirty="0"/>
                        <a:t>Productiefase</a:t>
                      </a:r>
                    </a:p>
                    <a:p>
                      <a:pPr algn="ctr"/>
                      <a:r>
                        <a:rPr lang="nl-NL" sz="1600" dirty="0"/>
                        <a:t>(</a:t>
                      </a:r>
                      <a:r>
                        <a:rPr lang="nl-NL" sz="1600" dirty="0">
                          <a:sym typeface="Symbol" panose="05050102010706020507" pitchFamily="18" charset="2"/>
                        </a:rPr>
                        <a:t></a:t>
                      </a:r>
                      <a:r>
                        <a:rPr lang="nl-NL" sz="1600" dirty="0"/>
                        <a:t>1)</a:t>
                      </a:r>
                    </a:p>
                  </a:txBody>
                  <a:tcPr anchor="ctr">
                    <a:solidFill>
                      <a:schemeClr val="accent6">
                        <a:lumMod val="75000"/>
                      </a:schemeClr>
                    </a:solidFill>
                  </a:tcPr>
                </a:tc>
                <a:tc>
                  <a:txBody>
                    <a:bodyPr/>
                    <a:lstStyle/>
                    <a:p>
                      <a:pPr algn="ctr"/>
                      <a:r>
                        <a:rPr lang="nl-NL" sz="1600" dirty="0"/>
                        <a:t>Fase A 4 - 5</a:t>
                      </a:r>
                    </a:p>
                    <a:p>
                      <a:pPr algn="ctr"/>
                      <a:r>
                        <a:rPr lang="nl-NL" sz="1600" dirty="0"/>
                        <a:t>Bouwfase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a:t>
                      </a:r>
                      <a:r>
                        <a:rPr lang="nl-NL" sz="1600" dirty="0">
                          <a:sym typeface="Symbol" panose="05050102010706020507" pitchFamily="18" charset="2"/>
                        </a:rPr>
                        <a:t>2</a:t>
                      </a:r>
                      <a:r>
                        <a:rPr lang="nl-NL" sz="1600" dirty="0"/>
                        <a:t>)</a:t>
                      </a:r>
                    </a:p>
                  </a:txBody>
                  <a:tcPr anchor="ctr">
                    <a:solidFill>
                      <a:srgbClr val="92D050"/>
                    </a:solidFill>
                  </a:tcPr>
                </a:tc>
                <a:tc>
                  <a:txBody>
                    <a:bodyPr/>
                    <a:lstStyle/>
                    <a:p>
                      <a:pPr algn="ctr"/>
                      <a:r>
                        <a:rPr lang="nl-NL" sz="1600" dirty="0"/>
                        <a:t>Fase B 1 - 7</a:t>
                      </a:r>
                    </a:p>
                    <a:p>
                      <a:pPr algn="ctr"/>
                      <a:r>
                        <a:rPr lang="nl-NL" sz="1600" dirty="0"/>
                        <a:t>Gebruiksfase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a:t>
                      </a:r>
                      <a:r>
                        <a:rPr lang="nl-NL" sz="1600" dirty="0">
                          <a:sym typeface="Symbol" panose="05050102010706020507" pitchFamily="18" charset="2"/>
                        </a:rPr>
                        <a:t>3</a:t>
                      </a:r>
                      <a:r>
                        <a:rPr lang="nl-NL" sz="1600" dirty="0"/>
                        <a:t>)</a:t>
                      </a:r>
                    </a:p>
                  </a:txBody>
                  <a:tcPr anchor="ctr">
                    <a:solidFill>
                      <a:schemeClr val="accent6">
                        <a:lumMod val="75000"/>
                      </a:schemeClr>
                    </a:solidFill>
                  </a:tcPr>
                </a:tc>
                <a:tc>
                  <a:txBody>
                    <a:bodyPr/>
                    <a:lstStyle/>
                    <a:p>
                      <a:pPr algn="ctr"/>
                      <a:r>
                        <a:rPr lang="nl-NL" sz="1600"/>
                        <a:t>Fase C 1 - 4</a:t>
                      </a:r>
                    </a:p>
                    <a:p>
                      <a:pPr algn="ctr"/>
                      <a:r>
                        <a:rPr lang="nl-NL" sz="1600"/>
                        <a:t>Sloop- en verwerkings-fase</a:t>
                      </a:r>
                      <a:endParaRPr lang="nl-NL" sz="1600" dirty="0"/>
                    </a:p>
                  </a:txBody>
                  <a:tcPr anchor="ctr">
                    <a:solidFill>
                      <a:srgbClr val="92D050"/>
                    </a:solidFill>
                  </a:tcPr>
                </a:tc>
                <a:tc>
                  <a:txBody>
                    <a:bodyPr/>
                    <a:lstStyle/>
                    <a:p>
                      <a:pPr algn="ctr"/>
                      <a:r>
                        <a:rPr lang="nl-NL" sz="1600"/>
                        <a:t>Fase D</a:t>
                      </a:r>
                    </a:p>
                    <a:p>
                      <a:pPr algn="ctr"/>
                      <a:r>
                        <a:rPr lang="nl-NL" sz="1600"/>
                        <a:t>Milieulasten en -baten buiten de systeemgrens</a:t>
                      </a:r>
                      <a:endParaRPr lang="nl-NL" sz="1600" dirty="0"/>
                    </a:p>
                  </a:txBody>
                  <a:tcPr anchor="ctr">
                    <a:solidFill>
                      <a:schemeClr val="accent6">
                        <a:lumMod val="75000"/>
                      </a:schemeClr>
                    </a:solidFill>
                  </a:tcPr>
                </a:tc>
                <a:extLst>
                  <a:ext uri="{0D108BD9-81ED-4DB2-BD59-A6C34878D82A}">
                    <a16:rowId xmlns:a16="http://schemas.microsoft.com/office/drawing/2014/main" val="3622347801"/>
                  </a:ext>
                </a:extLst>
              </a:tr>
              <a:tr h="382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ction="ppaction://hlinksldjump"/>
                        </a:rPr>
                        <a:t>Circulairstaal</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extLst>
                  <a:ext uri="{0D108BD9-81ED-4DB2-BD59-A6C34878D82A}">
                    <a16:rowId xmlns:a16="http://schemas.microsoft.com/office/drawing/2014/main" val="1019930966"/>
                  </a:ext>
                </a:extLst>
              </a:tr>
              <a:tr h="361292">
                <a:tc>
                  <a:txBody>
                    <a:bodyPr/>
                    <a:lstStyle/>
                    <a:p>
                      <a:r>
                        <a:rPr lang="nl-NL" dirty="0">
                          <a:hlinkClick r:id="rId4" action="ppaction://hlinksldjump"/>
                        </a:rPr>
                        <a:t>RenoRail</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extLst>
                  <a:ext uri="{0D108BD9-81ED-4DB2-BD59-A6C34878D82A}">
                    <a16:rowId xmlns:a16="http://schemas.microsoft.com/office/drawing/2014/main" val="1629406227"/>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111</a:t>
            </a:fld>
            <a:endParaRPr lang="nl-NL" dirty="0"/>
          </a:p>
        </p:txBody>
      </p:sp>
      <p:sp>
        <p:nvSpPr>
          <p:cNvPr id="2" name="Tekstvak 1">
            <a:extLst>
              <a:ext uri="{FF2B5EF4-FFF2-40B4-BE49-F238E27FC236}">
                <a16:creationId xmlns:a16="http://schemas.microsoft.com/office/drawing/2014/main" id="{62676DF6-FB3C-4462-9B54-612AF665B476}"/>
              </a:ext>
            </a:extLst>
          </p:cNvPr>
          <p:cNvSpPr txBox="1"/>
          <p:nvPr/>
        </p:nvSpPr>
        <p:spPr>
          <a:xfrm>
            <a:off x="1157582" y="4517315"/>
            <a:ext cx="11007522" cy="984885"/>
          </a:xfrm>
          <a:prstGeom prst="rect">
            <a:avLst/>
          </a:prstGeom>
          <a:noFill/>
        </p:spPr>
        <p:txBody>
          <a:bodyPr wrap="square" rtlCol="0">
            <a:spAutoFit/>
          </a:bodyPr>
          <a:lstStyle/>
          <a:p>
            <a:r>
              <a:rPr lang="nl-NL" sz="1600" dirty="0">
                <a:solidFill>
                  <a:schemeClr val="accent6">
                    <a:lumMod val="50000"/>
                  </a:schemeClr>
                </a:solidFill>
                <a:latin typeface="Candara" panose="020E0502030303020204" pitchFamily="34" charset="0"/>
              </a:rPr>
              <a:t>(</a:t>
            </a:r>
            <a:r>
              <a:rPr lang="nl-NL" sz="1600" dirty="0">
                <a:solidFill>
                  <a:schemeClr val="accent6">
                    <a:lumMod val="50000"/>
                  </a:schemeClr>
                </a:solidFill>
                <a:latin typeface="Candara" panose="020E0502030303020204" pitchFamily="34" charset="0"/>
                <a:sym typeface="Symbol" panose="05050102010706020507" pitchFamily="18" charset="2"/>
              </a:rPr>
              <a:t></a:t>
            </a:r>
            <a:r>
              <a:rPr lang="nl-NL" sz="1400" dirty="0">
                <a:solidFill>
                  <a:schemeClr val="accent6">
                    <a:lumMod val="50000"/>
                  </a:schemeClr>
                </a:solidFill>
                <a:latin typeface="Candara" panose="020E0502030303020204" pitchFamily="34" charset="0"/>
              </a:rPr>
              <a:t>1): verbetering MKI per functionele eenheid door bijvoorbeeld andere samenstelling van het product, hergebruik, gebruik van gerecyclede</a:t>
            </a:r>
          </a:p>
          <a:p>
            <a:r>
              <a:rPr lang="nl-NL" sz="1400" dirty="0">
                <a:solidFill>
                  <a:schemeClr val="accent6">
                    <a:lumMod val="50000"/>
                  </a:schemeClr>
                </a:solidFill>
                <a:latin typeface="Candara" panose="020E0502030303020204" pitchFamily="34" charset="0"/>
              </a:rPr>
              <a:t>        materialen, gebruik van reststromen, duurzamer productieproces, materialen met minder massa.</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2</a:t>
            </a:r>
            <a:r>
              <a:rPr lang="nl-NL" sz="1400" dirty="0">
                <a:solidFill>
                  <a:schemeClr val="accent6">
                    <a:lumMod val="50000"/>
                  </a:schemeClr>
                </a:solidFill>
                <a:latin typeface="Candara" panose="020E0502030303020204" pitchFamily="34" charset="0"/>
              </a:rPr>
              <a:t>): verbetering MKI per functionele eenheid door bijvoorbeeld de inzet van emissieloos transport en materieel</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3</a:t>
            </a:r>
            <a:r>
              <a:rPr lang="nl-NL" sz="1400" dirty="0">
                <a:solidFill>
                  <a:schemeClr val="accent6">
                    <a:lumMod val="50000"/>
                  </a:schemeClr>
                </a:solidFill>
                <a:latin typeface="Candara" panose="020E0502030303020204" pitchFamily="34" charset="0"/>
              </a:rPr>
              <a:t>): verbetering MKI per functionele eenheid en per jaar door verlenging levensduur</a:t>
            </a:r>
            <a:endParaRPr lang="nl-NL" sz="1600" dirty="0"/>
          </a:p>
        </p:txBody>
      </p:sp>
    </p:spTree>
    <p:extLst>
      <p:ext uri="{BB962C8B-B14F-4D97-AF65-F5344CB8AC3E}">
        <p14:creationId xmlns:p14="http://schemas.microsoft.com/office/powerpoint/2010/main" val="28019251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AC382F4-873B-42E3-9777-D6C3400C72F8}"/>
              </a:ext>
            </a:extLst>
          </p:cNvPr>
          <p:cNvSpPr>
            <a:spLocks noGrp="1"/>
          </p:cNvSpPr>
          <p:nvPr>
            <p:ph type="title"/>
          </p:nvPr>
        </p:nvSpPr>
        <p:spPr>
          <a:xfrm>
            <a:off x="833436" y="522288"/>
            <a:ext cx="9745903" cy="1649412"/>
          </a:xfrm>
        </p:spPr>
        <p:txBody>
          <a:bodyPr>
            <a:normAutofit/>
          </a:bodyPr>
          <a:lstStyle/>
          <a:p>
            <a:pPr>
              <a:lnSpc>
                <a:spcPct val="100000"/>
              </a:lnSpc>
            </a:pPr>
            <a:r>
              <a:rPr lang="nl-NL" sz="2400" b="1" dirty="0">
                <a:latin typeface="Candara" panose="020E0502030303020204" pitchFamily="34" charset="0"/>
              </a:rPr>
              <a:t>Milieuprestatie GWW </a:t>
            </a:r>
            <a:br>
              <a:rPr lang="nl-NL" sz="3600" b="1" dirty="0">
                <a:latin typeface="Candara" panose="020E0502030303020204" pitchFamily="34" charset="0"/>
              </a:rPr>
            </a:br>
            <a:r>
              <a:rPr lang="nl-NL" sz="3600" b="1" dirty="0">
                <a:latin typeface="Candara" panose="020E0502030303020204" pitchFamily="34" charset="0"/>
              </a:rPr>
              <a:t>Duurzame GWW-producten: </a:t>
            </a:r>
            <a:br>
              <a:rPr lang="nl-NL" sz="3600" b="1" dirty="0">
                <a:latin typeface="Candara" panose="020E0502030303020204" pitchFamily="34" charset="0"/>
              </a:rPr>
            </a:br>
            <a:r>
              <a:rPr lang="nl-NL" sz="3600" b="1" dirty="0">
                <a:latin typeface="Candara" panose="020E0502030303020204" pitchFamily="34" charset="0"/>
              </a:rPr>
              <a:t>wegenbouw en  kunstwerken</a:t>
            </a:r>
          </a:p>
        </p:txBody>
      </p:sp>
      <p:sp>
        <p:nvSpPr>
          <p:cNvPr id="12" name="Tijdelijke aanduiding voor tekst 11">
            <a:extLst>
              <a:ext uri="{FF2B5EF4-FFF2-40B4-BE49-F238E27FC236}">
                <a16:creationId xmlns:a16="http://schemas.microsoft.com/office/drawing/2014/main" id="{74D33917-EDA7-4E28-8845-6EB3251DE1B9}"/>
              </a:ext>
            </a:extLst>
          </p:cNvPr>
          <p:cNvSpPr>
            <a:spLocks noGrp="1"/>
          </p:cNvSpPr>
          <p:nvPr>
            <p:ph type="body" sz="half" idx="2"/>
          </p:nvPr>
        </p:nvSpPr>
        <p:spPr>
          <a:xfrm>
            <a:off x="836612" y="2427288"/>
            <a:ext cx="3932237" cy="3441700"/>
          </a:xfrm>
        </p:spPr>
        <p:txBody>
          <a:bodyPr>
            <a:normAutofit/>
          </a:bodyPr>
          <a:lstStyle/>
          <a:p>
            <a:pPr marL="457200" indent="-457200">
              <a:buFont typeface="+mj-lt"/>
              <a:buAutoNum type="arabicPeriod"/>
            </a:pPr>
            <a:r>
              <a:rPr lang="nl-NL" sz="2000" dirty="0">
                <a:latin typeface="Candara" panose="020E0502030303020204" pitchFamily="34" charset="0"/>
              </a:rPr>
              <a:t>Leervragen en opdrachten</a:t>
            </a:r>
          </a:p>
          <a:p>
            <a:pPr marL="457200" indent="-457200">
              <a:buFont typeface="+mj-lt"/>
              <a:buAutoNum type="arabicPeriod"/>
            </a:pPr>
            <a:r>
              <a:rPr lang="nl-NL" sz="2000" dirty="0">
                <a:latin typeface="Candara" panose="020E0502030303020204" pitchFamily="34" charset="0"/>
              </a:rPr>
              <a:t>Bibliotheek</a:t>
            </a:r>
          </a:p>
          <a:p>
            <a:pPr marL="914400" lvl="1" indent="-457200">
              <a:buFont typeface="+mj-lt"/>
              <a:buAutoNum type="alphaLcParenR"/>
            </a:pPr>
            <a:r>
              <a:rPr lang="nl-NL" sz="1800" dirty="0">
                <a:latin typeface="Candara" panose="020E0502030303020204" pitchFamily="34" charset="0"/>
              </a:rPr>
              <a:t>Studiemateriaal</a:t>
            </a:r>
          </a:p>
          <a:p>
            <a:pPr marL="914400" lvl="1" indent="-457200">
              <a:buFont typeface="+mj-lt"/>
              <a:buAutoNum type="alphaLcParenR"/>
            </a:pPr>
            <a:r>
              <a:rPr lang="nl-NL" sz="1800" dirty="0">
                <a:latin typeface="Candara" panose="020E0502030303020204" pitchFamily="34" charset="0"/>
              </a:rPr>
              <a:t>Nadere info</a:t>
            </a:r>
          </a:p>
          <a:p>
            <a:endParaRPr lang="nl-NL" dirty="0"/>
          </a:p>
        </p:txBody>
      </p:sp>
      <p:sp>
        <p:nvSpPr>
          <p:cNvPr id="4" name="Tijdelijke aanduiding voor dianummer 3">
            <a:extLst>
              <a:ext uri="{FF2B5EF4-FFF2-40B4-BE49-F238E27FC236}">
                <a16:creationId xmlns:a16="http://schemas.microsoft.com/office/drawing/2014/main" id="{16B780C7-4F35-4FF3-909C-0BCF17A64536}"/>
              </a:ext>
            </a:extLst>
          </p:cNvPr>
          <p:cNvSpPr>
            <a:spLocks noGrp="1"/>
          </p:cNvSpPr>
          <p:nvPr>
            <p:ph type="sldNum" sz="quarter" idx="12"/>
          </p:nvPr>
        </p:nvSpPr>
        <p:spPr/>
        <p:txBody>
          <a:bodyPr/>
          <a:lstStyle/>
          <a:p>
            <a:fld id="{993A4BE7-94F8-43D0-A956-A40AC5AB901E}" type="slidenum">
              <a:rPr lang="nl-NL" smtClean="0"/>
              <a:t>112</a:t>
            </a:fld>
            <a:endParaRPr lang="nl-NL" dirty="0"/>
          </a:p>
        </p:txBody>
      </p:sp>
      <p:sp>
        <p:nvSpPr>
          <p:cNvPr id="15" name="Tekstvak 14">
            <a:extLst>
              <a:ext uri="{FF2B5EF4-FFF2-40B4-BE49-F238E27FC236}">
                <a16:creationId xmlns:a16="http://schemas.microsoft.com/office/drawing/2014/main" id="{1468219F-4FE1-402E-B72D-12A57820F660}"/>
              </a:ext>
            </a:extLst>
          </p:cNvPr>
          <p:cNvSpPr txBox="1"/>
          <p:nvPr/>
        </p:nvSpPr>
        <p:spPr>
          <a:xfrm>
            <a:off x="10858500" y="6079351"/>
            <a:ext cx="990600" cy="276999"/>
          </a:xfrm>
          <a:prstGeom prst="rect">
            <a:avLst/>
          </a:prstGeom>
          <a:noFill/>
        </p:spPr>
        <p:txBody>
          <a:bodyPr wrap="square" rtlCol="0">
            <a:spAutoFit/>
          </a:bodyPr>
          <a:lstStyle/>
          <a:p>
            <a:r>
              <a:rPr lang="nl-NL" sz="1200" dirty="0"/>
              <a:t>Foto: ACT</a:t>
            </a:r>
          </a:p>
        </p:txBody>
      </p:sp>
      <p:pic>
        <p:nvPicPr>
          <p:cNvPr id="6" name="Tijdelijke aanduiding voor afbeelding 5">
            <a:extLst>
              <a:ext uri="{FF2B5EF4-FFF2-40B4-BE49-F238E27FC236}">
                <a16:creationId xmlns:a16="http://schemas.microsoft.com/office/drawing/2014/main" id="{C78944F1-5051-422E-A673-278FBAB1EA8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4381" r="14381"/>
          <a:stretch>
            <a:fillRect/>
          </a:stretch>
        </p:blipFill>
        <p:spPr>
          <a:xfrm>
            <a:off x="6825343" y="2201741"/>
            <a:ext cx="5023757" cy="3879596"/>
          </a:xfrm>
          <a:solidFill>
            <a:schemeClr val="accent6">
              <a:lumMod val="50000"/>
            </a:schemeClr>
          </a:solidFill>
          <a:ln>
            <a:solidFill>
              <a:schemeClr val="accent6">
                <a:lumMod val="50000"/>
              </a:schemeClr>
            </a:solidFill>
          </a:ln>
        </p:spPr>
      </p:pic>
    </p:spTree>
    <p:extLst>
      <p:ext uri="{BB962C8B-B14F-4D97-AF65-F5344CB8AC3E}">
        <p14:creationId xmlns:p14="http://schemas.microsoft.com/office/powerpoint/2010/main" val="27115366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Studiemateriaal</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113</a:t>
            </a:fld>
            <a:endParaRPr lang="nl-NL" dirty="0"/>
          </a:p>
        </p:txBody>
      </p:sp>
      <p:graphicFrame>
        <p:nvGraphicFramePr>
          <p:cNvPr id="7" name="Tijdelijke aanduiding voor inhoud 6">
            <a:extLst>
              <a:ext uri="{FF2B5EF4-FFF2-40B4-BE49-F238E27FC236}">
                <a16:creationId xmlns:a16="http://schemas.microsoft.com/office/drawing/2014/main" id="{808C6B28-05D5-439B-88D3-AE5275EB76FC}"/>
              </a:ext>
            </a:extLst>
          </p:cNvPr>
          <p:cNvGraphicFramePr>
            <a:graphicFrameLocks noGrp="1"/>
          </p:cNvGraphicFramePr>
          <p:nvPr>
            <p:ph idx="1"/>
          </p:nvPr>
        </p:nvGraphicFramePr>
        <p:xfrm>
          <a:off x="838200" y="1578147"/>
          <a:ext cx="10724908" cy="3257020"/>
        </p:xfrm>
        <a:graphic>
          <a:graphicData uri="http://schemas.openxmlformats.org/drawingml/2006/table">
            <a:tbl>
              <a:tblPr firstRow="1" firstCol="1" bandRow="1"/>
              <a:tblGrid>
                <a:gridCol w="2978426">
                  <a:extLst>
                    <a:ext uri="{9D8B030D-6E8A-4147-A177-3AD203B41FA5}">
                      <a16:colId xmlns:a16="http://schemas.microsoft.com/office/drawing/2014/main" val="587081130"/>
                    </a:ext>
                  </a:extLst>
                </a:gridCol>
                <a:gridCol w="1404731">
                  <a:extLst>
                    <a:ext uri="{9D8B030D-6E8A-4147-A177-3AD203B41FA5}">
                      <a16:colId xmlns:a16="http://schemas.microsoft.com/office/drawing/2014/main" val="599490861"/>
                    </a:ext>
                  </a:extLst>
                </a:gridCol>
                <a:gridCol w="1299186">
                  <a:extLst>
                    <a:ext uri="{9D8B030D-6E8A-4147-A177-3AD203B41FA5}">
                      <a16:colId xmlns:a16="http://schemas.microsoft.com/office/drawing/2014/main" val="4116372258"/>
                    </a:ext>
                  </a:extLst>
                </a:gridCol>
                <a:gridCol w="5042565">
                  <a:extLst>
                    <a:ext uri="{9D8B030D-6E8A-4147-A177-3AD203B41FA5}">
                      <a16:colId xmlns:a16="http://schemas.microsoft.com/office/drawing/2014/main" val="824151905"/>
                    </a:ext>
                  </a:extLst>
                </a:gridCol>
              </a:tblGrid>
              <a:tr h="297740">
                <a:tc>
                  <a:txBody>
                    <a:bodyPr/>
                    <a:lstStyle/>
                    <a:p>
                      <a:pPr>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Onderwerp</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Middel</a:t>
                      </a: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628176"/>
                  </a:ext>
                </a:extLst>
              </a:tr>
              <a:tr h="498020">
                <a:tc>
                  <a:txBody>
                    <a:bodyPr/>
                    <a:lstStyle/>
                    <a:p>
                      <a:pPr algn="l" fontAlgn="t"/>
                      <a:r>
                        <a:rPr lang="nl-NL" sz="1600" b="0" i="0" u="none" strike="noStrike" dirty="0" err="1">
                          <a:solidFill>
                            <a:srgbClr val="000000"/>
                          </a:solidFill>
                          <a:effectLst/>
                          <a:latin typeface="Calibri" panose="020F0502020204030204" pitchFamily="34" charset="0"/>
                        </a:rPr>
                        <a:t>BoLT</a:t>
                      </a:r>
                      <a:r>
                        <a:rPr lang="nl-NL" sz="1600" b="0" i="0" u="none" strike="noStrike" dirty="0">
                          <a:solidFill>
                            <a:srgbClr val="000000"/>
                          </a:solidFill>
                          <a:effectLst/>
                          <a:latin typeface="Calibri" panose="020F0502020204030204" pitchFamily="34" charset="0"/>
                        </a:rPr>
                        <a:t> </a:t>
                      </a:r>
                      <a:r>
                        <a:rPr lang="nl-NL" sz="1600" b="0" i="0" u="none" strike="noStrike" dirty="0" err="1">
                          <a:solidFill>
                            <a:srgbClr val="000000"/>
                          </a:solidFill>
                          <a:effectLst/>
                          <a:latin typeface="Calibri" panose="020F0502020204030204" pitchFamily="34" charset="0"/>
                        </a:rPr>
                        <a:t>bridges</a:t>
                      </a:r>
                      <a:endParaRPr lang="nl-NL" sz="1600" b="0" i="0" u="none" strike="noStrike" dirty="0">
                        <a:solidFill>
                          <a:srgbClr val="000000"/>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GWW Totaal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Nieuwsbericht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a:solidFill>
                            <a:srgbClr val="0563C1"/>
                          </a:solidFill>
                          <a:effectLst/>
                          <a:latin typeface="Calibri" panose="020F0502020204030204" pitchFamily="34" charset="0"/>
                          <a:hlinkClick r:id="rId2"/>
                        </a:rPr>
                        <a:t>https://www.gwwtotaal.nl/2021/04/28/circulair-viaduct-volledig-van-hout/</a:t>
                      </a:r>
                      <a:endParaRPr lang="nl-NL" sz="1600" b="0" i="0" u="sng" strike="noStrike">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445715"/>
                  </a:ext>
                </a:extLst>
              </a:tr>
              <a:tr h="308875">
                <a:tc>
                  <a:txBody>
                    <a:bodyPr/>
                    <a:lstStyle/>
                    <a:p>
                      <a:pPr algn="l" fontAlgn="t"/>
                      <a:r>
                        <a:rPr lang="nl-NL" sz="1600" b="0" i="0" u="none" strike="noStrike">
                          <a:solidFill>
                            <a:srgbClr val="000000"/>
                          </a:solidFill>
                          <a:effectLst/>
                          <a:latin typeface="Calibri" panose="020F0502020204030204" pitchFamily="34" charset="0"/>
                        </a:rPr>
                        <a:t>Circulair viaduct Kampen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RWS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Website + 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a:solidFill>
                            <a:srgbClr val="0563C1"/>
                          </a:solidFill>
                          <a:effectLst/>
                          <a:latin typeface="Calibri" panose="020F0502020204030204" pitchFamily="34" charset="0"/>
                          <a:hlinkClick r:id="rId3"/>
                        </a:rPr>
                        <a:t>https://www.rijkswaterstaat.nl/zakelijk/duurzame-leefomgeving/circulaire-economie/circulaire-viaducten/bouw-circulair-viaduct-bij-kampen</a:t>
                      </a:r>
                      <a:endParaRPr lang="nl-NL" sz="1600" b="0" i="0" u="sng" strike="noStrike">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3401805"/>
                  </a:ext>
                </a:extLst>
              </a:tr>
              <a:tr h="350872">
                <a:tc>
                  <a:txBody>
                    <a:bodyPr/>
                    <a:lstStyle/>
                    <a:p>
                      <a:pPr algn="l" fontAlgn="t"/>
                      <a:r>
                        <a:rPr lang="nl-NL" sz="1600" b="0" i="0" u="none" strike="noStrike" dirty="0">
                          <a:solidFill>
                            <a:srgbClr val="000000"/>
                          </a:solidFill>
                          <a:effectLst/>
                          <a:latin typeface="Calibri" panose="020F0502020204030204" pitchFamily="34" charset="0"/>
                        </a:rPr>
                        <a:t>Hergebruik betonnen </a:t>
                      </a:r>
                    </a:p>
                    <a:p>
                      <a:pPr algn="l" fontAlgn="t"/>
                      <a:r>
                        <a:rPr lang="nl-NL" sz="1600" b="0" i="0" u="none" strike="noStrike" dirty="0">
                          <a:solidFill>
                            <a:srgbClr val="000000"/>
                          </a:solidFill>
                          <a:effectLst/>
                          <a:latin typeface="Calibri" panose="020F0502020204030204" pitchFamily="34" charset="0"/>
                        </a:rPr>
                        <a:t>liggers viaduct</a:t>
                      </a:r>
                    </a:p>
                    <a:p>
                      <a:pPr algn="l" fontAlgn="t"/>
                      <a:endParaRPr lang="nl-NL" sz="1600" b="0" i="0" u="none" strike="noStrike" dirty="0">
                        <a:solidFill>
                          <a:srgbClr val="000000"/>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Ballast Nedam</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a:solidFill>
                            <a:srgbClr val="0563C1"/>
                          </a:solidFill>
                          <a:effectLst/>
                          <a:latin typeface="Calibri" panose="020F0502020204030204" pitchFamily="34" charset="0"/>
                          <a:hlinkClick r:id="rId4"/>
                        </a:rPr>
                        <a:t>https://www.ballast-nedam.nl/verhalen/2021/deze-oude-liggers-uit-1980-kunnen-nu-geschiedenis-gaan-schrijven</a:t>
                      </a:r>
                      <a:endParaRPr lang="nl-NL" sz="1600" b="0" i="0" u="sng" strike="noStrike">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763830"/>
                  </a:ext>
                </a:extLst>
              </a:tr>
              <a:tr h="352611">
                <a:tc>
                  <a:txBody>
                    <a:bodyPr/>
                    <a:lstStyle/>
                    <a:p>
                      <a:pPr algn="l" fontAlgn="t"/>
                      <a:r>
                        <a:rPr lang="nl-NL" sz="1600" b="0" i="0" u="none" strike="noStrike" dirty="0" err="1">
                          <a:solidFill>
                            <a:srgbClr val="000000"/>
                          </a:solidFill>
                          <a:effectLst/>
                          <a:latin typeface="Calibri" panose="020F0502020204030204" pitchFamily="34" charset="0"/>
                        </a:rPr>
                        <a:t>SUREbridge</a:t>
                      </a:r>
                      <a:endParaRPr lang="nl-NL" sz="1600" b="0" i="0" u="none" strike="noStrike" dirty="0">
                        <a:solidFill>
                          <a:srgbClr val="000000"/>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FiberCore Europe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 + 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5"/>
                        </a:rPr>
                        <a:t> https://www.fibercore-europe.com/toepassingen/renovatie-van-betonnen-bruggen/; https://www.youtube.com/watch?v=7r4wr1XilXU&amp;t=218s</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2605279"/>
                  </a:ext>
                </a:extLst>
              </a:tr>
            </a:tbl>
          </a:graphicData>
        </a:graphic>
      </p:graphicFrame>
    </p:spTree>
    <p:extLst>
      <p:ext uri="{BB962C8B-B14F-4D97-AF65-F5344CB8AC3E}">
        <p14:creationId xmlns:p14="http://schemas.microsoft.com/office/powerpoint/2010/main" val="20566543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1797-2E95-49EB-A78B-8DD2894C1CBB}"/>
              </a:ext>
            </a:extLst>
          </p:cNvPr>
          <p:cNvSpPr>
            <a:spLocks noGrp="1"/>
          </p:cNvSpPr>
          <p:nvPr>
            <p:ph type="title"/>
          </p:nvPr>
        </p:nvSpPr>
        <p:spPr>
          <a:xfrm>
            <a:off x="838200" y="286327"/>
            <a:ext cx="10515600" cy="789420"/>
          </a:xfrm>
        </p:spPr>
        <p:txBody>
          <a:bodyPr/>
          <a:lstStyle/>
          <a:p>
            <a:r>
              <a:rPr lang="nl-NL" dirty="0"/>
              <a:t>Leervragen en opdrachten</a:t>
            </a:r>
          </a:p>
        </p:txBody>
      </p:sp>
      <p:sp>
        <p:nvSpPr>
          <p:cNvPr id="3" name="Tijdelijke aanduiding voor inhoud 2">
            <a:extLst>
              <a:ext uri="{FF2B5EF4-FFF2-40B4-BE49-F238E27FC236}">
                <a16:creationId xmlns:a16="http://schemas.microsoft.com/office/drawing/2014/main" id="{A5A5949B-CB1B-40C6-BD3A-286719B5CEDE}"/>
              </a:ext>
            </a:extLst>
          </p:cNvPr>
          <p:cNvSpPr>
            <a:spLocks noGrp="1"/>
          </p:cNvSpPr>
          <p:nvPr>
            <p:ph idx="1"/>
          </p:nvPr>
        </p:nvSpPr>
        <p:spPr/>
        <p:txBody>
          <a:bodyPr>
            <a:normAutofit/>
          </a:bodyPr>
          <a:lstStyle/>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Leervragen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lphaU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Hoe is de wegenbouwsector aan het verduurzamen? Wat is de stand van zaken?</a:t>
            </a:r>
          </a:p>
          <a:p>
            <a:pPr marL="342900" indent="-342900">
              <a:buFont typeface="+mj-lt"/>
              <a:buAutoNum type="alphaUcPeriod"/>
            </a:pP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Welke mogelijkheden zijn er om de wegenbouw en de kunstwerken te verduurzamen</a:t>
            </a: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a:t>
            </a:r>
          </a:p>
          <a:p>
            <a:pPr marL="342900" indent="-342900">
              <a:buFont typeface="+mj-lt"/>
              <a:buAutoNum type="alphaUcPeriod"/>
            </a:pPr>
            <a:endPar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endParaRPr>
          </a:p>
          <a:p>
            <a:pPr marL="0" indent="0">
              <a:buNone/>
            </a:pPr>
            <a:endPar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endParaRPr>
          </a:p>
          <a:p>
            <a:pPr marL="0" indent="0">
              <a:buNone/>
            </a:pPr>
            <a:endPar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endParaRPr>
          </a:p>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Opdrachten</a:t>
            </a:r>
          </a:p>
          <a:p>
            <a:pPr marL="342900" lvl="0" indent="-342900">
              <a:lnSpc>
                <a:spcPct val="107000"/>
              </a:lnSpc>
              <a:buFont typeface="+mj-lt"/>
              <a:buAutoNum type="arabicPeriod"/>
            </a:pPr>
            <a:r>
              <a:rPr lang="nl-NL" sz="1800" dirty="0">
                <a:solidFill>
                  <a:schemeClr val="accent6">
                    <a:lumMod val="50000"/>
                  </a:schemeClr>
                </a:solidFill>
                <a:effectLst/>
                <a:latin typeface="Candara" panose="020E0502030303020204" pitchFamily="34" charset="0"/>
                <a:ea typeface="Calibri" panose="020F0502020204030204" pitchFamily="34" charset="0"/>
                <a:cs typeface="Times New Roman" panose="02020603050405020304" pitchFamily="18" charset="0"/>
              </a:rPr>
              <a:t>Bestudeer</a:t>
            </a: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 het studiemateriaal. </a:t>
            </a:r>
          </a:p>
          <a:p>
            <a:pPr marL="342900" lvl="0" indent="-342900">
              <a:lnSpc>
                <a:spcPct val="107000"/>
              </a:lnSpc>
              <a:buFont typeface="+mj-lt"/>
              <a:buAutoNum type="arabicPeriod"/>
            </a:pPr>
            <a:r>
              <a:rPr lang="nl-NL" sz="1800" dirty="0">
                <a:solidFill>
                  <a:srgbClr val="385623"/>
                </a:solidFill>
                <a:latin typeface="Candara" panose="020E0502030303020204" pitchFamily="34" charset="0"/>
                <a:cs typeface="Times New Roman" panose="02020603050405020304" pitchFamily="18" charset="0"/>
              </a:rPr>
              <a:t>Rangschik de innovaties uit het deel Studiemateriaal naar fase van de levenscyclusanalyse. In welke fase wordt een vermindering van de MKI bereikt ten opzichte van vergelijkbare, traditionele producten of processen?</a:t>
            </a:r>
          </a:p>
          <a:p>
            <a:pPr marL="0" inden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a:extLst>
              <a:ext uri="{FF2B5EF4-FFF2-40B4-BE49-F238E27FC236}">
                <a16:creationId xmlns:a16="http://schemas.microsoft.com/office/drawing/2014/main" id="{5DB454BB-896B-4F9E-BA4B-2D924E6030D3}"/>
              </a:ext>
            </a:extLst>
          </p:cNvPr>
          <p:cNvSpPr>
            <a:spLocks noGrp="1"/>
          </p:cNvSpPr>
          <p:nvPr>
            <p:ph type="sldNum" sz="quarter" idx="12"/>
          </p:nvPr>
        </p:nvSpPr>
        <p:spPr/>
        <p:txBody>
          <a:bodyPr/>
          <a:lstStyle/>
          <a:p>
            <a:fld id="{993A4BE7-94F8-43D0-A956-A40AC5AB901E}" type="slidenum">
              <a:rPr lang="nl-NL" smtClean="0"/>
              <a:t>114</a:t>
            </a:fld>
            <a:endParaRPr lang="nl-NL" dirty="0"/>
          </a:p>
        </p:txBody>
      </p:sp>
    </p:spTree>
    <p:extLst>
      <p:ext uri="{BB962C8B-B14F-4D97-AF65-F5344CB8AC3E}">
        <p14:creationId xmlns:p14="http://schemas.microsoft.com/office/powerpoint/2010/main" val="16217278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normAutofit/>
          </a:bodyPr>
          <a:lstStyle/>
          <a:p>
            <a:r>
              <a:rPr lang="nl-NL" dirty="0"/>
              <a:t>Duurzame innovaties vanuit het oogpunt van LCA</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nvPr>
        </p:nvGraphicFramePr>
        <p:xfrm>
          <a:off x="1157582" y="1283377"/>
          <a:ext cx="9876836" cy="4023360"/>
        </p:xfrm>
        <a:graphic>
          <a:graphicData uri="http://schemas.openxmlformats.org/drawingml/2006/table">
            <a:tbl>
              <a:tblPr firstRow="1" bandRow="1">
                <a:tableStyleId>{93296810-A885-4BE3-A3E7-6D5BEEA58F35}</a:tableStyleId>
              </a:tblPr>
              <a:tblGrid>
                <a:gridCol w="3150402">
                  <a:extLst>
                    <a:ext uri="{9D8B030D-6E8A-4147-A177-3AD203B41FA5}">
                      <a16:colId xmlns:a16="http://schemas.microsoft.com/office/drawing/2014/main" val="293475174"/>
                    </a:ext>
                  </a:extLst>
                </a:gridCol>
                <a:gridCol w="1349902">
                  <a:extLst>
                    <a:ext uri="{9D8B030D-6E8A-4147-A177-3AD203B41FA5}">
                      <a16:colId xmlns:a16="http://schemas.microsoft.com/office/drawing/2014/main" val="2369572268"/>
                    </a:ext>
                  </a:extLst>
                </a:gridCol>
                <a:gridCol w="1303751">
                  <a:extLst>
                    <a:ext uri="{9D8B030D-6E8A-4147-A177-3AD203B41FA5}">
                      <a16:colId xmlns:a16="http://schemas.microsoft.com/office/drawing/2014/main" val="948224947"/>
                    </a:ext>
                  </a:extLst>
                </a:gridCol>
                <a:gridCol w="1384515">
                  <a:extLst>
                    <a:ext uri="{9D8B030D-6E8A-4147-A177-3AD203B41FA5}">
                      <a16:colId xmlns:a16="http://schemas.microsoft.com/office/drawing/2014/main" val="1927803089"/>
                    </a:ext>
                  </a:extLst>
                </a:gridCol>
                <a:gridCol w="1315289">
                  <a:extLst>
                    <a:ext uri="{9D8B030D-6E8A-4147-A177-3AD203B41FA5}">
                      <a16:colId xmlns:a16="http://schemas.microsoft.com/office/drawing/2014/main" val="3524909623"/>
                    </a:ext>
                  </a:extLst>
                </a:gridCol>
                <a:gridCol w="1372977">
                  <a:extLst>
                    <a:ext uri="{9D8B030D-6E8A-4147-A177-3AD203B41FA5}">
                      <a16:colId xmlns:a16="http://schemas.microsoft.com/office/drawing/2014/main" val="2994365500"/>
                    </a:ext>
                  </a:extLst>
                </a:gridCol>
              </a:tblGrid>
              <a:tr h="1256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Verbetering van de MKI ten opzichte van traditionele producten en processen, gespecificeerd naar fase van de levenscyclusanalyse </a:t>
                      </a:r>
                    </a:p>
                  </a:txBody>
                  <a:tcPr>
                    <a:solidFill>
                      <a:schemeClr val="bg2"/>
                    </a:solidFill>
                  </a:tcPr>
                </a:tc>
                <a:tc>
                  <a:txBody>
                    <a:bodyPr/>
                    <a:lstStyle/>
                    <a:p>
                      <a:pPr algn="ctr"/>
                      <a:r>
                        <a:rPr lang="nl-NL" sz="1600"/>
                        <a:t>Fase A 1 - 3</a:t>
                      </a:r>
                    </a:p>
                    <a:p>
                      <a:pPr algn="ctr"/>
                      <a:r>
                        <a:rPr lang="nl-NL" sz="1600"/>
                        <a:t>Productiefase</a:t>
                      </a:r>
                    </a:p>
                    <a:p>
                      <a:pPr algn="ctr"/>
                      <a:r>
                        <a:rPr lang="nl-NL" sz="1600"/>
                        <a:t>(</a:t>
                      </a:r>
                      <a:r>
                        <a:rPr lang="nl-NL" sz="1600">
                          <a:sym typeface="Symbol" panose="05050102010706020507" pitchFamily="18" charset="2"/>
                        </a:rPr>
                        <a:t></a:t>
                      </a:r>
                      <a:r>
                        <a:rPr lang="nl-NL" sz="1600"/>
                        <a:t>1)</a:t>
                      </a:r>
                      <a:endParaRPr lang="nl-NL" sz="1600" dirty="0"/>
                    </a:p>
                  </a:txBody>
                  <a:tcPr anchor="ctr">
                    <a:solidFill>
                      <a:schemeClr val="accent6">
                        <a:lumMod val="75000"/>
                      </a:schemeClr>
                    </a:solidFill>
                  </a:tcPr>
                </a:tc>
                <a:tc>
                  <a:txBody>
                    <a:bodyPr/>
                    <a:lstStyle/>
                    <a:p>
                      <a:pPr algn="ctr"/>
                      <a:r>
                        <a:rPr lang="nl-NL" sz="1600"/>
                        <a:t>Fase A 4 - 5</a:t>
                      </a:r>
                    </a:p>
                    <a:p>
                      <a:pPr algn="ctr"/>
                      <a:r>
                        <a:rPr lang="nl-NL" sz="1600"/>
                        <a:t>Bouwfase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a:t>(</a:t>
                      </a:r>
                      <a:r>
                        <a:rPr lang="nl-NL" sz="1600">
                          <a:sym typeface="Symbol" panose="05050102010706020507" pitchFamily="18" charset="2"/>
                        </a:rPr>
                        <a:t>2</a:t>
                      </a:r>
                      <a:r>
                        <a:rPr lang="nl-NL" sz="1600"/>
                        <a:t>)</a:t>
                      </a:r>
                      <a:endParaRPr lang="nl-NL" sz="1600" dirty="0"/>
                    </a:p>
                  </a:txBody>
                  <a:tcPr anchor="ctr">
                    <a:solidFill>
                      <a:srgbClr val="92D050"/>
                    </a:solidFill>
                  </a:tcPr>
                </a:tc>
                <a:tc>
                  <a:txBody>
                    <a:bodyPr/>
                    <a:lstStyle/>
                    <a:p>
                      <a:pPr algn="ctr"/>
                      <a:r>
                        <a:rPr lang="nl-NL" sz="1600" dirty="0"/>
                        <a:t>Fase B 1 - 7</a:t>
                      </a:r>
                    </a:p>
                    <a:p>
                      <a:pPr algn="ctr"/>
                      <a:r>
                        <a:rPr lang="nl-NL" sz="1600" dirty="0"/>
                        <a:t>Gebruiksfase</a:t>
                      </a:r>
                    </a:p>
                    <a:p>
                      <a:pPr algn="ctr"/>
                      <a:r>
                        <a:rPr lang="nl-NL" sz="1600" dirty="0"/>
                        <a:t>(</a:t>
                      </a:r>
                      <a:r>
                        <a:rPr lang="nl-NL" sz="1600" dirty="0">
                          <a:sym typeface="Symbol" panose="05050102010706020507" pitchFamily="18" charset="2"/>
                        </a:rPr>
                        <a:t>3)</a:t>
                      </a:r>
                      <a:endParaRPr lang="nl-NL" sz="1600" dirty="0"/>
                    </a:p>
                  </a:txBody>
                  <a:tcPr anchor="ctr">
                    <a:solidFill>
                      <a:schemeClr val="accent6">
                        <a:lumMod val="75000"/>
                      </a:schemeClr>
                    </a:solidFill>
                  </a:tcPr>
                </a:tc>
                <a:tc>
                  <a:txBody>
                    <a:bodyPr/>
                    <a:lstStyle/>
                    <a:p>
                      <a:pPr algn="ctr"/>
                      <a:r>
                        <a:rPr lang="nl-NL" sz="1600"/>
                        <a:t>Fase C 1 - 4</a:t>
                      </a:r>
                    </a:p>
                    <a:p>
                      <a:pPr algn="ctr"/>
                      <a:r>
                        <a:rPr lang="nl-NL" sz="1600"/>
                        <a:t>Sloop- en verwerkings-fase</a:t>
                      </a:r>
                      <a:endParaRPr lang="nl-NL" sz="1600" dirty="0"/>
                    </a:p>
                  </a:txBody>
                  <a:tcPr anchor="ctr">
                    <a:solidFill>
                      <a:srgbClr val="92D050"/>
                    </a:solidFill>
                  </a:tcPr>
                </a:tc>
                <a:tc>
                  <a:txBody>
                    <a:bodyPr/>
                    <a:lstStyle/>
                    <a:p>
                      <a:pPr algn="ctr"/>
                      <a:r>
                        <a:rPr lang="nl-NL" sz="1600"/>
                        <a:t>Fase D</a:t>
                      </a:r>
                    </a:p>
                    <a:p>
                      <a:pPr algn="ctr"/>
                      <a:r>
                        <a:rPr lang="nl-NL" sz="1600"/>
                        <a:t>Milieulasten en -baten buiten de systeemgrens</a:t>
                      </a:r>
                      <a:endParaRPr lang="nl-NL" sz="1600" dirty="0"/>
                    </a:p>
                  </a:txBody>
                  <a:tcPr anchor="ctr">
                    <a:solidFill>
                      <a:schemeClr val="accent6">
                        <a:lumMod val="75000"/>
                      </a:schemeClr>
                    </a:solidFill>
                  </a:tcPr>
                </a:tc>
                <a:extLst>
                  <a:ext uri="{0D108BD9-81ED-4DB2-BD59-A6C34878D82A}">
                    <a16:rowId xmlns:a16="http://schemas.microsoft.com/office/drawing/2014/main" val="3622347801"/>
                  </a:ext>
                </a:extLst>
              </a:tr>
              <a:tr h="382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BoLT </a:t>
                      </a:r>
                      <a:r>
                        <a:rPr lang="nl-NL" dirty="0" err="1"/>
                        <a:t>Bridges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019930966"/>
                  </a:ext>
                </a:extLst>
              </a:tr>
              <a:tr h="361292">
                <a:tc>
                  <a:txBody>
                    <a:bodyPr/>
                    <a:lstStyle/>
                    <a:p>
                      <a:r>
                        <a:rPr lang="nl-NL" dirty="0"/>
                        <a:t>Circulair viaduct</a:t>
                      </a:r>
                    </a:p>
                    <a:p>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629406227"/>
                  </a:ext>
                </a:extLst>
              </a:tr>
              <a:tr h="412220">
                <a:tc>
                  <a:txBody>
                    <a:bodyPr/>
                    <a:lstStyle/>
                    <a:p>
                      <a:r>
                        <a:rPr lang="nl-NL" dirty="0"/>
                        <a:t>SBIR-project hergebruik liggers</a:t>
                      </a:r>
                    </a:p>
                    <a:p>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255281222"/>
                  </a:ext>
                </a:extLst>
              </a:tr>
              <a:tr h="381965">
                <a:tc>
                  <a:txBody>
                    <a:bodyPr/>
                    <a:lstStyle/>
                    <a:p>
                      <a:r>
                        <a:rPr lang="nl-NL" dirty="0" err="1"/>
                        <a:t>SUREbridge</a:t>
                      </a:r>
                      <a:endParaRPr lang="nl-NL" dirty="0"/>
                    </a:p>
                    <a:p>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064113515"/>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115</a:t>
            </a:fld>
            <a:endParaRPr lang="nl-NL" dirty="0"/>
          </a:p>
        </p:txBody>
      </p:sp>
      <p:sp>
        <p:nvSpPr>
          <p:cNvPr id="2" name="Tekstvak 1">
            <a:extLst>
              <a:ext uri="{FF2B5EF4-FFF2-40B4-BE49-F238E27FC236}">
                <a16:creationId xmlns:a16="http://schemas.microsoft.com/office/drawing/2014/main" id="{62676DF6-FB3C-4462-9B54-612AF665B476}"/>
              </a:ext>
            </a:extLst>
          </p:cNvPr>
          <p:cNvSpPr txBox="1"/>
          <p:nvPr/>
        </p:nvSpPr>
        <p:spPr>
          <a:xfrm>
            <a:off x="1033105" y="5242634"/>
            <a:ext cx="10729619" cy="984885"/>
          </a:xfrm>
          <a:prstGeom prst="rect">
            <a:avLst/>
          </a:prstGeom>
          <a:noFill/>
        </p:spPr>
        <p:txBody>
          <a:bodyPr wrap="square" rtlCol="0">
            <a:spAutoFit/>
          </a:bodyPr>
          <a:lstStyle/>
          <a:p>
            <a:r>
              <a:rPr lang="nl-NL" sz="1600" dirty="0">
                <a:solidFill>
                  <a:schemeClr val="accent6">
                    <a:lumMod val="50000"/>
                  </a:schemeClr>
                </a:solidFill>
                <a:latin typeface="Candara" panose="020E0502030303020204" pitchFamily="34" charset="0"/>
              </a:rPr>
              <a:t>(</a:t>
            </a:r>
            <a:r>
              <a:rPr lang="nl-NL" sz="1600" dirty="0">
                <a:solidFill>
                  <a:schemeClr val="accent6">
                    <a:lumMod val="50000"/>
                  </a:schemeClr>
                </a:solidFill>
                <a:latin typeface="Candara" panose="020E0502030303020204" pitchFamily="34" charset="0"/>
                <a:sym typeface="Symbol" panose="05050102010706020507" pitchFamily="18" charset="2"/>
              </a:rPr>
              <a:t></a:t>
            </a:r>
            <a:r>
              <a:rPr lang="nl-NL" sz="1400" dirty="0">
                <a:solidFill>
                  <a:schemeClr val="accent6">
                    <a:lumMod val="50000"/>
                  </a:schemeClr>
                </a:solidFill>
                <a:latin typeface="Candara" panose="020E0502030303020204" pitchFamily="34" charset="0"/>
              </a:rPr>
              <a:t>1): verbetering MKI per functionele eenheid door bijvoorbeeld andere samenstelling van het product, hergebruik, gebruik van gerecyclede</a:t>
            </a:r>
          </a:p>
          <a:p>
            <a:r>
              <a:rPr lang="nl-NL" sz="1400" dirty="0">
                <a:solidFill>
                  <a:schemeClr val="accent6">
                    <a:lumMod val="50000"/>
                  </a:schemeClr>
                </a:solidFill>
                <a:latin typeface="Candara" panose="020E0502030303020204" pitchFamily="34" charset="0"/>
              </a:rPr>
              <a:t>          materialen, gebruik van reststromen, duurzamer productieproces, materialen met minder massa.</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2</a:t>
            </a:r>
            <a:r>
              <a:rPr lang="nl-NL" sz="1400" dirty="0">
                <a:solidFill>
                  <a:schemeClr val="accent6">
                    <a:lumMod val="50000"/>
                  </a:schemeClr>
                </a:solidFill>
                <a:latin typeface="Candara" panose="020E0502030303020204" pitchFamily="34" charset="0"/>
              </a:rPr>
              <a:t>): verbetering MKI per functionele eenheid door bijvoorbeeld de inzet van emissieloos transport en materieel</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3</a:t>
            </a:r>
            <a:r>
              <a:rPr lang="nl-NL" sz="1400" dirty="0">
                <a:solidFill>
                  <a:schemeClr val="accent6">
                    <a:lumMod val="50000"/>
                  </a:schemeClr>
                </a:solidFill>
                <a:latin typeface="Candara" panose="020E0502030303020204" pitchFamily="34" charset="0"/>
              </a:rPr>
              <a:t>): verbetering MKI per functionele eenheid en per jaar door verlenging levensduur</a:t>
            </a:r>
            <a:endParaRPr lang="nl-NL" sz="1600" dirty="0"/>
          </a:p>
        </p:txBody>
      </p:sp>
    </p:spTree>
    <p:extLst>
      <p:ext uri="{BB962C8B-B14F-4D97-AF65-F5344CB8AC3E}">
        <p14:creationId xmlns:p14="http://schemas.microsoft.com/office/powerpoint/2010/main" val="13590256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Nadere info</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116</a:t>
            </a:fld>
            <a:endParaRPr lang="nl-NL" dirty="0"/>
          </a:p>
        </p:txBody>
      </p:sp>
      <p:graphicFrame>
        <p:nvGraphicFramePr>
          <p:cNvPr id="7" name="Tijdelijke aanduiding voor inhoud 6">
            <a:extLst>
              <a:ext uri="{FF2B5EF4-FFF2-40B4-BE49-F238E27FC236}">
                <a16:creationId xmlns:a16="http://schemas.microsoft.com/office/drawing/2014/main" id="{808C6B28-05D5-439B-88D3-AE5275EB76FC}"/>
              </a:ext>
            </a:extLst>
          </p:cNvPr>
          <p:cNvGraphicFramePr>
            <a:graphicFrameLocks noGrp="1"/>
          </p:cNvGraphicFramePr>
          <p:nvPr>
            <p:ph idx="1"/>
          </p:nvPr>
        </p:nvGraphicFramePr>
        <p:xfrm>
          <a:off x="838200" y="1578147"/>
          <a:ext cx="10724908" cy="747321"/>
        </p:xfrm>
        <a:graphic>
          <a:graphicData uri="http://schemas.openxmlformats.org/drawingml/2006/table">
            <a:tbl>
              <a:tblPr firstRow="1" firstCol="1" bandRow="1"/>
              <a:tblGrid>
                <a:gridCol w="3113314">
                  <a:extLst>
                    <a:ext uri="{9D8B030D-6E8A-4147-A177-3AD203B41FA5}">
                      <a16:colId xmlns:a16="http://schemas.microsoft.com/office/drawing/2014/main" val="587081130"/>
                    </a:ext>
                  </a:extLst>
                </a:gridCol>
                <a:gridCol w="1883229">
                  <a:extLst>
                    <a:ext uri="{9D8B030D-6E8A-4147-A177-3AD203B41FA5}">
                      <a16:colId xmlns:a16="http://schemas.microsoft.com/office/drawing/2014/main" val="599490861"/>
                    </a:ext>
                  </a:extLst>
                </a:gridCol>
                <a:gridCol w="1110343">
                  <a:extLst>
                    <a:ext uri="{9D8B030D-6E8A-4147-A177-3AD203B41FA5}">
                      <a16:colId xmlns:a16="http://schemas.microsoft.com/office/drawing/2014/main" val="4116372258"/>
                    </a:ext>
                  </a:extLst>
                </a:gridCol>
                <a:gridCol w="4618022">
                  <a:extLst>
                    <a:ext uri="{9D8B030D-6E8A-4147-A177-3AD203B41FA5}">
                      <a16:colId xmlns:a16="http://schemas.microsoft.com/office/drawing/2014/main" val="824151905"/>
                    </a:ext>
                  </a:extLst>
                </a:gridCol>
              </a:tblGrid>
              <a:tr h="243379">
                <a:tc>
                  <a:txBody>
                    <a:bodyPr/>
                    <a:lstStyle/>
                    <a:p>
                      <a:pPr>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Onderwerp</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Onderwerp</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628176"/>
                  </a:ext>
                </a:extLst>
              </a:tr>
              <a:tr h="498020">
                <a:tc>
                  <a:txBody>
                    <a:bodyPr/>
                    <a:lstStyle/>
                    <a:p>
                      <a:pPr algn="l" fontAlgn="t"/>
                      <a:r>
                        <a:rPr lang="nl-NL" sz="1600" b="0" i="0" u="none" strike="noStrike" dirty="0">
                          <a:solidFill>
                            <a:srgbClr val="000000"/>
                          </a:solidFill>
                          <a:effectLst/>
                          <a:latin typeface="Calibri" panose="020F0502020204030204" pitchFamily="34" charset="0"/>
                        </a:rPr>
                        <a:t>Circulaire objecten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RoyalHaskoningDHV-RWS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publicatie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2"/>
                        </a:rPr>
                        <a:t>https://puc.overheid.nl/rijkswaterstaat/doc/PUC_166614_31/</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445715"/>
                  </a:ext>
                </a:extLst>
              </a:tr>
            </a:tbl>
          </a:graphicData>
        </a:graphic>
      </p:graphicFrame>
    </p:spTree>
    <p:extLst>
      <p:ext uri="{BB962C8B-B14F-4D97-AF65-F5344CB8AC3E}">
        <p14:creationId xmlns:p14="http://schemas.microsoft.com/office/powerpoint/2010/main" val="12546257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48071" y="4372063"/>
            <a:ext cx="9144000" cy="1655762"/>
          </a:xfrm>
        </p:spPr>
        <p:txBody>
          <a:bodyPr>
            <a:normAutofit/>
          </a:bodyPr>
          <a:lstStyle/>
          <a:p>
            <a:r>
              <a:rPr lang="nl-NL" sz="3200" b="1">
                <a:solidFill>
                  <a:schemeClr val="accent6">
                    <a:lumMod val="50000"/>
                  </a:schemeClr>
                </a:solidFill>
              </a:rPr>
              <a:t>Duurzame GWW-producten:</a:t>
            </a:r>
          </a:p>
          <a:p>
            <a:r>
              <a:rPr lang="nl-NL" sz="3200" b="1" dirty="0">
                <a:solidFill>
                  <a:schemeClr val="accent6">
                    <a:lumMod val="50000"/>
                  </a:schemeClr>
                </a:solidFill>
              </a:rPr>
              <a:t>wegenbouw en kunstwerken</a:t>
            </a:r>
          </a:p>
        </p:txBody>
      </p:sp>
      <p:sp>
        <p:nvSpPr>
          <p:cNvPr id="6" name="Titel 1">
            <a:extLst>
              <a:ext uri="{FF2B5EF4-FFF2-40B4-BE49-F238E27FC236}">
                <a16:creationId xmlns:a16="http://schemas.microsoft.com/office/drawing/2014/main" id="{3C6ECCF2-DBA9-4480-A213-F526BA59227F}"/>
              </a:ext>
            </a:extLst>
          </p:cNvPr>
          <p:cNvSpPr>
            <a:spLocks noGrp="1"/>
          </p:cNvSpPr>
          <p:nvPr>
            <p:ph type="ctrTitle"/>
          </p:nvPr>
        </p:nvSpPr>
        <p:spPr>
          <a:xfrm>
            <a:off x="1524000" y="2453947"/>
            <a:ext cx="9144000" cy="1950105"/>
          </a:xfrm>
        </p:spPr>
        <p:txBody>
          <a:bodyPr>
            <a:normAutofit/>
          </a:bodyPr>
          <a:lstStyle/>
          <a:p>
            <a:r>
              <a:rPr lang="nl-NL" sz="5300" b="1" dirty="0"/>
              <a:t>Milieuprestatie GWW</a:t>
            </a:r>
            <a:br>
              <a:rPr lang="nl-NL" sz="3100" dirty="0"/>
            </a:br>
            <a:endParaRPr lang="nl-NL" sz="3100" dirty="0"/>
          </a:p>
        </p:txBody>
      </p:sp>
    </p:spTree>
    <p:extLst>
      <p:ext uri="{BB962C8B-B14F-4D97-AF65-F5344CB8AC3E}">
        <p14:creationId xmlns:p14="http://schemas.microsoft.com/office/powerpoint/2010/main" val="16932959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6D505-CCCB-4E46-9287-D9D427FE59E9}"/>
              </a:ext>
            </a:extLst>
          </p:cNvPr>
          <p:cNvSpPr>
            <a:spLocks noGrp="1"/>
          </p:cNvSpPr>
          <p:nvPr>
            <p:ph type="title"/>
          </p:nvPr>
        </p:nvSpPr>
        <p:spPr/>
        <p:txBody>
          <a:bodyPr/>
          <a:lstStyle/>
          <a:p>
            <a:r>
              <a:rPr lang="nl-NL" dirty="0"/>
              <a:t>Duurzame wegenbouw en kunstwerken, ambities</a:t>
            </a:r>
          </a:p>
        </p:txBody>
      </p:sp>
      <p:sp>
        <p:nvSpPr>
          <p:cNvPr id="3" name="Tijdelijke aanduiding voor inhoud 2">
            <a:extLst>
              <a:ext uri="{FF2B5EF4-FFF2-40B4-BE49-F238E27FC236}">
                <a16:creationId xmlns:a16="http://schemas.microsoft.com/office/drawing/2014/main" id="{76D57265-1A4D-4692-9F3E-E45F49A7E9AC}"/>
              </a:ext>
            </a:extLst>
          </p:cNvPr>
          <p:cNvSpPr>
            <a:spLocks noGrp="1"/>
          </p:cNvSpPr>
          <p:nvPr>
            <p:ph idx="1"/>
          </p:nvPr>
        </p:nvSpPr>
        <p:spPr>
          <a:xfrm>
            <a:off x="838200" y="1311564"/>
            <a:ext cx="6121400" cy="4865399"/>
          </a:xfrm>
        </p:spPr>
        <p:txBody>
          <a:bodyPr>
            <a:normAutofit/>
          </a:bodyPr>
          <a:lstStyle/>
          <a:p>
            <a:pPr marL="0" indent="0">
              <a:buNone/>
            </a:pPr>
            <a:r>
              <a:rPr lang="nl-NL" sz="2400" dirty="0"/>
              <a:t>Ambitie ministerie van Infrastructuur en Waterstaat:</a:t>
            </a:r>
          </a:p>
          <a:p>
            <a:pPr marL="0" indent="0">
              <a:buNone/>
            </a:pPr>
            <a:endParaRPr lang="nl-NL" sz="2400" dirty="0"/>
          </a:p>
          <a:p>
            <a:pPr marL="0" indent="0">
              <a:buNone/>
            </a:pPr>
            <a:r>
              <a:rPr lang="nl-NL" sz="2400" dirty="0"/>
              <a:t>in 2030 klimaatneutraal en circulair door</a:t>
            </a:r>
          </a:p>
          <a:p>
            <a:r>
              <a:rPr lang="nl-NL" sz="2400" dirty="0"/>
              <a:t>100% CO</a:t>
            </a:r>
            <a:r>
              <a:rPr lang="nl-NL" sz="2400" dirty="0">
                <a:latin typeface="Calibri" panose="020F0502020204030204" pitchFamily="34" charset="0"/>
                <a:cs typeface="Calibri" panose="020F0502020204030204" pitchFamily="34" charset="0"/>
              </a:rPr>
              <a:t>₂-reductie;</a:t>
            </a:r>
          </a:p>
          <a:p>
            <a:r>
              <a:rPr lang="nl-NL" sz="2400" dirty="0">
                <a:latin typeface="Calibri" panose="020F0502020204030204" pitchFamily="34" charset="0"/>
                <a:cs typeface="Calibri" panose="020F0502020204030204" pitchFamily="34" charset="0"/>
              </a:rPr>
              <a:t>hoogwaardig hergebruik materialen;</a:t>
            </a:r>
          </a:p>
          <a:p>
            <a:r>
              <a:rPr lang="nl-NL" sz="2400" dirty="0">
                <a:latin typeface="Calibri" panose="020F0502020204030204" pitchFamily="34" charset="0"/>
                <a:cs typeface="Calibri" panose="020F0502020204030204" pitchFamily="34" charset="0"/>
              </a:rPr>
              <a:t>halvering van het gebruik van primaire grondstoffen.</a:t>
            </a:r>
          </a:p>
          <a:p>
            <a:endParaRPr lang="nl-NL" sz="2400" dirty="0">
              <a:latin typeface="Calibri" panose="020F0502020204030204" pitchFamily="34" charset="0"/>
              <a:cs typeface="Calibri" panose="020F0502020204030204" pitchFamily="34" charset="0"/>
            </a:endParaRPr>
          </a:p>
          <a:p>
            <a:pPr marL="0" indent="0">
              <a:buNone/>
            </a:pPr>
            <a:r>
              <a:rPr lang="nl-NL" sz="2400" dirty="0">
                <a:latin typeface="Calibri" panose="020F0502020204030204" pitchFamily="34" charset="0"/>
                <a:cs typeface="Calibri" panose="020F0502020204030204" pitchFamily="34" charset="0"/>
              </a:rPr>
              <a:t>Ambitie van toepassing op het werk van Rijkswaterstaat en ProRail</a:t>
            </a:r>
            <a:endParaRPr lang="nl-NL" sz="2000" dirty="0"/>
          </a:p>
        </p:txBody>
      </p:sp>
      <p:sp>
        <p:nvSpPr>
          <p:cNvPr id="4" name="Tijdelijke aanduiding voor dianummer 3">
            <a:extLst>
              <a:ext uri="{FF2B5EF4-FFF2-40B4-BE49-F238E27FC236}">
                <a16:creationId xmlns:a16="http://schemas.microsoft.com/office/drawing/2014/main" id="{27C1A1D0-324D-4CD6-967B-204192395299}"/>
              </a:ext>
            </a:extLst>
          </p:cNvPr>
          <p:cNvSpPr>
            <a:spLocks noGrp="1"/>
          </p:cNvSpPr>
          <p:nvPr>
            <p:ph type="sldNum" sz="quarter" idx="12"/>
          </p:nvPr>
        </p:nvSpPr>
        <p:spPr/>
        <p:txBody>
          <a:bodyPr/>
          <a:lstStyle/>
          <a:p>
            <a:fld id="{993A4BE7-94F8-43D0-A956-A40AC5AB901E}" type="slidenum">
              <a:rPr lang="nl-NL" smtClean="0"/>
              <a:t>118</a:t>
            </a:fld>
            <a:endParaRPr lang="nl-NL" dirty="0"/>
          </a:p>
        </p:txBody>
      </p:sp>
      <p:sp>
        <p:nvSpPr>
          <p:cNvPr id="7" name="Tekstvak 6">
            <a:extLst>
              <a:ext uri="{FF2B5EF4-FFF2-40B4-BE49-F238E27FC236}">
                <a16:creationId xmlns:a16="http://schemas.microsoft.com/office/drawing/2014/main" id="{AD253E41-1AA6-4013-B996-3511F801315A}"/>
              </a:ext>
            </a:extLst>
          </p:cNvPr>
          <p:cNvSpPr txBox="1"/>
          <p:nvPr/>
        </p:nvSpPr>
        <p:spPr>
          <a:xfrm>
            <a:off x="9805447" y="5984898"/>
            <a:ext cx="2174463" cy="276999"/>
          </a:xfrm>
          <a:prstGeom prst="rect">
            <a:avLst/>
          </a:prstGeom>
          <a:noFill/>
        </p:spPr>
        <p:txBody>
          <a:bodyPr wrap="square" rtlCol="0">
            <a:spAutoFit/>
          </a:bodyPr>
          <a:lstStyle/>
          <a:p>
            <a:r>
              <a:rPr lang="nl-NL" sz="1200" i="1" dirty="0"/>
              <a:t>Bron: Min. Van I&amp;W</a:t>
            </a:r>
          </a:p>
        </p:txBody>
      </p:sp>
      <p:pic>
        <p:nvPicPr>
          <p:cNvPr id="8" name="Afbeelding 7">
            <a:extLst>
              <a:ext uri="{FF2B5EF4-FFF2-40B4-BE49-F238E27FC236}">
                <a16:creationId xmlns:a16="http://schemas.microsoft.com/office/drawing/2014/main" id="{230BC7BD-3C82-4243-9952-8EF0346D342B}"/>
              </a:ext>
            </a:extLst>
          </p:cNvPr>
          <p:cNvPicPr>
            <a:picLocks noChangeAspect="1"/>
          </p:cNvPicPr>
          <p:nvPr/>
        </p:nvPicPr>
        <p:blipFill>
          <a:blip r:embed="rId3"/>
          <a:stretch>
            <a:fillRect/>
          </a:stretch>
        </p:blipFill>
        <p:spPr>
          <a:xfrm>
            <a:off x="8304401" y="1220116"/>
            <a:ext cx="3125599" cy="4715816"/>
          </a:xfrm>
          <a:prstGeom prst="rect">
            <a:avLst/>
          </a:prstGeom>
          <a:ln>
            <a:solidFill>
              <a:schemeClr val="accent6">
                <a:lumMod val="50000"/>
              </a:schemeClr>
            </a:solidFill>
          </a:ln>
        </p:spPr>
      </p:pic>
    </p:spTree>
    <p:extLst>
      <p:ext uri="{BB962C8B-B14F-4D97-AF65-F5344CB8AC3E}">
        <p14:creationId xmlns:p14="http://schemas.microsoft.com/office/powerpoint/2010/main" val="8949766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6D56B-040A-4A2B-8122-9B6F110F1943}"/>
              </a:ext>
            </a:extLst>
          </p:cNvPr>
          <p:cNvSpPr>
            <a:spLocks noGrp="1"/>
          </p:cNvSpPr>
          <p:nvPr>
            <p:ph type="title"/>
          </p:nvPr>
        </p:nvSpPr>
        <p:spPr/>
        <p:txBody>
          <a:bodyPr>
            <a:normAutofit/>
          </a:bodyPr>
          <a:lstStyle/>
          <a:p>
            <a:r>
              <a:rPr lang="nl-NL" dirty="0"/>
              <a:t>Duurzame wegenbouw en kunstwerken, reikwijdte</a:t>
            </a:r>
          </a:p>
        </p:txBody>
      </p:sp>
      <p:sp>
        <p:nvSpPr>
          <p:cNvPr id="8" name="Tijdelijke aanduiding voor inhoud 7">
            <a:extLst>
              <a:ext uri="{FF2B5EF4-FFF2-40B4-BE49-F238E27FC236}">
                <a16:creationId xmlns:a16="http://schemas.microsoft.com/office/drawing/2014/main" id="{1BD81EDD-6986-4F77-9E8D-E00F41405570}"/>
              </a:ext>
            </a:extLst>
          </p:cNvPr>
          <p:cNvSpPr>
            <a:spLocks noGrp="1"/>
          </p:cNvSpPr>
          <p:nvPr>
            <p:ph idx="1"/>
          </p:nvPr>
        </p:nvSpPr>
        <p:spPr>
          <a:xfrm>
            <a:off x="838200" y="1311564"/>
            <a:ext cx="6088380" cy="4865399"/>
          </a:xfrm>
        </p:spPr>
        <p:txBody>
          <a:bodyPr>
            <a:normAutofit/>
          </a:bodyPr>
          <a:lstStyle/>
          <a:p>
            <a:r>
              <a:rPr lang="nl-NL" sz="2400" dirty="0">
                <a:latin typeface="Candara" panose="020E0502030303020204" pitchFamily="34" charset="0"/>
                <a:cs typeface="Calibri" panose="020F0502020204030204" pitchFamily="34" charset="0"/>
              </a:rPr>
              <a:t>Wegenbouw</a:t>
            </a:r>
          </a:p>
          <a:p>
            <a:pPr lvl="1"/>
            <a:r>
              <a:rPr lang="nl-NL" sz="2000" dirty="0">
                <a:latin typeface="Candara" panose="020E0502030303020204" pitchFamily="34" charset="0"/>
                <a:cs typeface="Calibri" panose="020F0502020204030204" pitchFamily="34" charset="0"/>
              </a:rPr>
              <a:t>Asfaltinnovaties</a:t>
            </a:r>
          </a:p>
          <a:p>
            <a:pPr lvl="1"/>
            <a:r>
              <a:rPr lang="nl-NL" sz="2000" dirty="0">
                <a:latin typeface="Candara" panose="020E0502030303020204" pitchFamily="34" charset="0"/>
                <a:cs typeface="Calibri" panose="020F0502020204030204" pitchFamily="34" charset="0"/>
              </a:rPr>
              <a:t>Hergebruik wegmeubilair en installaties</a:t>
            </a:r>
          </a:p>
          <a:p>
            <a:pPr lvl="1"/>
            <a:r>
              <a:rPr lang="nl-NL" sz="2000" dirty="0">
                <a:latin typeface="Candara" panose="020E0502030303020204" pitchFamily="34" charset="0"/>
                <a:cs typeface="Calibri" panose="020F0502020204030204" pitchFamily="34" charset="0"/>
              </a:rPr>
              <a:t>Biobased wegmeubilair en installaties</a:t>
            </a:r>
          </a:p>
          <a:p>
            <a:pPr lvl="1"/>
            <a:r>
              <a:rPr lang="nl-NL" sz="2000" dirty="0">
                <a:latin typeface="Candara" panose="020E0502030303020204" pitchFamily="34" charset="0"/>
              </a:rPr>
              <a:t>Duurzame geluidschermen</a:t>
            </a:r>
          </a:p>
          <a:p>
            <a:pPr lvl="1"/>
            <a:endParaRPr lang="nl-NL" sz="2000" dirty="0">
              <a:latin typeface="Candara" panose="020E0502030303020204" pitchFamily="34" charset="0"/>
            </a:endParaRPr>
          </a:p>
          <a:p>
            <a:r>
              <a:rPr lang="nl-NL" sz="2400" dirty="0">
                <a:latin typeface="Candara" panose="020E0502030303020204" pitchFamily="34" charset="0"/>
                <a:cs typeface="Calibri" panose="020F0502020204030204" pitchFamily="34" charset="0"/>
              </a:rPr>
              <a:t>Kunstwerken</a:t>
            </a:r>
          </a:p>
          <a:p>
            <a:pPr lvl="1"/>
            <a:r>
              <a:rPr lang="nl-NL" sz="2000" dirty="0">
                <a:latin typeface="Candara" panose="020E0502030303020204" pitchFamily="34" charset="0"/>
                <a:cs typeface="Calibri" panose="020F0502020204030204" pitchFamily="34" charset="0"/>
              </a:rPr>
              <a:t>Betoninnovaties</a:t>
            </a:r>
          </a:p>
          <a:p>
            <a:pPr lvl="1"/>
            <a:r>
              <a:rPr lang="nl-NL" sz="2000" dirty="0">
                <a:latin typeface="Candara" panose="020E0502030303020204" pitchFamily="34" charset="0"/>
                <a:cs typeface="Calibri" panose="020F0502020204030204" pitchFamily="34" charset="0"/>
              </a:rPr>
              <a:t>Verlengde levensduur kunstwerken</a:t>
            </a:r>
          </a:p>
          <a:p>
            <a:pPr lvl="1"/>
            <a:r>
              <a:rPr lang="nl-NL" sz="2000" dirty="0">
                <a:latin typeface="Candara" panose="020E0502030303020204" pitchFamily="34" charset="0"/>
                <a:cs typeface="Calibri" panose="020F0502020204030204" pitchFamily="34" charset="0"/>
              </a:rPr>
              <a:t>Hergebruik bruggen</a:t>
            </a:r>
          </a:p>
          <a:p>
            <a:pPr lvl="1"/>
            <a:r>
              <a:rPr lang="nl-NL" sz="2000" dirty="0">
                <a:latin typeface="Candara" panose="020E0502030303020204" pitchFamily="34" charset="0"/>
                <a:cs typeface="Calibri" panose="020F0502020204030204" pitchFamily="34" charset="0"/>
              </a:rPr>
              <a:t>Circulair viaduct</a:t>
            </a:r>
          </a:p>
          <a:p>
            <a:pPr lvl="1"/>
            <a:r>
              <a:rPr lang="nl-NL" sz="2000" dirty="0">
                <a:latin typeface="Candara" panose="020E0502030303020204" pitchFamily="34" charset="0"/>
                <a:cs typeface="Calibri" panose="020F0502020204030204" pitchFamily="34" charset="0"/>
              </a:rPr>
              <a:t>Kunstwerken van biobased materiaal </a:t>
            </a:r>
          </a:p>
          <a:p>
            <a:endParaRPr lang="nl-NL" sz="2400" dirty="0">
              <a:latin typeface="Candara" panose="020E0502030303020204" pitchFamily="34" charset="0"/>
              <a:cs typeface="Calibri" panose="020F0502020204030204" pitchFamily="34" charset="0"/>
            </a:endParaRPr>
          </a:p>
          <a:p>
            <a:endParaRPr lang="nl-NL" dirty="0"/>
          </a:p>
        </p:txBody>
      </p:sp>
      <p:sp>
        <p:nvSpPr>
          <p:cNvPr id="4" name="Tijdelijke aanduiding voor dianummer 3">
            <a:extLst>
              <a:ext uri="{FF2B5EF4-FFF2-40B4-BE49-F238E27FC236}">
                <a16:creationId xmlns:a16="http://schemas.microsoft.com/office/drawing/2014/main" id="{B840551D-1105-4819-94B9-BA3D4269E96A}"/>
              </a:ext>
            </a:extLst>
          </p:cNvPr>
          <p:cNvSpPr>
            <a:spLocks noGrp="1"/>
          </p:cNvSpPr>
          <p:nvPr>
            <p:ph type="sldNum" sz="quarter" idx="12"/>
          </p:nvPr>
        </p:nvSpPr>
        <p:spPr/>
        <p:txBody>
          <a:bodyPr/>
          <a:lstStyle/>
          <a:p>
            <a:fld id="{993A4BE7-94F8-43D0-A956-A40AC5AB901E}" type="slidenum">
              <a:rPr lang="nl-NL" smtClean="0"/>
              <a:t>119</a:t>
            </a:fld>
            <a:endParaRPr lang="nl-NL" dirty="0"/>
          </a:p>
        </p:txBody>
      </p:sp>
      <p:sp>
        <p:nvSpPr>
          <p:cNvPr id="7" name="Tekstvak 6">
            <a:extLst>
              <a:ext uri="{FF2B5EF4-FFF2-40B4-BE49-F238E27FC236}">
                <a16:creationId xmlns:a16="http://schemas.microsoft.com/office/drawing/2014/main" id="{7F777747-A709-4A46-AFDB-877B5998A6A0}"/>
              </a:ext>
            </a:extLst>
          </p:cNvPr>
          <p:cNvSpPr txBox="1"/>
          <p:nvPr/>
        </p:nvSpPr>
        <p:spPr>
          <a:xfrm>
            <a:off x="10137406" y="4705368"/>
            <a:ext cx="1599060" cy="276999"/>
          </a:xfrm>
          <a:prstGeom prst="rect">
            <a:avLst/>
          </a:prstGeom>
          <a:noFill/>
        </p:spPr>
        <p:txBody>
          <a:bodyPr wrap="square" rtlCol="0">
            <a:spAutoFit/>
          </a:bodyPr>
          <a:lstStyle/>
          <a:p>
            <a:r>
              <a:rPr lang="nl-NL" sz="1200" i="1" dirty="0"/>
              <a:t>Bron: Rijkswaterstaat</a:t>
            </a:r>
          </a:p>
        </p:txBody>
      </p:sp>
      <p:pic>
        <p:nvPicPr>
          <p:cNvPr id="5" name="Afbeelding 4">
            <a:extLst>
              <a:ext uri="{FF2B5EF4-FFF2-40B4-BE49-F238E27FC236}">
                <a16:creationId xmlns:a16="http://schemas.microsoft.com/office/drawing/2014/main" id="{88A455A5-FE21-4EE3-B6FB-133DA439E6B3}"/>
              </a:ext>
            </a:extLst>
          </p:cNvPr>
          <p:cNvPicPr>
            <a:picLocks noChangeAspect="1"/>
          </p:cNvPicPr>
          <p:nvPr/>
        </p:nvPicPr>
        <p:blipFill>
          <a:blip r:embed="rId3"/>
          <a:stretch>
            <a:fillRect/>
          </a:stretch>
        </p:blipFill>
        <p:spPr>
          <a:xfrm>
            <a:off x="6798914" y="1888729"/>
            <a:ext cx="5162350" cy="2667493"/>
          </a:xfrm>
          <a:prstGeom prst="rect">
            <a:avLst/>
          </a:prstGeom>
        </p:spPr>
      </p:pic>
    </p:spTree>
    <p:extLst>
      <p:ext uri="{BB962C8B-B14F-4D97-AF65-F5344CB8AC3E}">
        <p14:creationId xmlns:p14="http://schemas.microsoft.com/office/powerpoint/2010/main" val="1572322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23867-9BD4-411E-9E5A-588F8E062D17}"/>
              </a:ext>
            </a:extLst>
          </p:cNvPr>
          <p:cNvSpPr>
            <a:spLocks noGrp="1"/>
          </p:cNvSpPr>
          <p:nvPr>
            <p:ph type="title"/>
          </p:nvPr>
        </p:nvSpPr>
        <p:spPr/>
        <p:txBody>
          <a:bodyPr>
            <a:normAutofit/>
          </a:bodyPr>
          <a:lstStyle/>
          <a:p>
            <a:r>
              <a:rPr lang="nl-NL" b="0" i="0" u="none" strike="noStrike" baseline="0" dirty="0">
                <a:latin typeface="Candara" panose="020E0502030303020204" pitchFamily="34" charset="0"/>
              </a:rPr>
              <a:t>Milieu-impact asfalt, energieverbruik</a:t>
            </a:r>
            <a:endParaRPr lang="nl-NL"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76FF1E4A-D6A2-4485-B1DC-54E8F752CE7C}"/>
              </a:ext>
            </a:extLst>
          </p:cNvPr>
          <p:cNvSpPr>
            <a:spLocks noGrp="1"/>
          </p:cNvSpPr>
          <p:nvPr>
            <p:ph type="sldNum" sz="quarter" idx="12"/>
          </p:nvPr>
        </p:nvSpPr>
        <p:spPr/>
        <p:txBody>
          <a:bodyPr/>
          <a:lstStyle/>
          <a:p>
            <a:fld id="{993A4BE7-94F8-43D0-A956-A40AC5AB901E}" type="slidenum">
              <a:rPr lang="nl-NL" smtClean="0"/>
              <a:t>12</a:t>
            </a:fld>
            <a:endParaRPr lang="nl-NL" dirty="0"/>
          </a:p>
        </p:txBody>
      </p:sp>
      <p:sp>
        <p:nvSpPr>
          <p:cNvPr id="9" name="Tekstvak 8">
            <a:extLst>
              <a:ext uri="{FF2B5EF4-FFF2-40B4-BE49-F238E27FC236}">
                <a16:creationId xmlns:a16="http://schemas.microsoft.com/office/drawing/2014/main" id="{AC21EC66-570E-4765-B344-52691962EB5A}"/>
              </a:ext>
            </a:extLst>
          </p:cNvPr>
          <p:cNvSpPr txBox="1"/>
          <p:nvPr/>
        </p:nvSpPr>
        <p:spPr>
          <a:xfrm>
            <a:off x="6223000" y="5925787"/>
            <a:ext cx="5537200" cy="307777"/>
          </a:xfrm>
          <a:prstGeom prst="rect">
            <a:avLst/>
          </a:prstGeom>
          <a:noFill/>
          <a:ln>
            <a:solidFill>
              <a:schemeClr val="accent6">
                <a:lumMod val="50000"/>
              </a:schemeClr>
            </a:solidFill>
          </a:ln>
        </p:spPr>
        <p:txBody>
          <a:bodyPr wrap="square" rtlCol="0">
            <a:spAutoFit/>
          </a:bodyPr>
          <a:lstStyle/>
          <a:p>
            <a:r>
              <a:rPr lang="nl-NL" sz="1400" dirty="0"/>
              <a:t>Bron: TNO-rapport LCA achtergronden 19 asfaltmengsels 2020, figuur 8.</a:t>
            </a:r>
          </a:p>
        </p:txBody>
      </p:sp>
      <p:pic>
        <p:nvPicPr>
          <p:cNvPr id="5" name="Afbeelding 4">
            <a:extLst>
              <a:ext uri="{FF2B5EF4-FFF2-40B4-BE49-F238E27FC236}">
                <a16:creationId xmlns:a16="http://schemas.microsoft.com/office/drawing/2014/main" id="{37A73178-50F5-4E5E-A302-B6CFD897DC34}"/>
              </a:ext>
            </a:extLst>
          </p:cNvPr>
          <p:cNvPicPr>
            <a:picLocks noChangeAspect="1"/>
          </p:cNvPicPr>
          <p:nvPr/>
        </p:nvPicPr>
        <p:blipFill>
          <a:blip r:embed="rId3"/>
          <a:stretch>
            <a:fillRect/>
          </a:stretch>
        </p:blipFill>
        <p:spPr>
          <a:xfrm>
            <a:off x="665196" y="1400118"/>
            <a:ext cx="10861608" cy="4525669"/>
          </a:xfrm>
          <a:prstGeom prst="rect">
            <a:avLst/>
          </a:prstGeom>
        </p:spPr>
      </p:pic>
    </p:spTree>
    <p:extLst>
      <p:ext uri="{BB962C8B-B14F-4D97-AF65-F5344CB8AC3E}">
        <p14:creationId xmlns:p14="http://schemas.microsoft.com/office/powerpoint/2010/main" val="39420447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38A3E-C49C-41D2-8B11-4A3303ADE3B6}"/>
              </a:ext>
            </a:extLst>
          </p:cNvPr>
          <p:cNvSpPr>
            <a:spLocks noGrp="1"/>
          </p:cNvSpPr>
          <p:nvPr>
            <p:ph type="title"/>
          </p:nvPr>
        </p:nvSpPr>
        <p:spPr>
          <a:xfrm>
            <a:off x="839788" y="457200"/>
            <a:ext cx="5576252" cy="1600200"/>
          </a:xfrm>
        </p:spPr>
        <p:txBody>
          <a:bodyPr anchor="t">
            <a:normAutofit/>
          </a:bodyPr>
          <a:lstStyle/>
          <a:p>
            <a:r>
              <a:rPr lang="nl-NL" dirty="0"/>
              <a:t>Duurzame strategie bruggen, viaducten en tunnels</a:t>
            </a:r>
          </a:p>
        </p:txBody>
      </p:sp>
      <p:sp>
        <p:nvSpPr>
          <p:cNvPr id="4" name="Tijdelijke aanduiding voor tekst 3">
            <a:extLst>
              <a:ext uri="{FF2B5EF4-FFF2-40B4-BE49-F238E27FC236}">
                <a16:creationId xmlns:a16="http://schemas.microsoft.com/office/drawing/2014/main" id="{B7E58159-B030-4E89-9FD7-7A0474142F92}"/>
              </a:ext>
            </a:extLst>
          </p:cNvPr>
          <p:cNvSpPr>
            <a:spLocks noGrp="1"/>
          </p:cNvSpPr>
          <p:nvPr>
            <p:ph type="body" sz="half" idx="2"/>
          </p:nvPr>
        </p:nvSpPr>
        <p:spPr>
          <a:xfrm>
            <a:off x="839788" y="1621870"/>
            <a:ext cx="5911532" cy="4397930"/>
          </a:xfrm>
        </p:spPr>
        <p:txBody>
          <a:bodyPr>
            <a:noAutofit/>
          </a:bodyPr>
          <a:lstStyle/>
          <a:p>
            <a:pPr>
              <a:lnSpc>
                <a:spcPct val="100000"/>
              </a:lnSpc>
              <a:spcBef>
                <a:spcPts val="0"/>
              </a:spcBef>
            </a:pPr>
            <a:r>
              <a:rPr lang="nl-NL" sz="2000" b="1" dirty="0"/>
              <a:t>Waardebehoud: </a:t>
            </a:r>
          </a:p>
          <a:p>
            <a:pPr marL="342900" indent="-342900">
              <a:lnSpc>
                <a:spcPct val="100000"/>
              </a:lnSpc>
              <a:spcBef>
                <a:spcPts val="0"/>
              </a:spcBef>
              <a:buFont typeface="Arial" panose="020B0604020202020204" pitchFamily="34" charset="0"/>
              <a:buChar char="•"/>
            </a:pPr>
            <a:r>
              <a:rPr lang="nl-NL" sz="2000" dirty="0"/>
              <a:t>Verleng de levensduur door tijdige inspectie en goed onderhoud (onderhoud van voegen en waterafvoersystemen).</a:t>
            </a:r>
          </a:p>
          <a:p>
            <a:pPr marL="342900" indent="-342900">
              <a:lnSpc>
                <a:spcPct val="100000"/>
              </a:lnSpc>
              <a:spcBef>
                <a:spcPts val="0"/>
              </a:spcBef>
              <a:buFont typeface="Arial" panose="020B0604020202020204" pitchFamily="34" charset="0"/>
              <a:buChar char="•"/>
            </a:pPr>
            <a:r>
              <a:rPr lang="nl-NL" sz="2000" dirty="0"/>
              <a:t>Hergebruik en recycling (zo hoogwaardig mogelijk) bestaande onderdelen en materialen (lampen, kabels, meubilair, etc.).</a:t>
            </a:r>
          </a:p>
          <a:p>
            <a:pPr marL="342900" indent="-342900">
              <a:lnSpc>
                <a:spcPct val="100000"/>
              </a:lnSpc>
              <a:spcBef>
                <a:spcPts val="0"/>
              </a:spcBef>
              <a:buFont typeface="Arial" panose="020B0604020202020204" pitchFamily="34" charset="0"/>
              <a:buChar char="•"/>
            </a:pPr>
            <a:endParaRPr lang="nl-NL" sz="2000" dirty="0"/>
          </a:p>
          <a:p>
            <a:pPr marL="342900" indent="-342900">
              <a:lnSpc>
                <a:spcPct val="100000"/>
              </a:lnSpc>
              <a:spcBef>
                <a:spcPts val="0"/>
              </a:spcBef>
              <a:buFont typeface="Arial" panose="020B0604020202020204" pitchFamily="34" charset="0"/>
              <a:buChar char="•"/>
            </a:pPr>
            <a:endParaRPr lang="nl-NL" sz="2000" dirty="0"/>
          </a:p>
          <a:p>
            <a:pPr>
              <a:lnSpc>
                <a:spcPct val="100000"/>
              </a:lnSpc>
              <a:spcBef>
                <a:spcPts val="0"/>
              </a:spcBef>
            </a:pPr>
            <a:r>
              <a:rPr lang="nl-NL" sz="2000" b="1" dirty="0"/>
              <a:t>Waardecreatie: </a:t>
            </a:r>
          </a:p>
          <a:p>
            <a:pPr marL="342900" indent="-342900">
              <a:lnSpc>
                <a:spcPct val="100000"/>
              </a:lnSpc>
              <a:spcBef>
                <a:spcPts val="0"/>
              </a:spcBef>
              <a:buFont typeface="Arial" panose="020B0604020202020204" pitchFamily="34" charset="0"/>
              <a:buChar char="•"/>
            </a:pPr>
            <a:r>
              <a:rPr lang="nl-NL" sz="2000" dirty="0"/>
              <a:t>Modulair en demontabel ontwerp; hergebruik van delen of het geheel. </a:t>
            </a:r>
          </a:p>
          <a:p>
            <a:pPr marL="342900" indent="-342900">
              <a:lnSpc>
                <a:spcPct val="100000"/>
              </a:lnSpc>
              <a:spcBef>
                <a:spcPts val="0"/>
              </a:spcBef>
              <a:buFont typeface="Arial" panose="020B0604020202020204" pitchFamily="34" charset="0"/>
              <a:buChar char="•"/>
            </a:pPr>
            <a:r>
              <a:rPr lang="nl-NL" sz="2000" dirty="0"/>
              <a:t>Duurzaam materiaalgebruik (langere uithardingstijd beton, cementloos, biobased)</a:t>
            </a:r>
          </a:p>
          <a:p>
            <a:pPr>
              <a:lnSpc>
                <a:spcPct val="100000"/>
              </a:lnSpc>
              <a:spcBef>
                <a:spcPts val="0"/>
              </a:spcBef>
            </a:pPr>
            <a:endParaRPr lang="nl-NL" sz="2000" dirty="0"/>
          </a:p>
        </p:txBody>
      </p:sp>
      <p:sp>
        <p:nvSpPr>
          <p:cNvPr id="5" name="Tijdelijke aanduiding voor dianummer 4">
            <a:extLst>
              <a:ext uri="{FF2B5EF4-FFF2-40B4-BE49-F238E27FC236}">
                <a16:creationId xmlns:a16="http://schemas.microsoft.com/office/drawing/2014/main" id="{6493AF8A-0020-466F-B201-ED731BE50B2D}"/>
              </a:ext>
            </a:extLst>
          </p:cNvPr>
          <p:cNvSpPr>
            <a:spLocks noGrp="1"/>
          </p:cNvSpPr>
          <p:nvPr>
            <p:ph type="sldNum" sz="quarter" idx="12"/>
          </p:nvPr>
        </p:nvSpPr>
        <p:spPr/>
        <p:txBody>
          <a:bodyPr/>
          <a:lstStyle/>
          <a:p>
            <a:fld id="{993A4BE7-94F8-43D0-A956-A40AC5AB901E}" type="slidenum">
              <a:rPr lang="nl-NL" smtClean="0"/>
              <a:t>120</a:t>
            </a:fld>
            <a:endParaRPr lang="nl-NL" dirty="0"/>
          </a:p>
        </p:txBody>
      </p:sp>
      <p:sp>
        <p:nvSpPr>
          <p:cNvPr id="8" name="Tekstvak 7">
            <a:extLst>
              <a:ext uri="{FF2B5EF4-FFF2-40B4-BE49-F238E27FC236}">
                <a16:creationId xmlns:a16="http://schemas.microsoft.com/office/drawing/2014/main" id="{81848947-C39C-4E02-9FD9-058AABD1657F}"/>
              </a:ext>
            </a:extLst>
          </p:cNvPr>
          <p:cNvSpPr txBox="1"/>
          <p:nvPr/>
        </p:nvSpPr>
        <p:spPr>
          <a:xfrm>
            <a:off x="9893300" y="6079351"/>
            <a:ext cx="1828800" cy="276999"/>
          </a:xfrm>
          <a:prstGeom prst="rect">
            <a:avLst/>
          </a:prstGeom>
          <a:noFill/>
        </p:spPr>
        <p:txBody>
          <a:bodyPr wrap="square" rtlCol="0">
            <a:spAutoFit/>
          </a:bodyPr>
          <a:lstStyle/>
          <a:p>
            <a:r>
              <a:rPr lang="nl-NL" sz="1200" i="1" dirty="0"/>
              <a:t>Bron: Rijkswaterstaat.nl</a:t>
            </a:r>
          </a:p>
        </p:txBody>
      </p:sp>
      <p:pic>
        <p:nvPicPr>
          <p:cNvPr id="14" name="Afbeelding 13">
            <a:extLst>
              <a:ext uri="{FF2B5EF4-FFF2-40B4-BE49-F238E27FC236}">
                <a16:creationId xmlns:a16="http://schemas.microsoft.com/office/drawing/2014/main" id="{CA798C15-9171-4253-BCF0-DF0C3720E4A8}"/>
              </a:ext>
            </a:extLst>
          </p:cNvPr>
          <p:cNvPicPr>
            <a:picLocks noChangeAspect="1"/>
          </p:cNvPicPr>
          <p:nvPr/>
        </p:nvPicPr>
        <p:blipFill>
          <a:blip r:embed="rId3"/>
          <a:stretch>
            <a:fillRect/>
          </a:stretch>
        </p:blipFill>
        <p:spPr>
          <a:xfrm>
            <a:off x="7918449" y="457200"/>
            <a:ext cx="3695700" cy="2729548"/>
          </a:xfrm>
          <a:prstGeom prst="rect">
            <a:avLst/>
          </a:prstGeom>
        </p:spPr>
      </p:pic>
      <p:pic>
        <p:nvPicPr>
          <p:cNvPr id="6" name="Afbeelding 5">
            <a:extLst>
              <a:ext uri="{FF2B5EF4-FFF2-40B4-BE49-F238E27FC236}">
                <a16:creationId xmlns:a16="http://schemas.microsoft.com/office/drawing/2014/main" id="{4E0F798D-B6B1-4712-B020-520F15703FEB}"/>
              </a:ext>
            </a:extLst>
          </p:cNvPr>
          <p:cNvPicPr>
            <a:picLocks noChangeAspect="1"/>
          </p:cNvPicPr>
          <p:nvPr/>
        </p:nvPicPr>
        <p:blipFill>
          <a:blip r:embed="rId4"/>
          <a:stretch>
            <a:fillRect/>
          </a:stretch>
        </p:blipFill>
        <p:spPr>
          <a:xfrm>
            <a:off x="7918450" y="3269801"/>
            <a:ext cx="3695700" cy="2809550"/>
          </a:xfrm>
          <a:prstGeom prst="rect">
            <a:avLst/>
          </a:prstGeom>
        </p:spPr>
      </p:pic>
    </p:spTree>
    <p:extLst>
      <p:ext uri="{BB962C8B-B14F-4D97-AF65-F5344CB8AC3E}">
        <p14:creationId xmlns:p14="http://schemas.microsoft.com/office/powerpoint/2010/main" val="25360802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88EF1-2A8F-4F4F-A3A9-F1DE6816F4D0}"/>
              </a:ext>
            </a:extLst>
          </p:cNvPr>
          <p:cNvSpPr>
            <a:spLocks noGrp="1"/>
          </p:cNvSpPr>
          <p:nvPr>
            <p:ph type="title"/>
          </p:nvPr>
        </p:nvSpPr>
        <p:spPr/>
        <p:txBody>
          <a:bodyPr/>
          <a:lstStyle/>
          <a:p>
            <a:r>
              <a:rPr lang="nl-NL" dirty="0"/>
              <a:t>Sluisdeuren </a:t>
            </a:r>
          </a:p>
        </p:txBody>
      </p:sp>
      <p:sp>
        <p:nvSpPr>
          <p:cNvPr id="11" name="Tijdelijke aanduiding voor inhoud 10">
            <a:extLst>
              <a:ext uri="{FF2B5EF4-FFF2-40B4-BE49-F238E27FC236}">
                <a16:creationId xmlns:a16="http://schemas.microsoft.com/office/drawing/2014/main" id="{ED53977B-7B89-4A12-BC46-2E2799292A80}"/>
              </a:ext>
            </a:extLst>
          </p:cNvPr>
          <p:cNvSpPr>
            <a:spLocks noGrp="1"/>
          </p:cNvSpPr>
          <p:nvPr>
            <p:ph idx="1"/>
          </p:nvPr>
        </p:nvSpPr>
        <p:spPr>
          <a:xfrm>
            <a:off x="838200" y="1311565"/>
            <a:ext cx="6351270" cy="4778650"/>
          </a:xfrm>
        </p:spPr>
        <p:txBody>
          <a:bodyPr>
            <a:normAutofit/>
          </a:bodyPr>
          <a:lstStyle/>
          <a:p>
            <a:r>
              <a:rPr lang="nl-NL" sz="2400" dirty="0"/>
              <a:t>Rijkswaterstaat vervangt komende 20 jaar een derde van al zijn sluizen.</a:t>
            </a:r>
          </a:p>
          <a:p>
            <a:r>
              <a:rPr lang="nl-NL" sz="2400" dirty="0" err="1"/>
              <a:t>MultiWaterWerk</a:t>
            </a:r>
            <a:r>
              <a:rPr lang="nl-NL" sz="2400" dirty="0"/>
              <a:t> is onderzoek naar standaardisatie van de vervangingsopgave</a:t>
            </a:r>
          </a:p>
          <a:p>
            <a:r>
              <a:rPr lang="nl-NL" sz="2400" dirty="0"/>
              <a:t>Vergelijking MKI-waarden sluisdeuren</a:t>
            </a:r>
          </a:p>
          <a:p>
            <a:pPr lvl="1"/>
            <a:r>
              <a:rPr lang="nl-NL" dirty="0"/>
              <a:t>Hout</a:t>
            </a:r>
          </a:p>
          <a:p>
            <a:pPr lvl="1"/>
            <a:r>
              <a:rPr lang="nl-NL" dirty="0"/>
              <a:t>Staal</a:t>
            </a:r>
          </a:p>
          <a:p>
            <a:pPr lvl="1"/>
            <a:r>
              <a:rPr lang="nl-NL" dirty="0" err="1"/>
              <a:t>Vezelversterkt</a:t>
            </a:r>
            <a:r>
              <a:rPr lang="nl-NL" dirty="0"/>
              <a:t> kunststof</a:t>
            </a:r>
          </a:p>
          <a:p>
            <a:pPr lvl="1"/>
            <a:r>
              <a:rPr lang="nl-NL" dirty="0"/>
              <a:t>Hybride </a:t>
            </a:r>
          </a:p>
        </p:txBody>
      </p:sp>
      <p:sp>
        <p:nvSpPr>
          <p:cNvPr id="4" name="Tijdelijke aanduiding voor dianummer 3">
            <a:extLst>
              <a:ext uri="{FF2B5EF4-FFF2-40B4-BE49-F238E27FC236}">
                <a16:creationId xmlns:a16="http://schemas.microsoft.com/office/drawing/2014/main" id="{A319E291-A531-4409-91F1-2F2D860087F9}"/>
              </a:ext>
            </a:extLst>
          </p:cNvPr>
          <p:cNvSpPr>
            <a:spLocks noGrp="1"/>
          </p:cNvSpPr>
          <p:nvPr>
            <p:ph type="sldNum" sz="quarter" idx="12"/>
          </p:nvPr>
        </p:nvSpPr>
        <p:spPr/>
        <p:txBody>
          <a:bodyPr/>
          <a:lstStyle/>
          <a:p>
            <a:fld id="{993A4BE7-94F8-43D0-A956-A40AC5AB901E}" type="slidenum">
              <a:rPr lang="nl-NL" smtClean="0"/>
              <a:t>121</a:t>
            </a:fld>
            <a:endParaRPr lang="nl-NL" dirty="0"/>
          </a:p>
        </p:txBody>
      </p:sp>
      <p:pic>
        <p:nvPicPr>
          <p:cNvPr id="14" name="Afbeelding 13">
            <a:extLst>
              <a:ext uri="{FF2B5EF4-FFF2-40B4-BE49-F238E27FC236}">
                <a16:creationId xmlns:a16="http://schemas.microsoft.com/office/drawing/2014/main" id="{0961CA81-1D89-40AF-A847-BFF4225E598B}"/>
              </a:ext>
            </a:extLst>
          </p:cNvPr>
          <p:cNvPicPr>
            <a:picLocks noChangeAspect="1"/>
          </p:cNvPicPr>
          <p:nvPr/>
        </p:nvPicPr>
        <p:blipFill>
          <a:blip r:embed="rId3"/>
          <a:stretch>
            <a:fillRect/>
          </a:stretch>
        </p:blipFill>
        <p:spPr>
          <a:xfrm>
            <a:off x="6822655" y="1662493"/>
            <a:ext cx="4789774" cy="4076793"/>
          </a:xfrm>
          <a:prstGeom prst="rect">
            <a:avLst/>
          </a:prstGeom>
        </p:spPr>
      </p:pic>
      <p:sp>
        <p:nvSpPr>
          <p:cNvPr id="15" name="Tekstvak 14">
            <a:extLst>
              <a:ext uri="{FF2B5EF4-FFF2-40B4-BE49-F238E27FC236}">
                <a16:creationId xmlns:a16="http://schemas.microsoft.com/office/drawing/2014/main" id="{84E753F6-581A-420D-8A38-26355C2C77B2}"/>
              </a:ext>
            </a:extLst>
          </p:cNvPr>
          <p:cNvSpPr txBox="1"/>
          <p:nvPr/>
        </p:nvSpPr>
        <p:spPr>
          <a:xfrm>
            <a:off x="9098087" y="5813215"/>
            <a:ext cx="2446020" cy="461665"/>
          </a:xfrm>
          <a:prstGeom prst="rect">
            <a:avLst/>
          </a:prstGeom>
          <a:noFill/>
        </p:spPr>
        <p:txBody>
          <a:bodyPr wrap="square" rtlCol="0">
            <a:spAutoFit/>
          </a:bodyPr>
          <a:lstStyle/>
          <a:p>
            <a:r>
              <a:rPr lang="nl-NL" sz="1200" i="1" dirty="0"/>
              <a:t>Bron: RWS-rapport </a:t>
            </a:r>
            <a:r>
              <a:rPr lang="nl-NL" sz="1200" i="1" dirty="0" err="1"/>
              <a:t>MultiWaterwerk</a:t>
            </a:r>
            <a:r>
              <a:rPr lang="nl-NL" sz="1200" i="1" dirty="0"/>
              <a:t>, Standaardisatie sluisdeuren</a:t>
            </a:r>
          </a:p>
        </p:txBody>
      </p:sp>
    </p:spTree>
    <p:extLst>
      <p:ext uri="{BB962C8B-B14F-4D97-AF65-F5344CB8AC3E}">
        <p14:creationId xmlns:p14="http://schemas.microsoft.com/office/powerpoint/2010/main" val="8209277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39129-93B2-42A9-B143-661685253049}"/>
              </a:ext>
            </a:extLst>
          </p:cNvPr>
          <p:cNvSpPr>
            <a:spLocks noGrp="1"/>
          </p:cNvSpPr>
          <p:nvPr>
            <p:ph type="title"/>
          </p:nvPr>
        </p:nvSpPr>
        <p:spPr/>
        <p:txBody>
          <a:bodyPr/>
          <a:lstStyle/>
          <a:p>
            <a:r>
              <a:rPr lang="nl-NL" dirty="0"/>
              <a:t>Circulariteit in uitvoering</a:t>
            </a:r>
          </a:p>
        </p:txBody>
      </p:sp>
      <p:sp>
        <p:nvSpPr>
          <p:cNvPr id="4" name="Tijdelijke aanduiding voor dianummer 3">
            <a:extLst>
              <a:ext uri="{FF2B5EF4-FFF2-40B4-BE49-F238E27FC236}">
                <a16:creationId xmlns:a16="http://schemas.microsoft.com/office/drawing/2014/main" id="{B5D38296-B9A1-4997-BBBD-AA18816642A5}"/>
              </a:ext>
            </a:extLst>
          </p:cNvPr>
          <p:cNvSpPr>
            <a:spLocks noGrp="1"/>
          </p:cNvSpPr>
          <p:nvPr>
            <p:ph type="sldNum" sz="quarter" idx="12"/>
          </p:nvPr>
        </p:nvSpPr>
        <p:spPr/>
        <p:txBody>
          <a:bodyPr/>
          <a:lstStyle/>
          <a:p>
            <a:fld id="{993A4BE7-94F8-43D0-A956-A40AC5AB901E}" type="slidenum">
              <a:rPr lang="nl-NL" smtClean="0"/>
              <a:t>122</a:t>
            </a:fld>
            <a:endParaRPr lang="nl-NL" dirty="0"/>
          </a:p>
        </p:txBody>
      </p:sp>
      <p:pic>
        <p:nvPicPr>
          <p:cNvPr id="7" name="Afbeelding 6">
            <a:hlinkClick r:id="rId2"/>
            <a:extLst>
              <a:ext uri="{FF2B5EF4-FFF2-40B4-BE49-F238E27FC236}">
                <a16:creationId xmlns:a16="http://schemas.microsoft.com/office/drawing/2014/main" id="{79415507-57AF-466D-B367-E4082BFD6295}"/>
              </a:ext>
            </a:extLst>
          </p:cNvPr>
          <p:cNvPicPr>
            <a:picLocks noChangeAspect="1"/>
          </p:cNvPicPr>
          <p:nvPr/>
        </p:nvPicPr>
        <p:blipFill>
          <a:blip r:embed="rId3"/>
          <a:stretch>
            <a:fillRect/>
          </a:stretch>
        </p:blipFill>
        <p:spPr>
          <a:xfrm>
            <a:off x="2793599" y="1466969"/>
            <a:ext cx="6350402" cy="4318273"/>
          </a:xfrm>
          <a:prstGeom prst="rect">
            <a:avLst/>
          </a:prstGeom>
        </p:spPr>
      </p:pic>
      <p:sp>
        <p:nvSpPr>
          <p:cNvPr id="8" name="Tekstvak 7">
            <a:extLst>
              <a:ext uri="{FF2B5EF4-FFF2-40B4-BE49-F238E27FC236}">
                <a16:creationId xmlns:a16="http://schemas.microsoft.com/office/drawing/2014/main" id="{E8975137-E71B-4AFD-AF1E-9786A9BB63A1}"/>
              </a:ext>
            </a:extLst>
          </p:cNvPr>
          <p:cNvSpPr txBox="1"/>
          <p:nvPr/>
        </p:nvSpPr>
        <p:spPr>
          <a:xfrm>
            <a:off x="3842795" y="5884575"/>
            <a:ext cx="5092861" cy="307777"/>
          </a:xfrm>
          <a:prstGeom prst="rect">
            <a:avLst/>
          </a:prstGeom>
          <a:noFill/>
        </p:spPr>
        <p:txBody>
          <a:bodyPr wrap="square" rtlCol="0">
            <a:spAutoFit/>
          </a:bodyPr>
          <a:lstStyle/>
          <a:p>
            <a:r>
              <a:rPr lang="nl-NL" sz="1400" i="1" dirty="0">
                <a:latin typeface="Candara" panose="020E0502030303020204" pitchFamily="34" charset="0"/>
              </a:rPr>
              <a:t>YouTube: </a:t>
            </a:r>
            <a:r>
              <a:rPr lang="nl-NL" sz="1400" b="0" i="1" dirty="0">
                <a:effectLst/>
                <a:latin typeface="Candara" panose="020E0502030303020204" pitchFamily="34" charset="0"/>
              </a:rPr>
              <a:t>De weg van de toekomst | Doen Ze Dat Zo? | Het Klokhuis</a:t>
            </a:r>
            <a:endParaRPr lang="nl-NL" dirty="0"/>
          </a:p>
        </p:txBody>
      </p:sp>
    </p:spTree>
    <p:extLst>
      <p:ext uri="{BB962C8B-B14F-4D97-AF65-F5344CB8AC3E}">
        <p14:creationId xmlns:p14="http://schemas.microsoft.com/office/powerpoint/2010/main" val="29628720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C9EA5F-F6F4-4070-ABDE-9A704404CB00}"/>
              </a:ext>
            </a:extLst>
          </p:cNvPr>
          <p:cNvSpPr>
            <a:spLocks noGrp="1"/>
          </p:cNvSpPr>
          <p:nvPr>
            <p:ph type="title"/>
          </p:nvPr>
        </p:nvSpPr>
        <p:spPr/>
        <p:txBody>
          <a:bodyPr/>
          <a:lstStyle/>
          <a:p>
            <a:r>
              <a:rPr lang="nl-NL" dirty="0"/>
              <a:t>Circulaire maatregelen wegen</a:t>
            </a:r>
          </a:p>
        </p:txBody>
      </p:sp>
      <p:sp>
        <p:nvSpPr>
          <p:cNvPr id="4" name="Tijdelijke aanduiding voor dianummer 3">
            <a:extLst>
              <a:ext uri="{FF2B5EF4-FFF2-40B4-BE49-F238E27FC236}">
                <a16:creationId xmlns:a16="http://schemas.microsoft.com/office/drawing/2014/main" id="{35FA2CF8-BBB6-4393-A977-66E8C8F835C3}"/>
              </a:ext>
            </a:extLst>
          </p:cNvPr>
          <p:cNvSpPr>
            <a:spLocks noGrp="1"/>
          </p:cNvSpPr>
          <p:nvPr>
            <p:ph type="sldNum" sz="quarter" idx="12"/>
          </p:nvPr>
        </p:nvSpPr>
        <p:spPr/>
        <p:txBody>
          <a:bodyPr/>
          <a:lstStyle/>
          <a:p>
            <a:fld id="{993A4BE7-94F8-43D0-A956-A40AC5AB901E}" type="slidenum">
              <a:rPr lang="nl-NL" smtClean="0"/>
              <a:t>123</a:t>
            </a:fld>
            <a:endParaRPr lang="nl-NL" dirty="0"/>
          </a:p>
        </p:txBody>
      </p:sp>
      <p:sp>
        <p:nvSpPr>
          <p:cNvPr id="7" name="Tekstvak 6">
            <a:extLst>
              <a:ext uri="{FF2B5EF4-FFF2-40B4-BE49-F238E27FC236}">
                <a16:creationId xmlns:a16="http://schemas.microsoft.com/office/drawing/2014/main" id="{E0CA7C39-F5C4-473D-A46A-DB726BA898C6}"/>
              </a:ext>
            </a:extLst>
          </p:cNvPr>
          <p:cNvSpPr txBox="1"/>
          <p:nvPr/>
        </p:nvSpPr>
        <p:spPr>
          <a:xfrm>
            <a:off x="10393017" y="5444613"/>
            <a:ext cx="1444486" cy="830997"/>
          </a:xfrm>
          <a:prstGeom prst="rect">
            <a:avLst/>
          </a:prstGeom>
          <a:noFill/>
        </p:spPr>
        <p:txBody>
          <a:bodyPr wrap="square" rtlCol="0">
            <a:spAutoFit/>
          </a:bodyPr>
          <a:lstStyle/>
          <a:p>
            <a:r>
              <a:rPr lang="nl-NL" sz="1200" i="1" dirty="0"/>
              <a:t>Bron: Circulaire objecten, Royal HaskoningDHV - RWS</a:t>
            </a:r>
          </a:p>
        </p:txBody>
      </p:sp>
      <p:pic>
        <p:nvPicPr>
          <p:cNvPr id="11" name="Afbeelding 10">
            <a:extLst>
              <a:ext uri="{FF2B5EF4-FFF2-40B4-BE49-F238E27FC236}">
                <a16:creationId xmlns:a16="http://schemas.microsoft.com/office/drawing/2014/main" id="{8A3EF9C9-B3DF-4630-9534-0DF94A1DF823}"/>
              </a:ext>
            </a:extLst>
          </p:cNvPr>
          <p:cNvPicPr>
            <a:picLocks noChangeAspect="1"/>
          </p:cNvPicPr>
          <p:nvPr/>
        </p:nvPicPr>
        <p:blipFill rotWithShape="1">
          <a:blip r:embed="rId3">
            <a:extLst>
              <a:ext uri="{28A0092B-C50C-407E-A947-70E740481C1C}">
                <a14:useLocalDpi xmlns:a14="http://schemas.microsoft.com/office/drawing/2010/main" val="0"/>
              </a:ext>
            </a:extLst>
          </a:blip>
          <a:srcRect t="6100"/>
          <a:stretch/>
        </p:blipFill>
        <p:spPr>
          <a:xfrm>
            <a:off x="2464904" y="1046922"/>
            <a:ext cx="7773818" cy="5228688"/>
          </a:xfrm>
          <a:prstGeom prst="rect">
            <a:avLst/>
          </a:prstGeom>
          <a:ln>
            <a:solidFill>
              <a:schemeClr val="accent6">
                <a:lumMod val="50000"/>
              </a:schemeClr>
            </a:solidFill>
          </a:ln>
        </p:spPr>
      </p:pic>
    </p:spTree>
    <p:extLst>
      <p:ext uri="{BB962C8B-B14F-4D97-AF65-F5344CB8AC3E}">
        <p14:creationId xmlns:p14="http://schemas.microsoft.com/office/powerpoint/2010/main" val="12003624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C9EA5F-F6F4-4070-ABDE-9A704404CB00}"/>
              </a:ext>
            </a:extLst>
          </p:cNvPr>
          <p:cNvSpPr>
            <a:spLocks noGrp="1"/>
          </p:cNvSpPr>
          <p:nvPr>
            <p:ph type="title"/>
          </p:nvPr>
        </p:nvSpPr>
        <p:spPr/>
        <p:txBody>
          <a:bodyPr/>
          <a:lstStyle/>
          <a:p>
            <a:r>
              <a:rPr lang="nl-NL" dirty="0"/>
              <a:t>Circulaire maatregelen bruggen en viaducten</a:t>
            </a:r>
          </a:p>
        </p:txBody>
      </p:sp>
      <p:sp>
        <p:nvSpPr>
          <p:cNvPr id="4" name="Tijdelijke aanduiding voor dianummer 3">
            <a:extLst>
              <a:ext uri="{FF2B5EF4-FFF2-40B4-BE49-F238E27FC236}">
                <a16:creationId xmlns:a16="http://schemas.microsoft.com/office/drawing/2014/main" id="{35FA2CF8-BBB6-4393-A977-66E8C8F835C3}"/>
              </a:ext>
            </a:extLst>
          </p:cNvPr>
          <p:cNvSpPr>
            <a:spLocks noGrp="1"/>
          </p:cNvSpPr>
          <p:nvPr>
            <p:ph type="sldNum" sz="quarter" idx="12"/>
          </p:nvPr>
        </p:nvSpPr>
        <p:spPr/>
        <p:txBody>
          <a:bodyPr/>
          <a:lstStyle/>
          <a:p>
            <a:fld id="{993A4BE7-94F8-43D0-A956-A40AC5AB901E}" type="slidenum">
              <a:rPr lang="nl-NL" smtClean="0"/>
              <a:t>124</a:t>
            </a:fld>
            <a:endParaRPr lang="nl-NL" dirty="0"/>
          </a:p>
        </p:txBody>
      </p:sp>
      <p:sp>
        <p:nvSpPr>
          <p:cNvPr id="7" name="Tekstvak 6">
            <a:extLst>
              <a:ext uri="{FF2B5EF4-FFF2-40B4-BE49-F238E27FC236}">
                <a16:creationId xmlns:a16="http://schemas.microsoft.com/office/drawing/2014/main" id="{E0CA7C39-F5C4-473D-A46A-DB726BA898C6}"/>
              </a:ext>
            </a:extLst>
          </p:cNvPr>
          <p:cNvSpPr txBox="1"/>
          <p:nvPr/>
        </p:nvSpPr>
        <p:spPr>
          <a:xfrm>
            <a:off x="9999749" y="5775353"/>
            <a:ext cx="1921565" cy="461665"/>
          </a:xfrm>
          <a:prstGeom prst="rect">
            <a:avLst/>
          </a:prstGeom>
          <a:noFill/>
        </p:spPr>
        <p:txBody>
          <a:bodyPr wrap="square" rtlCol="0">
            <a:spAutoFit/>
          </a:bodyPr>
          <a:lstStyle/>
          <a:p>
            <a:r>
              <a:rPr lang="nl-NL" sz="1200" i="1" dirty="0"/>
              <a:t>Bron: Circulaire objecten, Royal HaskoningDHV - RWS</a:t>
            </a:r>
          </a:p>
        </p:txBody>
      </p:sp>
      <p:pic>
        <p:nvPicPr>
          <p:cNvPr id="9" name="Afbeelding 8">
            <a:extLst>
              <a:ext uri="{FF2B5EF4-FFF2-40B4-BE49-F238E27FC236}">
                <a16:creationId xmlns:a16="http://schemas.microsoft.com/office/drawing/2014/main" id="{1DB57604-4AF4-4FD5-A469-93442E89C901}"/>
              </a:ext>
            </a:extLst>
          </p:cNvPr>
          <p:cNvPicPr>
            <a:picLocks noChangeAspect="1"/>
          </p:cNvPicPr>
          <p:nvPr/>
        </p:nvPicPr>
        <p:blipFill rotWithShape="1">
          <a:blip r:embed="rId3">
            <a:extLst>
              <a:ext uri="{28A0092B-C50C-407E-A947-70E740481C1C}">
                <a14:useLocalDpi xmlns:a14="http://schemas.microsoft.com/office/drawing/2010/main" val="0"/>
              </a:ext>
            </a:extLst>
          </a:blip>
          <a:srcRect t="1991"/>
          <a:stretch/>
        </p:blipFill>
        <p:spPr>
          <a:xfrm>
            <a:off x="2413863" y="1209011"/>
            <a:ext cx="7364274" cy="5092873"/>
          </a:xfrm>
          <a:prstGeom prst="rect">
            <a:avLst/>
          </a:prstGeom>
          <a:ln>
            <a:solidFill>
              <a:schemeClr val="accent6">
                <a:lumMod val="50000"/>
              </a:schemeClr>
            </a:solidFill>
          </a:ln>
        </p:spPr>
      </p:pic>
    </p:spTree>
    <p:extLst>
      <p:ext uri="{BB962C8B-B14F-4D97-AF65-F5344CB8AC3E}">
        <p14:creationId xmlns:p14="http://schemas.microsoft.com/office/powerpoint/2010/main" val="33209612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C9EA5F-F6F4-4070-ABDE-9A704404CB00}"/>
              </a:ext>
            </a:extLst>
          </p:cNvPr>
          <p:cNvSpPr>
            <a:spLocks noGrp="1"/>
          </p:cNvSpPr>
          <p:nvPr>
            <p:ph type="title"/>
          </p:nvPr>
        </p:nvSpPr>
        <p:spPr/>
        <p:txBody>
          <a:bodyPr/>
          <a:lstStyle/>
          <a:p>
            <a:r>
              <a:rPr lang="nl-NL" dirty="0"/>
              <a:t>Circulaire maatregelen tunnelrenovaties</a:t>
            </a:r>
          </a:p>
        </p:txBody>
      </p:sp>
      <p:sp>
        <p:nvSpPr>
          <p:cNvPr id="4" name="Tijdelijke aanduiding voor dianummer 3">
            <a:extLst>
              <a:ext uri="{FF2B5EF4-FFF2-40B4-BE49-F238E27FC236}">
                <a16:creationId xmlns:a16="http://schemas.microsoft.com/office/drawing/2014/main" id="{35FA2CF8-BBB6-4393-A977-66E8C8F835C3}"/>
              </a:ext>
            </a:extLst>
          </p:cNvPr>
          <p:cNvSpPr>
            <a:spLocks noGrp="1"/>
          </p:cNvSpPr>
          <p:nvPr>
            <p:ph type="sldNum" sz="quarter" idx="12"/>
          </p:nvPr>
        </p:nvSpPr>
        <p:spPr/>
        <p:txBody>
          <a:bodyPr/>
          <a:lstStyle/>
          <a:p>
            <a:fld id="{993A4BE7-94F8-43D0-A956-A40AC5AB901E}" type="slidenum">
              <a:rPr lang="nl-NL" smtClean="0"/>
              <a:t>125</a:t>
            </a:fld>
            <a:endParaRPr lang="nl-NL" dirty="0"/>
          </a:p>
        </p:txBody>
      </p:sp>
      <p:pic>
        <p:nvPicPr>
          <p:cNvPr id="5" name="Afbeelding 4">
            <a:extLst>
              <a:ext uri="{FF2B5EF4-FFF2-40B4-BE49-F238E27FC236}">
                <a16:creationId xmlns:a16="http://schemas.microsoft.com/office/drawing/2014/main" id="{532EAA03-64F5-433B-AEE9-D083BE8C2814}"/>
              </a:ext>
            </a:extLst>
          </p:cNvPr>
          <p:cNvPicPr>
            <a:picLocks noChangeAspect="1"/>
          </p:cNvPicPr>
          <p:nvPr/>
        </p:nvPicPr>
        <p:blipFill rotWithShape="1">
          <a:blip r:embed="rId3">
            <a:extLst>
              <a:ext uri="{28A0092B-C50C-407E-A947-70E740481C1C}">
                <a14:useLocalDpi xmlns:a14="http://schemas.microsoft.com/office/drawing/2010/main" val="0"/>
              </a:ext>
            </a:extLst>
          </a:blip>
          <a:srcRect t="8006"/>
          <a:stretch/>
        </p:blipFill>
        <p:spPr>
          <a:xfrm>
            <a:off x="2030778" y="1244971"/>
            <a:ext cx="7624295" cy="5030639"/>
          </a:xfrm>
          <a:prstGeom prst="rect">
            <a:avLst/>
          </a:prstGeom>
          <a:ln>
            <a:solidFill>
              <a:schemeClr val="accent6">
                <a:lumMod val="50000"/>
              </a:schemeClr>
            </a:solidFill>
          </a:ln>
        </p:spPr>
      </p:pic>
      <p:sp>
        <p:nvSpPr>
          <p:cNvPr id="8" name="Tekstvak 7">
            <a:extLst>
              <a:ext uri="{FF2B5EF4-FFF2-40B4-BE49-F238E27FC236}">
                <a16:creationId xmlns:a16="http://schemas.microsoft.com/office/drawing/2014/main" id="{976FAAFF-52E6-407D-8B54-1C162E641707}"/>
              </a:ext>
            </a:extLst>
          </p:cNvPr>
          <p:cNvSpPr txBox="1"/>
          <p:nvPr/>
        </p:nvSpPr>
        <p:spPr>
          <a:xfrm>
            <a:off x="9982200" y="5444613"/>
            <a:ext cx="1444486" cy="830997"/>
          </a:xfrm>
          <a:prstGeom prst="rect">
            <a:avLst/>
          </a:prstGeom>
          <a:noFill/>
        </p:spPr>
        <p:txBody>
          <a:bodyPr wrap="square" rtlCol="0">
            <a:spAutoFit/>
          </a:bodyPr>
          <a:lstStyle/>
          <a:p>
            <a:r>
              <a:rPr lang="nl-NL" sz="1200" i="1" dirty="0"/>
              <a:t>Bron: Circulaire objecten, Royal HaskoningDHV - RWS</a:t>
            </a:r>
          </a:p>
        </p:txBody>
      </p:sp>
    </p:spTree>
    <p:extLst>
      <p:ext uri="{BB962C8B-B14F-4D97-AF65-F5344CB8AC3E}">
        <p14:creationId xmlns:p14="http://schemas.microsoft.com/office/powerpoint/2010/main" val="33753751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38A3E-C49C-41D2-8B11-4A3303ADE3B6}"/>
              </a:ext>
            </a:extLst>
          </p:cNvPr>
          <p:cNvSpPr>
            <a:spLocks noGrp="1"/>
          </p:cNvSpPr>
          <p:nvPr>
            <p:ph type="title"/>
          </p:nvPr>
        </p:nvSpPr>
        <p:spPr/>
        <p:txBody>
          <a:bodyPr>
            <a:normAutofit/>
          </a:bodyPr>
          <a:lstStyle/>
          <a:p>
            <a:r>
              <a:rPr lang="nl-NL" dirty="0"/>
              <a:t>Bruggenbanken</a:t>
            </a:r>
          </a:p>
        </p:txBody>
      </p:sp>
      <p:pic>
        <p:nvPicPr>
          <p:cNvPr id="10" name="Tijdelijke aanduiding voor afbeelding 9">
            <a:extLst>
              <a:ext uri="{FF2B5EF4-FFF2-40B4-BE49-F238E27FC236}">
                <a16:creationId xmlns:a16="http://schemas.microsoft.com/office/drawing/2014/main" id="{F9C5A049-2286-4389-B692-C597DD976FAB}"/>
              </a:ext>
            </a:extLst>
          </p:cNvPr>
          <p:cNvPicPr>
            <a:picLocks noGrp="1" noChangeAspect="1"/>
          </p:cNvPicPr>
          <p:nvPr>
            <p:ph idx="1"/>
          </p:nvPr>
        </p:nvPicPr>
        <p:blipFill rotWithShape="1">
          <a:blip r:embed="rId3"/>
          <a:stretch/>
        </p:blipFill>
        <p:spPr>
          <a:xfrm>
            <a:off x="5860474" y="1784350"/>
            <a:ext cx="6196733" cy="4106979"/>
          </a:xfrm>
        </p:spPr>
      </p:pic>
      <p:sp>
        <p:nvSpPr>
          <p:cNvPr id="5" name="Tijdelijke aanduiding voor dianummer 4">
            <a:extLst>
              <a:ext uri="{FF2B5EF4-FFF2-40B4-BE49-F238E27FC236}">
                <a16:creationId xmlns:a16="http://schemas.microsoft.com/office/drawing/2014/main" id="{6493AF8A-0020-466F-B201-ED731BE50B2D}"/>
              </a:ext>
            </a:extLst>
          </p:cNvPr>
          <p:cNvSpPr>
            <a:spLocks noGrp="1"/>
          </p:cNvSpPr>
          <p:nvPr>
            <p:ph type="sldNum" sz="quarter" idx="12"/>
          </p:nvPr>
        </p:nvSpPr>
        <p:spPr/>
        <p:txBody>
          <a:bodyPr/>
          <a:lstStyle/>
          <a:p>
            <a:fld id="{993A4BE7-94F8-43D0-A956-A40AC5AB901E}" type="slidenum">
              <a:rPr lang="nl-NL" smtClean="0"/>
              <a:t>126</a:t>
            </a:fld>
            <a:endParaRPr lang="nl-NL" dirty="0"/>
          </a:p>
        </p:txBody>
      </p:sp>
      <p:sp>
        <p:nvSpPr>
          <p:cNvPr id="4" name="Tijdelijke aanduiding voor tekst 3">
            <a:extLst>
              <a:ext uri="{FF2B5EF4-FFF2-40B4-BE49-F238E27FC236}">
                <a16:creationId xmlns:a16="http://schemas.microsoft.com/office/drawing/2014/main" id="{B7E58159-B030-4E89-9FD7-7A0474142F92}"/>
              </a:ext>
            </a:extLst>
          </p:cNvPr>
          <p:cNvSpPr>
            <a:spLocks noGrp="1"/>
          </p:cNvSpPr>
          <p:nvPr>
            <p:ph type="body" sz="half" idx="4294967295"/>
          </p:nvPr>
        </p:nvSpPr>
        <p:spPr>
          <a:xfrm>
            <a:off x="838200" y="1710270"/>
            <a:ext cx="4846320" cy="3811588"/>
          </a:xfrm>
        </p:spPr>
        <p:txBody>
          <a:bodyPr>
            <a:normAutofit/>
          </a:bodyPr>
          <a:lstStyle/>
          <a:p>
            <a:pPr marL="285750" indent="-285750">
              <a:buFont typeface="Arial" panose="020B0604020202020204" pitchFamily="34" charset="0"/>
              <a:buChar char="•"/>
            </a:pPr>
            <a:r>
              <a:rPr lang="nl-NL" sz="2400" dirty="0">
                <a:solidFill>
                  <a:schemeClr val="tx1">
                    <a:lumMod val="50000"/>
                    <a:lumOff val="50000"/>
                  </a:schemeClr>
                </a:solidFill>
                <a:latin typeface="Candara" panose="020E0502030303020204" pitchFamily="34" charset="0"/>
              </a:rPr>
              <a:t>NationaleBruggenbank.nl, gemeente Amsterdam, gemeente Rotterdam en RWS</a:t>
            </a:r>
          </a:p>
          <a:p>
            <a:pPr marL="285750" indent="-285750">
              <a:buFont typeface="Arial" panose="020B0604020202020204" pitchFamily="34" charset="0"/>
              <a:buChar char="•"/>
            </a:pPr>
            <a:endParaRPr lang="nl-NL" sz="2400" b="0" i="0" dirty="0">
              <a:solidFill>
                <a:schemeClr val="tx1">
                  <a:lumMod val="50000"/>
                  <a:lumOff val="50000"/>
                </a:schemeClr>
              </a:solidFill>
              <a:effectLst/>
              <a:latin typeface="Candara" panose="020E0502030303020204" pitchFamily="34" charset="0"/>
            </a:endParaRPr>
          </a:p>
          <a:p>
            <a:pPr marL="285750" indent="-285750">
              <a:buFont typeface="Arial" panose="020B0604020202020204" pitchFamily="34" charset="0"/>
              <a:buChar char="•"/>
            </a:pPr>
            <a:r>
              <a:rPr lang="nl-NL" sz="2400" b="0" i="0" dirty="0">
                <a:solidFill>
                  <a:schemeClr val="tx1">
                    <a:lumMod val="50000"/>
                    <a:lumOff val="50000"/>
                  </a:schemeClr>
                </a:solidFill>
                <a:effectLst/>
                <a:latin typeface="Candara" panose="020E0502030303020204" pitchFamily="34" charset="0"/>
              </a:rPr>
              <a:t>Bruggenba</a:t>
            </a:r>
            <a:r>
              <a:rPr lang="nl-NL" sz="2400" dirty="0">
                <a:solidFill>
                  <a:schemeClr val="tx1">
                    <a:lumMod val="50000"/>
                    <a:lumOff val="50000"/>
                  </a:schemeClr>
                </a:solidFill>
                <a:latin typeface="Candara" panose="020E0502030303020204" pitchFamily="34" charset="0"/>
              </a:rPr>
              <a:t>nk.nl; </a:t>
            </a:r>
            <a:r>
              <a:rPr lang="nl-NL" sz="2400" b="0" i="0" dirty="0">
                <a:solidFill>
                  <a:schemeClr val="tx1">
                    <a:lumMod val="50000"/>
                    <a:lumOff val="50000"/>
                  </a:schemeClr>
                </a:solidFill>
                <a:effectLst/>
                <a:latin typeface="Candara" panose="020E0502030303020204" pitchFamily="34" charset="0"/>
              </a:rPr>
              <a:t>Machinefabriek Rusthoven, de Koninklijke Oosterhof Holman en Royal HaskoningDHV</a:t>
            </a:r>
          </a:p>
          <a:p>
            <a:endParaRPr lang="nl-NL" dirty="0">
              <a:solidFill>
                <a:srgbClr val="5A5758"/>
              </a:solidFill>
              <a:latin typeface="-apple-system"/>
            </a:endParaRPr>
          </a:p>
          <a:p>
            <a:endParaRPr lang="nl-NL" dirty="0"/>
          </a:p>
        </p:txBody>
      </p:sp>
      <p:sp>
        <p:nvSpPr>
          <p:cNvPr id="8" name="Tekstvak 7">
            <a:extLst>
              <a:ext uri="{FF2B5EF4-FFF2-40B4-BE49-F238E27FC236}">
                <a16:creationId xmlns:a16="http://schemas.microsoft.com/office/drawing/2014/main" id="{81848947-C39C-4E02-9FD9-058AABD1657F}"/>
              </a:ext>
            </a:extLst>
          </p:cNvPr>
          <p:cNvSpPr txBox="1"/>
          <p:nvPr/>
        </p:nvSpPr>
        <p:spPr>
          <a:xfrm>
            <a:off x="9875520" y="6001269"/>
            <a:ext cx="2316480" cy="276999"/>
          </a:xfrm>
          <a:prstGeom prst="rect">
            <a:avLst/>
          </a:prstGeom>
          <a:noFill/>
        </p:spPr>
        <p:txBody>
          <a:bodyPr wrap="square" rtlCol="0">
            <a:spAutoFit/>
          </a:bodyPr>
          <a:lstStyle/>
          <a:p>
            <a:r>
              <a:rPr lang="nl-NL" sz="1200" i="1" dirty="0"/>
              <a:t>Bron: nationalebruggenbank.nl</a:t>
            </a:r>
          </a:p>
        </p:txBody>
      </p:sp>
      <p:sp>
        <p:nvSpPr>
          <p:cNvPr id="11" name="Tekstvak 10">
            <a:extLst>
              <a:ext uri="{FF2B5EF4-FFF2-40B4-BE49-F238E27FC236}">
                <a16:creationId xmlns:a16="http://schemas.microsoft.com/office/drawing/2014/main" id="{CDC4DDBB-B455-4E81-B6B2-E155C651E852}"/>
              </a:ext>
            </a:extLst>
          </p:cNvPr>
          <p:cNvSpPr txBox="1"/>
          <p:nvPr/>
        </p:nvSpPr>
        <p:spPr>
          <a:xfrm rot="19705172">
            <a:off x="5848643" y="3029133"/>
            <a:ext cx="4839767" cy="1323439"/>
          </a:xfrm>
          <a:prstGeom prst="rect">
            <a:avLst/>
          </a:prstGeom>
          <a:noFill/>
        </p:spPr>
        <p:txBody>
          <a:bodyPr wrap="square" rtlCol="0">
            <a:spAutoFit/>
          </a:bodyPr>
          <a:lstStyle/>
          <a:p>
            <a:pPr algn="ctr"/>
            <a:r>
              <a:rPr lang="nl-NL" sz="8000" b="1" dirty="0">
                <a:solidFill>
                  <a:srgbClr val="C00000"/>
                </a:solidFill>
              </a:rPr>
              <a:t>TE KOOP</a:t>
            </a:r>
          </a:p>
        </p:txBody>
      </p:sp>
    </p:spTree>
    <p:extLst>
      <p:ext uri="{BB962C8B-B14F-4D97-AF65-F5344CB8AC3E}">
        <p14:creationId xmlns:p14="http://schemas.microsoft.com/office/powerpoint/2010/main" val="32570103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38A3E-C49C-41D2-8B11-4A3303ADE3B6}"/>
              </a:ext>
            </a:extLst>
          </p:cNvPr>
          <p:cNvSpPr>
            <a:spLocks noGrp="1"/>
          </p:cNvSpPr>
          <p:nvPr>
            <p:ph type="title"/>
          </p:nvPr>
        </p:nvSpPr>
        <p:spPr/>
        <p:txBody>
          <a:bodyPr anchor="t">
            <a:normAutofit/>
          </a:bodyPr>
          <a:lstStyle/>
          <a:p>
            <a:r>
              <a:rPr lang="nl-NL" dirty="0"/>
              <a:t>Brug van biobased composiet Ritsumasyl</a:t>
            </a:r>
          </a:p>
        </p:txBody>
      </p:sp>
      <p:sp>
        <p:nvSpPr>
          <p:cNvPr id="4" name="Tijdelijke aanduiding voor tekst 3">
            <a:extLst>
              <a:ext uri="{FF2B5EF4-FFF2-40B4-BE49-F238E27FC236}">
                <a16:creationId xmlns:a16="http://schemas.microsoft.com/office/drawing/2014/main" id="{B7E58159-B030-4E89-9FD7-7A0474142F92}"/>
              </a:ext>
            </a:extLst>
          </p:cNvPr>
          <p:cNvSpPr>
            <a:spLocks noGrp="1"/>
          </p:cNvSpPr>
          <p:nvPr>
            <p:ph idx="1"/>
          </p:nvPr>
        </p:nvSpPr>
        <p:spPr>
          <a:xfrm>
            <a:off x="838200" y="1311564"/>
            <a:ext cx="5821680" cy="4865399"/>
          </a:xfrm>
        </p:spPr>
        <p:txBody>
          <a:bodyPr>
            <a:normAutofit/>
          </a:bodyPr>
          <a:lstStyle/>
          <a:p>
            <a:pPr marL="285750" indent="-285750">
              <a:buFont typeface="Arial" panose="020B0604020202020204" pitchFamily="34" charset="0"/>
              <a:buChar char="•"/>
            </a:pPr>
            <a:r>
              <a:rPr lang="nl-NL" sz="2400" dirty="0">
                <a:solidFill>
                  <a:srgbClr val="5A5758"/>
                </a:solidFill>
                <a:latin typeface="Candara" panose="020E0502030303020204" pitchFamily="34" charset="0"/>
              </a:rPr>
              <a:t>Brugdek van biobased composiet</a:t>
            </a:r>
          </a:p>
          <a:p>
            <a:pPr marL="285750" indent="-285750">
              <a:buFont typeface="Arial" panose="020B0604020202020204" pitchFamily="34" charset="0"/>
              <a:buChar char="•"/>
            </a:pPr>
            <a:r>
              <a:rPr lang="nl-NL" sz="2400" dirty="0">
                <a:solidFill>
                  <a:srgbClr val="5A5758"/>
                </a:solidFill>
                <a:latin typeface="Candara" panose="020E0502030303020204" pitchFamily="34" charset="0"/>
              </a:rPr>
              <a:t>80% natuurlijke materialen</a:t>
            </a:r>
          </a:p>
          <a:p>
            <a:pPr marL="285750" indent="-285750">
              <a:buFont typeface="Arial" panose="020B0604020202020204" pitchFamily="34" charset="0"/>
              <a:buChar char="•"/>
            </a:pPr>
            <a:r>
              <a:rPr lang="nl-NL" sz="2400" dirty="0">
                <a:solidFill>
                  <a:srgbClr val="5A5758"/>
                </a:solidFill>
                <a:latin typeface="Candara" panose="020E0502030303020204" pitchFamily="34" charset="0"/>
              </a:rPr>
              <a:t>Materiaalbesparing fundering en onderbouw door lichte gewicht brugdek</a:t>
            </a:r>
          </a:p>
          <a:p>
            <a:pPr marL="285750" indent="-285750">
              <a:buFont typeface="Arial" panose="020B0604020202020204" pitchFamily="34" charset="0"/>
              <a:buChar char="•"/>
            </a:pPr>
            <a:r>
              <a:rPr lang="nl-NL" sz="2400" dirty="0">
                <a:solidFill>
                  <a:srgbClr val="5A5758"/>
                </a:solidFill>
                <a:latin typeface="Candara" panose="020E0502030303020204" pitchFamily="34" charset="0"/>
              </a:rPr>
              <a:t>MKI hoog door beperkte mogelijkheden hergebruik tot nu toe</a:t>
            </a:r>
          </a:p>
          <a:p>
            <a:pPr marL="285750" indent="-285750">
              <a:buFont typeface="Arial" panose="020B0604020202020204" pitchFamily="34" charset="0"/>
              <a:buChar char="•"/>
            </a:pPr>
            <a:endParaRPr lang="nl-NL" dirty="0"/>
          </a:p>
          <a:p>
            <a:endParaRPr lang="nl-NL" dirty="0"/>
          </a:p>
          <a:p>
            <a:endParaRPr lang="nl-NL" dirty="0"/>
          </a:p>
        </p:txBody>
      </p:sp>
      <p:sp>
        <p:nvSpPr>
          <p:cNvPr id="5" name="Tijdelijke aanduiding voor dianummer 4">
            <a:extLst>
              <a:ext uri="{FF2B5EF4-FFF2-40B4-BE49-F238E27FC236}">
                <a16:creationId xmlns:a16="http://schemas.microsoft.com/office/drawing/2014/main" id="{6493AF8A-0020-466F-B201-ED731BE50B2D}"/>
              </a:ext>
            </a:extLst>
          </p:cNvPr>
          <p:cNvSpPr>
            <a:spLocks noGrp="1"/>
          </p:cNvSpPr>
          <p:nvPr>
            <p:ph type="sldNum" sz="quarter" idx="12"/>
          </p:nvPr>
        </p:nvSpPr>
        <p:spPr/>
        <p:txBody>
          <a:bodyPr/>
          <a:lstStyle/>
          <a:p>
            <a:fld id="{993A4BE7-94F8-43D0-A956-A40AC5AB901E}" type="slidenum">
              <a:rPr lang="nl-NL" smtClean="0"/>
              <a:t>127</a:t>
            </a:fld>
            <a:endParaRPr lang="nl-NL" dirty="0"/>
          </a:p>
        </p:txBody>
      </p:sp>
      <p:sp>
        <p:nvSpPr>
          <p:cNvPr id="8" name="Tekstvak 7">
            <a:extLst>
              <a:ext uri="{FF2B5EF4-FFF2-40B4-BE49-F238E27FC236}">
                <a16:creationId xmlns:a16="http://schemas.microsoft.com/office/drawing/2014/main" id="{81848947-C39C-4E02-9FD9-058AABD1657F}"/>
              </a:ext>
            </a:extLst>
          </p:cNvPr>
          <p:cNvSpPr txBox="1"/>
          <p:nvPr/>
        </p:nvSpPr>
        <p:spPr>
          <a:xfrm>
            <a:off x="10646323" y="5543634"/>
            <a:ext cx="1325880" cy="276999"/>
          </a:xfrm>
          <a:prstGeom prst="rect">
            <a:avLst/>
          </a:prstGeom>
          <a:noFill/>
        </p:spPr>
        <p:txBody>
          <a:bodyPr wrap="square" rtlCol="0">
            <a:spAutoFit/>
          </a:bodyPr>
          <a:lstStyle/>
          <a:p>
            <a:r>
              <a:rPr lang="nl-NL" sz="1200" i="1" dirty="0"/>
              <a:t>Bron: drive.frl</a:t>
            </a:r>
          </a:p>
        </p:txBody>
      </p:sp>
      <p:pic>
        <p:nvPicPr>
          <p:cNvPr id="6" name="Afbeelding 5">
            <a:extLst>
              <a:ext uri="{FF2B5EF4-FFF2-40B4-BE49-F238E27FC236}">
                <a16:creationId xmlns:a16="http://schemas.microsoft.com/office/drawing/2014/main" id="{9EE08B06-26B8-4D63-BFFC-45BF21ABD4CA}"/>
              </a:ext>
            </a:extLst>
          </p:cNvPr>
          <p:cNvPicPr>
            <a:picLocks noChangeAspect="1"/>
          </p:cNvPicPr>
          <p:nvPr/>
        </p:nvPicPr>
        <p:blipFill rotWithShape="1">
          <a:blip r:embed="rId3"/>
          <a:srcRect l="5295" r="5422"/>
          <a:stretch/>
        </p:blipFill>
        <p:spPr>
          <a:xfrm>
            <a:off x="6873141" y="1311564"/>
            <a:ext cx="5099062" cy="3973354"/>
          </a:xfrm>
          <a:prstGeom prst="rect">
            <a:avLst/>
          </a:prstGeom>
        </p:spPr>
      </p:pic>
    </p:spTree>
    <p:extLst>
      <p:ext uri="{BB962C8B-B14F-4D97-AF65-F5344CB8AC3E}">
        <p14:creationId xmlns:p14="http://schemas.microsoft.com/office/powerpoint/2010/main" val="26513162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A9E59-AC2D-4324-B3E4-A9BB396C6B78}"/>
              </a:ext>
            </a:extLst>
          </p:cNvPr>
          <p:cNvSpPr>
            <a:spLocks noGrp="1"/>
          </p:cNvSpPr>
          <p:nvPr>
            <p:ph type="title"/>
          </p:nvPr>
        </p:nvSpPr>
        <p:spPr/>
        <p:txBody>
          <a:bodyPr anchor="t"/>
          <a:lstStyle/>
          <a:p>
            <a:r>
              <a:rPr lang="nl-NL" dirty="0"/>
              <a:t>Variantenstudie fietsbrug Ritsumasyl</a:t>
            </a:r>
          </a:p>
        </p:txBody>
      </p:sp>
      <p:sp>
        <p:nvSpPr>
          <p:cNvPr id="4" name="Tijdelijke aanduiding voor tekst 3">
            <a:extLst>
              <a:ext uri="{FF2B5EF4-FFF2-40B4-BE49-F238E27FC236}">
                <a16:creationId xmlns:a16="http://schemas.microsoft.com/office/drawing/2014/main" id="{A5F68E92-743D-44F9-8274-D70521DF5575}"/>
              </a:ext>
            </a:extLst>
          </p:cNvPr>
          <p:cNvSpPr>
            <a:spLocks noGrp="1"/>
          </p:cNvSpPr>
          <p:nvPr>
            <p:ph idx="1"/>
          </p:nvPr>
        </p:nvSpPr>
        <p:spPr>
          <a:xfrm>
            <a:off x="838200" y="1311564"/>
            <a:ext cx="5928360" cy="4865399"/>
          </a:xfrm>
        </p:spPr>
        <p:txBody>
          <a:bodyPr>
            <a:normAutofit/>
          </a:bodyPr>
          <a:lstStyle/>
          <a:p>
            <a:pPr>
              <a:lnSpc>
                <a:spcPct val="120000"/>
              </a:lnSpc>
              <a:spcBef>
                <a:spcPts val="0"/>
              </a:spcBef>
            </a:pPr>
            <a:r>
              <a:rPr lang="nl-NL" sz="2400" dirty="0"/>
              <a:t>Studie 5 brugdekvarianten fietsbrug over het Van Harinxmakanaal, vergeleken op milieu-impact/ circulariteit en kosten. Varianten:</a:t>
            </a:r>
          </a:p>
          <a:p>
            <a:pPr marL="800100" lvl="1" indent="-342900">
              <a:lnSpc>
                <a:spcPct val="120000"/>
              </a:lnSpc>
              <a:spcBef>
                <a:spcPts val="0"/>
              </a:spcBef>
            </a:pPr>
            <a:r>
              <a:rPr lang="nl-NL" dirty="0"/>
              <a:t>vlasvezelcomposiet;</a:t>
            </a:r>
          </a:p>
          <a:p>
            <a:pPr marL="800100" lvl="1" indent="-342900">
              <a:lnSpc>
                <a:spcPct val="120000"/>
              </a:lnSpc>
              <a:spcBef>
                <a:spcPts val="0"/>
              </a:spcBef>
            </a:pPr>
            <a:r>
              <a:rPr lang="nl-NL" dirty="0"/>
              <a:t>glasvezelcomposiet;</a:t>
            </a:r>
          </a:p>
          <a:p>
            <a:pPr marL="800100" lvl="1" indent="-342900">
              <a:lnSpc>
                <a:spcPct val="120000"/>
              </a:lnSpc>
              <a:spcBef>
                <a:spcPts val="0"/>
              </a:spcBef>
            </a:pPr>
            <a:r>
              <a:rPr lang="nl-NL" dirty="0"/>
              <a:t>beton; </a:t>
            </a:r>
          </a:p>
          <a:p>
            <a:pPr marL="800100" lvl="1" indent="-342900">
              <a:lnSpc>
                <a:spcPct val="120000"/>
              </a:lnSpc>
              <a:spcBef>
                <a:spcPts val="0"/>
              </a:spcBef>
            </a:pPr>
            <a:r>
              <a:rPr lang="nl-NL" dirty="0"/>
              <a:t>staal; </a:t>
            </a:r>
          </a:p>
          <a:p>
            <a:pPr marL="800100" lvl="1" indent="-342900">
              <a:lnSpc>
                <a:spcPct val="120000"/>
              </a:lnSpc>
              <a:spcBef>
                <a:spcPts val="0"/>
              </a:spcBef>
            </a:pPr>
            <a:r>
              <a:rPr lang="nl-NL" dirty="0"/>
              <a:t>hout.</a:t>
            </a:r>
          </a:p>
          <a:p>
            <a:pPr>
              <a:lnSpc>
                <a:spcPct val="120000"/>
              </a:lnSpc>
              <a:spcBef>
                <a:spcPts val="0"/>
              </a:spcBef>
            </a:pPr>
            <a:endParaRPr lang="nl-NL" dirty="0"/>
          </a:p>
          <a:p>
            <a:pPr>
              <a:lnSpc>
                <a:spcPct val="120000"/>
              </a:lnSpc>
              <a:spcBef>
                <a:spcPts val="0"/>
              </a:spcBef>
            </a:pPr>
            <a:endParaRPr lang="nl-NL" dirty="0"/>
          </a:p>
        </p:txBody>
      </p:sp>
      <p:sp>
        <p:nvSpPr>
          <p:cNvPr id="5" name="Tijdelijke aanduiding voor dianummer 4">
            <a:extLst>
              <a:ext uri="{FF2B5EF4-FFF2-40B4-BE49-F238E27FC236}">
                <a16:creationId xmlns:a16="http://schemas.microsoft.com/office/drawing/2014/main" id="{1749954D-63D1-476C-A2CD-1AACE63FCB07}"/>
              </a:ext>
            </a:extLst>
          </p:cNvPr>
          <p:cNvSpPr>
            <a:spLocks noGrp="1"/>
          </p:cNvSpPr>
          <p:nvPr>
            <p:ph type="sldNum" sz="quarter" idx="12"/>
          </p:nvPr>
        </p:nvSpPr>
        <p:spPr/>
        <p:txBody>
          <a:bodyPr/>
          <a:lstStyle/>
          <a:p>
            <a:fld id="{993A4BE7-94F8-43D0-A956-A40AC5AB901E}" type="slidenum">
              <a:rPr lang="nl-NL" smtClean="0"/>
              <a:t>128</a:t>
            </a:fld>
            <a:endParaRPr lang="nl-NL" dirty="0"/>
          </a:p>
        </p:txBody>
      </p:sp>
      <p:pic>
        <p:nvPicPr>
          <p:cNvPr id="7" name="Afbeelding 6">
            <a:extLst>
              <a:ext uri="{FF2B5EF4-FFF2-40B4-BE49-F238E27FC236}">
                <a16:creationId xmlns:a16="http://schemas.microsoft.com/office/drawing/2014/main" id="{4D3854F4-50F5-4687-B273-23CECA3E0C9D}"/>
              </a:ext>
            </a:extLst>
          </p:cNvPr>
          <p:cNvPicPr>
            <a:picLocks noChangeAspect="1"/>
          </p:cNvPicPr>
          <p:nvPr/>
        </p:nvPicPr>
        <p:blipFill rotWithShape="1">
          <a:blip r:embed="rId3"/>
          <a:srcRect l="11565" r="4136"/>
          <a:stretch/>
        </p:blipFill>
        <p:spPr>
          <a:xfrm>
            <a:off x="6766560" y="1050186"/>
            <a:ext cx="5002606" cy="4985718"/>
          </a:xfrm>
          <a:prstGeom prst="rect">
            <a:avLst/>
          </a:prstGeom>
          <a:ln>
            <a:solidFill>
              <a:schemeClr val="accent6">
                <a:lumMod val="50000"/>
              </a:schemeClr>
            </a:solidFill>
          </a:ln>
        </p:spPr>
      </p:pic>
      <p:sp>
        <p:nvSpPr>
          <p:cNvPr id="8" name="Tekstvak 7">
            <a:hlinkClick r:id="rId4"/>
            <a:extLst>
              <a:ext uri="{FF2B5EF4-FFF2-40B4-BE49-F238E27FC236}">
                <a16:creationId xmlns:a16="http://schemas.microsoft.com/office/drawing/2014/main" id="{27B3417C-4821-4EC6-BB85-8DB409E0B57C}"/>
              </a:ext>
            </a:extLst>
          </p:cNvPr>
          <p:cNvSpPr txBox="1"/>
          <p:nvPr/>
        </p:nvSpPr>
        <p:spPr>
          <a:xfrm>
            <a:off x="2779754" y="5558605"/>
            <a:ext cx="3874053" cy="523220"/>
          </a:xfrm>
          <a:prstGeom prst="rect">
            <a:avLst/>
          </a:prstGeom>
          <a:noFill/>
          <a:ln>
            <a:solidFill>
              <a:schemeClr val="accent6">
                <a:lumMod val="50000"/>
              </a:schemeClr>
            </a:solidFill>
          </a:ln>
        </p:spPr>
        <p:txBody>
          <a:bodyPr wrap="square" rtlCol="0">
            <a:spAutoFit/>
          </a:bodyPr>
          <a:lstStyle/>
          <a:p>
            <a:r>
              <a:rPr lang="nl-NL" sz="1400" dirty="0">
                <a:solidFill>
                  <a:schemeClr val="accent6">
                    <a:lumMod val="50000"/>
                  </a:schemeClr>
                </a:solidFill>
              </a:rPr>
              <a:t>Sweco/Witteveen+Bos, definitief d.d. 14 januari 2020, Duurzaamheidsscan biocomposiet fietsbrug</a:t>
            </a:r>
            <a:r>
              <a:rPr lang="nl-NL" sz="1400" dirty="0"/>
              <a:t>.</a:t>
            </a:r>
          </a:p>
        </p:txBody>
      </p:sp>
      <p:sp>
        <p:nvSpPr>
          <p:cNvPr id="9" name="Tekstvak 8">
            <a:extLst>
              <a:ext uri="{FF2B5EF4-FFF2-40B4-BE49-F238E27FC236}">
                <a16:creationId xmlns:a16="http://schemas.microsoft.com/office/drawing/2014/main" id="{AB1705D8-E569-46DA-9030-91A3683CD645}"/>
              </a:ext>
            </a:extLst>
          </p:cNvPr>
          <p:cNvSpPr txBox="1"/>
          <p:nvPr/>
        </p:nvSpPr>
        <p:spPr>
          <a:xfrm>
            <a:off x="10866120" y="6035904"/>
            <a:ext cx="1325880" cy="276999"/>
          </a:xfrm>
          <a:prstGeom prst="rect">
            <a:avLst/>
          </a:prstGeom>
          <a:noFill/>
        </p:spPr>
        <p:txBody>
          <a:bodyPr wrap="square" rtlCol="0">
            <a:spAutoFit/>
          </a:bodyPr>
          <a:lstStyle/>
          <a:p>
            <a:r>
              <a:rPr lang="nl-NL" sz="1200" i="1" dirty="0"/>
              <a:t>Bron: drive.frl</a:t>
            </a:r>
          </a:p>
        </p:txBody>
      </p:sp>
    </p:spTree>
    <p:extLst>
      <p:ext uri="{BB962C8B-B14F-4D97-AF65-F5344CB8AC3E}">
        <p14:creationId xmlns:p14="http://schemas.microsoft.com/office/powerpoint/2010/main" val="22445620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38A3E-C49C-41D2-8B11-4A3303ADE3B6}"/>
              </a:ext>
            </a:extLst>
          </p:cNvPr>
          <p:cNvSpPr>
            <a:spLocks noGrp="1"/>
          </p:cNvSpPr>
          <p:nvPr>
            <p:ph type="title"/>
          </p:nvPr>
        </p:nvSpPr>
        <p:spPr/>
        <p:txBody>
          <a:bodyPr anchor="t">
            <a:normAutofit/>
          </a:bodyPr>
          <a:lstStyle/>
          <a:p>
            <a:r>
              <a:rPr lang="nl-NL" dirty="0"/>
              <a:t>Brug van cementloos beton</a:t>
            </a:r>
          </a:p>
        </p:txBody>
      </p:sp>
      <p:sp>
        <p:nvSpPr>
          <p:cNvPr id="4" name="Tijdelijke aanduiding voor tekst 3">
            <a:extLst>
              <a:ext uri="{FF2B5EF4-FFF2-40B4-BE49-F238E27FC236}">
                <a16:creationId xmlns:a16="http://schemas.microsoft.com/office/drawing/2014/main" id="{B7E58159-B030-4E89-9FD7-7A0474142F92}"/>
              </a:ext>
            </a:extLst>
          </p:cNvPr>
          <p:cNvSpPr>
            <a:spLocks noGrp="1"/>
          </p:cNvSpPr>
          <p:nvPr>
            <p:ph idx="1"/>
          </p:nvPr>
        </p:nvSpPr>
        <p:spPr>
          <a:xfrm>
            <a:off x="838200" y="1311564"/>
            <a:ext cx="4754217" cy="4865399"/>
          </a:xfrm>
        </p:spPr>
        <p:txBody>
          <a:bodyPr>
            <a:normAutofit/>
          </a:bodyPr>
          <a:lstStyle/>
          <a:p>
            <a:pPr marL="285750" indent="-285750">
              <a:buFont typeface="Arial" panose="020B0604020202020204" pitchFamily="34" charset="0"/>
              <a:buChar char="•"/>
            </a:pPr>
            <a:endParaRPr lang="nl-NL" sz="2400" dirty="0">
              <a:solidFill>
                <a:schemeClr val="tx1">
                  <a:lumMod val="50000"/>
                  <a:lumOff val="50000"/>
                </a:schemeClr>
              </a:solidFill>
              <a:latin typeface="Candara" panose="020E0502030303020204" pitchFamily="34" charset="0"/>
            </a:endParaRPr>
          </a:p>
          <a:p>
            <a:pPr marL="285750" indent="-285750">
              <a:buFont typeface="Arial" panose="020B0604020202020204" pitchFamily="34" charset="0"/>
              <a:buChar char="•"/>
            </a:pPr>
            <a:r>
              <a:rPr lang="nl-NL" sz="2400" dirty="0">
                <a:solidFill>
                  <a:schemeClr val="tx1">
                    <a:lumMod val="50000"/>
                    <a:lumOff val="50000"/>
                  </a:schemeClr>
                </a:solidFill>
                <a:latin typeface="Candara" panose="020E0502030303020204" pitchFamily="34" charset="0"/>
              </a:rPr>
              <a:t>Bindmiddel van geopolymeren i.p.v. cement </a:t>
            </a:r>
          </a:p>
          <a:p>
            <a:pPr marL="285750" indent="-285750">
              <a:buFont typeface="Arial" panose="020B0604020202020204" pitchFamily="34" charset="0"/>
              <a:buChar char="•"/>
            </a:pPr>
            <a:r>
              <a:rPr lang="nl-NL" sz="2400" dirty="0">
                <a:solidFill>
                  <a:schemeClr val="tx1">
                    <a:lumMod val="50000"/>
                    <a:lumOff val="50000"/>
                  </a:schemeClr>
                </a:solidFill>
                <a:latin typeface="Candara" panose="020E0502030303020204" pitchFamily="34" charset="0"/>
              </a:rPr>
              <a:t>Veelal toegepast als berm- en wegverharding; nu ook voor constructieve delen </a:t>
            </a:r>
          </a:p>
          <a:p>
            <a:pPr marL="285750" indent="-285750">
              <a:buFont typeface="Arial" panose="020B0604020202020204" pitchFamily="34" charset="0"/>
              <a:buChar char="•"/>
            </a:pPr>
            <a:r>
              <a:rPr lang="nl-NL" sz="2400" dirty="0">
                <a:latin typeface="Candara" panose="020E0502030303020204" pitchFamily="34" charset="0"/>
              </a:rPr>
              <a:t>Draagt sterk bij aan CO</a:t>
            </a:r>
            <a:r>
              <a:rPr lang="nl-NL" sz="2400" dirty="0">
                <a:latin typeface="Candara" panose="020E0502030303020204" pitchFamily="34" charset="0"/>
                <a:cs typeface="Calibri" panose="020F0502020204030204" pitchFamily="34" charset="0"/>
              </a:rPr>
              <a:t>₂-reductie</a:t>
            </a:r>
            <a:endParaRPr lang="nl-NL" sz="2400" dirty="0">
              <a:solidFill>
                <a:schemeClr val="tx1">
                  <a:lumMod val="50000"/>
                  <a:lumOff val="50000"/>
                </a:schemeClr>
              </a:solidFill>
              <a:latin typeface="Candara" panose="020E0502030303020204" pitchFamily="34" charset="0"/>
            </a:endParaRPr>
          </a:p>
          <a:p>
            <a:pPr marL="285750" indent="-285750">
              <a:buFont typeface="Arial" panose="020B0604020202020204" pitchFamily="34" charset="0"/>
              <a:buChar char="•"/>
            </a:pPr>
            <a:endParaRPr lang="nl-NL" sz="2400" dirty="0">
              <a:solidFill>
                <a:srgbClr val="5A5758"/>
              </a:solidFill>
              <a:latin typeface="Candara" panose="020E0502030303020204" pitchFamily="34" charset="0"/>
            </a:endParaRPr>
          </a:p>
          <a:p>
            <a:endParaRPr lang="nl-NL" dirty="0"/>
          </a:p>
        </p:txBody>
      </p:sp>
      <p:sp>
        <p:nvSpPr>
          <p:cNvPr id="5" name="Tijdelijke aanduiding voor dianummer 4">
            <a:extLst>
              <a:ext uri="{FF2B5EF4-FFF2-40B4-BE49-F238E27FC236}">
                <a16:creationId xmlns:a16="http://schemas.microsoft.com/office/drawing/2014/main" id="{6493AF8A-0020-466F-B201-ED731BE50B2D}"/>
              </a:ext>
            </a:extLst>
          </p:cNvPr>
          <p:cNvSpPr>
            <a:spLocks noGrp="1"/>
          </p:cNvSpPr>
          <p:nvPr>
            <p:ph type="sldNum" sz="quarter" idx="12"/>
          </p:nvPr>
        </p:nvSpPr>
        <p:spPr/>
        <p:txBody>
          <a:bodyPr/>
          <a:lstStyle/>
          <a:p>
            <a:fld id="{993A4BE7-94F8-43D0-A956-A40AC5AB901E}" type="slidenum">
              <a:rPr lang="nl-NL" smtClean="0"/>
              <a:t>129</a:t>
            </a:fld>
            <a:endParaRPr lang="nl-NL" dirty="0"/>
          </a:p>
        </p:txBody>
      </p:sp>
      <p:sp>
        <p:nvSpPr>
          <p:cNvPr id="8" name="Tekstvak 7">
            <a:extLst>
              <a:ext uri="{FF2B5EF4-FFF2-40B4-BE49-F238E27FC236}">
                <a16:creationId xmlns:a16="http://schemas.microsoft.com/office/drawing/2014/main" id="{81848947-C39C-4E02-9FD9-058AABD1657F}"/>
              </a:ext>
            </a:extLst>
          </p:cNvPr>
          <p:cNvSpPr txBox="1"/>
          <p:nvPr/>
        </p:nvSpPr>
        <p:spPr>
          <a:xfrm>
            <a:off x="10789920" y="5039998"/>
            <a:ext cx="1249680" cy="276999"/>
          </a:xfrm>
          <a:prstGeom prst="rect">
            <a:avLst/>
          </a:prstGeom>
          <a:noFill/>
        </p:spPr>
        <p:txBody>
          <a:bodyPr wrap="square" rtlCol="0">
            <a:spAutoFit/>
          </a:bodyPr>
          <a:lstStyle/>
          <a:p>
            <a:r>
              <a:rPr lang="nl-NL" sz="1200" i="1" dirty="0"/>
              <a:t>Bron: Infrasite.nl</a:t>
            </a:r>
          </a:p>
        </p:txBody>
      </p:sp>
      <p:pic>
        <p:nvPicPr>
          <p:cNvPr id="6" name="Afbeelding 5">
            <a:extLst>
              <a:ext uri="{FF2B5EF4-FFF2-40B4-BE49-F238E27FC236}">
                <a16:creationId xmlns:a16="http://schemas.microsoft.com/office/drawing/2014/main" id="{E275FF4D-FABB-4552-B521-3B35F357C1A0}"/>
              </a:ext>
            </a:extLst>
          </p:cNvPr>
          <p:cNvPicPr>
            <a:picLocks noChangeAspect="1"/>
          </p:cNvPicPr>
          <p:nvPr/>
        </p:nvPicPr>
        <p:blipFill>
          <a:blip r:embed="rId3"/>
          <a:stretch>
            <a:fillRect/>
          </a:stretch>
        </p:blipFill>
        <p:spPr>
          <a:xfrm>
            <a:off x="5960117" y="1608136"/>
            <a:ext cx="6079483" cy="3865011"/>
          </a:xfrm>
          <a:prstGeom prst="rect">
            <a:avLst/>
          </a:prstGeom>
        </p:spPr>
      </p:pic>
    </p:spTree>
    <p:extLst>
      <p:ext uri="{BB962C8B-B14F-4D97-AF65-F5344CB8AC3E}">
        <p14:creationId xmlns:p14="http://schemas.microsoft.com/office/powerpoint/2010/main" val="2482856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23867-9BD4-411E-9E5A-588F8E062D17}"/>
              </a:ext>
            </a:extLst>
          </p:cNvPr>
          <p:cNvSpPr>
            <a:spLocks noGrp="1"/>
          </p:cNvSpPr>
          <p:nvPr>
            <p:ph type="title"/>
          </p:nvPr>
        </p:nvSpPr>
        <p:spPr/>
        <p:txBody>
          <a:bodyPr>
            <a:normAutofit/>
          </a:bodyPr>
          <a:lstStyle/>
          <a:p>
            <a:r>
              <a:rPr lang="nl-NL" dirty="0">
                <a:latin typeface="Candara" panose="020E0502030303020204" pitchFamily="34" charset="0"/>
              </a:rPr>
              <a:t>M</a:t>
            </a:r>
            <a:r>
              <a:rPr lang="nl-NL" b="0" i="0" u="none" strike="noStrike" baseline="0" dirty="0">
                <a:latin typeface="Candara" panose="020E0502030303020204" pitchFamily="34" charset="0"/>
              </a:rPr>
              <a:t>ilieu-impact asfalt, transport</a:t>
            </a:r>
            <a:endParaRPr lang="nl-NL"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76FF1E4A-D6A2-4485-B1DC-54E8F752CE7C}"/>
              </a:ext>
            </a:extLst>
          </p:cNvPr>
          <p:cNvSpPr>
            <a:spLocks noGrp="1"/>
          </p:cNvSpPr>
          <p:nvPr>
            <p:ph type="sldNum" sz="quarter" idx="12"/>
          </p:nvPr>
        </p:nvSpPr>
        <p:spPr/>
        <p:txBody>
          <a:bodyPr/>
          <a:lstStyle/>
          <a:p>
            <a:fld id="{993A4BE7-94F8-43D0-A956-A40AC5AB901E}" type="slidenum">
              <a:rPr lang="nl-NL" smtClean="0"/>
              <a:t>13</a:t>
            </a:fld>
            <a:endParaRPr lang="nl-NL" dirty="0"/>
          </a:p>
        </p:txBody>
      </p:sp>
      <p:pic>
        <p:nvPicPr>
          <p:cNvPr id="5" name="Afbeelding 4">
            <a:extLst>
              <a:ext uri="{FF2B5EF4-FFF2-40B4-BE49-F238E27FC236}">
                <a16:creationId xmlns:a16="http://schemas.microsoft.com/office/drawing/2014/main" id="{636C0548-B2F6-4F0B-AEE7-8EB71B65AB7C}"/>
              </a:ext>
            </a:extLst>
          </p:cNvPr>
          <p:cNvPicPr>
            <a:picLocks noChangeAspect="1"/>
          </p:cNvPicPr>
          <p:nvPr/>
        </p:nvPicPr>
        <p:blipFill>
          <a:blip r:embed="rId3"/>
          <a:stretch>
            <a:fillRect/>
          </a:stretch>
        </p:blipFill>
        <p:spPr>
          <a:xfrm>
            <a:off x="904523" y="1599557"/>
            <a:ext cx="10382953" cy="4326230"/>
          </a:xfrm>
          <a:prstGeom prst="rect">
            <a:avLst/>
          </a:prstGeom>
        </p:spPr>
      </p:pic>
      <p:sp>
        <p:nvSpPr>
          <p:cNvPr id="9" name="Tekstvak 8">
            <a:extLst>
              <a:ext uri="{FF2B5EF4-FFF2-40B4-BE49-F238E27FC236}">
                <a16:creationId xmlns:a16="http://schemas.microsoft.com/office/drawing/2014/main" id="{AC21EC66-570E-4765-B344-52691962EB5A}"/>
              </a:ext>
            </a:extLst>
          </p:cNvPr>
          <p:cNvSpPr txBox="1"/>
          <p:nvPr/>
        </p:nvSpPr>
        <p:spPr>
          <a:xfrm>
            <a:off x="6223000" y="5925787"/>
            <a:ext cx="5537200" cy="307777"/>
          </a:xfrm>
          <a:prstGeom prst="rect">
            <a:avLst/>
          </a:prstGeom>
          <a:noFill/>
          <a:ln>
            <a:solidFill>
              <a:schemeClr val="accent6">
                <a:lumMod val="50000"/>
              </a:schemeClr>
            </a:solidFill>
          </a:ln>
        </p:spPr>
        <p:txBody>
          <a:bodyPr wrap="square" rtlCol="0">
            <a:spAutoFit/>
          </a:bodyPr>
          <a:lstStyle/>
          <a:p>
            <a:r>
              <a:rPr lang="nl-NL" sz="1400" dirty="0"/>
              <a:t>Bron: TNO-rapport LCA achtergronden 19 asfaltmengsels 2020, figuur 5.</a:t>
            </a:r>
          </a:p>
        </p:txBody>
      </p:sp>
    </p:spTree>
    <p:extLst>
      <p:ext uri="{BB962C8B-B14F-4D97-AF65-F5344CB8AC3E}">
        <p14:creationId xmlns:p14="http://schemas.microsoft.com/office/powerpoint/2010/main" val="10226134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normAutofit/>
          </a:bodyPr>
          <a:lstStyle/>
          <a:p>
            <a:r>
              <a:rPr lang="nl-NL" dirty="0"/>
              <a:t>Duurzame innovaties, vanuit het oogpunt van strategie</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nvPr>
        </p:nvGraphicFramePr>
        <p:xfrm>
          <a:off x="167912" y="2057400"/>
          <a:ext cx="11856176" cy="3017520"/>
        </p:xfrm>
        <a:graphic>
          <a:graphicData uri="http://schemas.openxmlformats.org/drawingml/2006/table">
            <a:tbl>
              <a:tblPr firstRow="1" bandRow="1">
                <a:tableStyleId>{93296810-A885-4BE3-A3E7-6D5BEEA58F35}</a:tableStyleId>
              </a:tblPr>
              <a:tblGrid>
                <a:gridCol w="1709173">
                  <a:extLst>
                    <a:ext uri="{9D8B030D-6E8A-4147-A177-3AD203B41FA5}">
                      <a16:colId xmlns:a16="http://schemas.microsoft.com/office/drawing/2014/main" val="293475174"/>
                    </a:ext>
                  </a:extLst>
                </a:gridCol>
                <a:gridCol w="1251242">
                  <a:extLst>
                    <a:ext uri="{9D8B030D-6E8A-4147-A177-3AD203B41FA5}">
                      <a16:colId xmlns:a16="http://schemas.microsoft.com/office/drawing/2014/main" val="2369572268"/>
                    </a:ext>
                  </a:extLst>
                </a:gridCol>
                <a:gridCol w="1270823">
                  <a:extLst>
                    <a:ext uri="{9D8B030D-6E8A-4147-A177-3AD203B41FA5}">
                      <a16:colId xmlns:a16="http://schemas.microsoft.com/office/drawing/2014/main" val="948224947"/>
                    </a:ext>
                  </a:extLst>
                </a:gridCol>
                <a:gridCol w="1270823">
                  <a:extLst>
                    <a:ext uri="{9D8B030D-6E8A-4147-A177-3AD203B41FA5}">
                      <a16:colId xmlns:a16="http://schemas.microsoft.com/office/drawing/2014/main" val="1927803089"/>
                    </a:ext>
                  </a:extLst>
                </a:gridCol>
                <a:gridCol w="1270823">
                  <a:extLst>
                    <a:ext uri="{9D8B030D-6E8A-4147-A177-3AD203B41FA5}">
                      <a16:colId xmlns:a16="http://schemas.microsoft.com/office/drawing/2014/main" val="3524909623"/>
                    </a:ext>
                  </a:extLst>
                </a:gridCol>
                <a:gridCol w="1270823">
                  <a:extLst>
                    <a:ext uri="{9D8B030D-6E8A-4147-A177-3AD203B41FA5}">
                      <a16:colId xmlns:a16="http://schemas.microsoft.com/office/drawing/2014/main" val="2994365500"/>
                    </a:ext>
                  </a:extLst>
                </a:gridCol>
                <a:gridCol w="1270823">
                  <a:extLst>
                    <a:ext uri="{9D8B030D-6E8A-4147-A177-3AD203B41FA5}">
                      <a16:colId xmlns:a16="http://schemas.microsoft.com/office/drawing/2014/main" val="770886607"/>
                    </a:ext>
                  </a:extLst>
                </a:gridCol>
                <a:gridCol w="1270823">
                  <a:extLst>
                    <a:ext uri="{9D8B030D-6E8A-4147-A177-3AD203B41FA5}">
                      <a16:colId xmlns:a16="http://schemas.microsoft.com/office/drawing/2014/main" val="135626981"/>
                    </a:ext>
                  </a:extLst>
                </a:gridCol>
                <a:gridCol w="1270823">
                  <a:extLst>
                    <a:ext uri="{9D8B030D-6E8A-4147-A177-3AD203B41FA5}">
                      <a16:colId xmlns:a16="http://schemas.microsoft.com/office/drawing/2014/main" val="474043519"/>
                    </a:ext>
                  </a:extLst>
                </a:gridCol>
              </a:tblGrid>
              <a:tr h="327297">
                <a:tc>
                  <a:txBody>
                    <a:bodyPr/>
                    <a:lstStyle/>
                    <a:p>
                      <a:endParaRPr lang="nl-NL" dirty="0"/>
                    </a:p>
                  </a:txBody>
                  <a:tcPr>
                    <a:solidFill>
                      <a:schemeClr val="bg2"/>
                    </a:solidFill>
                  </a:tcPr>
                </a:tc>
                <a:tc>
                  <a:txBody>
                    <a:bodyPr/>
                    <a:lstStyle/>
                    <a:p>
                      <a:pPr algn="ctr"/>
                      <a:r>
                        <a:rPr lang="nl-NL" sz="1200" dirty="0"/>
                        <a:t>Voorkom  en beperk gebruik</a:t>
                      </a:r>
                    </a:p>
                  </a:txBody>
                  <a:tcPr anchor="ctr">
                    <a:solidFill>
                      <a:srgbClr val="000000"/>
                    </a:solidFill>
                  </a:tcPr>
                </a:tc>
                <a:tc>
                  <a:txBody>
                    <a:bodyPr/>
                    <a:lstStyle/>
                    <a:p>
                      <a:pPr algn="ctr"/>
                      <a:r>
                        <a:rPr lang="nl-NL" sz="1200" dirty="0"/>
                        <a:t>Verleng levensduur</a:t>
                      </a:r>
                    </a:p>
                  </a:txBody>
                  <a:tcPr anchor="ctr">
                    <a:solidFill>
                      <a:srgbClr val="FF3300"/>
                    </a:solidFill>
                  </a:tcPr>
                </a:tc>
                <a:tc>
                  <a:txBody>
                    <a:bodyPr/>
                    <a:lstStyle/>
                    <a:p>
                      <a:pPr algn="ctr"/>
                      <a:r>
                        <a:rPr lang="nl-NL" sz="1200" dirty="0"/>
                        <a:t>Gebruik </a:t>
                      </a:r>
                    </a:p>
                    <a:p>
                      <a:pPr algn="ctr"/>
                      <a:r>
                        <a:rPr lang="nl-NL" sz="1200" dirty="0"/>
                        <a:t>wat er is</a:t>
                      </a:r>
                    </a:p>
                  </a:txBody>
                  <a:tcPr anchor="ctr">
                    <a:solidFill>
                      <a:srgbClr val="60C460"/>
                    </a:solidFill>
                  </a:tcPr>
                </a:tc>
                <a:tc>
                  <a:txBody>
                    <a:bodyPr/>
                    <a:lstStyle/>
                    <a:p>
                      <a:pPr algn="ctr"/>
                      <a:r>
                        <a:rPr lang="nl-NL" sz="1200" dirty="0"/>
                        <a:t>Meerdere levenscycli</a:t>
                      </a:r>
                    </a:p>
                  </a:txBody>
                  <a:tcPr anchor="ctr">
                    <a:solidFill>
                      <a:srgbClr val="FFBB33"/>
                    </a:solidFill>
                  </a:tcPr>
                </a:tc>
                <a:tc>
                  <a:txBody>
                    <a:bodyPr/>
                    <a:lstStyle/>
                    <a:p>
                      <a:pPr algn="ctr"/>
                      <a:r>
                        <a:rPr lang="nl-NL" sz="1200" dirty="0"/>
                        <a:t>Toekomst-bestendig</a:t>
                      </a:r>
                    </a:p>
                  </a:txBody>
                  <a:tcPr anchor="ctr">
                    <a:solidFill>
                      <a:srgbClr val="203864"/>
                    </a:solidFill>
                  </a:tcPr>
                </a:tc>
                <a:tc>
                  <a:txBody>
                    <a:bodyPr/>
                    <a:lstStyle/>
                    <a:p>
                      <a:pPr algn="ctr"/>
                      <a:r>
                        <a:rPr lang="nl-NL" sz="1200" dirty="0"/>
                        <a:t>Beheer en onderhoud</a:t>
                      </a:r>
                    </a:p>
                  </a:txBody>
                  <a:tcPr anchor="ctr">
                    <a:solidFill>
                      <a:srgbClr val="993366"/>
                    </a:solidFill>
                  </a:tcPr>
                </a:tc>
                <a:tc>
                  <a:txBody>
                    <a:bodyPr/>
                    <a:lstStyle/>
                    <a:p>
                      <a:pPr algn="ctr"/>
                      <a:r>
                        <a:rPr lang="nl-NL" sz="1200" dirty="0"/>
                        <a:t>Duurzaam materiaal-gebruik</a:t>
                      </a:r>
                    </a:p>
                  </a:txBody>
                  <a:tcPr anchor="ctr">
                    <a:solidFill>
                      <a:srgbClr val="FD560B"/>
                    </a:solidFill>
                  </a:tcPr>
                </a:tc>
                <a:tc>
                  <a:txBody>
                    <a:bodyPr/>
                    <a:lstStyle/>
                    <a:p>
                      <a:pPr algn="ctr"/>
                      <a:r>
                        <a:rPr lang="nl-NL" sz="1200" dirty="0"/>
                        <a:t>Beperk grondstof- en energiegebruik</a:t>
                      </a:r>
                    </a:p>
                  </a:txBody>
                  <a:tcPr anchor="ctr">
                    <a:solidFill>
                      <a:srgbClr val="A50021"/>
                    </a:solidFill>
                  </a:tcPr>
                </a:tc>
                <a:extLst>
                  <a:ext uri="{0D108BD9-81ED-4DB2-BD59-A6C34878D82A}">
                    <a16:rowId xmlns:a16="http://schemas.microsoft.com/office/drawing/2014/main" val="3622347801"/>
                  </a:ext>
                </a:extLst>
              </a:tr>
              <a:tr h="370840">
                <a:tc>
                  <a:txBody>
                    <a:bodyPr/>
                    <a:lstStyle/>
                    <a:p>
                      <a:r>
                        <a:rPr lang="nl-NL" sz="1600" dirty="0"/>
                        <a:t>BoLT </a:t>
                      </a:r>
                      <a:r>
                        <a:rPr lang="nl-NL" sz="1600" dirty="0" err="1"/>
                        <a:t>Bridges</a:t>
                      </a:r>
                      <a:endParaRPr lang="nl-NL" sz="1600" dirty="0"/>
                    </a:p>
                    <a:p>
                      <a:endParaRPr lang="nl-NL" sz="1600"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1629406227"/>
                  </a:ext>
                </a:extLst>
              </a:tr>
              <a:tr h="233680">
                <a:tc>
                  <a:txBody>
                    <a:bodyPr/>
                    <a:lstStyle/>
                    <a:p>
                      <a:r>
                        <a:rPr lang="nl-NL" sz="1600" dirty="0"/>
                        <a:t>Circulair viaduct</a:t>
                      </a:r>
                    </a:p>
                    <a:p>
                      <a:endParaRPr lang="nl-NL" sz="1600"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255281222"/>
                  </a:ext>
                </a:extLst>
              </a:tr>
              <a:tr h="370840">
                <a:tc>
                  <a:txBody>
                    <a:bodyPr/>
                    <a:lstStyle/>
                    <a:p>
                      <a:r>
                        <a:rPr lang="nl-NL" sz="1600" dirty="0"/>
                        <a:t>SBIR-project  betonliggers</a:t>
                      </a:r>
                    </a:p>
                  </a:txBody>
                  <a:tcPr>
                    <a:solidFill>
                      <a:srgbClr val="EAEAEA"/>
                    </a:solidFill>
                  </a:tcP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2395019530"/>
                  </a:ext>
                </a:extLst>
              </a:tr>
              <a:tr h="0">
                <a:tc>
                  <a:txBody>
                    <a:bodyPr/>
                    <a:lstStyle/>
                    <a:p>
                      <a:r>
                        <a:rPr lang="nl-NL" sz="1600" dirty="0" err="1"/>
                        <a:t>SUREBridge</a:t>
                      </a:r>
                      <a:endParaRPr lang="nl-NL" sz="1600" dirty="0"/>
                    </a:p>
                    <a:p>
                      <a:endParaRPr lang="nl-NL" sz="1600"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3989962394"/>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130</a:t>
            </a:fld>
            <a:endParaRPr lang="nl-NL" dirty="0"/>
          </a:p>
        </p:txBody>
      </p:sp>
    </p:spTree>
    <p:extLst>
      <p:ext uri="{BB962C8B-B14F-4D97-AF65-F5344CB8AC3E}">
        <p14:creationId xmlns:p14="http://schemas.microsoft.com/office/powerpoint/2010/main" val="5769198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87F6D0A-40FF-4357-8415-69782B2EC7A2}"/>
              </a:ext>
            </a:extLst>
          </p:cNvPr>
          <p:cNvSpPr>
            <a:spLocks noGrp="1"/>
          </p:cNvSpPr>
          <p:nvPr>
            <p:ph type="title"/>
          </p:nvPr>
        </p:nvSpPr>
        <p:spPr/>
        <p:txBody>
          <a:bodyPr/>
          <a:lstStyle/>
          <a:p>
            <a:r>
              <a:rPr lang="nl-NL" dirty="0"/>
              <a:t>Bruggen van hout</a:t>
            </a:r>
          </a:p>
        </p:txBody>
      </p:sp>
      <p:sp>
        <p:nvSpPr>
          <p:cNvPr id="6" name="Tijdelijke aanduiding voor inhoud 5">
            <a:extLst>
              <a:ext uri="{FF2B5EF4-FFF2-40B4-BE49-F238E27FC236}">
                <a16:creationId xmlns:a16="http://schemas.microsoft.com/office/drawing/2014/main" id="{F90BAF42-A515-499E-BDE7-71C45F2B6174}"/>
              </a:ext>
            </a:extLst>
          </p:cNvPr>
          <p:cNvSpPr>
            <a:spLocks noGrp="1"/>
          </p:cNvSpPr>
          <p:nvPr>
            <p:ph idx="1"/>
          </p:nvPr>
        </p:nvSpPr>
        <p:spPr>
          <a:xfrm>
            <a:off x="838200" y="1311564"/>
            <a:ext cx="5958840" cy="4865399"/>
          </a:xfrm>
        </p:spPr>
        <p:txBody>
          <a:bodyPr/>
          <a:lstStyle/>
          <a:p>
            <a:pPr marL="0" indent="0">
              <a:spcBef>
                <a:spcPts val="0"/>
              </a:spcBef>
              <a:buNone/>
            </a:pPr>
            <a:r>
              <a:rPr lang="nl-NL" dirty="0"/>
              <a:t>Uitgelichte innovatie</a:t>
            </a:r>
          </a:p>
          <a:p>
            <a:pPr marL="0" indent="0">
              <a:spcBef>
                <a:spcPts val="0"/>
              </a:spcBef>
              <a:buNone/>
            </a:pPr>
            <a:r>
              <a:rPr lang="nl-NL" b="1" dirty="0"/>
              <a:t>BoLT </a:t>
            </a:r>
            <a:r>
              <a:rPr lang="nl-NL" b="1" dirty="0" err="1"/>
              <a:t>bridges</a:t>
            </a:r>
            <a:endParaRPr lang="nl-NL" b="1" dirty="0"/>
          </a:p>
          <a:p>
            <a:pPr marL="0" indent="0">
              <a:spcBef>
                <a:spcPts val="0"/>
              </a:spcBef>
              <a:buNone/>
            </a:pPr>
            <a:endParaRPr lang="nl-NL" dirty="0"/>
          </a:p>
          <a:p>
            <a:r>
              <a:rPr lang="nl-NL" dirty="0"/>
              <a:t>BoLT, Bridges of Laminated Timber</a:t>
            </a:r>
          </a:p>
          <a:p>
            <a:r>
              <a:rPr lang="nl-NL" dirty="0"/>
              <a:t>Volledig houten bovenbouw</a:t>
            </a:r>
          </a:p>
          <a:p>
            <a:r>
              <a:rPr lang="nl-NL" dirty="0"/>
              <a:t>Voor nieuwe bruggen en bij renovatie bestaande dekbruggen.</a:t>
            </a:r>
          </a:p>
          <a:p>
            <a:r>
              <a:rPr lang="nl-NL" dirty="0"/>
              <a:t>Gewichtsbesparing t.o.v. beton maakt materiaalbesparing van de fundering mogelijk.</a:t>
            </a:r>
          </a:p>
          <a:p>
            <a:endParaRPr lang="nl-NL" dirty="0"/>
          </a:p>
        </p:txBody>
      </p:sp>
      <p:sp>
        <p:nvSpPr>
          <p:cNvPr id="4" name="Tijdelijke aanduiding voor dianummer 3">
            <a:extLst>
              <a:ext uri="{FF2B5EF4-FFF2-40B4-BE49-F238E27FC236}">
                <a16:creationId xmlns:a16="http://schemas.microsoft.com/office/drawing/2014/main" id="{C0DC3C6A-5070-46B4-9C6C-317613E101B0}"/>
              </a:ext>
            </a:extLst>
          </p:cNvPr>
          <p:cNvSpPr>
            <a:spLocks noGrp="1"/>
          </p:cNvSpPr>
          <p:nvPr>
            <p:ph type="sldNum" sz="quarter" idx="12"/>
          </p:nvPr>
        </p:nvSpPr>
        <p:spPr/>
        <p:txBody>
          <a:bodyPr/>
          <a:lstStyle/>
          <a:p>
            <a:fld id="{993A4BE7-94F8-43D0-A956-A40AC5AB901E}" type="slidenum">
              <a:rPr lang="nl-NL" smtClean="0"/>
              <a:t>131</a:t>
            </a:fld>
            <a:endParaRPr lang="nl-NL" dirty="0"/>
          </a:p>
        </p:txBody>
      </p:sp>
      <p:pic>
        <p:nvPicPr>
          <p:cNvPr id="7" name="Afbeelding 6">
            <a:extLst>
              <a:ext uri="{FF2B5EF4-FFF2-40B4-BE49-F238E27FC236}">
                <a16:creationId xmlns:a16="http://schemas.microsoft.com/office/drawing/2014/main" id="{0F71B0A3-8C84-4334-87BC-0F8DA6448470}"/>
              </a:ext>
            </a:extLst>
          </p:cNvPr>
          <p:cNvPicPr>
            <a:picLocks noChangeAspect="1"/>
          </p:cNvPicPr>
          <p:nvPr/>
        </p:nvPicPr>
        <p:blipFill>
          <a:blip r:embed="rId3"/>
          <a:stretch>
            <a:fillRect/>
          </a:stretch>
        </p:blipFill>
        <p:spPr>
          <a:xfrm>
            <a:off x="6963684" y="2043623"/>
            <a:ext cx="4877796" cy="3366577"/>
          </a:xfrm>
          <a:prstGeom prst="rect">
            <a:avLst/>
          </a:prstGeom>
        </p:spPr>
      </p:pic>
      <p:sp>
        <p:nvSpPr>
          <p:cNvPr id="8" name="Tekstvak 7">
            <a:extLst>
              <a:ext uri="{FF2B5EF4-FFF2-40B4-BE49-F238E27FC236}">
                <a16:creationId xmlns:a16="http://schemas.microsoft.com/office/drawing/2014/main" id="{CA274ABB-8266-4286-B4E1-52CD075E929D}"/>
              </a:ext>
            </a:extLst>
          </p:cNvPr>
          <p:cNvSpPr txBox="1"/>
          <p:nvPr/>
        </p:nvSpPr>
        <p:spPr>
          <a:xfrm>
            <a:off x="10152380" y="5533499"/>
            <a:ext cx="1828800" cy="276999"/>
          </a:xfrm>
          <a:prstGeom prst="rect">
            <a:avLst/>
          </a:prstGeom>
          <a:noFill/>
        </p:spPr>
        <p:txBody>
          <a:bodyPr wrap="square" rtlCol="0">
            <a:spAutoFit/>
          </a:bodyPr>
          <a:lstStyle/>
          <a:p>
            <a:r>
              <a:rPr lang="nl-NL" sz="1200" i="1" dirty="0"/>
              <a:t>Bron: Heijmans</a:t>
            </a:r>
          </a:p>
        </p:txBody>
      </p:sp>
    </p:spTree>
    <p:extLst>
      <p:ext uri="{BB962C8B-B14F-4D97-AF65-F5344CB8AC3E}">
        <p14:creationId xmlns:p14="http://schemas.microsoft.com/office/powerpoint/2010/main" val="37539390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38A3E-C49C-41D2-8B11-4A3303ADE3B6}"/>
              </a:ext>
            </a:extLst>
          </p:cNvPr>
          <p:cNvSpPr>
            <a:spLocks noGrp="1"/>
          </p:cNvSpPr>
          <p:nvPr>
            <p:ph type="title"/>
          </p:nvPr>
        </p:nvSpPr>
        <p:spPr/>
        <p:txBody>
          <a:bodyPr>
            <a:normAutofit/>
          </a:bodyPr>
          <a:lstStyle/>
          <a:p>
            <a:r>
              <a:rPr lang="nl-NL" dirty="0"/>
              <a:t>Demontabel viaduct</a:t>
            </a:r>
          </a:p>
        </p:txBody>
      </p:sp>
      <p:sp>
        <p:nvSpPr>
          <p:cNvPr id="4" name="Tijdelijke aanduiding voor tekst 3">
            <a:extLst>
              <a:ext uri="{FF2B5EF4-FFF2-40B4-BE49-F238E27FC236}">
                <a16:creationId xmlns:a16="http://schemas.microsoft.com/office/drawing/2014/main" id="{B7E58159-B030-4E89-9FD7-7A0474142F92}"/>
              </a:ext>
            </a:extLst>
          </p:cNvPr>
          <p:cNvSpPr>
            <a:spLocks noGrp="1"/>
          </p:cNvSpPr>
          <p:nvPr>
            <p:ph idx="1"/>
          </p:nvPr>
        </p:nvSpPr>
        <p:spPr>
          <a:xfrm>
            <a:off x="838200" y="1311564"/>
            <a:ext cx="5821680" cy="4865399"/>
          </a:xfrm>
        </p:spPr>
        <p:txBody>
          <a:bodyPr>
            <a:normAutofit/>
          </a:bodyPr>
          <a:lstStyle/>
          <a:p>
            <a:pPr marL="0" indent="0">
              <a:spcBef>
                <a:spcPts val="0"/>
              </a:spcBef>
              <a:buNone/>
            </a:pPr>
            <a:r>
              <a:rPr lang="nl-NL" sz="2400" dirty="0">
                <a:solidFill>
                  <a:schemeClr val="tx1">
                    <a:lumMod val="50000"/>
                    <a:lumOff val="50000"/>
                  </a:schemeClr>
                </a:solidFill>
                <a:latin typeface="Candara" panose="020E0502030303020204" pitchFamily="34" charset="0"/>
              </a:rPr>
              <a:t>Uitgelichte innovatie</a:t>
            </a:r>
          </a:p>
          <a:p>
            <a:pPr marL="0" indent="0">
              <a:spcBef>
                <a:spcPts val="0"/>
              </a:spcBef>
              <a:buNone/>
            </a:pPr>
            <a:r>
              <a:rPr lang="nl-NL" sz="2400" b="1" dirty="0">
                <a:latin typeface="Candara" panose="020E0502030303020204" pitchFamily="34" charset="0"/>
              </a:rPr>
              <a:t>Circulair viaduct</a:t>
            </a:r>
          </a:p>
          <a:p>
            <a:pPr marL="0" indent="0">
              <a:spcBef>
                <a:spcPts val="0"/>
              </a:spcBef>
              <a:buNone/>
            </a:pPr>
            <a:endParaRPr lang="nl-NL" sz="2400" dirty="0">
              <a:solidFill>
                <a:schemeClr val="tx1">
                  <a:lumMod val="50000"/>
                  <a:lumOff val="50000"/>
                </a:schemeClr>
              </a:solidFill>
              <a:latin typeface="Candara" panose="020E0502030303020204" pitchFamily="34" charset="0"/>
            </a:endParaRPr>
          </a:p>
          <a:p>
            <a:pPr marL="285750" indent="-285750">
              <a:buFont typeface="Arial" panose="020B0604020202020204" pitchFamily="34" charset="0"/>
              <a:buChar char="•"/>
            </a:pPr>
            <a:r>
              <a:rPr lang="nl-NL" sz="2400" dirty="0">
                <a:solidFill>
                  <a:schemeClr val="tx1">
                    <a:lumMod val="50000"/>
                    <a:lumOff val="50000"/>
                  </a:schemeClr>
                </a:solidFill>
                <a:latin typeface="Candara" panose="020E0502030303020204" pitchFamily="34" charset="0"/>
              </a:rPr>
              <a:t>Bouw en demontage van betonnen viaduct bij Kampen</a:t>
            </a:r>
          </a:p>
          <a:p>
            <a:pPr marL="285750" indent="-285750">
              <a:buFont typeface="Arial" panose="020B0604020202020204" pitchFamily="34" charset="0"/>
              <a:buChar char="•"/>
            </a:pPr>
            <a:r>
              <a:rPr lang="nl-NL" sz="2400" b="0" i="0" dirty="0">
                <a:solidFill>
                  <a:schemeClr val="tx1">
                    <a:lumMod val="50000"/>
                    <a:lumOff val="50000"/>
                  </a:schemeClr>
                </a:solidFill>
                <a:latin typeface="Candara" panose="020E0502030303020204" pitchFamily="34" charset="0"/>
                <a:ea typeface="Verdana" panose="020B0604030504040204" pitchFamily="34" charset="0"/>
              </a:rPr>
              <a:t>V</a:t>
            </a:r>
            <a:r>
              <a:rPr lang="nl-NL" sz="2400" b="0" i="0" dirty="0">
                <a:solidFill>
                  <a:schemeClr val="tx1">
                    <a:lumMod val="50000"/>
                    <a:lumOff val="50000"/>
                  </a:schemeClr>
                </a:solidFill>
                <a:effectLst/>
                <a:latin typeface="Candara" panose="020E0502030303020204" pitchFamily="34" charset="0"/>
              </a:rPr>
              <a:t>oorspanning zonder aanhechting en ‘shear keys’ (nokken die ervoor zorgen dat de elementen in elkaar grijpen)</a:t>
            </a:r>
          </a:p>
          <a:p>
            <a:pPr marL="285750" indent="-285750">
              <a:buFont typeface="Arial" panose="020B0604020202020204" pitchFamily="34" charset="0"/>
              <a:buChar char="•"/>
            </a:pPr>
            <a:r>
              <a:rPr lang="nl-NL" sz="2400" dirty="0">
                <a:solidFill>
                  <a:schemeClr val="tx1">
                    <a:lumMod val="50000"/>
                    <a:lumOff val="50000"/>
                  </a:schemeClr>
                </a:solidFill>
                <a:latin typeface="Candara" panose="020E0502030303020204" pitchFamily="34" charset="0"/>
                <a:ea typeface="PMingLiU" panose="02020500000000000000" pitchFamily="18" charset="-120"/>
              </a:rPr>
              <a:t>Overdimensionering t.b.v. losmaakbaarheid</a:t>
            </a:r>
            <a:endParaRPr lang="nl-NL" sz="2400" dirty="0">
              <a:solidFill>
                <a:schemeClr val="tx1">
                  <a:lumMod val="50000"/>
                  <a:lumOff val="50000"/>
                </a:schemeClr>
              </a:solidFill>
              <a:effectLst/>
              <a:latin typeface="Candara" panose="020E0502030303020204" pitchFamily="34" charset="0"/>
              <a:ea typeface="PMingLiU" panose="02020500000000000000" pitchFamily="18" charset="-120"/>
            </a:endParaRPr>
          </a:p>
          <a:p>
            <a:pPr marL="285750" indent="-285750">
              <a:buFont typeface="Arial" panose="020B0604020202020204" pitchFamily="34" charset="0"/>
              <a:buChar char="•"/>
            </a:pPr>
            <a:r>
              <a:rPr lang="en-US" sz="2400" b="0" i="0" dirty="0">
                <a:solidFill>
                  <a:schemeClr val="tx1">
                    <a:lumMod val="50000"/>
                    <a:lumOff val="50000"/>
                  </a:schemeClr>
                </a:solidFill>
                <a:effectLst/>
                <a:latin typeface="Candara" panose="020E0502030303020204" pitchFamily="34" charset="0"/>
              </a:rPr>
              <a:t>Verder onderzoek in SBIR-project (o.a. minder massa)</a:t>
            </a:r>
            <a:endParaRPr lang="nl-NL" sz="2400" dirty="0">
              <a:solidFill>
                <a:srgbClr val="5A5758"/>
              </a:solidFill>
              <a:latin typeface="Candara" panose="020E0502030303020204" pitchFamily="34" charset="0"/>
            </a:endParaRPr>
          </a:p>
          <a:p>
            <a:endParaRPr lang="nl-NL" dirty="0"/>
          </a:p>
        </p:txBody>
      </p:sp>
      <p:sp>
        <p:nvSpPr>
          <p:cNvPr id="5" name="Tijdelijke aanduiding voor dianummer 4">
            <a:extLst>
              <a:ext uri="{FF2B5EF4-FFF2-40B4-BE49-F238E27FC236}">
                <a16:creationId xmlns:a16="http://schemas.microsoft.com/office/drawing/2014/main" id="{6493AF8A-0020-466F-B201-ED731BE50B2D}"/>
              </a:ext>
            </a:extLst>
          </p:cNvPr>
          <p:cNvSpPr>
            <a:spLocks noGrp="1"/>
          </p:cNvSpPr>
          <p:nvPr>
            <p:ph type="sldNum" sz="quarter" idx="12"/>
          </p:nvPr>
        </p:nvSpPr>
        <p:spPr/>
        <p:txBody>
          <a:bodyPr/>
          <a:lstStyle/>
          <a:p>
            <a:fld id="{993A4BE7-94F8-43D0-A956-A40AC5AB901E}" type="slidenum">
              <a:rPr lang="nl-NL" smtClean="0"/>
              <a:t>132</a:t>
            </a:fld>
            <a:endParaRPr lang="nl-NL" dirty="0"/>
          </a:p>
        </p:txBody>
      </p:sp>
      <p:sp>
        <p:nvSpPr>
          <p:cNvPr id="8" name="Tekstvak 7">
            <a:extLst>
              <a:ext uri="{FF2B5EF4-FFF2-40B4-BE49-F238E27FC236}">
                <a16:creationId xmlns:a16="http://schemas.microsoft.com/office/drawing/2014/main" id="{81848947-C39C-4E02-9FD9-058AABD1657F}"/>
              </a:ext>
            </a:extLst>
          </p:cNvPr>
          <p:cNvSpPr txBox="1"/>
          <p:nvPr/>
        </p:nvSpPr>
        <p:spPr>
          <a:xfrm>
            <a:off x="9540240" y="5406074"/>
            <a:ext cx="2103120" cy="276999"/>
          </a:xfrm>
          <a:prstGeom prst="rect">
            <a:avLst/>
          </a:prstGeom>
          <a:noFill/>
        </p:spPr>
        <p:txBody>
          <a:bodyPr wrap="square" rtlCol="0">
            <a:spAutoFit/>
          </a:bodyPr>
          <a:lstStyle/>
          <a:p>
            <a:r>
              <a:rPr lang="nl-NL" sz="1200" i="1" dirty="0"/>
              <a:t>Bron: Rijkswaterstaat.nl</a:t>
            </a:r>
          </a:p>
        </p:txBody>
      </p:sp>
      <p:pic>
        <p:nvPicPr>
          <p:cNvPr id="9" name="Afbeelding 8">
            <a:extLst>
              <a:ext uri="{FF2B5EF4-FFF2-40B4-BE49-F238E27FC236}">
                <a16:creationId xmlns:a16="http://schemas.microsoft.com/office/drawing/2014/main" id="{1DD93020-4979-41B5-B060-FEBBE5E80BF6}"/>
              </a:ext>
            </a:extLst>
          </p:cNvPr>
          <p:cNvPicPr>
            <a:picLocks noChangeAspect="1"/>
          </p:cNvPicPr>
          <p:nvPr/>
        </p:nvPicPr>
        <p:blipFill rotWithShape="1">
          <a:blip r:embed="rId3"/>
          <a:srcRect l="3495" r="18124"/>
          <a:stretch/>
        </p:blipFill>
        <p:spPr>
          <a:xfrm>
            <a:off x="6818386" y="1974214"/>
            <a:ext cx="5165239" cy="3431860"/>
          </a:xfrm>
          <a:prstGeom prst="rect">
            <a:avLst/>
          </a:prstGeom>
        </p:spPr>
      </p:pic>
    </p:spTree>
    <p:extLst>
      <p:ext uri="{BB962C8B-B14F-4D97-AF65-F5344CB8AC3E}">
        <p14:creationId xmlns:p14="http://schemas.microsoft.com/office/powerpoint/2010/main" val="19972859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86B49-EFFA-4F51-8AA6-77B6BE663A58}"/>
              </a:ext>
            </a:extLst>
          </p:cNvPr>
          <p:cNvSpPr>
            <a:spLocks noGrp="1"/>
          </p:cNvSpPr>
          <p:nvPr>
            <p:ph type="title"/>
          </p:nvPr>
        </p:nvSpPr>
        <p:spPr/>
        <p:txBody>
          <a:bodyPr/>
          <a:lstStyle/>
          <a:p>
            <a:r>
              <a:rPr lang="nl-NL" dirty="0"/>
              <a:t>Hergebruik betonnen liggers</a:t>
            </a:r>
          </a:p>
        </p:txBody>
      </p:sp>
      <p:sp>
        <p:nvSpPr>
          <p:cNvPr id="3" name="Tijdelijke aanduiding voor inhoud 2">
            <a:extLst>
              <a:ext uri="{FF2B5EF4-FFF2-40B4-BE49-F238E27FC236}">
                <a16:creationId xmlns:a16="http://schemas.microsoft.com/office/drawing/2014/main" id="{25B4C1EB-E743-400F-9B9D-A57F158FB6D8}"/>
              </a:ext>
            </a:extLst>
          </p:cNvPr>
          <p:cNvSpPr>
            <a:spLocks noGrp="1"/>
          </p:cNvSpPr>
          <p:nvPr>
            <p:ph sz="half" idx="1"/>
          </p:nvPr>
        </p:nvSpPr>
        <p:spPr>
          <a:xfrm>
            <a:off x="660400" y="1016000"/>
            <a:ext cx="5715000" cy="5022463"/>
          </a:xfrm>
        </p:spPr>
        <p:txBody>
          <a:bodyPr>
            <a:normAutofit fontScale="92500" lnSpcReduction="10000"/>
          </a:bodyPr>
          <a:lstStyle/>
          <a:p>
            <a:pPr marL="0" indent="0">
              <a:buNone/>
            </a:pPr>
            <a:endParaRPr lang="nl-NL" dirty="0"/>
          </a:p>
          <a:p>
            <a:pPr marL="0" indent="0">
              <a:spcBef>
                <a:spcPts val="0"/>
              </a:spcBef>
              <a:buNone/>
            </a:pPr>
            <a:r>
              <a:rPr lang="nl-NL" dirty="0"/>
              <a:t>Uitgelichte innovatie</a:t>
            </a:r>
          </a:p>
          <a:p>
            <a:pPr marL="0" indent="0">
              <a:spcBef>
                <a:spcPts val="0"/>
              </a:spcBef>
              <a:buNone/>
            </a:pPr>
            <a:r>
              <a:rPr lang="nl-NL" b="1" dirty="0"/>
              <a:t>SBIR-project</a:t>
            </a:r>
          </a:p>
          <a:p>
            <a:pPr marL="0" indent="0">
              <a:spcBef>
                <a:spcPts val="0"/>
              </a:spcBef>
              <a:buNone/>
            </a:pPr>
            <a:endParaRPr lang="nl-NL" b="1" dirty="0"/>
          </a:p>
          <a:p>
            <a:pPr lvl="1">
              <a:lnSpc>
                <a:spcPct val="110000"/>
              </a:lnSpc>
              <a:spcBef>
                <a:spcPts val="0"/>
              </a:spcBef>
            </a:pPr>
            <a:r>
              <a:rPr lang="nl-NL" sz="2600" dirty="0">
                <a:solidFill>
                  <a:srgbClr val="747474"/>
                </a:solidFill>
                <a:latin typeface="Candara" panose="020E0502030303020204" pitchFamily="34" charset="0"/>
              </a:rPr>
              <a:t>Proefproject van Rijkswaterstaat in het kader van onderzoek hergebruik van betonnen liggers van viaducten.</a:t>
            </a:r>
          </a:p>
          <a:p>
            <a:pPr lvl="1">
              <a:lnSpc>
                <a:spcPct val="110000"/>
              </a:lnSpc>
              <a:spcBef>
                <a:spcPts val="0"/>
              </a:spcBef>
            </a:pPr>
            <a:endParaRPr lang="nl-NL" sz="2600" dirty="0">
              <a:solidFill>
                <a:srgbClr val="747474"/>
              </a:solidFill>
              <a:latin typeface="Candara" panose="020E0502030303020204" pitchFamily="34" charset="0"/>
            </a:endParaRPr>
          </a:p>
          <a:p>
            <a:pPr lvl="1">
              <a:lnSpc>
                <a:spcPct val="110000"/>
              </a:lnSpc>
              <a:spcBef>
                <a:spcPts val="0"/>
              </a:spcBef>
            </a:pPr>
            <a:r>
              <a:rPr lang="nl-NL" sz="2600" dirty="0">
                <a:solidFill>
                  <a:srgbClr val="747474"/>
                </a:solidFill>
                <a:latin typeface="Candara" panose="020E0502030303020204" pitchFamily="34" charset="0"/>
              </a:rPr>
              <a:t>Belangrijke factoren:</a:t>
            </a:r>
          </a:p>
          <a:p>
            <a:pPr lvl="2">
              <a:spcBef>
                <a:spcPts val="0"/>
              </a:spcBef>
            </a:pPr>
            <a:r>
              <a:rPr lang="nl-NL" sz="2200" dirty="0">
                <a:solidFill>
                  <a:srgbClr val="747474"/>
                </a:solidFill>
                <a:latin typeface="Candara" panose="020E0502030303020204" pitchFamily="34" charset="0"/>
              </a:rPr>
              <a:t>Inpasbaarheid, verkorten tot 20% haalbaar, verlengen is complex.</a:t>
            </a:r>
          </a:p>
          <a:p>
            <a:pPr lvl="2">
              <a:spcBef>
                <a:spcPts val="0"/>
              </a:spcBef>
            </a:pPr>
            <a:r>
              <a:rPr lang="nl-NL" sz="2200" dirty="0">
                <a:solidFill>
                  <a:srgbClr val="747474"/>
                </a:solidFill>
                <a:latin typeface="Candara" panose="020E0502030303020204" pitchFamily="34" charset="0"/>
              </a:rPr>
              <a:t>Mogelijkheden om te demonteren</a:t>
            </a:r>
          </a:p>
          <a:p>
            <a:pPr lvl="2">
              <a:spcBef>
                <a:spcPts val="0"/>
              </a:spcBef>
            </a:pPr>
            <a:r>
              <a:rPr lang="nl-NL" sz="2200" dirty="0">
                <a:solidFill>
                  <a:srgbClr val="747474"/>
                </a:solidFill>
                <a:latin typeface="Candara" panose="020E0502030303020204" pitchFamily="34" charset="0"/>
              </a:rPr>
              <a:t>Algehele kwaliteit.</a:t>
            </a:r>
          </a:p>
          <a:p>
            <a:pPr lvl="1">
              <a:spcBef>
                <a:spcPts val="0"/>
              </a:spcBef>
            </a:pPr>
            <a:endParaRPr lang="nl-NL" sz="2600" dirty="0">
              <a:solidFill>
                <a:srgbClr val="747474"/>
              </a:solidFill>
              <a:latin typeface="Candara" panose="020E0502030303020204" pitchFamily="34" charset="0"/>
            </a:endParaRPr>
          </a:p>
          <a:p>
            <a:pPr lvl="1">
              <a:spcBef>
                <a:spcPts val="0"/>
              </a:spcBef>
            </a:pPr>
            <a:r>
              <a:rPr lang="nl-NL" sz="2600" dirty="0">
                <a:solidFill>
                  <a:srgbClr val="747474"/>
                </a:solidFill>
                <a:latin typeface="Candara" panose="020E0502030303020204" pitchFamily="34" charset="0"/>
              </a:rPr>
              <a:t>Herberekening sterkte.</a:t>
            </a:r>
          </a:p>
        </p:txBody>
      </p:sp>
      <p:sp>
        <p:nvSpPr>
          <p:cNvPr id="4" name="Tijdelijke aanduiding voor dianummer 3">
            <a:extLst>
              <a:ext uri="{FF2B5EF4-FFF2-40B4-BE49-F238E27FC236}">
                <a16:creationId xmlns:a16="http://schemas.microsoft.com/office/drawing/2014/main" id="{BCB22D8F-EF82-401C-8FCF-7A1DDBA54175}"/>
              </a:ext>
            </a:extLst>
          </p:cNvPr>
          <p:cNvSpPr>
            <a:spLocks noGrp="1"/>
          </p:cNvSpPr>
          <p:nvPr>
            <p:ph type="sldNum" sz="quarter" idx="12"/>
          </p:nvPr>
        </p:nvSpPr>
        <p:spPr/>
        <p:txBody>
          <a:bodyPr/>
          <a:lstStyle/>
          <a:p>
            <a:fld id="{993A4BE7-94F8-43D0-A956-A40AC5AB901E}" type="slidenum">
              <a:rPr lang="nl-NL" smtClean="0"/>
              <a:t>133</a:t>
            </a:fld>
            <a:endParaRPr lang="nl-NL" dirty="0"/>
          </a:p>
        </p:txBody>
      </p:sp>
      <p:sp>
        <p:nvSpPr>
          <p:cNvPr id="7" name="Tekstvak 6">
            <a:extLst>
              <a:ext uri="{FF2B5EF4-FFF2-40B4-BE49-F238E27FC236}">
                <a16:creationId xmlns:a16="http://schemas.microsoft.com/office/drawing/2014/main" id="{67F83CE2-A524-4E23-8DC0-9F2162E01A8B}"/>
              </a:ext>
            </a:extLst>
          </p:cNvPr>
          <p:cNvSpPr txBox="1"/>
          <p:nvPr/>
        </p:nvSpPr>
        <p:spPr>
          <a:xfrm>
            <a:off x="10582192" y="6002087"/>
            <a:ext cx="1543215" cy="276999"/>
          </a:xfrm>
          <a:prstGeom prst="rect">
            <a:avLst/>
          </a:prstGeom>
          <a:noFill/>
        </p:spPr>
        <p:txBody>
          <a:bodyPr wrap="square" rtlCol="0">
            <a:spAutoFit/>
          </a:bodyPr>
          <a:lstStyle/>
          <a:p>
            <a:r>
              <a:rPr lang="nl-NL" sz="1200" i="1" dirty="0"/>
              <a:t>Bron: Betonhuis.nl</a:t>
            </a:r>
          </a:p>
        </p:txBody>
      </p:sp>
      <p:pic>
        <p:nvPicPr>
          <p:cNvPr id="12" name="Afbeelding 11">
            <a:hlinkClick r:id="rId3"/>
            <a:extLst>
              <a:ext uri="{FF2B5EF4-FFF2-40B4-BE49-F238E27FC236}">
                <a16:creationId xmlns:a16="http://schemas.microsoft.com/office/drawing/2014/main" id="{3D199EFA-E5D2-4FAF-BDBE-751EFCE661C8}"/>
              </a:ext>
            </a:extLst>
          </p:cNvPr>
          <p:cNvPicPr>
            <a:picLocks noChangeAspect="1"/>
          </p:cNvPicPr>
          <p:nvPr/>
        </p:nvPicPr>
        <p:blipFill rotWithShape="1">
          <a:blip r:embed="rId4"/>
          <a:srcRect b="10408"/>
          <a:stretch/>
        </p:blipFill>
        <p:spPr>
          <a:xfrm>
            <a:off x="7267575" y="1864737"/>
            <a:ext cx="4596101" cy="4098718"/>
          </a:xfrm>
          <a:prstGeom prst="rect">
            <a:avLst/>
          </a:prstGeom>
        </p:spPr>
      </p:pic>
    </p:spTree>
    <p:extLst>
      <p:ext uri="{BB962C8B-B14F-4D97-AF65-F5344CB8AC3E}">
        <p14:creationId xmlns:p14="http://schemas.microsoft.com/office/powerpoint/2010/main" val="5407130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38A3E-C49C-41D2-8B11-4A3303ADE3B6}"/>
              </a:ext>
            </a:extLst>
          </p:cNvPr>
          <p:cNvSpPr>
            <a:spLocks noGrp="1"/>
          </p:cNvSpPr>
          <p:nvPr>
            <p:ph type="title"/>
          </p:nvPr>
        </p:nvSpPr>
        <p:spPr/>
        <p:txBody>
          <a:bodyPr>
            <a:normAutofit/>
          </a:bodyPr>
          <a:lstStyle/>
          <a:p>
            <a:r>
              <a:rPr lang="nl-NL" dirty="0"/>
              <a:t>Renovatie met composiet</a:t>
            </a:r>
          </a:p>
        </p:txBody>
      </p:sp>
      <p:pic>
        <p:nvPicPr>
          <p:cNvPr id="7" name="Tijdelijke aanduiding voor afbeelding 6">
            <a:extLst>
              <a:ext uri="{FF2B5EF4-FFF2-40B4-BE49-F238E27FC236}">
                <a16:creationId xmlns:a16="http://schemas.microsoft.com/office/drawing/2014/main" id="{03D3EA63-C4DD-42B0-B5C5-B40E25FE4A7E}"/>
              </a:ext>
            </a:extLst>
          </p:cNvPr>
          <p:cNvPicPr>
            <a:picLocks noGrp="1" noChangeAspect="1"/>
          </p:cNvPicPr>
          <p:nvPr>
            <p:ph idx="1"/>
          </p:nvPr>
        </p:nvPicPr>
        <p:blipFill rotWithShape="1">
          <a:blip r:embed="rId3"/>
          <a:stretch/>
        </p:blipFill>
        <p:spPr>
          <a:xfrm>
            <a:off x="7080826" y="1589221"/>
            <a:ext cx="4852094" cy="3543006"/>
          </a:xfrm>
        </p:spPr>
      </p:pic>
      <p:sp>
        <p:nvSpPr>
          <p:cNvPr id="5" name="Tijdelijke aanduiding voor dianummer 4">
            <a:extLst>
              <a:ext uri="{FF2B5EF4-FFF2-40B4-BE49-F238E27FC236}">
                <a16:creationId xmlns:a16="http://schemas.microsoft.com/office/drawing/2014/main" id="{6493AF8A-0020-466F-B201-ED731BE50B2D}"/>
              </a:ext>
            </a:extLst>
          </p:cNvPr>
          <p:cNvSpPr>
            <a:spLocks noGrp="1"/>
          </p:cNvSpPr>
          <p:nvPr>
            <p:ph type="sldNum" sz="quarter" idx="12"/>
          </p:nvPr>
        </p:nvSpPr>
        <p:spPr/>
        <p:txBody>
          <a:bodyPr/>
          <a:lstStyle/>
          <a:p>
            <a:fld id="{993A4BE7-94F8-43D0-A956-A40AC5AB901E}" type="slidenum">
              <a:rPr lang="nl-NL" smtClean="0"/>
              <a:t>134</a:t>
            </a:fld>
            <a:endParaRPr lang="nl-NL" dirty="0"/>
          </a:p>
        </p:txBody>
      </p:sp>
      <p:sp>
        <p:nvSpPr>
          <p:cNvPr id="4" name="Tijdelijke aanduiding voor tekst 3">
            <a:extLst>
              <a:ext uri="{FF2B5EF4-FFF2-40B4-BE49-F238E27FC236}">
                <a16:creationId xmlns:a16="http://schemas.microsoft.com/office/drawing/2014/main" id="{B7E58159-B030-4E89-9FD7-7A0474142F92}"/>
              </a:ext>
            </a:extLst>
          </p:cNvPr>
          <p:cNvSpPr>
            <a:spLocks noGrp="1"/>
          </p:cNvSpPr>
          <p:nvPr>
            <p:ph type="body" sz="half" idx="4294967295"/>
          </p:nvPr>
        </p:nvSpPr>
        <p:spPr>
          <a:xfrm>
            <a:off x="973371" y="1331720"/>
            <a:ext cx="5851498" cy="4830541"/>
          </a:xfrm>
        </p:spPr>
        <p:txBody>
          <a:bodyPr>
            <a:normAutofit fontScale="85000" lnSpcReduction="20000"/>
          </a:bodyPr>
          <a:lstStyle/>
          <a:p>
            <a:pPr marL="0" indent="0">
              <a:spcBef>
                <a:spcPts val="0"/>
              </a:spcBef>
              <a:buNone/>
            </a:pPr>
            <a:r>
              <a:rPr lang="nl-NL" dirty="0">
                <a:solidFill>
                  <a:schemeClr val="tx1">
                    <a:lumMod val="50000"/>
                    <a:lumOff val="50000"/>
                  </a:schemeClr>
                </a:solidFill>
                <a:latin typeface="Candara" panose="020E0502030303020204" pitchFamily="34" charset="0"/>
              </a:rPr>
              <a:t>Uitgelichte innovatie</a:t>
            </a:r>
          </a:p>
          <a:p>
            <a:pPr marL="0" indent="0">
              <a:spcBef>
                <a:spcPts val="0"/>
              </a:spcBef>
              <a:buNone/>
            </a:pPr>
            <a:r>
              <a:rPr lang="nl-NL" b="1" dirty="0" err="1">
                <a:solidFill>
                  <a:schemeClr val="tx1">
                    <a:lumMod val="50000"/>
                    <a:lumOff val="50000"/>
                  </a:schemeClr>
                </a:solidFill>
                <a:latin typeface="Candara" panose="020E0502030303020204" pitchFamily="34" charset="0"/>
              </a:rPr>
              <a:t>SUREbridge</a:t>
            </a:r>
            <a:endParaRPr lang="nl-NL" b="1" dirty="0">
              <a:solidFill>
                <a:schemeClr val="tx1">
                  <a:lumMod val="50000"/>
                  <a:lumOff val="50000"/>
                </a:schemeClr>
              </a:solidFill>
              <a:latin typeface="Candara" panose="020E0502030303020204" pitchFamily="34" charset="0"/>
            </a:endParaRPr>
          </a:p>
          <a:p>
            <a:pPr marL="0" indent="0">
              <a:spcBef>
                <a:spcPts val="0"/>
              </a:spcBef>
              <a:buNone/>
            </a:pPr>
            <a:endParaRPr lang="nl-NL" dirty="0">
              <a:solidFill>
                <a:schemeClr val="tx1">
                  <a:lumMod val="50000"/>
                  <a:lumOff val="50000"/>
                </a:schemeClr>
              </a:solidFill>
              <a:latin typeface="Candara" panose="020E0502030303020204" pitchFamily="34" charset="0"/>
            </a:endParaRPr>
          </a:p>
          <a:p>
            <a:pPr marL="285750" indent="-285750">
              <a:buFont typeface="Arial" panose="020B0604020202020204" pitchFamily="34" charset="0"/>
              <a:buChar char="•"/>
            </a:pPr>
            <a:r>
              <a:rPr lang="nl-NL" b="0" i="0" dirty="0">
                <a:solidFill>
                  <a:schemeClr val="tx1">
                    <a:lumMod val="50000"/>
                    <a:lumOff val="50000"/>
                  </a:schemeClr>
                </a:solidFill>
                <a:effectLst/>
                <a:latin typeface="Candara" panose="020E0502030303020204" pitchFamily="34" charset="0"/>
              </a:rPr>
              <a:t>Een composiet paneel wordt schuifvast d.m.v. mortel op de brug gemonteerd. Eventueel in combinatie met voorgespannen koolstof wapening onder de brug. </a:t>
            </a:r>
          </a:p>
          <a:p>
            <a:pPr marL="285750" indent="-285750">
              <a:buFont typeface="Arial" panose="020B0604020202020204" pitchFamily="34" charset="0"/>
              <a:buChar char="•"/>
            </a:pPr>
            <a:r>
              <a:rPr lang="nl-NL" b="0" i="0" dirty="0">
                <a:solidFill>
                  <a:schemeClr val="tx1">
                    <a:lumMod val="50000"/>
                    <a:lumOff val="50000"/>
                  </a:schemeClr>
                </a:solidFill>
                <a:effectLst/>
                <a:latin typeface="Candara" panose="020E0502030303020204" pitchFamily="34" charset="0"/>
              </a:rPr>
              <a:t>Vergroot de constructieve capaciteit van de brug met de factor 2 tot 2,5.</a:t>
            </a:r>
          </a:p>
          <a:p>
            <a:pPr marL="285750" indent="-285750">
              <a:buFont typeface="Arial" panose="020B0604020202020204" pitchFamily="34" charset="0"/>
              <a:buChar char="•"/>
            </a:pPr>
            <a:r>
              <a:rPr lang="nl-NL" b="0" i="0" dirty="0">
                <a:solidFill>
                  <a:schemeClr val="tx1">
                    <a:lumMod val="50000"/>
                    <a:lumOff val="50000"/>
                  </a:schemeClr>
                </a:solidFill>
                <a:effectLst/>
                <a:latin typeface="Candara" panose="020E0502030303020204" pitchFamily="34" charset="0"/>
              </a:rPr>
              <a:t>Verlenging levensduur tot 50 jaar met minimaal onderhoud. </a:t>
            </a:r>
          </a:p>
          <a:p>
            <a:pPr marL="285750" indent="-285750">
              <a:buFont typeface="Arial" panose="020B0604020202020204" pitchFamily="34" charset="0"/>
              <a:buChar char="•"/>
            </a:pPr>
            <a:r>
              <a:rPr lang="nl-NL" dirty="0">
                <a:solidFill>
                  <a:schemeClr val="tx1">
                    <a:lumMod val="50000"/>
                    <a:lumOff val="50000"/>
                  </a:schemeClr>
                </a:solidFill>
                <a:latin typeface="Candara" panose="020E0502030303020204" pitchFamily="34" charset="0"/>
              </a:rPr>
              <a:t>Verbetert druk- en trekzone.</a:t>
            </a:r>
          </a:p>
          <a:p>
            <a:pPr marL="285750" indent="-285750">
              <a:buFont typeface="Arial" panose="020B0604020202020204" pitchFamily="34" charset="0"/>
              <a:buChar char="•"/>
            </a:pPr>
            <a:r>
              <a:rPr lang="nl-NL" b="0" i="0" dirty="0">
                <a:solidFill>
                  <a:schemeClr val="tx1">
                    <a:lumMod val="50000"/>
                    <a:lumOff val="50000"/>
                  </a:schemeClr>
                </a:solidFill>
                <a:effectLst/>
                <a:latin typeface="Candara" panose="020E0502030303020204" pitchFamily="34" charset="0"/>
              </a:rPr>
              <a:t>Leidt tot lichte verhoging van de </a:t>
            </a:r>
            <a:r>
              <a:rPr lang="nl-NL" dirty="0">
                <a:solidFill>
                  <a:schemeClr val="tx1">
                    <a:lumMod val="50000"/>
                    <a:lumOff val="50000"/>
                  </a:schemeClr>
                </a:solidFill>
                <a:latin typeface="Candara" panose="020E0502030303020204" pitchFamily="34" charset="0"/>
              </a:rPr>
              <a:t>constructie.</a:t>
            </a:r>
            <a:endParaRPr lang="nl-NL" b="0" i="0" dirty="0">
              <a:solidFill>
                <a:schemeClr val="tx1">
                  <a:lumMod val="50000"/>
                  <a:lumOff val="50000"/>
                </a:schemeClr>
              </a:solidFill>
              <a:effectLst/>
              <a:latin typeface="Candara" panose="020E0502030303020204" pitchFamily="34" charset="0"/>
            </a:endParaRPr>
          </a:p>
          <a:p>
            <a:endParaRPr lang="nl-NL" b="0" i="0" dirty="0">
              <a:solidFill>
                <a:schemeClr val="tx1">
                  <a:lumMod val="50000"/>
                  <a:lumOff val="50000"/>
                </a:schemeClr>
              </a:solidFill>
              <a:effectLst/>
              <a:latin typeface="Candara" panose="020E0502030303020204" pitchFamily="34" charset="0"/>
            </a:endParaRPr>
          </a:p>
          <a:p>
            <a:endParaRPr lang="nl-NL" dirty="0">
              <a:solidFill>
                <a:srgbClr val="5A5758"/>
              </a:solidFill>
              <a:latin typeface="-apple-system"/>
            </a:endParaRPr>
          </a:p>
          <a:p>
            <a:endParaRPr lang="nl-NL" dirty="0"/>
          </a:p>
        </p:txBody>
      </p:sp>
      <p:sp>
        <p:nvSpPr>
          <p:cNvPr id="8" name="Tekstvak 7">
            <a:extLst>
              <a:ext uri="{FF2B5EF4-FFF2-40B4-BE49-F238E27FC236}">
                <a16:creationId xmlns:a16="http://schemas.microsoft.com/office/drawing/2014/main" id="{81848947-C39C-4E02-9FD9-058AABD1657F}"/>
              </a:ext>
            </a:extLst>
          </p:cNvPr>
          <p:cNvSpPr txBox="1"/>
          <p:nvPr/>
        </p:nvSpPr>
        <p:spPr>
          <a:xfrm>
            <a:off x="9845040" y="5461361"/>
            <a:ext cx="2087880" cy="276999"/>
          </a:xfrm>
          <a:prstGeom prst="rect">
            <a:avLst/>
          </a:prstGeom>
          <a:noFill/>
        </p:spPr>
        <p:txBody>
          <a:bodyPr wrap="square" rtlCol="0">
            <a:spAutoFit/>
          </a:bodyPr>
          <a:lstStyle/>
          <a:p>
            <a:r>
              <a:rPr lang="nl-NL" sz="1200" i="1" dirty="0"/>
              <a:t>Bron: fibercore-europe.com</a:t>
            </a:r>
          </a:p>
        </p:txBody>
      </p:sp>
    </p:spTree>
    <p:extLst>
      <p:ext uri="{BB962C8B-B14F-4D97-AF65-F5344CB8AC3E}">
        <p14:creationId xmlns:p14="http://schemas.microsoft.com/office/powerpoint/2010/main" val="34571485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normAutofit/>
          </a:bodyPr>
          <a:lstStyle/>
          <a:p>
            <a:r>
              <a:rPr lang="nl-NL" dirty="0"/>
              <a:t>Duurzame innovaties vanuit het oogpunt van LCA</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nvPr>
        </p:nvGraphicFramePr>
        <p:xfrm>
          <a:off x="1157582" y="1283377"/>
          <a:ext cx="9876836" cy="4023360"/>
        </p:xfrm>
        <a:graphic>
          <a:graphicData uri="http://schemas.openxmlformats.org/drawingml/2006/table">
            <a:tbl>
              <a:tblPr firstRow="1" bandRow="1">
                <a:tableStyleId>{93296810-A885-4BE3-A3E7-6D5BEEA58F35}</a:tableStyleId>
              </a:tblPr>
              <a:tblGrid>
                <a:gridCol w="3150402">
                  <a:extLst>
                    <a:ext uri="{9D8B030D-6E8A-4147-A177-3AD203B41FA5}">
                      <a16:colId xmlns:a16="http://schemas.microsoft.com/office/drawing/2014/main" val="293475174"/>
                    </a:ext>
                  </a:extLst>
                </a:gridCol>
                <a:gridCol w="1349902">
                  <a:extLst>
                    <a:ext uri="{9D8B030D-6E8A-4147-A177-3AD203B41FA5}">
                      <a16:colId xmlns:a16="http://schemas.microsoft.com/office/drawing/2014/main" val="2369572268"/>
                    </a:ext>
                  </a:extLst>
                </a:gridCol>
                <a:gridCol w="1303751">
                  <a:extLst>
                    <a:ext uri="{9D8B030D-6E8A-4147-A177-3AD203B41FA5}">
                      <a16:colId xmlns:a16="http://schemas.microsoft.com/office/drawing/2014/main" val="948224947"/>
                    </a:ext>
                  </a:extLst>
                </a:gridCol>
                <a:gridCol w="1384515">
                  <a:extLst>
                    <a:ext uri="{9D8B030D-6E8A-4147-A177-3AD203B41FA5}">
                      <a16:colId xmlns:a16="http://schemas.microsoft.com/office/drawing/2014/main" val="1927803089"/>
                    </a:ext>
                  </a:extLst>
                </a:gridCol>
                <a:gridCol w="1315289">
                  <a:extLst>
                    <a:ext uri="{9D8B030D-6E8A-4147-A177-3AD203B41FA5}">
                      <a16:colId xmlns:a16="http://schemas.microsoft.com/office/drawing/2014/main" val="3524909623"/>
                    </a:ext>
                  </a:extLst>
                </a:gridCol>
                <a:gridCol w="1372977">
                  <a:extLst>
                    <a:ext uri="{9D8B030D-6E8A-4147-A177-3AD203B41FA5}">
                      <a16:colId xmlns:a16="http://schemas.microsoft.com/office/drawing/2014/main" val="2994365500"/>
                    </a:ext>
                  </a:extLst>
                </a:gridCol>
              </a:tblGrid>
              <a:tr h="1256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Verbetering van de MKI ten opzichte van traditionele producten en processen, gespecificeerd naar fase van de levenscyclusanalyse </a:t>
                      </a:r>
                    </a:p>
                  </a:txBody>
                  <a:tcPr>
                    <a:solidFill>
                      <a:schemeClr val="bg2"/>
                    </a:solidFill>
                  </a:tcPr>
                </a:tc>
                <a:tc>
                  <a:txBody>
                    <a:bodyPr/>
                    <a:lstStyle/>
                    <a:p>
                      <a:pPr algn="ctr"/>
                      <a:r>
                        <a:rPr lang="nl-NL" sz="1600"/>
                        <a:t>Fase A 1 - 3</a:t>
                      </a:r>
                    </a:p>
                    <a:p>
                      <a:pPr algn="ctr"/>
                      <a:r>
                        <a:rPr lang="nl-NL" sz="1600"/>
                        <a:t>Productiefase</a:t>
                      </a:r>
                    </a:p>
                    <a:p>
                      <a:pPr algn="ctr"/>
                      <a:r>
                        <a:rPr lang="nl-NL" sz="1600"/>
                        <a:t>(</a:t>
                      </a:r>
                      <a:r>
                        <a:rPr lang="nl-NL" sz="1600">
                          <a:sym typeface="Symbol" panose="05050102010706020507" pitchFamily="18" charset="2"/>
                        </a:rPr>
                        <a:t></a:t>
                      </a:r>
                      <a:r>
                        <a:rPr lang="nl-NL" sz="1600"/>
                        <a:t>1)</a:t>
                      </a:r>
                      <a:endParaRPr lang="nl-NL" sz="1600" dirty="0"/>
                    </a:p>
                  </a:txBody>
                  <a:tcPr anchor="ctr">
                    <a:solidFill>
                      <a:schemeClr val="accent6">
                        <a:lumMod val="75000"/>
                      </a:schemeClr>
                    </a:solidFill>
                  </a:tcPr>
                </a:tc>
                <a:tc>
                  <a:txBody>
                    <a:bodyPr/>
                    <a:lstStyle/>
                    <a:p>
                      <a:pPr algn="ctr"/>
                      <a:r>
                        <a:rPr lang="nl-NL" sz="1600"/>
                        <a:t>Fase A 4 - 5</a:t>
                      </a:r>
                    </a:p>
                    <a:p>
                      <a:pPr algn="ctr"/>
                      <a:r>
                        <a:rPr lang="nl-NL" sz="1600"/>
                        <a:t>Bouwfase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a:t>(</a:t>
                      </a:r>
                      <a:r>
                        <a:rPr lang="nl-NL" sz="1600">
                          <a:sym typeface="Symbol" panose="05050102010706020507" pitchFamily="18" charset="2"/>
                        </a:rPr>
                        <a:t>2</a:t>
                      </a:r>
                      <a:r>
                        <a:rPr lang="nl-NL" sz="1600"/>
                        <a:t>)</a:t>
                      </a:r>
                      <a:endParaRPr lang="nl-NL" sz="1600" dirty="0"/>
                    </a:p>
                  </a:txBody>
                  <a:tcPr anchor="ctr">
                    <a:solidFill>
                      <a:srgbClr val="92D050"/>
                    </a:solidFill>
                  </a:tcPr>
                </a:tc>
                <a:tc>
                  <a:txBody>
                    <a:bodyPr/>
                    <a:lstStyle/>
                    <a:p>
                      <a:pPr algn="ctr"/>
                      <a:r>
                        <a:rPr lang="nl-NL" sz="1600" dirty="0"/>
                        <a:t>Fase B 1 - 7</a:t>
                      </a:r>
                    </a:p>
                    <a:p>
                      <a:pPr algn="ctr"/>
                      <a:r>
                        <a:rPr lang="nl-NL" sz="1600" dirty="0"/>
                        <a:t>Gebruiksfase</a:t>
                      </a:r>
                    </a:p>
                    <a:p>
                      <a:pPr algn="ctr"/>
                      <a:r>
                        <a:rPr lang="nl-NL" sz="1600" dirty="0"/>
                        <a:t>(</a:t>
                      </a:r>
                      <a:r>
                        <a:rPr lang="nl-NL" sz="1600" dirty="0">
                          <a:sym typeface="Symbol" panose="05050102010706020507" pitchFamily="18" charset="2"/>
                        </a:rPr>
                        <a:t>3)</a:t>
                      </a:r>
                      <a:endParaRPr lang="nl-NL" sz="1600" dirty="0"/>
                    </a:p>
                  </a:txBody>
                  <a:tcPr anchor="ctr">
                    <a:solidFill>
                      <a:schemeClr val="accent6">
                        <a:lumMod val="75000"/>
                      </a:schemeClr>
                    </a:solidFill>
                  </a:tcPr>
                </a:tc>
                <a:tc>
                  <a:txBody>
                    <a:bodyPr/>
                    <a:lstStyle/>
                    <a:p>
                      <a:pPr algn="ctr"/>
                      <a:r>
                        <a:rPr lang="nl-NL" sz="1600"/>
                        <a:t>Fase C 1 - 4</a:t>
                      </a:r>
                    </a:p>
                    <a:p>
                      <a:pPr algn="ctr"/>
                      <a:r>
                        <a:rPr lang="nl-NL" sz="1600"/>
                        <a:t>Sloop- en verwerkings-fase</a:t>
                      </a:r>
                      <a:endParaRPr lang="nl-NL" sz="1600" dirty="0"/>
                    </a:p>
                  </a:txBody>
                  <a:tcPr anchor="ctr">
                    <a:solidFill>
                      <a:srgbClr val="92D050"/>
                    </a:solidFill>
                  </a:tcPr>
                </a:tc>
                <a:tc>
                  <a:txBody>
                    <a:bodyPr/>
                    <a:lstStyle/>
                    <a:p>
                      <a:pPr algn="ctr"/>
                      <a:r>
                        <a:rPr lang="nl-NL" sz="1600"/>
                        <a:t>Fase D</a:t>
                      </a:r>
                    </a:p>
                    <a:p>
                      <a:pPr algn="ctr"/>
                      <a:r>
                        <a:rPr lang="nl-NL" sz="1600"/>
                        <a:t>Milieulasten en -baten buiten de systeemgrens</a:t>
                      </a:r>
                      <a:endParaRPr lang="nl-NL" sz="1600" dirty="0"/>
                    </a:p>
                  </a:txBody>
                  <a:tcPr anchor="ctr">
                    <a:solidFill>
                      <a:schemeClr val="accent6">
                        <a:lumMod val="75000"/>
                      </a:schemeClr>
                    </a:solidFill>
                  </a:tcPr>
                </a:tc>
                <a:extLst>
                  <a:ext uri="{0D108BD9-81ED-4DB2-BD59-A6C34878D82A}">
                    <a16:rowId xmlns:a16="http://schemas.microsoft.com/office/drawing/2014/main" val="3622347801"/>
                  </a:ext>
                </a:extLst>
              </a:tr>
              <a:tr h="382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ction="ppaction://hlinksldjump"/>
                        </a:rPr>
                        <a:t>BoLT </a:t>
                      </a:r>
                      <a:r>
                        <a:rPr lang="nl-NL" dirty="0" err="1">
                          <a:hlinkClick r:id="rId3" action="ppaction://hlinksldjump"/>
                        </a:rPr>
                        <a:t>Bridges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019930966"/>
                  </a:ext>
                </a:extLst>
              </a:tr>
              <a:tr h="361292">
                <a:tc>
                  <a:txBody>
                    <a:bodyPr/>
                    <a:lstStyle/>
                    <a:p>
                      <a:r>
                        <a:rPr lang="nl-NL" dirty="0">
                          <a:hlinkClick r:id="rId4" action="ppaction://hlinksldjump"/>
                        </a:rPr>
                        <a:t>Circulair viaduct</a:t>
                      </a:r>
                      <a:endParaRPr lang="nl-NL" dirty="0"/>
                    </a:p>
                    <a:p>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extLst>
                  <a:ext uri="{0D108BD9-81ED-4DB2-BD59-A6C34878D82A}">
                    <a16:rowId xmlns:a16="http://schemas.microsoft.com/office/drawing/2014/main" val="1629406227"/>
                  </a:ext>
                </a:extLst>
              </a:tr>
              <a:tr h="412220">
                <a:tc>
                  <a:txBody>
                    <a:bodyPr/>
                    <a:lstStyle/>
                    <a:p>
                      <a:r>
                        <a:rPr lang="nl-NL" dirty="0">
                          <a:hlinkClick r:id="rId5" action="ppaction://hlinksldjump"/>
                        </a:rPr>
                        <a:t>SBIR-project hergebruik liggers</a:t>
                      </a:r>
                      <a:endParaRPr lang="nl-NL" dirty="0"/>
                    </a:p>
                    <a:p>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extLst>
                  <a:ext uri="{0D108BD9-81ED-4DB2-BD59-A6C34878D82A}">
                    <a16:rowId xmlns:a16="http://schemas.microsoft.com/office/drawing/2014/main" val="255281222"/>
                  </a:ext>
                </a:extLst>
              </a:tr>
              <a:tr h="381965">
                <a:tc>
                  <a:txBody>
                    <a:bodyPr/>
                    <a:lstStyle/>
                    <a:p>
                      <a:r>
                        <a:rPr lang="nl-NL" dirty="0">
                          <a:hlinkClick r:id="rId6" action="ppaction://hlinksldjump"/>
                        </a:rPr>
                        <a:t>SUREbridges</a:t>
                      </a:r>
                      <a:endParaRPr lang="nl-NL" dirty="0"/>
                    </a:p>
                    <a:p>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064113515"/>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135</a:t>
            </a:fld>
            <a:endParaRPr lang="nl-NL" dirty="0"/>
          </a:p>
        </p:txBody>
      </p:sp>
      <p:sp>
        <p:nvSpPr>
          <p:cNvPr id="2" name="Tekstvak 1">
            <a:extLst>
              <a:ext uri="{FF2B5EF4-FFF2-40B4-BE49-F238E27FC236}">
                <a16:creationId xmlns:a16="http://schemas.microsoft.com/office/drawing/2014/main" id="{62676DF6-FB3C-4462-9B54-612AF665B476}"/>
              </a:ext>
            </a:extLst>
          </p:cNvPr>
          <p:cNvSpPr txBox="1"/>
          <p:nvPr/>
        </p:nvSpPr>
        <p:spPr>
          <a:xfrm>
            <a:off x="1033105" y="5242634"/>
            <a:ext cx="10729619" cy="984885"/>
          </a:xfrm>
          <a:prstGeom prst="rect">
            <a:avLst/>
          </a:prstGeom>
          <a:noFill/>
        </p:spPr>
        <p:txBody>
          <a:bodyPr wrap="square" rtlCol="0">
            <a:spAutoFit/>
          </a:bodyPr>
          <a:lstStyle/>
          <a:p>
            <a:r>
              <a:rPr lang="nl-NL" sz="1600" dirty="0">
                <a:solidFill>
                  <a:schemeClr val="accent6">
                    <a:lumMod val="50000"/>
                  </a:schemeClr>
                </a:solidFill>
                <a:latin typeface="Candara" panose="020E0502030303020204" pitchFamily="34" charset="0"/>
              </a:rPr>
              <a:t>(</a:t>
            </a:r>
            <a:r>
              <a:rPr lang="nl-NL" sz="1600" dirty="0">
                <a:solidFill>
                  <a:schemeClr val="accent6">
                    <a:lumMod val="50000"/>
                  </a:schemeClr>
                </a:solidFill>
                <a:latin typeface="Candara" panose="020E0502030303020204" pitchFamily="34" charset="0"/>
                <a:sym typeface="Symbol" panose="05050102010706020507" pitchFamily="18" charset="2"/>
              </a:rPr>
              <a:t></a:t>
            </a:r>
            <a:r>
              <a:rPr lang="nl-NL" sz="1400" dirty="0">
                <a:solidFill>
                  <a:schemeClr val="accent6">
                    <a:lumMod val="50000"/>
                  </a:schemeClr>
                </a:solidFill>
                <a:latin typeface="Candara" panose="020E0502030303020204" pitchFamily="34" charset="0"/>
              </a:rPr>
              <a:t>1): verbetering MKI per functionele eenheid door bijvoorbeeld andere samenstelling van het product, hergebruik, gebruik van gerecyclede</a:t>
            </a:r>
          </a:p>
          <a:p>
            <a:r>
              <a:rPr lang="nl-NL" sz="1400" dirty="0">
                <a:solidFill>
                  <a:schemeClr val="accent6">
                    <a:lumMod val="50000"/>
                  </a:schemeClr>
                </a:solidFill>
                <a:latin typeface="Candara" panose="020E0502030303020204" pitchFamily="34" charset="0"/>
              </a:rPr>
              <a:t>          materialen, gebruik van reststromen, duurzamer productieproces, materialen met minder massa.</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2</a:t>
            </a:r>
            <a:r>
              <a:rPr lang="nl-NL" sz="1400" dirty="0">
                <a:solidFill>
                  <a:schemeClr val="accent6">
                    <a:lumMod val="50000"/>
                  </a:schemeClr>
                </a:solidFill>
                <a:latin typeface="Candara" panose="020E0502030303020204" pitchFamily="34" charset="0"/>
              </a:rPr>
              <a:t>): verbetering MKI per functionele eenheid door bijvoorbeeld de inzet van emissieloos transport en materieel</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3</a:t>
            </a:r>
            <a:r>
              <a:rPr lang="nl-NL" sz="1400" dirty="0">
                <a:solidFill>
                  <a:schemeClr val="accent6">
                    <a:lumMod val="50000"/>
                  </a:schemeClr>
                </a:solidFill>
                <a:latin typeface="Candara" panose="020E0502030303020204" pitchFamily="34" charset="0"/>
              </a:rPr>
              <a:t>): verbetering MKI per functionele eenheid en per jaar door verlenging levensduur</a:t>
            </a:r>
            <a:endParaRPr lang="nl-NL" sz="1600" dirty="0"/>
          </a:p>
        </p:txBody>
      </p:sp>
    </p:spTree>
    <p:extLst>
      <p:ext uri="{BB962C8B-B14F-4D97-AF65-F5344CB8AC3E}">
        <p14:creationId xmlns:p14="http://schemas.microsoft.com/office/powerpoint/2010/main" val="1108611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D320C-96D4-45E9-AB04-C59721C9463E}"/>
              </a:ext>
            </a:extLst>
          </p:cNvPr>
          <p:cNvSpPr>
            <a:spLocks noGrp="1"/>
          </p:cNvSpPr>
          <p:nvPr>
            <p:ph type="title"/>
          </p:nvPr>
        </p:nvSpPr>
        <p:spPr/>
        <p:txBody>
          <a:bodyPr/>
          <a:lstStyle/>
          <a:p>
            <a:r>
              <a:rPr lang="nl-NL" dirty="0"/>
              <a:t>Milieu-impact asfalt, conclusies</a:t>
            </a:r>
          </a:p>
        </p:txBody>
      </p:sp>
      <p:sp>
        <p:nvSpPr>
          <p:cNvPr id="3" name="Tijdelijke aanduiding voor inhoud 2">
            <a:extLst>
              <a:ext uri="{FF2B5EF4-FFF2-40B4-BE49-F238E27FC236}">
                <a16:creationId xmlns:a16="http://schemas.microsoft.com/office/drawing/2014/main" id="{EC93D6E0-BE50-49BB-A7CF-741448B6AE49}"/>
              </a:ext>
            </a:extLst>
          </p:cNvPr>
          <p:cNvSpPr>
            <a:spLocks noGrp="1"/>
          </p:cNvSpPr>
          <p:nvPr>
            <p:ph idx="1"/>
          </p:nvPr>
        </p:nvSpPr>
        <p:spPr/>
        <p:txBody>
          <a:bodyPr>
            <a:normAutofit/>
          </a:bodyPr>
          <a:lstStyle/>
          <a:p>
            <a:pPr algn="l"/>
            <a:r>
              <a:rPr lang="nl-NL" sz="2400" b="0" i="0" u="none" strike="noStrike" baseline="0" dirty="0">
                <a:latin typeface="Candara" panose="020E0502030303020204" pitchFamily="34" charset="0"/>
              </a:rPr>
              <a:t>In alle mengsels leveren de materialen (LCA fase A1) de grootste bijdrage aan de totale MKI-waarde. </a:t>
            </a:r>
          </a:p>
          <a:p>
            <a:pPr lvl="1"/>
            <a:r>
              <a:rPr lang="nl-NL" sz="2000" dirty="0">
                <a:latin typeface="Candara" panose="020E0502030303020204" pitchFamily="34" charset="0"/>
              </a:rPr>
              <a:t>I</a:t>
            </a:r>
            <a:r>
              <a:rPr lang="nl-NL" sz="2000" b="0" i="0" u="none" strike="noStrike" baseline="0" dirty="0">
                <a:latin typeface="Candara" panose="020E0502030303020204" pitchFamily="34" charset="0"/>
              </a:rPr>
              <a:t>mpact het hoogst van:</a:t>
            </a:r>
            <a:endParaRPr lang="nl-NL" sz="2000" dirty="0">
              <a:latin typeface="Candara" panose="020E0502030303020204" pitchFamily="34" charset="0"/>
            </a:endParaRPr>
          </a:p>
          <a:p>
            <a:pPr lvl="2"/>
            <a:r>
              <a:rPr lang="nl-NL" dirty="0">
                <a:latin typeface="Candara" panose="020E0502030303020204" pitchFamily="34" charset="0"/>
              </a:rPr>
              <a:t>bitumen, met name gemodificeerd bitumen.</a:t>
            </a:r>
          </a:p>
          <a:p>
            <a:pPr lvl="2"/>
            <a:r>
              <a:rPr lang="nl-NL" dirty="0">
                <a:latin typeface="Candara" panose="020E0502030303020204" pitchFamily="34" charset="0"/>
              </a:rPr>
              <a:t>steenslag</a:t>
            </a:r>
            <a:r>
              <a:rPr lang="nl-NL" sz="1600" dirty="0">
                <a:latin typeface="Candara" panose="020E0502030303020204" pitchFamily="34" charset="0"/>
              </a:rPr>
              <a:t>.</a:t>
            </a:r>
          </a:p>
          <a:p>
            <a:pPr lvl="1"/>
            <a:r>
              <a:rPr lang="nl-NL" sz="2000" dirty="0">
                <a:latin typeface="Candara" panose="020E0502030303020204" pitchFamily="34" charset="0"/>
              </a:rPr>
              <a:t>Bij ZOAB heeft vulstof een relatief hoge bijdrage</a:t>
            </a:r>
            <a:r>
              <a:rPr lang="nl-NL" dirty="0">
                <a:latin typeface="Candara" panose="020E0502030303020204" pitchFamily="34" charset="0"/>
              </a:rPr>
              <a:t>.</a:t>
            </a:r>
          </a:p>
          <a:p>
            <a:pPr marL="457200" lvl="1" indent="0">
              <a:buNone/>
            </a:pPr>
            <a:endParaRPr lang="nl-NL" dirty="0">
              <a:latin typeface="Candara" panose="020E0502030303020204" pitchFamily="34" charset="0"/>
            </a:endParaRPr>
          </a:p>
          <a:p>
            <a:pPr algn="l">
              <a:lnSpc>
                <a:spcPct val="108000"/>
              </a:lnSpc>
              <a:spcBef>
                <a:spcPts val="0"/>
              </a:spcBef>
            </a:pPr>
            <a:r>
              <a:rPr lang="nl-NL" sz="2400" b="0" i="0" u="none" strike="noStrike" baseline="0" dirty="0">
                <a:latin typeface="Candara" panose="020E0502030303020204" pitchFamily="34" charset="0"/>
              </a:rPr>
              <a:t>Mengsels met een hoger gehalte asfaltgranulaat hebben een lagere milieu-impact.</a:t>
            </a:r>
            <a:endParaRPr lang="nl-NL" sz="2400" dirty="0">
              <a:latin typeface="Candara" panose="020E0502030303020204" pitchFamily="34" charset="0"/>
            </a:endParaRPr>
          </a:p>
          <a:p>
            <a:pPr lvl="1">
              <a:lnSpc>
                <a:spcPct val="108000"/>
              </a:lnSpc>
              <a:spcBef>
                <a:spcPts val="0"/>
              </a:spcBef>
            </a:pPr>
            <a:r>
              <a:rPr lang="nl-NL" sz="1800" b="0" i="0" u="none" strike="noStrike" baseline="0" dirty="0">
                <a:latin typeface="Candara" panose="020E0502030303020204" pitchFamily="34" charset="0"/>
              </a:rPr>
              <a:t>AC bin/base met 50% PR heeft de laagste MKI/ton van alle asfaltmengsels. Voor deklagen is DZOAB 30% PR het mengsel met de laagste MKI/ton. Door gebruik van asfaltgranulaat wordt er zowel in de materialenbehoefte (A1) als transport (A2) op MKI bespaard, omdat er zowel materiaal als transportkilometers (voor het materiaal) wordt voorkomen.</a:t>
            </a:r>
            <a:endParaRPr lang="nl-NL" sz="1800" dirty="0">
              <a:latin typeface="Candara" panose="020E0502030303020204" pitchFamily="34" charset="0"/>
            </a:endParaRPr>
          </a:p>
          <a:p>
            <a:pPr marL="0" indent="0">
              <a:buNone/>
            </a:pPr>
            <a:endParaRPr lang="nl-NL" dirty="0"/>
          </a:p>
        </p:txBody>
      </p:sp>
      <p:sp>
        <p:nvSpPr>
          <p:cNvPr id="4" name="Tijdelijke aanduiding voor dianummer 3">
            <a:extLst>
              <a:ext uri="{FF2B5EF4-FFF2-40B4-BE49-F238E27FC236}">
                <a16:creationId xmlns:a16="http://schemas.microsoft.com/office/drawing/2014/main" id="{684B4320-9456-4561-8FE4-0F145F9A14D2}"/>
              </a:ext>
            </a:extLst>
          </p:cNvPr>
          <p:cNvSpPr>
            <a:spLocks noGrp="1"/>
          </p:cNvSpPr>
          <p:nvPr>
            <p:ph type="sldNum" sz="quarter" idx="12"/>
          </p:nvPr>
        </p:nvSpPr>
        <p:spPr/>
        <p:txBody>
          <a:bodyPr/>
          <a:lstStyle/>
          <a:p>
            <a:fld id="{993A4BE7-94F8-43D0-A956-A40AC5AB901E}" type="slidenum">
              <a:rPr lang="nl-NL" smtClean="0"/>
              <a:t>14</a:t>
            </a:fld>
            <a:endParaRPr lang="nl-NL" dirty="0"/>
          </a:p>
        </p:txBody>
      </p:sp>
    </p:spTree>
    <p:extLst>
      <p:ext uri="{BB962C8B-B14F-4D97-AF65-F5344CB8AC3E}">
        <p14:creationId xmlns:p14="http://schemas.microsoft.com/office/powerpoint/2010/main" val="3969741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lstStyle/>
          <a:p>
            <a:r>
              <a:rPr lang="nl-NL" dirty="0"/>
              <a:t>Verduurzamen asfalt, vanuit het oogpunt van strategie</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extLst>
              <p:ext uri="{D42A27DB-BD31-4B8C-83A1-F6EECF244321}">
                <p14:modId xmlns:p14="http://schemas.microsoft.com/office/powerpoint/2010/main" val="4004398355"/>
              </p:ext>
            </p:extLst>
          </p:nvPr>
        </p:nvGraphicFramePr>
        <p:xfrm>
          <a:off x="361229" y="1811020"/>
          <a:ext cx="11469542" cy="3235960"/>
        </p:xfrm>
        <a:graphic>
          <a:graphicData uri="http://schemas.openxmlformats.org/drawingml/2006/table">
            <a:tbl>
              <a:tblPr firstRow="1" bandRow="1">
                <a:tableStyleId>{93296810-A885-4BE3-A3E7-6D5BEEA58F35}</a:tableStyleId>
              </a:tblPr>
              <a:tblGrid>
                <a:gridCol w="1634494">
                  <a:extLst>
                    <a:ext uri="{9D8B030D-6E8A-4147-A177-3AD203B41FA5}">
                      <a16:colId xmlns:a16="http://schemas.microsoft.com/office/drawing/2014/main" val="293475174"/>
                    </a:ext>
                  </a:extLst>
                </a:gridCol>
                <a:gridCol w="1229381">
                  <a:extLst>
                    <a:ext uri="{9D8B030D-6E8A-4147-A177-3AD203B41FA5}">
                      <a16:colId xmlns:a16="http://schemas.microsoft.com/office/drawing/2014/main" val="2369572268"/>
                    </a:ext>
                  </a:extLst>
                </a:gridCol>
                <a:gridCol w="1229381">
                  <a:extLst>
                    <a:ext uri="{9D8B030D-6E8A-4147-A177-3AD203B41FA5}">
                      <a16:colId xmlns:a16="http://schemas.microsoft.com/office/drawing/2014/main" val="948224947"/>
                    </a:ext>
                  </a:extLst>
                </a:gridCol>
                <a:gridCol w="1229381">
                  <a:extLst>
                    <a:ext uri="{9D8B030D-6E8A-4147-A177-3AD203B41FA5}">
                      <a16:colId xmlns:a16="http://schemas.microsoft.com/office/drawing/2014/main" val="1927803089"/>
                    </a:ext>
                  </a:extLst>
                </a:gridCol>
                <a:gridCol w="1229381">
                  <a:extLst>
                    <a:ext uri="{9D8B030D-6E8A-4147-A177-3AD203B41FA5}">
                      <a16:colId xmlns:a16="http://schemas.microsoft.com/office/drawing/2014/main" val="3524909623"/>
                    </a:ext>
                  </a:extLst>
                </a:gridCol>
                <a:gridCol w="1229381">
                  <a:extLst>
                    <a:ext uri="{9D8B030D-6E8A-4147-A177-3AD203B41FA5}">
                      <a16:colId xmlns:a16="http://schemas.microsoft.com/office/drawing/2014/main" val="2994365500"/>
                    </a:ext>
                  </a:extLst>
                </a:gridCol>
                <a:gridCol w="1229381">
                  <a:extLst>
                    <a:ext uri="{9D8B030D-6E8A-4147-A177-3AD203B41FA5}">
                      <a16:colId xmlns:a16="http://schemas.microsoft.com/office/drawing/2014/main" val="770886607"/>
                    </a:ext>
                  </a:extLst>
                </a:gridCol>
                <a:gridCol w="1229381">
                  <a:extLst>
                    <a:ext uri="{9D8B030D-6E8A-4147-A177-3AD203B41FA5}">
                      <a16:colId xmlns:a16="http://schemas.microsoft.com/office/drawing/2014/main" val="135626981"/>
                    </a:ext>
                  </a:extLst>
                </a:gridCol>
                <a:gridCol w="1229381">
                  <a:extLst>
                    <a:ext uri="{9D8B030D-6E8A-4147-A177-3AD203B41FA5}">
                      <a16:colId xmlns:a16="http://schemas.microsoft.com/office/drawing/2014/main" val="474043519"/>
                    </a:ext>
                  </a:extLst>
                </a:gridCol>
              </a:tblGrid>
              <a:tr h="370840">
                <a:tc>
                  <a:txBody>
                    <a:bodyPr/>
                    <a:lstStyle/>
                    <a:p>
                      <a:endParaRPr lang="nl-NL" dirty="0"/>
                    </a:p>
                  </a:txBody>
                  <a:tcPr>
                    <a:solidFill>
                      <a:schemeClr val="bg2"/>
                    </a:solidFill>
                  </a:tcPr>
                </a:tc>
                <a:tc>
                  <a:txBody>
                    <a:bodyPr/>
                    <a:lstStyle/>
                    <a:p>
                      <a:pPr algn="ctr"/>
                      <a:r>
                        <a:rPr lang="nl-NL" sz="1200" dirty="0"/>
                        <a:t>Voorkom  en beperk gebruik</a:t>
                      </a:r>
                    </a:p>
                  </a:txBody>
                  <a:tcPr>
                    <a:solidFill>
                      <a:srgbClr val="000000"/>
                    </a:solidFill>
                  </a:tcPr>
                </a:tc>
                <a:tc>
                  <a:txBody>
                    <a:bodyPr/>
                    <a:lstStyle/>
                    <a:p>
                      <a:pPr algn="ctr"/>
                      <a:r>
                        <a:rPr lang="nl-NL" sz="1200" dirty="0"/>
                        <a:t>Verleng levensduur</a:t>
                      </a:r>
                    </a:p>
                  </a:txBody>
                  <a:tcPr>
                    <a:solidFill>
                      <a:srgbClr val="FF3300"/>
                    </a:solidFill>
                  </a:tcPr>
                </a:tc>
                <a:tc>
                  <a:txBody>
                    <a:bodyPr/>
                    <a:lstStyle/>
                    <a:p>
                      <a:pPr algn="ctr"/>
                      <a:r>
                        <a:rPr lang="nl-NL" sz="1200" dirty="0"/>
                        <a:t>Gebruik </a:t>
                      </a:r>
                    </a:p>
                    <a:p>
                      <a:pPr algn="ctr"/>
                      <a:r>
                        <a:rPr lang="nl-NL" sz="1200" dirty="0"/>
                        <a:t>wat er is</a:t>
                      </a:r>
                    </a:p>
                  </a:txBody>
                  <a:tcPr>
                    <a:solidFill>
                      <a:srgbClr val="60C460"/>
                    </a:solidFill>
                  </a:tcPr>
                </a:tc>
                <a:tc>
                  <a:txBody>
                    <a:bodyPr/>
                    <a:lstStyle/>
                    <a:p>
                      <a:pPr algn="ctr"/>
                      <a:r>
                        <a:rPr lang="nl-NL" sz="1200" dirty="0"/>
                        <a:t>Meerdere levenscycli</a:t>
                      </a:r>
                    </a:p>
                  </a:txBody>
                  <a:tcPr>
                    <a:solidFill>
                      <a:srgbClr val="FFBB33"/>
                    </a:solidFill>
                  </a:tcPr>
                </a:tc>
                <a:tc>
                  <a:txBody>
                    <a:bodyPr/>
                    <a:lstStyle/>
                    <a:p>
                      <a:pPr algn="ctr"/>
                      <a:r>
                        <a:rPr lang="nl-NL" sz="1200" dirty="0"/>
                        <a:t>Toekomst-bestendig</a:t>
                      </a:r>
                    </a:p>
                  </a:txBody>
                  <a:tcPr>
                    <a:solidFill>
                      <a:srgbClr val="203864"/>
                    </a:solidFill>
                  </a:tcPr>
                </a:tc>
                <a:tc>
                  <a:txBody>
                    <a:bodyPr/>
                    <a:lstStyle/>
                    <a:p>
                      <a:pPr algn="ctr"/>
                      <a:r>
                        <a:rPr lang="nl-NL" sz="1200" dirty="0"/>
                        <a:t>Beheer en onderhoud</a:t>
                      </a:r>
                    </a:p>
                  </a:txBody>
                  <a:tcPr>
                    <a:solidFill>
                      <a:srgbClr val="993366"/>
                    </a:solidFill>
                  </a:tcPr>
                </a:tc>
                <a:tc>
                  <a:txBody>
                    <a:bodyPr/>
                    <a:lstStyle/>
                    <a:p>
                      <a:pPr algn="ctr"/>
                      <a:r>
                        <a:rPr lang="nl-NL" sz="1200" dirty="0"/>
                        <a:t>Duurzaam </a:t>
                      </a:r>
                      <a:r>
                        <a:rPr lang="nl-NL" sz="1200" dirty="0" err="1"/>
                        <a:t>materiaal-gebruik</a:t>
                      </a:r>
                      <a:endParaRPr lang="nl-NL" sz="1200" dirty="0"/>
                    </a:p>
                  </a:txBody>
                  <a:tcPr>
                    <a:solidFill>
                      <a:srgbClr val="FD560B"/>
                    </a:solidFill>
                  </a:tcPr>
                </a:tc>
                <a:tc>
                  <a:txBody>
                    <a:bodyPr/>
                    <a:lstStyle/>
                    <a:p>
                      <a:pPr algn="ctr"/>
                      <a:r>
                        <a:rPr lang="nl-NL" sz="1200" dirty="0"/>
                        <a:t>Beperk grondstof- en energiegebruik</a:t>
                      </a:r>
                    </a:p>
                  </a:txBody>
                  <a:tcPr>
                    <a:solidFill>
                      <a:srgbClr val="A50021"/>
                    </a:solidFill>
                  </a:tcPr>
                </a:tc>
                <a:extLst>
                  <a:ext uri="{0D108BD9-81ED-4DB2-BD59-A6C34878D82A}">
                    <a16:rowId xmlns:a16="http://schemas.microsoft.com/office/drawing/2014/main" val="3622347801"/>
                  </a:ext>
                </a:extLst>
              </a:tr>
              <a:tr h="370840">
                <a:tc>
                  <a:txBody>
                    <a:bodyPr/>
                    <a:lstStyle/>
                    <a:p>
                      <a:r>
                        <a:rPr lang="nl-NL" dirty="0"/>
                        <a:t>Biorepavation</a:t>
                      </a:r>
                    </a:p>
                  </a:txBody>
                  <a:tcPr>
                    <a:solidFill>
                      <a:srgbClr val="EAEAEA"/>
                    </a:solidFill>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sz="1400" dirty="0"/>
                    </a:p>
                  </a:txBody>
                  <a:tcPr/>
                </a:tc>
                <a:tc>
                  <a:txBody>
                    <a:bodyPr/>
                    <a:lstStyle/>
                    <a:p>
                      <a:pPr algn="ct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a:p>
                  </a:txBody>
                  <a:tcPr/>
                </a:tc>
                <a:tc>
                  <a:txBody>
                    <a:bodyPr/>
                    <a:lstStyle/>
                    <a:p>
                      <a:pPr algn="ctr"/>
                      <a:endParaRPr lang="nl-NL"/>
                    </a:p>
                  </a:txBody>
                  <a:tcPr/>
                </a:tc>
                <a:tc>
                  <a:txBody>
                    <a:bodyPr/>
                    <a:lstStyle/>
                    <a:p>
                      <a:pPr algn="ctr"/>
                      <a:endParaRPr lang="nl-NL"/>
                    </a:p>
                  </a:txBody>
                  <a:tcPr/>
                </a:tc>
                <a:tc>
                  <a:txBody>
                    <a:bodyPr/>
                    <a:lstStyle/>
                    <a:p>
                      <a:pPr algn="ct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a:p>
                  </a:txBody>
                  <a:tcPr/>
                </a:tc>
                <a:extLst>
                  <a:ext uri="{0D108BD9-81ED-4DB2-BD59-A6C34878D82A}">
                    <a16:rowId xmlns:a16="http://schemas.microsoft.com/office/drawing/2014/main" val="1019930966"/>
                  </a:ext>
                </a:extLst>
              </a:tr>
              <a:tr h="370840">
                <a:tc>
                  <a:txBody>
                    <a:bodyPr/>
                    <a:lstStyle/>
                    <a:p>
                      <a:r>
                        <a:rPr lang="nl-NL" dirty="0"/>
                        <a:t>Ecofalt</a:t>
                      </a:r>
                    </a:p>
                  </a:txBody>
                  <a:tcPr>
                    <a:solidFill>
                      <a:srgbClr val="EAEAEA"/>
                    </a:solidFill>
                  </a:tcPr>
                </a:tc>
                <a:tc>
                  <a:txBody>
                    <a:bodyPr/>
                    <a:lstStyle/>
                    <a:p>
                      <a:pPr algn="ctr"/>
                      <a:endParaRPr lang="nl-NL" dirty="0"/>
                    </a:p>
                  </a:txBody>
                  <a:tcPr/>
                </a:tc>
                <a:tc>
                  <a:txBody>
                    <a:bodyPr/>
                    <a:lstStyle/>
                    <a:p>
                      <a:pPr algn="ctr"/>
                      <a:endParaRPr lang="nl-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a:p>
                  </a:txBody>
                  <a:tcPr/>
                </a:tc>
                <a:tc>
                  <a:txBody>
                    <a:bodyPr/>
                    <a:lstStyle/>
                    <a:p>
                      <a:pPr algn="ctr"/>
                      <a:endParaRPr lang="nl-NL"/>
                    </a:p>
                  </a:txBody>
                  <a:tcPr/>
                </a:tc>
                <a:tc>
                  <a:txBody>
                    <a:bodyPr/>
                    <a:lstStyle/>
                    <a:p>
                      <a:pPr algn="ctr"/>
                      <a:endParaRPr lang="nl-NL"/>
                    </a:p>
                  </a:txBody>
                  <a:tcPr/>
                </a:tc>
                <a:tc>
                  <a:txBody>
                    <a:bodyPr/>
                    <a:lstStyle/>
                    <a:p>
                      <a:pPr algn="ctr"/>
                      <a:endParaRPr lang="nl-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extLst>
                  <a:ext uri="{0D108BD9-81ED-4DB2-BD59-A6C34878D82A}">
                    <a16:rowId xmlns:a16="http://schemas.microsoft.com/office/drawing/2014/main" val="1629406227"/>
                  </a:ext>
                </a:extLst>
              </a:tr>
              <a:tr h="370840">
                <a:tc>
                  <a:txBody>
                    <a:bodyPr/>
                    <a:lstStyle/>
                    <a:p>
                      <a:r>
                        <a:rPr lang="nl-NL" dirty="0"/>
                        <a:t>Ecopave</a:t>
                      </a:r>
                    </a:p>
                  </a:txBody>
                  <a:tcPr>
                    <a:solidFill>
                      <a:srgbClr val="EAEAEA"/>
                    </a:solidFill>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a:p>
                  </a:txBody>
                  <a:tcPr/>
                </a:tc>
                <a:tc>
                  <a:txBody>
                    <a:bodyPr/>
                    <a:lstStyle/>
                    <a:p>
                      <a:pPr algn="ctr"/>
                      <a:endParaRPr lang="nl-NL"/>
                    </a:p>
                  </a:txBody>
                  <a:tcPr/>
                </a:tc>
                <a:tc>
                  <a:txBody>
                    <a:bodyPr/>
                    <a:lstStyle/>
                    <a:p>
                      <a:pPr algn="ctr"/>
                      <a:endParaRPr lang="nl-NL"/>
                    </a:p>
                  </a:txBody>
                  <a:tcPr/>
                </a:tc>
                <a:tc>
                  <a:txBody>
                    <a:bodyPr/>
                    <a:lstStyle/>
                    <a:p>
                      <a:pPr algn="ctr"/>
                      <a:endParaRPr lang="nl-NL"/>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extLst>
                  <a:ext uri="{0D108BD9-81ED-4DB2-BD59-A6C34878D82A}">
                    <a16:rowId xmlns:a16="http://schemas.microsoft.com/office/drawing/2014/main" val="255281222"/>
                  </a:ext>
                </a:extLst>
              </a:tr>
              <a:tr h="370840">
                <a:tc>
                  <a:txBody>
                    <a:bodyPr/>
                    <a:lstStyle/>
                    <a:p>
                      <a:r>
                        <a:rPr lang="nl-NL" dirty="0"/>
                        <a:t>Grasfalt</a:t>
                      </a:r>
                    </a:p>
                  </a:txBody>
                  <a:tcPr>
                    <a:solidFill>
                      <a:srgbClr val="EAEAEA"/>
                    </a:solidFill>
                  </a:tcPr>
                </a:tc>
                <a:tc>
                  <a:txBody>
                    <a:bodyPr/>
                    <a:lstStyle/>
                    <a:p>
                      <a:pPr algn="ctr"/>
                      <a:endParaRPr lang="nl-NL"/>
                    </a:p>
                  </a:txBody>
                  <a:tcPr/>
                </a:tc>
                <a:tc>
                  <a:txBody>
                    <a:bodyPr/>
                    <a:lstStyle/>
                    <a:p>
                      <a:pPr algn="ctr"/>
                      <a:endParaRPr lang="nl-NL" dirty="0"/>
                    </a:p>
                  </a:txBody>
                  <a:tcPr/>
                </a:tc>
                <a:tc>
                  <a:txBody>
                    <a:bodyPr/>
                    <a:lstStyle/>
                    <a:p>
                      <a:pPr algn="ctr"/>
                      <a:endParaRPr lang="nl-NL"/>
                    </a:p>
                  </a:txBody>
                  <a:tcPr/>
                </a:tc>
                <a:tc>
                  <a:txBody>
                    <a:bodyPr/>
                    <a:lstStyle/>
                    <a:p>
                      <a:pPr algn="ctr"/>
                      <a:endParaRPr lang="nl-NL"/>
                    </a:p>
                  </a:txBody>
                  <a:tcPr/>
                </a:tc>
                <a:tc>
                  <a:txBody>
                    <a:bodyPr/>
                    <a:lstStyle/>
                    <a:p>
                      <a:pPr algn="ctr"/>
                      <a:endParaRPr lang="nl-NL"/>
                    </a:p>
                  </a:txBody>
                  <a:tcPr/>
                </a:tc>
                <a:tc>
                  <a:txBody>
                    <a:bodyPr/>
                    <a:lstStyle/>
                    <a:p>
                      <a:pPr algn="ctr"/>
                      <a:endParaRPr lang="nl-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extLst>
                  <a:ext uri="{0D108BD9-81ED-4DB2-BD59-A6C34878D82A}">
                    <a16:rowId xmlns:a16="http://schemas.microsoft.com/office/drawing/2014/main" val="1948739311"/>
                  </a:ext>
                </a:extLst>
              </a:tr>
              <a:tr h="370840">
                <a:tc>
                  <a:txBody>
                    <a:bodyPr/>
                    <a:lstStyle/>
                    <a:p>
                      <a:r>
                        <a:rPr lang="nl-NL" dirty="0" err="1"/>
                        <a:t>Greenway</a:t>
                      </a:r>
                      <a:r>
                        <a:rPr lang="nl-NL" dirty="0"/>
                        <a:t>-LE</a:t>
                      </a:r>
                    </a:p>
                  </a:txBody>
                  <a:tcPr>
                    <a:solidFill>
                      <a:srgbClr val="EAEAEA"/>
                    </a:solidFill>
                  </a:tcPr>
                </a:tc>
                <a:tc>
                  <a:txBody>
                    <a:bodyPr/>
                    <a:lstStyle/>
                    <a:p>
                      <a:pPr algn="ct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a:p>
                  </a:txBody>
                  <a:tcPr/>
                </a:tc>
                <a:tc>
                  <a:txBody>
                    <a:bodyPr/>
                    <a:lstStyle/>
                    <a:p>
                      <a:pPr algn="ctr"/>
                      <a:endParaRPr lang="nl-NL"/>
                    </a:p>
                  </a:txBody>
                  <a:tcPr/>
                </a:tc>
                <a:tc>
                  <a:txBody>
                    <a:bodyPr/>
                    <a:lstStyle/>
                    <a:p>
                      <a:pPr algn="ctr"/>
                      <a:endParaRPr lang="nl-NL"/>
                    </a:p>
                  </a:txBody>
                  <a:tcPr/>
                </a:tc>
                <a:tc>
                  <a:txBody>
                    <a:bodyPr/>
                    <a:lstStyle/>
                    <a:p>
                      <a:pPr algn="ctr"/>
                      <a:endParaRPr lang="nl-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extLst>
                  <a:ext uri="{0D108BD9-81ED-4DB2-BD59-A6C34878D82A}">
                    <a16:rowId xmlns:a16="http://schemas.microsoft.com/office/drawing/2014/main" val="4031327300"/>
                  </a:ext>
                </a:extLst>
              </a:tr>
              <a:tr h="370840">
                <a:tc>
                  <a:txBody>
                    <a:bodyPr/>
                    <a:lstStyle/>
                    <a:p>
                      <a:r>
                        <a:rPr lang="nl-NL" dirty="0"/>
                        <a:t>Healroad</a:t>
                      </a:r>
                    </a:p>
                  </a:txBody>
                  <a:tcPr>
                    <a:solidFill>
                      <a:srgbClr val="EAEAEA"/>
                    </a:solidFill>
                  </a:tcPr>
                </a:tc>
                <a:tc>
                  <a:txBody>
                    <a:bodyPr/>
                    <a:lstStyle/>
                    <a:p>
                      <a:pPr algn="ctr"/>
                      <a:endParaRPr lang="nl-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a:p>
                  </a:txBody>
                  <a:tcPr/>
                </a:tc>
                <a:tc>
                  <a:txBody>
                    <a:bodyPr/>
                    <a:lstStyle/>
                    <a:p>
                      <a:pPr algn="ctr"/>
                      <a:endParaRPr lang="nl-NL"/>
                    </a:p>
                  </a:txBody>
                  <a:tcPr/>
                </a:tc>
                <a:extLst>
                  <a:ext uri="{0D108BD9-81ED-4DB2-BD59-A6C34878D82A}">
                    <a16:rowId xmlns:a16="http://schemas.microsoft.com/office/drawing/2014/main" val="4090918317"/>
                  </a:ext>
                </a:extLst>
              </a:tr>
              <a:tr h="370840">
                <a:tc>
                  <a:txBody>
                    <a:bodyPr/>
                    <a:lstStyle/>
                    <a:p>
                      <a:r>
                        <a:rPr lang="nl-NL" dirty="0"/>
                        <a:t>Lynpave</a:t>
                      </a:r>
                    </a:p>
                  </a:txBody>
                  <a:tcPr>
                    <a:solidFill>
                      <a:srgbClr val="EAEAEA"/>
                    </a:solidFill>
                  </a:tcPr>
                </a:tc>
                <a:tc>
                  <a:txBody>
                    <a:bodyPr/>
                    <a:lstStyle/>
                    <a:p>
                      <a:pPr algn="ctr"/>
                      <a:endParaRPr lang="nl-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dirty="0"/>
                    </a:p>
                  </a:txBody>
                  <a:tcPr/>
                </a:tc>
                <a:tc>
                  <a:txBody>
                    <a:bodyPr/>
                    <a:lstStyle/>
                    <a:p>
                      <a:pPr algn="ctr"/>
                      <a:endParaRPr lang="nl-NL"/>
                    </a:p>
                  </a:txBody>
                  <a:tcPr/>
                </a:tc>
                <a:tc>
                  <a:txBody>
                    <a:bodyPr/>
                    <a:lstStyle/>
                    <a:p>
                      <a:pPr algn="ct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extLst>
                  <a:ext uri="{0D108BD9-81ED-4DB2-BD59-A6C34878D82A}">
                    <a16:rowId xmlns:a16="http://schemas.microsoft.com/office/drawing/2014/main" val="1246009657"/>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15</a:t>
            </a:fld>
            <a:endParaRPr lang="nl-NL" dirty="0"/>
          </a:p>
        </p:txBody>
      </p:sp>
    </p:spTree>
    <p:extLst>
      <p:ext uri="{BB962C8B-B14F-4D97-AF65-F5344CB8AC3E}">
        <p14:creationId xmlns:p14="http://schemas.microsoft.com/office/powerpoint/2010/main" val="434955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23867-9BD4-411E-9E5A-588F8E062D17}"/>
              </a:ext>
            </a:extLst>
          </p:cNvPr>
          <p:cNvSpPr>
            <a:spLocks noGrp="1"/>
          </p:cNvSpPr>
          <p:nvPr>
            <p:ph type="title"/>
          </p:nvPr>
        </p:nvSpPr>
        <p:spPr/>
        <p:txBody>
          <a:bodyPr anchor="ctr"/>
          <a:lstStyle/>
          <a:p>
            <a:r>
              <a:rPr lang="nl-NL" dirty="0"/>
              <a:t>Biobased bindmiddelen</a:t>
            </a:r>
          </a:p>
        </p:txBody>
      </p:sp>
      <p:sp>
        <p:nvSpPr>
          <p:cNvPr id="4" name="Tijdelijke aanduiding voor dianummer 3">
            <a:extLst>
              <a:ext uri="{FF2B5EF4-FFF2-40B4-BE49-F238E27FC236}">
                <a16:creationId xmlns:a16="http://schemas.microsoft.com/office/drawing/2014/main" id="{76FF1E4A-D6A2-4485-B1DC-54E8F752CE7C}"/>
              </a:ext>
            </a:extLst>
          </p:cNvPr>
          <p:cNvSpPr>
            <a:spLocks noGrp="1"/>
          </p:cNvSpPr>
          <p:nvPr>
            <p:ph type="sldNum" sz="quarter" idx="12"/>
          </p:nvPr>
        </p:nvSpPr>
        <p:spPr/>
        <p:txBody>
          <a:bodyPr/>
          <a:lstStyle/>
          <a:p>
            <a:fld id="{993A4BE7-94F8-43D0-A956-A40AC5AB901E}" type="slidenum">
              <a:rPr lang="nl-NL" smtClean="0"/>
              <a:t>16</a:t>
            </a:fld>
            <a:endParaRPr lang="nl-NL" dirty="0"/>
          </a:p>
        </p:txBody>
      </p:sp>
      <p:sp>
        <p:nvSpPr>
          <p:cNvPr id="6" name="Tijdelijke aanduiding voor tekst 5">
            <a:extLst>
              <a:ext uri="{FF2B5EF4-FFF2-40B4-BE49-F238E27FC236}">
                <a16:creationId xmlns:a16="http://schemas.microsoft.com/office/drawing/2014/main" id="{F85E353A-6A9C-4428-B587-03EF57A0A55E}"/>
              </a:ext>
            </a:extLst>
          </p:cNvPr>
          <p:cNvSpPr>
            <a:spLocks noGrp="1"/>
          </p:cNvSpPr>
          <p:nvPr>
            <p:ph type="body" sz="half" idx="4294967295"/>
          </p:nvPr>
        </p:nvSpPr>
        <p:spPr>
          <a:xfrm>
            <a:off x="838199" y="1802756"/>
            <a:ext cx="5979290" cy="4553593"/>
          </a:xfrm>
        </p:spPr>
        <p:txBody>
          <a:bodyPr>
            <a:noAutofit/>
          </a:bodyPr>
          <a:lstStyle/>
          <a:p>
            <a:pPr marL="0" indent="0">
              <a:lnSpc>
                <a:spcPct val="100000"/>
              </a:lnSpc>
              <a:spcBef>
                <a:spcPts val="600"/>
              </a:spcBef>
              <a:buNone/>
            </a:pPr>
            <a:r>
              <a:rPr lang="nl-NL" sz="2400" dirty="0">
                <a:solidFill>
                  <a:schemeClr val="tx1">
                    <a:lumMod val="50000"/>
                    <a:lumOff val="50000"/>
                  </a:schemeClr>
                </a:solidFill>
                <a:latin typeface="Candara" panose="020E0502030303020204" pitchFamily="34" charset="0"/>
              </a:rPr>
              <a:t>Uitgelichte innovatie:</a:t>
            </a:r>
          </a:p>
          <a:p>
            <a:pPr marL="0" indent="0">
              <a:lnSpc>
                <a:spcPct val="100000"/>
              </a:lnSpc>
              <a:spcBef>
                <a:spcPts val="600"/>
              </a:spcBef>
              <a:buNone/>
            </a:pPr>
            <a:r>
              <a:rPr lang="nl-NL" sz="2400" b="1" dirty="0" err="1">
                <a:solidFill>
                  <a:schemeClr val="tx1">
                    <a:lumMod val="50000"/>
                    <a:lumOff val="50000"/>
                  </a:schemeClr>
                </a:solidFill>
                <a:latin typeface="Candara" panose="020E0502030303020204" pitchFamily="34" charset="0"/>
              </a:rPr>
              <a:t>BioRePavation</a:t>
            </a:r>
            <a:endParaRPr lang="nl-NL" sz="2400" b="1" dirty="0">
              <a:solidFill>
                <a:schemeClr val="tx1">
                  <a:lumMod val="50000"/>
                  <a:lumOff val="50000"/>
                </a:schemeClr>
              </a:solidFill>
              <a:latin typeface="Candara" panose="020E0502030303020204" pitchFamily="34" charset="0"/>
            </a:endParaRPr>
          </a:p>
          <a:p>
            <a:pPr marL="0" indent="0">
              <a:lnSpc>
                <a:spcPct val="100000"/>
              </a:lnSpc>
              <a:spcBef>
                <a:spcPts val="600"/>
              </a:spcBef>
              <a:buNone/>
            </a:pPr>
            <a:endParaRPr lang="nl-NL" sz="2400" dirty="0">
              <a:latin typeface="Candara" panose="020E0502030303020204" pitchFamily="34" charset="0"/>
            </a:endParaRPr>
          </a:p>
          <a:p>
            <a:pPr>
              <a:lnSpc>
                <a:spcPct val="100000"/>
              </a:lnSpc>
              <a:spcBef>
                <a:spcPts val="600"/>
              </a:spcBef>
            </a:pPr>
            <a:r>
              <a:rPr lang="nl-NL" sz="2400" dirty="0" err="1">
                <a:latin typeface="Candara" panose="020E0502030303020204" pitchFamily="34" charset="0"/>
              </a:rPr>
              <a:t>BioRePavation</a:t>
            </a:r>
            <a:r>
              <a:rPr lang="nl-NL" sz="2400" dirty="0">
                <a:latin typeface="Candara" panose="020E0502030303020204" pitchFamily="34" charset="0"/>
              </a:rPr>
              <a:t>, bindmiddelen uit hernieuwbare biomassa bij asfaltrecycling.</a:t>
            </a:r>
          </a:p>
          <a:p>
            <a:pPr>
              <a:lnSpc>
                <a:spcPct val="100000"/>
              </a:lnSpc>
              <a:spcBef>
                <a:spcPts val="600"/>
              </a:spcBef>
            </a:pPr>
            <a:endParaRPr lang="nl-NL" sz="2400" b="0" dirty="0">
              <a:solidFill>
                <a:schemeClr val="tx1">
                  <a:lumMod val="50000"/>
                  <a:lumOff val="50000"/>
                </a:schemeClr>
              </a:solidFill>
              <a:effectLst/>
              <a:latin typeface="Candara" panose="020E0502030303020204" pitchFamily="34" charset="0"/>
            </a:endParaRPr>
          </a:p>
          <a:p>
            <a:pPr>
              <a:lnSpc>
                <a:spcPct val="100000"/>
              </a:lnSpc>
              <a:spcBef>
                <a:spcPts val="600"/>
              </a:spcBef>
            </a:pPr>
            <a:r>
              <a:rPr lang="nl-NL" sz="2400" b="0" dirty="0">
                <a:solidFill>
                  <a:schemeClr val="tx1">
                    <a:lumMod val="50000"/>
                    <a:lumOff val="50000"/>
                  </a:schemeClr>
                </a:solidFill>
                <a:effectLst/>
                <a:latin typeface="Candara" panose="020E0502030303020204" pitchFamily="34" charset="0"/>
              </a:rPr>
              <a:t>Door het bindmiddel toe te voegen aan verouderd bitumen, herstellen de </a:t>
            </a:r>
            <a:r>
              <a:rPr lang="nl-NL" sz="2400" b="0" dirty="0" err="1">
                <a:solidFill>
                  <a:schemeClr val="tx1">
                    <a:lumMod val="50000"/>
                    <a:lumOff val="50000"/>
                  </a:schemeClr>
                </a:solidFill>
                <a:effectLst/>
                <a:latin typeface="Candara" panose="020E0502030303020204" pitchFamily="34" charset="0"/>
              </a:rPr>
              <a:t>visco</a:t>
            </a:r>
            <a:r>
              <a:rPr lang="nl-NL" sz="2400" b="0" dirty="0">
                <a:solidFill>
                  <a:schemeClr val="tx1">
                    <a:lumMod val="50000"/>
                    <a:lumOff val="50000"/>
                  </a:schemeClr>
                </a:solidFill>
                <a:effectLst/>
                <a:latin typeface="Candara" panose="020E0502030303020204" pitchFamily="34" charset="0"/>
              </a:rPr>
              <a:t>-elastische eigenschappen in het wegdek.</a:t>
            </a:r>
            <a:endParaRPr lang="nl-NL" sz="2400" dirty="0">
              <a:solidFill>
                <a:schemeClr val="tx1">
                  <a:lumMod val="50000"/>
                  <a:lumOff val="50000"/>
                </a:schemeClr>
              </a:solidFill>
              <a:latin typeface="Candara" panose="020E0502030303020204" pitchFamily="34" charset="0"/>
            </a:endParaRPr>
          </a:p>
        </p:txBody>
      </p:sp>
      <p:sp>
        <p:nvSpPr>
          <p:cNvPr id="15" name="Tekstvak 14">
            <a:extLst>
              <a:ext uri="{FF2B5EF4-FFF2-40B4-BE49-F238E27FC236}">
                <a16:creationId xmlns:a16="http://schemas.microsoft.com/office/drawing/2014/main" id="{EF940A9A-DFAF-4843-9F77-318A2BA68F5B}"/>
              </a:ext>
            </a:extLst>
          </p:cNvPr>
          <p:cNvSpPr txBox="1"/>
          <p:nvPr/>
        </p:nvSpPr>
        <p:spPr>
          <a:xfrm>
            <a:off x="8228874" y="5285504"/>
            <a:ext cx="3809922" cy="584775"/>
          </a:xfrm>
          <a:prstGeom prst="rect">
            <a:avLst/>
          </a:prstGeom>
          <a:noFill/>
        </p:spPr>
        <p:txBody>
          <a:bodyPr wrap="square" rtlCol="0">
            <a:spAutoFit/>
          </a:bodyPr>
          <a:lstStyle/>
          <a:p>
            <a:r>
              <a:rPr lang="nl-NL" sz="1600" i="1" dirty="0"/>
              <a:t>Test spoor- en scheurvorming </a:t>
            </a:r>
            <a:r>
              <a:rPr lang="nl-NL" sz="1600" i="1" dirty="0" err="1"/>
              <a:t>BioRePavtion</a:t>
            </a:r>
            <a:r>
              <a:rPr lang="nl-NL" sz="1600" i="1" dirty="0"/>
              <a:t>. </a:t>
            </a:r>
          </a:p>
          <a:p>
            <a:r>
              <a:rPr lang="nl-NL" sz="1600" i="1" dirty="0"/>
              <a:t>Bron: MagazineRijkswaterstaat.nl</a:t>
            </a:r>
          </a:p>
        </p:txBody>
      </p:sp>
      <p:pic>
        <p:nvPicPr>
          <p:cNvPr id="8" name="Afbeelding 7">
            <a:extLst>
              <a:ext uri="{FF2B5EF4-FFF2-40B4-BE49-F238E27FC236}">
                <a16:creationId xmlns:a16="http://schemas.microsoft.com/office/drawing/2014/main" id="{D8B1688C-6B09-4123-AA61-18D90FE4689D}"/>
              </a:ext>
            </a:extLst>
          </p:cNvPr>
          <p:cNvPicPr>
            <a:picLocks noChangeAspect="1"/>
          </p:cNvPicPr>
          <p:nvPr/>
        </p:nvPicPr>
        <p:blipFill>
          <a:blip r:embed="rId3"/>
          <a:stretch>
            <a:fillRect/>
          </a:stretch>
        </p:blipFill>
        <p:spPr>
          <a:xfrm>
            <a:off x="7014436" y="2723071"/>
            <a:ext cx="4982884" cy="2562433"/>
          </a:xfrm>
          <a:prstGeom prst="rect">
            <a:avLst/>
          </a:prstGeom>
        </p:spPr>
      </p:pic>
    </p:spTree>
    <p:extLst>
      <p:ext uri="{BB962C8B-B14F-4D97-AF65-F5344CB8AC3E}">
        <p14:creationId xmlns:p14="http://schemas.microsoft.com/office/powerpoint/2010/main" val="4244740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23867-9BD4-411E-9E5A-588F8E062D17}"/>
              </a:ext>
            </a:extLst>
          </p:cNvPr>
          <p:cNvSpPr>
            <a:spLocks noGrp="1"/>
          </p:cNvSpPr>
          <p:nvPr>
            <p:ph type="title"/>
          </p:nvPr>
        </p:nvSpPr>
        <p:spPr/>
        <p:txBody>
          <a:bodyPr anchor="ctr"/>
          <a:lstStyle/>
          <a:p>
            <a:r>
              <a:rPr lang="nl-NL" dirty="0"/>
              <a:t>Koude productie met gerecycled schoon puin</a:t>
            </a:r>
          </a:p>
        </p:txBody>
      </p:sp>
      <p:pic>
        <p:nvPicPr>
          <p:cNvPr id="8" name="Tijdelijke aanduiding voor afbeelding 7">
            <a:hlinkClick r:id="rId3"/>
            <a:extLst>
              <a:ext uri="{FF2B5EF4-FFF2-40B4-BE49-F238E27FC236}">
                <a16:creationId xmlns:a16="http://schemas.microsoft.com/office/drawing/2014/main" id="{A2D18396-CB81-4FA7-9DF3-02865C2B26FF}"/>
              </a:ext>
            </a:extLst>
          </p:cNvPr>
          <p:cNvPicPr>
            <a:picLocks noGrp="1" noChangeAspect="1"/>
          </p:cNvPicPr>
          <p:nvPr>
            <p:ph idx="1"/>
          </p:nvPr>
        </p:nvPicPr>
        <p:blipFill rotWithShape="1">
          <a:blip r:embed="rId4"/>
          <a:srcRect l="351"/>
          <a:stretch/>
        </p:blipFill>
        <p:spPr>
          <a:xfrm>
            <a:off x="6879949" y="2735701"/>
            <a:ext cx="5135734" cy="3102015"/>
          </a:xfrm>
        </p:spPr>
      </p:pic>
      <p:sp>
        <p:nvSpPr>
          <p:cNvPr id="4" name="Tijdelijke aanduiding voor dianummer 3">
            <a:extLst>
              <a:ext uri="{FF2B5EF4-FFF2-40B4-BE49-F238E27FC236}">
                <a16:creationId xmlns:a16="http://schemas.microsoft.com/office/drawing/2014/main" id="{76FF1E4A-D6A2-4485-B1DC-54E8F752CE7C}"/>
              </a:ext>
            </a:extLst>
          </p:cNvPr>
          <p:cNvSpPr>
            <a:spLocks noGrp="1"/>
          </p:cNvSpPr>
          <p:nvPr>
            <p:ph type="sldNum" sz="quarter" idx="12"/>
          </p:nvPr>
        </p:nvSpPr>
        <p:spPr/>
        <p:txBody>
          <a:bodyPr/>
          <a:lstStyle/>
          <a:p>
            <a:fld id="{993A4BE7-94F8-43D0-A956-A40AC5AB901E}" type="slidenum">
              <a:rPr lang="nl-NL" smtClean="0"/>
              <a:t>17</a:t>
            </a:fld>
            <a:endParaRPr lang="nl-NL" dirty="0"/>
          </a:p>
        </p:txBody>
      </p:sp>
      <p:sp>
        <p:nvSpPr>
          <p:cNvPr id="6" name="Tijdelijke aanduiding voor tekst 5">
            <a:extLst>
              <a:ext uri="{FF2B5EF4-FFF2-40B4-BE49-F238E27FC236}">
                <a16:creationId xmlns:a16="http://schemas.microsoft.com/office/drawing/2014/main" id="{470BC8D5-EE35-4DB0-8C58-400374331ACC}"/>
              </a:ext>
            </a:extLst>
          </p:cNvPr>
          <p:cNvSpPr>
            <a:spLocks noGrp="1"/>
          </p:cNvSpPr>
          <p:nvPr>
            <p:ph type="body" sz="half" idx="4294967295"/>
          </p:nvPr>
        </p:nvSpPr>
        <p:spPr>
          <a:xfrm>
            <a:off x="937548" y="1360903"/>
            <a:ext cx="5648447" cy="4646090"/>
          </a:xfrm>
        </p:spPr>
        <p:txBody>
          <a:bodyPr>
            <a:noAutofit/>
          </a:bodyPr>
          <a:lstStyle/>
          <a:p>
            <a:pPr marL="0" indent="0">
              <a:spcBef>
                <a:spcPts val="0"/>
              </a:spcBef>
              <a:buNone/>
            </a:pPr>
            <a:r>
              <a:rPr lang="nl-NL" sz="2400" dirty="0">
                <a:solidFill>
                  <a:schemeClr val="tx1">
                    <a:lumMod val="50000"/>
                    <a:lumOff val="50000"/>
                  </a:schemeClr>
                </a:solidFill>
                <a:latin typeface="Candara" panose="020E0502030303020204" pitchFamily="34" charset="0"/>
              </a:rPr>
              <a:t>Uitgelichte innovatie:</a:t>
            </a:r>
          </a:p>
          <a:p>
            <a:pPr marL="0" indent="0">
              <a:spcBef>
                <a:spcPts val="0"/>
              </a:spcBef>
              <a:buNone/>
            </a:pPr>
            <a:r>
              <a:rPr lang="nl-NL" sz="2400" b="1" dirty="0">
                <a:solidFill>
                  <a:schemeClr val="tx1">
                    <a:lumMod val="50000"/>
                    <a:lumOff val="50000"/>
                  </a:schemeClr>
                </a:solidFill>
                <a:latin typeface="Candara" panose="020E0502030303020204" pitchFamily="34" charset="0"/>
              </a:rPr>
              <a:t>Ecofalt</a:t>
            </a:r>
          </a:p>
          <a:p>
            <a:endParaRPr lang="nl-NL" sz="2400" b="0" i="0" dirty="0">
              <a:solidFill>
                <a:schemeClr val="bg1">
                  <a:lumMod val="50000"/>
                </a:schemeClr>
              </a:solidFill>
              <a:effectLst/>
              <a:latin typeface="Candara" panose="020E0502030303020204" pitchFamily="34" charset="0"/>
            </a:endParaRPr>
          </a:p>
          <a:p>
            <a:r>
              <a:rPr lang="nl-NL" sz="2400" b="0" i="0" dirty="0">
                <a:solidFill>
                  <a:schemeClr val="bg1">
                    <a:lumMod val="50000"/>
                  </a:schemeClr>
                </a:solidFill>
                <a:effectLst/>
                <a:latin typeface="Candara" panose="020E0502030303020204" pitchFamily="34" charset="0"/>
              </a:rPr>
              <a:t>Ecofalt wordt volledig koud geproduceerd. Dit levert bij productie een reductie van 100% in gasverbruik en CO</a:t>
            </a:r>
            <a:r>
              <a:rPr lang="nl-NL" sz="2400" b="0" i="0" dirty="0">
                <a:solidFill>
                  <a:schemeClr val="bg1">
                    <a:lumMod val="50000"/>
                  </a:schemeClr>
                </a:solidFill>
                <a:effectLst/>
                <a:latin typeface="Calibri" panose="020F0502020204030204" pitchFamily="34" charset="0"/>
                <a:cs typeface="Calibri" panose="020F0502020204030204" pitchFamily="34" charset="0"/>
              </a:rPr>
              <a:t>₂</a:t>
            </a:r>
            <a:r>
              <a:rPr lang="nl-NL" sz="2400" b="0" i="0" dirty="0">
                <a:solidFill>
                  <a:schemeClr val="bg1">
                    <a:lumMod val="50000"/>
                  </a:schemeClr>
                </a:solidFill>
                <a:effectLst/>
                <a:latin typeface="Candara" panose="020E0502030303020204" pitchFamily="34" charset="0"/>
              </a:rPr>
              <a:t> -uitstoot op. </a:t>
            </a:r>
          </a:p>
          <a:p>
            <a:r>
              <a:rPr lang="nl-NL" sz="2400" dirty="0">
                <a:solidFill>
                  <a:schemeClr val="bg1">
                    <a:lumMod val="50000"/>
                  </a:schemeClr>
                </a:solidFill>
                <a:latin typeface="Candara" panose="020E0502030303020204" pitchFamily="34" charset="0"/>
              </a:rPr>
              <a:t>D</a:t>
            </a:r>
            <a:r>
              <a:rPr lang="nl-NL" sz="2400" b="0" i="0" dirty="0">
                <a:solidFill>
                  <a:schemeClr val="bg1">
                    <a:lumMod val="50000"/>
                  </a:schemeClr>
                </a:solidFill>
                <a:effectLst/>
                <a:latin typeface="Candara" panose="020E0502030303020204" pitchFamily="34" charset="0"/>
              </a:rPr>
              <a:t>e onder- en tussenlaag bestaat uit 90% uit gerecycled slooppui</a:t>
            </a:r>
            <a:r>
              <a:rPr lang="nl-NL" sz="2400" dirty="0">
                <a:solidFill>
                  <a:schemeClr val="bg1">
                    <a:lumMod val="50000"/>
                  </a:schemeClr>
                </a:solidFill>
                <a:latin typeface="Candara" panose="020E0502030303020204" pitchFamily="34" charset="0"/>
              </a:rPr>
              <a:t>n.</a:t>
            </a:r>
            <a:endParaRPr lang="nl-NL" sz="2400" b="0" i="0" dirty="0">
              <a:solidFill>
                <a:schemeClr val="bg1">
                  <a:lumMod val="50000"/>
                </a:schemeClr>
              </a:solidFill>
              <a:effectLst/>
              <a:latin typeface="Candara" panose="020E0502030303020204" pitchFamily="34" charset="0"/>
            </a:endParaRPr>
          </a:p>
          <a:p>
            <a:r>
              <a:rPr lang="nl-NL" sz="2400" b="0" i="0" dirty="0">
                <a:solidFill>
                  <a:schemeClr val="bg1">
                    <a:lumMod val="50000"/>
                  </a:schemeClr>
                </a:solidFill>
                <a:effectLst/>
                <a:latin typeface="Candara" panose="020E0502030303020204" pitchFamily="34" charset="0"/>
              </a:rPr>
              <a:t>De speciale </a:t>
            </a:r>
            <a:r>
              <a:rPr lang="nl-NL" sz="2400" b="0" i="0" dirty="0" err="1">
                <a:solidFill>
                  <a:schemeClr val="bg1">
                    <a:lumMod val="50000"/>
                  </a:schemeClr>
                </a:solidFill>
                <a:effectLst/>
                <a:latin typeface="Candara" panose="020E0502030303020204" pitchFamily="34" charset="0"/>
              </a:rPr>
              <a:t>Ecofalt</a:t>
            </a:r>
            <a:r>
              <a:rPr lang="nl-NL" sz="2400" b="0" i="0" dirty="0">
                <a:solidFill>
                  <a:schemeClr val="bg1">
                    <a:lumMod val="50000"/>
                  </a:schemeClr>
                </a:solidFill>
                <a:effectLst/>
                <a:latin typeface="Candara" panose="020E0502030303020204" pitchFamily="34" charset="0"/>
              </a:rPr>
              <a:t>-bitumenemulsie bestaat uit bitumen en diverse biologische oliën op basis van zonnebloemzaden, vlassen en lijnzaad.</a:t>
            </a:r>
          </a:p>
        </p:txBody>
      </p:sp>
      <p:sp>
        <p:nvSpPr>
          <p:cNvPr id="9" name="Tekstvak 8">
            <a:extLst>
              <a:ext uri="{FF2B5EF4-FFF2-40B4-BE49-F238E27FC236}">
                <a16:creationId xmlns:a16="http://schemas.microsoft.com/office/drawing/2014/main" id="{379D29A3-D575-41CB-9AF2-EC7F414677D3}"/>
              </a:ext>
            </a:extLst>
          </p:cNvPr>
          <p:cNvSpPr txBox="1"/>
          <p:nvPr/>
        </p:nvSpPr>
        <p:spPr>
          <a:xfrm>
            <a:off x="10123383" y="5837716"/>
            <a:ext cx="1892300" cy="338554"/>
          </a:xfrm>
          <a:prstGeom prst="rect">
            <a:avLst/>
          </a:prstGeom>
          <a:noFill/>
        </p:spPr>
        <p:txBody>
          <a:bodyPr wrap="square" rtlCol="0">
            <a:spAutoFit/>
          </a:bodyPr>
          <a:lstStyle/>
          <a:p>
            <a:r>
              <a:rPr lang="nl-NL" sz="1600" i="1" dirty="0"/>
              <a:t>Bron: Ecofalt.nl</a:t>
            </a:r>
          </a:p>
        </p:txBody>
      </p:sp>
    </p:spTree>
    <p:extLst>
      <p:ext uri="{BB962C8B-B14F-4D97-AF65-F5344CB8AC3E}">
        <p14:creationId xmlns:p14="http://schemas.microsoft.com/office/powerpoint/2010/main" val="774835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23867-9BD4-411E-9E5A-588F8E062D17}"/>
              </a:ext>
            </a:extLst>
          </p:cNvPr>
          <p:cNvSpPr>
            <a:spLocks noGrp="1"/>
          </p:cNvSpPr>
          <p:nvPr>
            <p:ph type="title"/>
          </p:nvPr>
        </p:nvSpPr>
        <p:spPr/>
        <p:txBody>
          <a:bodyPr anchor="ctr"/>
          <a:lstStyle/>
          <a:p>
            <a:r>
              <a:rPr lang="nl-NL" dirty="0"/>
              <a:t>LTA met verlenging levensduur</a:t>
            </a:r>
          </a:p>
        </p:txBody>
      </p:sp>
      <p:pic>
        <p:nvPicPr>
          <p:cNvPr id="1028" name="Picture 4">
            <a:hlinkClick r:id="rId3"/>
            <a:extLst>
              <a:ext uri="{FF2B5EF4-FFF2-40B4-BE49-F238E27FC236}">
                <a16:creationId xmlns:a16="http://schemas.microsoft.com/office/drawing/2014/main" id="{E4B26250-0677-41D4-A7E9-AEFD81BCC7A8}"/>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9580" b="6842"/>
          <a:stretch/>
        </p:blipFill>
        <p:spPr bwMode="auto">
          <a:xfrm>
            <a:off x="7003896" y="2771276"/>
            <a:ext cx="4909279" cy="3220682"/>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a:extLst>
              <a:ext uri="{FF2B5EF4-FFF2-40B4-BE49-F238E27FC236}">
                <a16:creationId xmlns:a16="http://schemas.microsoft.com/office/drawing/2014/main" id="{76FF1E4A-D6A2-4485-B1DC-54E8F752CE7C}"/>
              </a:ext>
            </a:extLst>
          </p:cNvPr>
          <p:cNvSpPr>
            <a:spLocks noGrp="1"/>
          </p:cNvSpPr>
          <p:nvPr>
            <p:ph type="sldNum" sz="quarter" idx="12"/>
          </p:nvPr>
        </p:nvSpPr>
        <p:spPr/>
        <p:txBody>
          <a:bodyPr/>
          <a:lstStyle/>
          <a:p>
            <a:fld id="{993A4BE7-94F8-43D0-A956-A40AC5AB901E}" type="slidenum">
              <a:rPr lang="nl-NL" smtClean="0"/>
              <a:t>18</a:t>
            </a:fld>
            <a:endParaRPr lang="nl-NL" dirty="0"/>
          </a:p>
        </p:txBody>
      </p:sp>
      <p:sp>
        <p:nvSpPr>
          <p:cNvPr id="6" name="Tijdelijke aanduiding voor tekst 5">
            <a:extLst>
              <a:ext uri="{FF2B5EF4-FFF2-40B4-BE49-F238E27FC236}">
                <a16:creationId xmlns:a16="http://schemas.microsoft.com/office/drawing/2014/main" id="{0D3BE6C7-AFCE-44FF-9B83-2AD36529B3A1}"/>
              </a:ext>
            </a:extLst>
          </p:cNvPr>
          <p:cNvSpPr>
            <a:spLocks noGrp="1"/>
          </p:cNvSpPr>
          <p:nvPr>
            <p:ph type="body" sz="half" idx="4294967295"/>
          </p:nvPr>
        </p:nvSpPr>
        <p:spPr>
          <a:xfrm>
            <a:off x="756329" y="1308005"/>
            <a:ext cx="6107459" cy="4837982"/>
          </a:xfrm>
        </p:spPr>
        <p:txBody>
          <a:bodyPr>
            <a:noAutofit/>
          </a:bodyPr>
          <a:lstStyle/>
          <a:p>
            <a:pPr marL="0" indent="0">
              <a:spcBef>
                <a:spcPts val="0"/>
              </a:spcBef>
              <a:buNone/>
            </a:pPr>
            <a:r>
              <a:rPr lang="nl-NL" sz="2400" dirty="0">
                <a:solidFill>
                  <a:schemeClr val="tx1">
                    <a:lumMod val="50000"/>
                    <a:lumOff val="50000"/>
                  </a:schemeClr>
                </a:solidFill>
                <a:latin typeface="Candara" panose="020E0502030303020204" pitchFamily="34" charset="0"/>
              </a:rPr>
              <a:t>Uitgelichte innovatie:</a:t>
            </a:r>
          </a:p>
          <a:p>
            <a:pPr marL="0" indent="0">
              <a:spcBef>
                <a:spcPts val="0"/>
              </a:spcBef>
              <a:buNone/>
            </a:pPr>
            <a:r>
              <a:rPr lang="nl-NL" sz="2400" b="1" dirty="0">
                <a:solidFill>
                  <a:schemeClr val="tx1">
                    <a:lumMod val="50000"/>
                    <a:lumOff val="50000"/>
                  </a:schemeClr>
                </a:solidFill>
                <a:latin typeface="Candara" panose="020E0502030303020204" pitchFamily="34" charset="0"/>
              </a:rPr>
              <a:t>Ecopave</a:t>
            </a:r>
          </a:p>
          <a:p>
            <a:pPr>
              <a:lnSpc>
                <a:spcPct val="110000"/>
              </a:lnSpc>
              <a:spcBef>
                <a:spcPts val="0"/>
              </a:spcBef>
            </a:pPr>
            <a:endParaRPr lang="nl-NL" sz="2400" b="0" i="0" dirty="0">
              <a:solidFill>
                <a:schemeClr val="bg1">
                  <a:lumMod val="50000"/>
                </a:schemeClr>
              </a:solidFill>
              <a:effectLst/>
            </a:endParaRPr>
          </a:p>
          <a:p>
            <a:pPr>
              <a:lnSpc>
                <a:spcPct val="110000"/>
              </a:lnSpc>
              <a:spcBef>
                <a:spcPts val="0"/>
              </a:spcBef>
            </a:pPr>
            <a:r>
              <a:rPr lang="nl-NL" sz="2400" b="0" i="0" dirty="0">
                <a:solidFill>
                  <a:schemeClr val="bg1">
                    <a:lumMod val="50000"/>
                  </a:schemeClr>
                </a:solidFill>
                <a:effectLst/>
              </a:rPr>
              <a:t>Ecopave XL is een duurzame oplossing met lage milieubelasting. De productietemperatuur ligt op ongeveer 125°C, dit is veel lager dan de 160-170°C van standaard asfalt. </a:t>
            </a:r>
          </a:p>
          <a:p>
            <a:pPr>
              <a:lnSpc>
                <a:spcPct val="110000"/>
              </a:lnSpc>
              <a:spcBef>
                <a:spcPts val="0"/>
              </a:spcBef>
            </a:pPr>
            <a:r>
              <a:rPr lang="nl-NL" sz="2400" b="0" i="0" dirty="0">
                <a:solidFill>
                  <a:schemeClr val="bg1">
                    <a:lumMod val="50000"/>
                  </a:schemeClr>
                </a:solidFill>
                <a:effectLst/>
              </a:rPr>
              <a:t>Ecopave heeft een minimaal twee keer langere levensduur. Dit bespaart op het gebruik van primaire grondstoffen, zowel bij de winning als bij de transport.</a:t>
            </a:r>
          </a:p>
        </p:txBody>
      </p:sp>
      <p:sp>
        <p:nvSpPr>
          <p:cNvPr id="9" name="Tekstvak 8">
            <a:extLst>
              <a:ext uri="{FF2B5EF4-FFF2-40B4-BE49-F238E27FC236}">
                <a16:creationId xmlns:a16="http://schemas.microsoft.com/office/drawing/2014/main" id="{176826B2-A21C-4711-B219-AAEE11D9613D}"/>
              </a:ext>
            </a:extLst>
          </p:cNvPr>
          <p:cNvSpPr txBox="1"/>
          <p:nvPr/>
        </p:nvSpPr>
        <p:spPr>
          <a:xfrm>
            <a:off x="10198675" y="5988716"/>
            <a:ext cx="1714500" cy="276999"/>
          </a:xfrm>
          <a:prstGeom prst="rect">
            <a:avLst/>
          </a:prstGeom>
          <a:noFill/>
        </p:spPr>
        <p:txBody>
          <a:bodyPr wrap="square" rtlCol="0">
            <a:spAutoFit/>
          </a:bodyPr>
          <a:lstStyle/>
          <a:p>
            <a:r>
              <a:rPr lang="nl-NL" sz="1200" i="1" dirty="0"/>
              <a:t>Bron: Duravermeer.nl</a:t>
            </a:r>
          </a:p>
        </p:txBody>
      </p:sp>
    </p:spTree>
    <p:extLst>
      <p:ext uri="{BB962C8B-B14F-4D97-AF65-F5344CB8AC3E}">
        <p14:creationId xmlns:p14="http://schemas.microsoft.com/office/powerpoint/2010/main" val="3904257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23867-9BD4-411E-9E5A-588F8E062D17}"/>
              </a:ext>
            </a:extLst>
          </p:cNvPr>
          <p:cNvSpPr>
            <a:spLocks noGrp="1"/>
          </p:cNvSpPr>
          <p:nvPr>
            <p:ph type="title"/>
          </p:nvPr>
        </p:nvSpPr>
        <p:spPr/>
        <p:txBody>
          <a:bodyPr anchor="ctr"/>
          <a:lstStyle/>
          <a:p>
            <a:r>
              <a:rPr lang="nl-NL" dirty="0"/>
              <a:t>Biobased asfalt</a:t>
            </a:r>
          </a:p>
        </p:txBody>
      </p:sp>
      <p:pic>
        <p:nvPicPr>
          <p:cNvPr id="6" name="Tijdelijke aanduiding voor inhoud 5">
            <a:hlinkClick r:id="rId3"/>
            <a:extLst>
              <a:ext uri="{FF2B5EF4-FFF2-40B4-BE49-F238E27FC236}">
                <a16:creationId xmlns:a16="http://schemas.microsoft.com/office/drawing/2014/main" id="{69EDA9C6-6F00-4A7D-A51F-6784C633F6C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9793"/>
          <a:stretch/>
        </p:blipFill>
        <p:spPr>
          <a:xfrm>
            <a:off x="6720752" y="2789499"/>
            <a:ext cx="5255690" cy="3160682"/>
          </a:xfrm>
        </p:spPr>
      </p:pic>
      <p:sp>
        <p:nvSpPr>
          <p:cNvPr id="4" name="Tijdelijke aanduiding voor dianummer 3">
            <a:extLst>
              <a:ext uri="{FF2B5EF4-FFF2-40B4-BE49-F238E27FC236}">
                <a16:creationId xmlns:a16="http://schemas.microsoft.com/office/drawing/2014/main" id="{76FF1E4A-D6A2-4485-B1DC-54E8F752CE7C}"/>
              </a:ext>
            </a:extLst>
          </p:cNvPr>
          <p:cNvSpPr>
            <a:spLocks noGrp="1"/>
          </p:cNvSpPr>
          <p:nvPr>
            <p:ph type="sldNum" sz="quarter" idx="12"/>
          </p:nvPr>
        </p:nvSpPr>
        <p:spPr/>
        <p:txBody>
          <a:bodyPr/>
          <a:lstStyle/>
          <a:p>
            <a:fld id="{993A4BE7-94F8-43D0-A956-A40AC5AB901E}" type="slidenum">
              <a:rPr lang="nl-NL" smtClean="0"/>
              <a:t>19</a:t>
            </a:fld>
            <a:endParaRPr lang="nl-NL" dirty="0"/>
          </a:p>
        </p:txBody>
      </p:sp>
      <p:sp>
        <p:nvSpPr>
          <p:cNvPr id="9" name="Tijdelijke aanduiding voor tekst 8">
            <a:extLst>
              <a:ext uri="{FF2B5EF4-FFF2-40B4-BE49-F238E27FC236}">
                <a16:creationId xmlns:a16="http://schemas.microsoft.com/office/drawing/2014/main" id="{5B7F3F71-182A-4C54-BD96-D7C245E25D6B}"/>
              </a:ext>
            </a:extLst>
          </p:cNvPr>
          <p:cNvSpPr>
            <a:spLocks noGrp="1"/>
          </p:cNvSpPr>
          <p:nvPr>
            <p:ph type="body" sz="half" idx="4294967295"/>
          </p:nvPr>
        </p:nvSpPr>
        <p:spPr>
          <a:xfrm>
            <a:off x="687728" y="1441665"/>
            <a:ext cx="5828819" cy="4785515"/>
          </a:xfrm>
        </p:spPr>
        <p:txBody>
          <a:bodyPr>
            <a:normAutofit/>
          </a:bodyPr>
          <a:lstStyle/>
          <a:p>
            <a:pPr marL="0" indent="0">
              <a:spcBef>
                <a:spcPts val="0"/>
              </a:spcBef>
              <a:buNone/>
            </a:pPr>
            <a:r>
              <a:rPr lang="nl-NL" sz="2400" dirty="0">
                <a:solidFill>
                  <a:schemeClr val="tx1">
                    <a:lumMod val="50000"/>
                    <a:lumOff val="50000"/>
                  </a:schemeClr>
                </a:solidFill>
                <a:latin typeface="Candara" panose="020E0502030303020204" pitchFamily="34" charset="0"/>
              </a:rPr>
              <a:t>Uitgelichte innovatie:</a:t>
            </a:r>
          </a:p>
          <a:p>
            <a:pPr marL="0" indent="0">
              <a:spcBef>
                <a:spcPts val="0"/>
              </a:spcBef>
              <a:buNone/>
            </a:pPr>
            <a:r>
              <a:rPr lang="nl-NL" sz="2400" b="1" dirty="0">
                <a:solidFill>
                  <a:schemeClr val="tx1">
                    <a:lumMod val="50000"/>
                    <a:lumOff val="50000"/>
                  </a:schemeClr>
                </a:solidFill>
                <a:latin typeface="Candara" panose="020E0502030303020204" pitchFamily="34" charset="0"/>
              </a:rPr>
              <a:t>Grasfalt</a:t>
            </a:r>
          </a:p>
          <a:p>
            <a:pPr marL="0" indent="0">
              <a:spcBef>
                <a:spcPts val="0"/>
              </a:spcBef>
              <a:buNone/>
            </a:pPr>
            <a:endParaRPr lang="nl-NL" sz="2400" b="1" dirty="0">
              <a:solidFill>
                <a:schemeClr val="tx1">
                  <a:lumMod val="50000"/>
                  <a:lumOff val="50000"/>
                </a:schemeClr>
              </a:solidFill>
              <a:latin typeface="Candara" panose="020E0502030303020204" pitchFamily="34" charset="0"/>
            </a:endParaRPr>
          </a:p>
          <a:p>
            <a:pPr>
              <a:lnSpc>
                <a:spcPct val="108000"/>
              </a:lnSpc>
              <a:spcBef>
                <a:spcPts val="0"/>
              </a:spcBef>
            </a:pPr>
            <a:r>
              <a:rPr lang="nl-NL" sz="2400" dirty="0">
                <a:latin typeface="Candara" panose="020E0502030303020204" pitchFamily="34" charset="0"/>
              </a:rPr>
              <a:t>Lignine, afkomstig uit miscanthus (olifantsgras) als bindmiddel i.p.v. bitumen. </a:t>
            </a:r>
          </a:p>
          <a:p>
            <a:pPr>
              <a:lnSpc>
                <a:spcPct val="108000"/>
              </a:lnSpc>
              <a:spcBef>
                <a:spcPts val="0"/>
              </a:spcBef>
            </a:pPr>
            <a:r>
              <a:rPr lang="nl-NL" sz="2400" dirty="0">
                <a:latin typeface="Candara" panose="020E0502030303020204" pitchFamily="34" charset="0"/>
              </a:rPr>
              <a:t>Lage temperatuurproductie, 130 ºC i.p.v. plaats van 160 ºC.</a:t>
            </a:r>
          </a:p>
          <a:p>
            <a:pPr>
              <a:lnSpc>
                <a:spcPct val="108000"/>
              </a:lnSpc>
              <a:spcBef>
                <a:spcPts val="0"/>
              </a:spcBef>
            </a:pPr>
            <a:r>
              <a:rPr lang="nl-NL" sz="2400" dirty="0">
                <a:latin typeface="Candara" panose="020E0502030303020204" pitchFamily="34" charset="0"/>
              </a:rPr>
              <a:t>Duurzame opslag van CO</a:t>
            </a:r>
            <a:r>
              <a:rPr lang="nl-NL" sz="2400" dirty="0">
                <a:latin typeface="Candara" panose="020E0502030303020204" pitchFamily="34" charset="0"/>
                <a:cs typeface="Calibri" panose="020F0502020204030204" pitchFamily="34" charset="0"/>
              </a:rPr>
              <a:t>₂</a:t>
            </a:r>
            <a:r>
              <a:rPr lang="nl-NL" sz="2400" dirty="0">
                <a:latin typeface="Candara" panose="020E0502030303020204" pitchFamily="34" charset="0"/>
              </a:rPr>
              <a:t> door olifantsgras.</a:t>
            </a:r>
          </a:p>
          <a:p>
            <a:pPr marL="0" indent="0">
              <a:lnSpc>
                <a:spcPct val="120000"/>
              </a:lnSpc>
              <a:spcBef>
                <a:spcPts val="0"/>
              </a:spcBef>
              <a:buNone/>
            </a:pPr>
            <a:endParaRPr lang="nl-NL" sz="6400" dirty="0"/>
          </a:p>
        </p:txBody>
      </p:sp>
      <p:sp>
        <p:nvSpPr>
          <p:cNvPr id="7" name="Tekstvak 6">
            <a:extLst>
              <a:ext uri="{FF2B5EF4-FFF2-40B4-BE49-F238E27FC236}">
                <a16:creationId xmlns:a16="http://schemas.microsoft.com/office/drawing/2014/main" id="{519DF441-3E21-4994-A827-819B9A028399}"/>
              </a:ext>
            </a:extLst>
          </p:cNvPr>
          <p:cNvSpPr txBox="1"/>
          <p:nvPr/>
        </p:nvSpPr>
        <p:spPr>
          <a:xfrm>
            <a:off x="10729446" y="5950181"/>
            <a:ext cx="1246996" cy="276999"/>
          </a:xfrm>
          <a:prstGeom prst="rect">
            <a:avLst/>
          </a:prstGeom>
          <a:noFill/>
        </p:spPr>
        <p:txBody>
          <a:bodyPr wrap="square" rtlCol="0">
            <a:spAutoFit/>
          </a:bodyPr>
          <a:lstStyle/>
          <a:p>
            <a:r>
              <a:rPr lang="nl-NL" sz="1200" i="1" dirty="0"/>
              <a:t>Bron: Grasfalt.nl</a:t>
            </a:r>
          </a:p>
        </p:txBody>
      </p:sp>
    </p:spTree>
    <p:extLst>
      <p:ext uri="{BB962C8B-B14F-4D97-AF65-F5344CB8AC3E}">
        <p14:creationId xmlns:p14="http://schemas.microsoft.com/office/powerpoint/2010/main" val="1247857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AC382F4-873B-42E3-9777-D6C3400C72F8}"/>
              </a:ext>
            </a:extLst>
          </p:cNvPr>
          <p:cNvSpPr>
            <a:spLocks noGrp="1"/>
          </p:cNvSpPr>
          <p:nvPr>
            <p:ph type="title"/>
          </p:nvPr>
        </p:nvSpPr>
        <p:spPr/>
        <p:txBody>
          <a:bodyPr>
            <a:normAutofit/>
          </a:bodyPr>
          <a:lstStyle/>
          <a:p>
            <a:r>
              <a:rPr lang="nl-NL" sz="2400" b="1" dirty="0">
                <a:latin typeface="Candara" panose="020E0502030303020204" pitchFamily="34" charset="0"/>
              </a:rPr>
              <a:t>Milieuprestatie GWW </a:t>
            </a:r>
            <a:br>
              <a:rPr lang="nl-NL" sz="3600" b="1" dirty="0">
                <a:latin typeface="Candara" panose="020E0502030303020204" pitchFamily="34" charset="0"/>
              </a:rPr>
            </a:br>
            <a:r>
              <a:rPr lang="nl-NL" sz="3600" b="1" dirty="0">
                <a:latin typeface="Candara" panose="020E0502030303020204" pitchFamily="34" charset="0"/>
              </a:rPr>
              <a:t>Asfalt</a:t>
            </a:r>
            <a:br>
              <a:rPr lang="nl-NL" sz="3600" b="1" dirty="0">
                <a:latin typeface="Candara" panose="020E0502030303020204" pitchFamily="34" charset="0"/>
              </a:rPr>
            </a:br>
            <a:endParaRPr lang="nl-NL" sz="3600" b="1" dirty="0">
              <a:latin typeface="Candara" panose="020E0502030303020204" pitchFamily="34" charset="0"/>
            </a:endParaRPr>
          </a:p>
        </p:txBody>
      </p:sp>
      <p:pic>
        <p:nvPicPr>
          <p:cNvPr id="14" name="Tijdelijke aanduiding voor afbeelding 13">
            <a:extLst>
              <a:ext uri="{FF2B5EF4-FFF2-40B4-BE49-F238E27FC236}">
                <a16:creationId xmlns:a16="http://schemas.microsoft.com/office/drawing/2014/main" id="{2CCE5A79-6F94-4D4A-BC3C-D46816B3A43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764" r="7764"/>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jdelijke aanduiding voor tekst 11">
            <a:extLst>
              <a:ext uri="{FF2B5EF4-FFF2-40B4-BE49-F238E27FC236}">
                <a16:creationId xmlns:a16="http://schemas.microsoft.com/office/drawing/2014/main" id="{74D33917-EDA7-4E28-8845-6EB3251DE1B9}"/>
              </a:ext>
            </a:extLst>
          </p:cNvPr>
          <p:cNvSpPr>
            <a:spLocks noGrp="1"/>
          </p:cNvSpPr>
          <p:nvPr>
            <p:ph type="body" sz="half" idx="2"/>
          </p:nvPr>
        </p:nvSpPr>
        <p:spPr/>
        <p:txBody>
          <a:bodyPr>
            <a:normAutofit/>
          </a:bodyPr>
          <a:lstStyle/>
          <a:p>
            <a:pPr marL="457200" indent="-457200">
              <a:buFont typeface="+mj-lt"/>
              <a:buAutoNum type="arabicPeriod"/>
            </a:pPr>
            <a:r>
              <a:rPr lang="nl-NL" sz="2000" dirty="0">
                <a:latin typeface="Candara" panose="020E0502030303020204" pitchFamily="34" charset="0"/>
              </a:rPr>
              <a:t>Leervragen en opdrachten</a:t>
            </a:r>
          </a:p>
          <a:p>
            <a:pPr marL="457200" indent="-457200">
              <a:buFont typeface="+mj-lt"/>
              <a:buAutoNum type="arabicPeriod"/>
            </a:pPr>
            <a:endParaRPr lang="nl-NL" sz="2000" dirty="0">
              <a:latin typeface="Candara" panose="020E0502030303020204" pitchFamily="34" charset="0"/>
            </a:endParaRPr>
          </a:p>
          <a:p>
            <a:pPr marL="457200" indent="-457200">
              <a:buFont typeface="+mj-lt"/>
              <a:buAutoNum type="arabicPeriod"/>
            </a:pPr>
            <a:r>
              <a:rPr lang="nl-NL" sz="2000" dirty="0">
                <a:latin typeface="Candara" panose="020E0502030303020204" pitchFamily="34" charset="0"/>
              </a:rPr>
              <a:t>Bibliotheek</a:t>
            </a:r>
          </a:p>
          <a:p>
            <a:pPr marL="914400" lvl="1" indent="-457200">
              <a:buFont typeface="+mj-lt"/>
              <a:buAutoNum type="alphaLcParenR"/>
            </a:pPr>
            <a:r>
              <a:rPr lang="nl-NL" sz="1800" dirty="0">
                <a:latin typeface="Candara" panose="020E0502030303020204" pitchFamily="34" charset="0"/>
              </a:rPr>
              <a:t>Studiemateriaal</a:t>
            </a:r>
          </a:p>
          <a:p>
            <a:pPr marL="914400" lvl="1" indent="-457200">
              <a:buFont typeface="+mj-lt"/>
              <a:buAutoNum type="alphaLcParenR"/>
            </a:pPr>
            <a:r>
              <a:rPr lang="nl-NL" sz="1800" dirty="0">
                <a:latin typeface="Candara" panose="020E0502030303020204" pitchFamily="34" charset="0"/>
              </a:rPr>
              <a:t>Nadere info</a:t>
            </a:r>
          </a:p>
          <a:p>
            <a:endParaRPr lang="nl-NL" dirty="0"/>
          </a:p>
        </p:txBody>
      </p:sp>
      <p:sp>
        <p:nvSpPr>
          <p:cNvPr id="4" name="Tijdelijke aanduiding voor dianummer 3">
            <a:extLst>
              <a:ext uri="{FF2B5EF4-FFF2-40B4-BE49-F238E27FC236}">
                <a16:creationId xmlns:a16="http://schemas.microsoft.com/office/drawing/2014/main" id="{16B780C7-4F35-4FF3-909C-0BCF17A64536}"/>
              </a:ext>
            </a:extLst>
          </p:cNvPr>
          <p:cNvSpPr>
            <a:spLocks noGrp="1"/>
          </p:cNvSpPr>
          <p:nvPr>
            <p:ph type="sldNum" sz="quarter" idx="12"/>
          </p:nvPr>
        </p:nvSpPr>
        <p:spPr/>
        <p:txBody>
          <a:bodyPr/>
          <a:lstStyle/>
          <a:p>
            <a:fld id="{993A4BE7-94F8-43D0-A956-A40AC5AB901E}" type="slidenum">
              <a:rPr lang="nl-NL" smtClean="0"/>
              <a:t>2</a:t>
            </a:fld>
            <a:endParaRPr lang="nl-NL" dirty="0"/>
          </a:p>
        </p:txBody>
      </p:sp>
      <p:sp>
        <p:nvSpPr>
          <p:cNvPr id="15" name="Tekstvak 14">
            <a:extLst>
              <a:ext uri="{FF2B5EF4-FFF2-40B4-BE49-F238E27FC236}">
                <a16:creationId xmlns:a16="http://schemas.microsoft.com/office/drawing/2014/main" id="{1468219F-4FE1-402E-B72D-12A57820F660}"/>
              </a:ext>
            </a:extLst>
          </p:cNvPr>
          <p:cNvSpPr txBox="1"/>
          <p:nvPr/>
        </p:nvSpPr>
        <p:spPr>
          <a:xfrm>
            <a:off x="9448800" y="5970200"/>
            <a:ext cx="2349500" cy="276999"/>
          </a:xfrm>
          <a:prstGeom prst="rect">
            <a:avLst/>
          </a:prstGeom>
          <a:noFill/>
        </p:spPr>
        <p:txBody>
          <a:bodyPr wrap="square" rtlCol="0">
            <a:spAutoFit/>
          </a:bodyPr>
          <a:lstStyle/>
          <a:p>
            <a:r>
              <a:rPr lang="nl-NL" sz="1200" i="1" dirty="0"/>
              <a:t>Bron: Wikipedia, Asfalt</a:t>
            </a:r>
          </a:p>
        </p:txBody>
      </p:sp>
    </p:spTree>
    <p:extLst>
      <p:ext uri="{BB962C8B-B14F-4D97-AF65-F5344CB8AC3E}">
        <p14:creationId xmlns:p14="http://schemas.microsoft.com/office/powerpoint/2010/main" val="2883438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23867-9BD4-411E-9E5A-588F8E062D17}"/>
              </a:ext>
            </a:extLst>
          </p:cNvPr>
          <p:cNvSpPr>
            <a:spLocks noGrp="1"/>
          </p:cNvSpPr>
          <p:nvPr>
            <p:ph type="title"/>
          </p:nvPr>
        </p:nvSpPr>
        <p:spPr/>
        <p:txBody>
          <a:bodyPr anchor="ctr">
            <a:normAutofit/>
          </a:bodyPr>
          <a:lstStyle/>
          <a:p>
            <a:r>
              <a:rPr lang="nl-NL" dirty="0"/>
              <a:t>LTA met gerecycled asfalt</a:t>
            </a:r>
          </a:p>
        </p:txBody>
      </p:sp>
      <p:pic>
        <p:nvPicPr>
          <p:cNvPr id="8" name="Tijdelijke aanduiding voor afbeelding 7">
            <a:hlinkClick r:id="rId3"/>
            <a:extLst>
              <a:ext uri="{FF2B5EF4-FFF2-40B4-BE49-F238E27FC236}">
                <a16:creationId xmlns:a16="http://schemas.microsoft.com/office/drawing/2014/main" id="{6DD6C9B6-2914-442A-A5FC-52E05DD8767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1432" b="8876"/>
          <a:stretch/>
        </p:blipFill>
        <p:spPr>
          <a:xfrm>
            <a:off x="6980499" y="2534354"/>
            <a:ext cx="4983930" cy="3417214"/>
          </a:xfrm>
        </p:spPr>
      </p:pic>
      <p:sp>
        <p:nvSpPr>
          <p:cNvPr id="4" name="Tijdelijke aanduiding voor dianummer 3">
            <a:extLst>
              <a:ext uri="{FF2B5EF4-FFF2-40B4-BE49-F238E27FC236}">
                <a16:creationId xmlns:a16="http://schemas.microsoft.com/office/drawing/2014/main" id="{76FF1E4A-D6A2-4485-B1DC-54E8F752CE7C}"/>
              </a:ext>
            </a:extLst>
          </p:cNvPr>
          <p:cNvSpPr>
            <a:spLocks noGrp="1"/>
          </p:cNvSpPr>
          <p:nvPr>
            <p:ph type="sldNum" sz="quarter" idx="12"/>
          </p:nvPr>
        </p:nvSpPr>
        <p:spPr/>
        <p:txBody>
          <a:bodyPr/>
          <a:lstStyle/>
          <a:p>
            <a:fld id="{993A4BE7-94F8-43D0-A956-A40AC5AB901E}" type="slidenum">
              <a:rPr lang="nl-NL" smtClean="0"/>
              <a:t>20</a:t>
            </a:fld>
            <a:endParaRPr lang="nl-NL" dirty="0"/>
          </a:p>
        </p:txBody>
      </p:sp>
      <p:sp>
        <p:nvSpPr>
          <p:cNvPr id="6" name="Tijdelijke aanduiding voor tekst 5">
            <a:extLst>
              <a:ext uri="{FF2B5EF4-FFF2-40B4-BE49-F238E27FC236}">
                <a16:creationId xmlns:a16="http://schemas.microsoft.com/office/drawing/2014/main" id="{E543402E-91FB-433D-9E28-D249124DD537}"/>
              </a:ext>
            </a:extLst>
          </p:cNvPr>
          <p:cNvSpPr>
            <a:spLocks noGrp="1"/>
          </p:cNvSpPr>
          <p:nvPr>
            <p:ph type="body" sz="half" idx="4294967295"/>
          </p:nvPr>
        </p:nvSpPr>
        <p:spPr>
          <a:xfrm>
            <a:off x="838200" y="1396772"/>
            <a:ext cx="5967714" cy="4523989"/>
          </a:xfrm>
        </p:spPr>
        <p:txBody>
          <a:bodyPr>
            <a:noAutofit/>
          </a:bodyPr>
          <a:lstStyle/>
          <a:p>
            <a:pPr marL="0" indent="0">
              <a:spcBef>
                <a:spcPts val="0"/>
              </a:spcBef>
              <a:buNone/>
            </a:pPr>
            <a:r>
              <a:rPr lang="nl-NL" sz="2400" dirty="0">
                <a:solidFill>
                  <a:schemeClr val="tx1">
                    <a:lumMod val="50000"/>
                    <a:lumOff val="50000"/>
                  </a:schemeClr>
                </a:solidFill>
                <a:latin typeface="Candara" panose="020E0502030303020204" pitchFamily="34" charset="0"/>
              </a:rPr>
              <a:t>Uitgelichte innovatie:</a:t>
            </a:r>
          </a:p>
          <a:p>
            <a:pPr marL="0" indent="0">
              <a:spcBef>
                <a:spcPts val="0"/>
              </a:spcBef>
              <a:buNone/>
            </a:pPr>
            <a:r>
              <a:rPr lang="nl-NL" sz="2400" b="1" dirty="0">
                <a:solidFill>
                  <a:schemeClr val="tx1">
                    <a:lumMod val="50000"/>
                    <a:lumOff val="50000"/>
                  </a:schemeClr>
                </a:solidFill>
                <a:latin typeface="Candara" panose="020E0502030303020204" pitchFamily="34" charset="0"/>
              </a:rPr>
              <a:t>Greenway LE</a:t>
            </a:r>
          </a:p>
          <a:p>
            <a:pPr marL="0" indent="0">
              <a:spcBef>
                <a:spcPts val="0"/>
              </a:spcBef>
              <a:buNone/>
            </a:pPr>
            <a:endParaRPr lang="nl-NL" sz="2400" b="1" dirty="0">
              <a:solidFill>
                <a:schemeClr val="tx1">
                  <a:lumMod val="50000"/>
                  <a:lumOff val="50000"/>
                </a:schemeClr>
              </a:solidFill>
              <a:latin typeface="Candara" panose="020E0502030303020204" pitchFamily="34" charset="0"/>
            </a:endParaRPr>
          </a:p>
          <a:p>
            <a:r>
              <a:rPr lang="nl-NL" sz="2400" b="0" i="0" dirty="0">
                <a:solidFill>
                  <a:schemeClr val="tx1">
                    <a:lumMod val="50000"/>
                    <a:lumOff val="50000"/>
                  </a:schemeClr>
                </a:solidFill>
                <a:effectLst/>
                <a:latin typeface="Candara" panose="020E0502030303020204" pitchFamily="34" charset="0"/>
              </a:rPr>
              <a:t>Greenway LE wordt geproduceerd en verwerkt bij een lagere temperatuur (105°C in plaats van 160 °C voor traditioneel asfalt).</a:t>
            </a:r>
          </a:p>
          <a:p>
            <a:r>
              <a:rPr lang="nl-NL" sz="2400" dirty="0">
                <a:solidFill>
                  <a:schemeClr val="tx1">
                    <a:lumMod val="50000"/>
                    <a:lumOff val="50000"/>
                  </a:schemeClr>
                </a:solidFill>
                <a:latin typeface="Candara" panose="020E0502030303020204" pitchFamily="34" charset="0"/>
              </a:rPr>
              <a:t>Hergebruik van </a:t>
            </a:r>
            <a:r>
              <a:rPr lang="nl-NL" sz="2400" b="0" i="0" dirty="0">
                <a:solidFill>
                  <a:schemeClr val="tx1">
                    <a:lumMod val="50000"/>
                    <a:lumOff val="50000"/>
                  </a:schemeClr>
                </a:solidFill>
                <a:effectLst/>
                <a:latin typeface="Candara" panose="020E0502030303020204" pitchFamily="34" charset="0"/>
              </a:rPr>
              <a:t>oud asfalt (tot 60%).</a:t>
            </a:r>
            <a:endParaRPr lang="nl-NL" sz="2400" dirty="0">
              <a:solidFill>
                <a:schemeClr val="tx1">
                  <a:lumMod val="50000"/>
                  <a:lumOff val="50000"/>
                </a:schemeClr>
              </a:solidFill>
              <a:latin typeface="Candara" panose="020E0502030303020204" pitchFamily="34" charset="0"/>
            </a:endParaRPr>
          </a:p>
        </p:txBody>
      </p:sp>
      <p:sp>
        <p:nvSpPr>
          <p:cNvPr id="9" name="Tekstvak 8">
            <a:extLst>
              <a:ext uri="{FF2B5EF4-FFF2-40B4-BE49-F238E27FC236}">
                <a16:creationId xmlns:a16="http://schemas.microsoft.com/office/drawing/2014/main" id="{A6EE6709-9C91-466D-A8A5-CE9A4AEF68D9}"/>
              </a:ext>
            </a:extLst>
          </p:cNvPr>
          <p:cNvSpPr txBox="1"/>
          <p:nvPr/>
        </p:nvSpPr>
        <p:spPr>
          <a:xfrm>
            <a:off x="10249929" y="6039150"/>
            <a:ext cx="1714500" cy="276999"/>
          </a:xfrm>
          <a:prstGeom prst="rect">
            <a:avLst/>
          </a:prstGeom>
          <a:noFill/>
        </p:spPr>
        <p:txBody>
          <a:bodyPr wrap="square" rtlCol="0">
            <a:spAutoFit/>
          </a:bodyPr>
          <a:lstStyle/>
          <a:p>
            <a:r>
              <a:rPr lang="nl-NL" sz="1200" i="1" dirty="0"/>
              <a:t>Bron: Rijkswaterstaat.nl</a:t>
            </a:r>
          </a:p>
        </p:txBody>
      </p:sp>
    </p:spTree>
    <p:extLst>
      <p:ext uri="{BB962C8B-B14F-4D97-AF65-F5344CB8AC3E}">
        <p14:creationId xmlns:p14="http://schemas.microsoft.com/office/powerpoint/2010/main" val="4062789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23867-9BD4-411E-9E5A-588F8E062D17}"/>
              </a:ext>
            </a:extLst>
          </p:cNvPr>
          <p:cNvSpPr>
            <a:spLocks noGrp="1"/>
          </p:cNvSpPr>
          <p:nvPr>
            <p:ph type="title"/>
          </p:nvPr>
        </p:nvSpPr>
        <p:spPr/>
        <p:txBody>
          <a:bodyPr anchor="ctr"/>
          <a:lstStyle/>
          <a:p>
            <a:r>
              <a:rPr lang="nl-NL" dirty="0" err="1"/>
              <a:t>Zelfherstellend</a:t>
            </a:r>
            <a:r>
              <a:rPr lang="nl-NL" dirty="0"/>
              <a:t> asfalt</a:t>
            </a:r>
          </a:p>
        </p:txBody>
      </p:sp>
      <p:sp>
        <p:nvSpPr>
          <p:cNvPr id="6" name="Tijdelijke aanduiding voor tekst 5">
            <a:extLst>
              <a:ext uri="{FF2B5EF4-FFF2-40B4-BE49-F238E27FC236}">
                <a16:creationId xmlns:a16="http://schemas.microsoft.com/office/drawing/2014/main" id="{E695264A-0FCF-4CDD-9FDF-62FB7FEA5295}"/>
              </a:ext>
            </a:extLst>
          </p:cNvPr>
          <p:cNvSpPr>
            <a:spLocks noGrp="1"/>
          </p:cNvSpPr>
          <p:nvPr>
            <p:ph idx="1"/>
          </p:nvPr>
        </p:nvSpPr>
        <p:spPr>
          <a:xfrm>
            <a:off x="838200" y="1311564"/>
            <a:ext cx="4381982" cy="4865399"/>
          </a:xfrm>
        </p:spPr>
        <p:txBody>
          <a:bodyPr>
            <a:normAutofit/>
          </a:bodyPr>
          <a:lstStyle/>
          <a:p>
            <a:pPr marL="0" indent="0">
              <a:spcBef>
                <a:spcPts val="0"/>
              </a:spcBef>
              <a:buNone/>
            </a:pPr>
            <a:r>
              <a:rPr lang="nl-NL" sz="2400" dirty="0">
                <a:solidFill>
                  <a:schemeClr val="tx1">
                    <a:lumMod val="50000"/>
                    <a:lumOff val="50000"/>
                  </a:schemeClr>
                </a:solidFill>
                <a:latin typeface="Candara" panose="020E0502030303020204" pitchFamily="34" charset="0"/>
              </a:rPr>
              <a:t>Uitgelichte innovatie:</a:t>
            </a:r>
          </a:p>
          <a:p>
            <a:pPr marL="0" indent="0">
              <a:spcBef>
                <a:spcPts val="0"/>
              </a:spcBef>
              <a:buNone/>
            </a:pPr>
            <a:r>
              <a:rPr lang="nl-NL" sz="2400" b="1" dirty="0">
                <a:solidFill>
                  <a:schemeClr val="tx1">
                    <a:lumMod val="50000"/>
                    <a:lumOff val="50000"/>
                  </a:schemeClr>
                </a:solidFill>
                <a:latin typeface="Candara" panose="020E0502030303020204" pitchFamily="34" charset="0"/>
              </a:rPr>
              <a:t>HEALROAD </a:t>
            </a:r>
          </a:p>
          <a:p>
            <a:endParaRPr lang="nl-NL" sz="2000" dirty="0"/>
          </a:p>
          <a:p>
            <a:r>
              <a:rPr lang="nl-NL" sz="2400" dirty="0"/>
              <a:t>Healroad realiseert </a:t>
            </a:r>
            <a:r>
              <a:rPr lang="nl-NL" sz="2400" dirty="0" err="1"/>
              <a:t>zelfherstellend</a:t>
            </a:r>
            <a:r>
              <a:rPr lang="nl-NL" sz="2400" dirty="0"/>
              <a:t> asfalt. Staalvezels worden aan asfalt toegevoegd en verwarming met inductie verlengt de levensduur. </a:t>
            </a:r>
          </a:p>
        </p:txBody>
      </p:sp>
      <p:sp>
        <p:nvSpPr>
          <p:cNvPr id="4" name="Tijdelijke aanduiding voor dianummer 3">
            <a:extLst>
              <a:ext uri="{FF2B5EF4-FFF2-40B4-BE49-F238E27FC236}">
                <a16:creationId xmlns:a16="http://schemas.microsoft.com/office/drawing/2014/main" id="{76FF1E4A-D6A2-4485-B1DC-54E8F752CE7C}"/>
              </a:ext>
            </a:extLst>
          </p:cNvPr>
          <p:cNvSpPr>
            <a:spLocks noGrp="1"/>
          </p:cNvSpPr>
          <p:nvPr>
            <p:ph type="sldNum" sz="quarter" idx="12"/>
          </p:nvPr>
        </p:nvSpPr>
        <p:spPr/>
        <p:txBody>
          <a:bodyPr/>
          <a:lstStyle/>
          <a:p>
            <a:fld id="{993A4BE7-94F8-43D0-A956-A40AC5AB901E}" type="slidenum">
              <a:rPr lang="nl-NL" smtClean="0"/>
              <a:t>21</a:t>
            </a:fld>
            <a:endParaRPr lang="nl-NL" dirty="0"/>
          </a:p>
        </p:txBody>
      </p:sp>
      <p:pic>
        <p:nvPicPr>
          <p:cNvPr id="7" name="Afbeelding 6">
            <a:hlinkClick r:id="rId3"/>
            <a:extLst>
              <a:ext uri="{FF2B5EF4-FFF2-40B4-BE49-F238E27FC236}">
                <a16:creationId xmlns:a16="http://schemas.microsoft.com/office/drawing/2014/main" id="{3FC6DC70-D2E2-454A-A268-48419CE33958}"/>
              </a:ext>
            </a:extLst>
          </p:cNvPr>
          <p:cNvPicPr>
            <a:picLocks noChangeAspect="1"/>
          </p:cNvPicPr>
          <p:nvPr/>
        </p:nvPicPr>
        <p:blipFill rotWithShape="1">
          <a:blip r:embed="rId4">
            <a:extLst>
              <a:ext uri="{28A0092B-C50C-407E-A947-70E740481C1C}">
                <a14:useLocalDpi xmlns:a14="http://schemas.microsoft.com/office/drawing/2010/main" val="0"/>
              </a:ext>
            </a:extLst>
          </a:blip>
          <a:srcRect t="9876"/>
          <a:stretch/>
        </p:blipFill>
        <p:spPr>
          <a:xfrm>
            <a:off x="6971820" y="2801073"/>
            <a:ext cx="5080322" cy="3183579"/>
          </a:xfrm>
          <a:prstGeom prst="rect">
            <a:avLst/>
          </a:prstGeom>
        </p:spPr>
      </p:pic>
      <p:sp>
        <p:nvSpPr>
          <p:cNvPr id="8" name="Tekstvak 7">
            <a:extLst>
              <a:ext uri="{FF2B5EF4-FFF2-40B4-BE49-F238E27FC236}">
                <a16:creationId xmlns:a16="http://schemas.microsoft.com/office/drawing/2014/main" id="{D51EF24A-1D5C-4779-A4A1-772DBD5D0AF0}"/>
              </a:ext>
            </a:extLst>
          </p:cNvPr>
          <p:cNvSpPr txBox="1"/>
          <p:nvPr/>
        </p:nvSpPr>
        <p:spPr>
          <a:xfrm>
            <a:off x="10477500" y="5984652"/>
            <a:ext cx="1714500" cy="276999"/>
          </a:xfrm>
          <a:prstGeom prst="rect">
            <a:avLst/>
          </a:prstGeom>
          <a:noFill/>
        </p:spPr>
        <p:txBody>
          <a:bodyPr wrap="square" rtlCol="0">
            <a:spAutoFit/>
          </a:bodyPr>
          <a:lstStyle/>
          <a:p>
            <a:r>
              <a:rPr lang="nl-NL" sz="1200" i="1" dirty="0"/>
              <a:t>Bron: Healroad.eu</a:t>
            </a:r>
          </a:p>
        </p:txBody>
      </p:sp>
    </p:spTree>
    <p:extLst>
      <p:ext uri="{BB962C8B-B14F-4D97-AF65-F5344CB8AC3E}">
        <p14:creationId xmlns:p14="http://schemas.microsoft.com/office/powerpoint/2010/main" val="3404287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23867-9BD4-411E-9E5A-588F8E062D17}"/>
              </a:ext>
            </a:extLst>
          </p:cNvPr>
          <p:cNvSpPr>
            <a:spLocks noGrp="1"/>
          </p:cNvSpPr>
          <p:nvPr>
            <p:ph type="title"/>
          </p:nvPr>
        </p:nvSpPr>
        <p:spPr/>
        <p:txBody>
          <a:bodyPr anchor="ctr"/>
          <a:lstStyle/>
          <a:p>
            <a:r>
              <a:rPr lang="nl-NL" dirty="0"/>
              <a:t>LTA met gerecycled asfalt</a:t>
            </a:r>
          </a:p>
        </p:txBody>
      </p:sp>
      <p:pic>
        <p:nvPicPr>
          <p:cNvPr id="3074" name="Picture 2" descr="Lynpave: Lage Temperatuur Asfalt">
            <a:hlinkClick r:id="rId3"/>
            <a:extLst>
              <a:ext uri="{FF2B5EF4-FFF2-40B4-BE49-F238E27FC236}">
                <a16:creationId xmlns:a16="http://schemas.microsoft.com/office/drawing/2014/main" id="{069721F6-1320-4A55-B3AD-99E934A21435}"/>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4974" t="11254" r="4359" b="9459"/>
          <a:stretch/>
        </p:blipFill>
        <p:spPr bwMode="auto">
          <a:xfrm>
            <a:off x="7360211" y="2708017"/>
            <a:ext cx="4641449" cy="3044142"/>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a:extLst>
              <a:ext uri="{FF2B5EF4-FFF2-40B4-BE49-F238E27FC236}">
                <a16:creationId xmlns:a16="http://schemas.microsoft.com/office/drawing/2014/main" id="{76FF1E4A-D6A2-4485-B1DC-54E8F752CE7C}"/>
              </a:ext>
            </a:extLst>
          </p:cNvPr>
          <p:cNvSpPr>
            <a:spLocks noGrp="1"/>
          </p:cNvSpPr>
          <p:nvPr>
            <p:ph type="sldNum" sz="quarter" idx="12"/>
          </p:nvPr>
        </p:nvSpPr>
        <p:spPr/>
        <p:txBody>
          <a:bodyPr/>
          <a:lstStyle/>
          <a:p>
            <a:fld id="{993A4BE7-94F8-43D0-A956-A40AC5AB901E}" type="slidenum">
              <a:rPr lang="nl-NL" smtClean="0"/>
              <a:t>22</a:t>
            </a:fld>
            <a:endParaRPr lang="nl-NL" dirty="0"/>
          </a:p>
        </p:txBody>
      </p:sp>
      <p:sp>
        <p:nvSpPr>
          <p:cNvPr id="6" name="Tijdelijke aanduiding voor tekst 5">
            <a:extLst>
              <a:ext uri="{FF2B5EF4-FFF2-40B4-BE49-F238E27FC236}">
                <a16:creationId xmlns:a16="http://schemas.microsoft.com/office/drawing/2014/main" id="{045651E9-2A94-46E5-A6ED-E2959867DA37}"/>
              </a:ext>
            </a:extLst>
          </p:cNvPr>
          <p:cNvSpPr>
            <a:spLocks noGrp="1"/>
          </p:cNvSpPr>
          <p:nvPr>
            <p:ph type="body" sz="half" idx="4294967295"/>
          </p:nvPr>
        </p:nvSpPr>
        <p:spPr>
          <a:xfrm>
            <a:off x="514690" y="1361127"/>
            <a:ext cx="6383821" cy="4889201"/>
          </a:xfrm>
        </p:spPr>
        <p:txBody>
          <a:bodyPr>
            <a:noAutofit/>
          </a:bodyPr>
          <a:lstStyle/>
          <a:p>
            <a:pPr marL="0" indent="0">
              <a:spcBef>
                <a:spcPts val="0"/>
              </a:spcBef>
              <a:buNone/>
            </a:pPr>
            <a:r>
              <a:rPr lang="nl-NL" sz="2400" dirty="0">
                <a:solidFill>
                  <a:schemeClr val="tx1">
                    <a:lumMod val="50000"/>
                    <a:lumOff val="50000"/>
                  </a:schemeClr>
                </a:solidFill>
                <a:latin typeface="Candara" panose="020E0502030303020204" pitchFamily="34" charset="0"/>
              </a:rPr>
              <a:t>Uitgelichte innovatie:</a:t>
            </a:r>
          </a:p>
          <a:p>
            <a:pPr marL="0" indent="0">
              <a:spcBef>
                <a:spcPts val="0"/>
              </a:spcBef>
              <a:buNone/>
            </a:pPr>
            <a:r>
              <a:rPr lang="nl-NL" sz="2400" b="1" dirty="0">
                <a:solidFill>
                  <a:schemeClr val="tx1">
                    <a:lumMod val="50000"/>
                    <a:lumOff val="50000"/>
                  </a:schemeClr>
                </a:solidFill>
                <a:latin typeface="Candara" panose="020E0502030303020204" pitchFamily="34" charset="0"/>
              </a:rPr>
              <a:t>Lynpave </a:t>
            </a:r>
          </a:p>
          <a:p>
            <a:pPr marL="0" indent="0">
              <a:spcBef>
                <a:spcPts val="0"/>
              </a:spcBef>
              <a:buNone/>
            </a:pPr>
            <a:endParaRPr lang="nl-NL" sz="2400" b="1" dirty="0">
              <a:solidFill>
                <a:schemeClr val="tx1">
                  <a:lumMod val="50000"/>
                  <a:lumOff val="50000"/>
                </a:schemeClr>
              </a:solidFill>
              <a:latin typeface="Candara" panose="020E0502030303020204" pitchFamily="34" charset="0"/>
            </a:endParaRPr>
          </a:p>
          <a:p>
            <a:r>
              <a:rPr lang="nl-NL" sz="2400" dirty="0">
                <a:latin typeface="Candara" panose="020E0502030303020204" pitchFamily="34" charset="0"/>
              </a:rPr>
              <a:t>Productietemperatuur 30 tot 40% lager dan bij regulier asfalt. Gevolg: lager brandstof verbruik en een ruim 20% lagere CO2-uitstoot.</a:t>
            </a:r>
          </a:p>
          <a:p>
            <a:endParaRPr lang="nl-NL" sz="2400" dirty="0">
              <a:latin typeface="Candara" panose="020E0502030303020204" pitchFamily="34" charset="0"/>
            </a:endParaRPr>
          </a:p>
          <a:p>
            <a:r>
              <a:rPr lang="nl-NL" sz="2400" dirty="0">
                <a:latin typeface="Candara" panose="020E0502030303020204" pitchFamily="34" charset="0"/>
              </a:rPr>
              <a:t>Toevoeging van gerecycled freesasfalt. De  toevoeging zorgt voor verjongingsproces van het verouderde bindmiddel en daardoor wordt de  levensduur verlengd</a:t>
            </a:r>
            <a:r>
              <a:rPr lang="nl-NL" sz="2000" dirty="0">
                <a:latin typeface="Candara" panose="020E0502030303020204" pitchFamily="34" charset="0"/>
              </a:rPr>
              <a:t>.</a:t>
            </a:r>
          </a:p>
        </p:txBody>
      </p:sp>
      <p:sp>
        <p:nvSpPr>
          <p:cNvPr id="7" name="Tekstvak 6">
            <a:extLst>
              <a:ext uri="{FF2B5EF4-FFF2-40B4-BE49-F238E27FC236}">
                <a16:creationId xmlns:a16="http://schemas.microsoft.com/office/drawing/2014/main" id="{F60D5A9D-DAB4-4685-A7B8-7AB5D640A24A}"/>
              </a:ext>
            </a:extLst>
          </p:cNvPr>
          <p:cNvSpPr txBox="1"/>
          <p:nvPr/>
        </p:nvSpPr>
        <p:spPr>
          <a:xfrm>
            <a:off x="9680935" y="5752159"/>
            <a:ext cx="2336800" cy="276999"/>
          </a:xfrm>
          <a:prstGeom prst="rect">
            <a:avLst/>
          </a:prstGeom>
          <a:noFill/>
        </p:spPr>
        <p:txBody>
          <a:bodyPr wrap="square" rtlCol="0">
            <a:spAutoFit/>
          </a:bodyPr>
          <a:lstStyle/>
          <a:p>
            <a:r>
              <a:rPr lang="nl-NL" sz="1200" i="1" dirty="0"/>
              <a:t>Bron: https://www.jansma.biz/</a:t>
            </a:r>
          </a:p>
        </p:txBody>
      </p:sp>
    </p:spTree>
    <p:extLst>
      <p:ext uri="{BB962C8B-B14F-4D97-AF65-F5344CB8AC3E}">
        <p14:creationId xmlns:p14="http://schemas.microsoft.com/office/powerpoint/2010/main" val="2021247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normAutofit/>
          </a:bodyPr>
          <a:lstStyle/>
          <a:p>
            <a:r>
              <a:rPr lang="nl-NL" dirty="0"/>
              <a:t>Duurzame innovaties vanuit het oogpunt van LCA</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extLst>
              <p:ext uri="{D42A27DB-BD31-4B8C-83A1-F6EECF244321}">
                <p14:modId xmlns:p14="http://schemas.microsoft.com/office/powerpoint/2010/main" val="1142945585"/>
              </p:ext>
            </p:extLst>
          </p:nvPr>
        </p:nvGraphicFramePr>
        <p:xfrm>
          <a:off x="838200" y="1184226"/>
          <a:ext cx="9876836" cy="4218321"/>
        </p:xfrm>
        <a:graphic>
          <a:graphicData uri="http://schemas.openxmlformats.org/drawingml/2006/table">
            <a:tbl>
              <a:tblPr firstRow="1" bandRow="1">
                <a:tableStyleId>{93296810-A885-4BE3-A3E7-6D5BEEA58F35}</a:tableStyleId>
              </a:tblPr>
              <a:tblGrid>
                <a:gridCol w="3150402">
                  <a:extLst>
                    <a:ext uri="{9D8B030D-6E8A-4147-A177-3AD203B41FA5}">
                      <a16:colId xmlns:a16="http://schemas.microsoft.com/office/drawing/2014/main" val="293475174"/>
                    </a:ext>
                  </a:extLst>
                </a:gridCol>
                <a:gridCol w="1349902">
                  <a:extLst>
                    <a:ext uri="{9D8B030D-6E8A-4147-A177-3AD203B41FA5}">
                      <a16:colId xmlns:a16="http://schemas.microsoft.com/office/drawing/2014/main" val="2369572268"/>
                    </a:ext>
                  </a:extLst>
                </a:gridCol>
                <a:gridCol w="1303751">
                  <a:extLst>
                    <a:ext uri="{9D8B030D-6E8A-4147-A177-3AD203B41FA5}">
                      <a16:colId xmlns:a16="http://schemas.microsoft.com/office/drawing/2014/main" val="948224947"/>
                    </a:ext>
                  </a:extLst>
                </a:gridCol>
                <a:gridCol w="1384515">
                  <a:extLst>
                    <a:ext uri="{9D8B030D-6E8A-4147-A177-3AD203B41FA5}">
                      <a16:colId xmlns:a16="http://schemas.microsoft.com/office/drawing/2014/main" val="1927803089"/>
                    </a:ext>
                  </a:extLst>
                </a:gridCol>
                <a:gridCol w="1315289">
                  <a:extLst>
                    <a:ext uri="{9D8B030D-6E8A-4147-A177-3AD203B41FA5}">
                      <a16:colId xmlns:a16="http://schemas.microsoft.com/office/drawing/2014/main" val="3524909623"/>
                    </a:ext>
                  </a:extLst>
                </a:gridCol>
                <a:gridCol w="1372977">
                  <a:extLst>
                    <a:ext uri="{9D8B030D-6E8A-4147-A177-3AD203B41FA5}">
                      <a16:colId xmlns:a16="http://schemas.microsoft.com/office/drawing/2014/main" val="2994365500"/>
                    </a:ext>
                  </a:extLst>
                </a:gridCol>
              </a:tblGrid>
              <a:tr h="1256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Verbetering van de MKI ten opzichte van traditionele producten en processen, gespecificeerd naar fase van de levenscyclusanalyse </a:t>
                      </a:r>
                    </a:p>
                  </a:txBody>
                  <a:tcPr>
                    <a:solidFill>
                      <a:schemeClr val="bg2"/>
                    </a:solidFill>
                  </a:tcPr>
                </a:tc>
                <a:tc>
                  <a:txBody>
                    <a:bodyPr/>
                    <a:lstStyle/>
                    <a:p>
                      <a:pPr algn="ctr"/>
                      <a:r>
                        <a:rPr lang="nl-NL" sz="1600" dirty="0"/>
                        <a:t>Fase A 1 - 3</a:t>
                      </a:r>
                    </a:p>
                    <a:p>
                      <a:pPr algn="ctr"/>
                      <a:r>
                        <a:rPr lang="nl-NL" sz="1600" dirty="0"/>
                        <a:t>Productiefase</a:t>
                      </a:r>
                    </a:p>
                    <a:p>
                      <a:pPr algn="ctr"/>
                      <a:r>
                        <a:rPr lang="nl-NL" sz="1600" dirty="0"/>
                        <a:t>(</a:t>
                      </a:r>
                      <a:r>
                        <a:rPr lang="nl-NL" sz="1600" dirty="0">
                          <a:sym typeface="Symbol" panose="05050102010706020507" pitchFamily="18" charset="2"/>
                        </a:rPr>
                        <a:t></a:t>
                      </a:r>
                      <a:r>
                        <a:rPr lang="nl-NL" sz="1600" dirty="0"/>
                        <a:t>1)</a:t>
                      </a:r>
                    </a:p>
                  </a:txBody>
                  <a:tcPr anchor="ctr">
                    <a:solidFill>
                      <a:schemeClr val="accent6">
                        <a:lumMod val="75000"/>
                      </a:schemeClr>
                    </a:solidFill>
                  </a:tcPr>
                </a:tc>
                <a:tc>
                  <a:txBody>
                    <a:bodyPr/>
                    <a:lstStyle/>
                    <a:p>
                      <a:pPr algn="ctr"/>
                      <a:r>
                        <a:rPr lang="nl-NL" sz="1600" dirty="0"/>
                        <a:t>Fase A 4 - 5</a:t>
                      </a:r>
                    </a:p>
                    <a:p>
                      <a:pPr algn="ctr"/>
                      <a:r>
                        <a:rPr lang="nl-NL" sz="1600" dirty="0"/>
                        <a:t>Bouwfase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a:t>
                      </a:r>
                      <a:r>
                        <a:rPr lang="nl-NL" sz="1600" dirty="0">
                          <a:sym typeface="Symbol" panose="05050102010706020507" pitchFamily="18" charset="2"/>
                        </a:rPr>
                        <a:t>2</a:t>
                      </a:r>
                      <a:r>
                        <a:rPr lang="nl-NL" sz="1600" dirty="0"/>
                        <a:t>)</a:t>
                      </a:r>
                    </a:p>
                  </a:txBody>
                  <a:tcPr anchor="ctr">
                    <a:solidFill>
                      <a:srgbClr val="92D050"/>
                    </a:solidFill>
                  </a:tcPr>
                </a:tc>
                <a:tc>
                  <a:txBody>
                    <a:bodyPr/>
                    <a:lstStyle/>
                    <a:p>
                      <a:pPr algn="ctr"/>
                      <a:r>
                        <a:rPr lang="nl-NL" sz="1600" dirty="0"/>
                        <a:t>Fase B 1 - 7</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Gebruiksfase (</a:t>
                      </a:r>
                      <a:r>
                        <a:rPr lang="nl-NL" sz="1600" dirty="0">
                          <a:sym typeface="Symbol" panose="05050102010706020507" pitchFamily="18" charset="2"/>
                        </a:rPr>
                        <a:t>3</a:t>
                      </a:r>
                      <a:r>
                        <a:rPr lang="nl-NL" sz="1600" dirty="0"/>
                        <a:t>)</a:t>
                      </a:r>
                    </a:p>
                  </a:txBody>
                  <a:tcPr anchor="ctr">
                    <a:solidFill>
                      <a:schemeClr val="accent6">
                        <a:lumMod val="75000"/>
                      </a:schemeClr>
                    </a:solidFill>
                  </a:tcPr>
                </a:tc>
                <a:tc>
                  <a:txBody>
                    <a:bodyPr/>
                    <a:lstStyle/>
                    <a:p>
                      <a:pPr algn="ctr"/>
                      <a:r>
                        <a:rPr lang="nl-NL" sz="1600" dirty="0"/>
                        <a:t>Fase C 1 - 4</a:t>
                      </a:r>
                    </a:p>
                    <a:p>
                      <a:pPr algn="ctr"/>
                      <a:r>
                        <a:rPr lang="nl-NL" sz="1600" dirty="0"/>
                        <a:t>Sloop- en verwerkings-fase</a:t>
                      </a:r>
                    </a:p>
                  </a:txBody>
                  <a:tcPr anchor="ctr">
                    <a:solidFill>
                      <a:srgbClr val="92D050"/>
                    </a:solidFill>
                  </a:tcPr>
                </a:tc>
                <a:tc>
                  <a:txBody>
                    <a:bodyPr/>
                    <a:lstStyle/>
                    <a:p>
                      <a:pPr algn="ctr"/>
                      <a:r>
                        <a:rPr lang="nl-NL" sz="1600" dirty="0"/>
                        <a:t>Fase D</a:t>
                      </a:r>
                    </a:p>
                    <a:p>
                      <a:pPr algn="ctr"/>
                      <a:r>
                        <a:rPr lang="nl-NL" sz="1600" dirty="0"/>
                        <a:t>Milieulasten en -baten buiten de systeemgrens</a:t>
                      </a:r>
                    </a:p>
                  </a:txBody>
                  <a:tcPr anchor="ctr">
                    <a:solidFill>
                      <a:schemeClr val="accent6">
                        <a:lumMod val="75000"/>
                      </a:schemeClr>
                    </a:solidFill>
                  </a:tcPr>
                </a:tc>
                <a:extLst>
                  <a:ext uri="{0D108BD9-81ED-4DB2-BD59-A6C34878D82A}">
                    <a16:rowId xmlns:a16="http://schemas.microsoft.com/office/drawing/2014/main" val="3622347801"/>
                  </a:ext>
                </a:extLst>
              </a:tr>
              <a:tr h="382470">
                <a:tc>
                  <a:txBody>
                    <a:bodyPr/>
                    <a:lstStyle/>
                    <a:p>
                      <a:r>
                        <a:rPr lang="nl-NL" dirty="0">
                          <a:hlinkClick r:id="rId3" action="ppaction://hlinksldjump"/>
                        </a:rPr>
                        <a:t>Biorepavation</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atin typeface="Calibri" panose="020F0502020204030204" pitchFamily="34" charset="0"/>
                          <a:cs typeface="Calibri" panose="020F0502020204030204" pitchFamily="34" charset="0"/>
                        </a:rPr>
                        <a:t>•</a:t>
                      </a:r>
                      <a:endParaRPr lang="nl-NL"/>
                    </a:p>
                  </a:txBody>
                  <a:tcPr/>
                </a:tc>
                <a:extLst>
                  <a:ext uri="{0D108BD9-81ED-4DB2-BD59-A6C34878D82A}">
                    <a16:rowId xmlns:a16="http://schemas.microsoft.com/office/drawing/2014/main" val="1019930966"/>
                  </a:ext>
                </a:extLst>
              </a:tr>
              <a:tr h="361292">
                <a:tc>
                  <a:txBody>
                    <a:bodyPr/>
                    <a:lstStyle/>
                    <a:p>
                      <a:r>
                        <a:rPr lang="nl-NL" dirty="0">
                          <a:hlinkClick r:id="rId4" action="ppaction://hlinksldjump"/>
                        </a:rPr>
                        <a:t>Ecofalt</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629406227"/>
                  </a:ext>
                </a:extLst>
              </a:tr>
              <a:tr h="412220">
                <a:tc>
                  <a:txBody>
                    <a:bodyPr/>
                    <a:lstStyle/>
                    <a:p>
                      <a:r>
                        <a:rPr lang="nl-NL" dirty="0">
                          <a:hlinkClick r:id="rId5" action="ppaction://hlinksldjump"/>
                        </a:rPr>
                        <a:t>Ecopave</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255281222"/>
                  </a:ext>
                </a:extLst>
              </a:tr>
              <a:tr h="381965">
                <a:tc>
                  <a:txBody>
                    <a:bodyPr/>
                    <a:lstStyle/>
                    <a:p>
                      <a:r>
                        <a:rPr lang="nl-NL" dirty="0">
                          <a:hlinkClick r:id="rId6" action="ppaction://hlinksldjump"/>
                        </a:rPr>
                        <a:t>Grasfalt</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dirty="0"/>
                    </a:p>
                  </a:txBody>
                  <a:tcPr/>
                </a:tc>
                <a:tc>
                  <a:txBody>
                    <a:bodyPr/>
                    <a:lstStyle/>
                    <a:p>
                      <a:pPr algn="ctr"/>
                      <a:endParaRPr lang="nl-NL"/>
                    </a:p>
                  </a:txBody>
                  <a:tcPr/>
                </a:tc>
                <a:tc>
                  <a:txBody>
                    <a:bodyPr/>
                    <a:lstStyle/>
                    <a:p>
                      <a:pPr algn="ctr"/>
                      <a:endParaRPr lang="nl-NL"/>
                    </a:p>
                  </a:txBody>
                  <a:tcPr/>
                </a:tc>
                <a:extLst>
                  <a:ext uri="{0D108BD9-81ED-4DB2-BD59-A6C34878D82A}">
                    <a16:rowId xmlns:a16="http://schemas.microsoft.com/office/drawing/2014/main" val="1948739311"/>
                  </a:ext>
                </a:extLst>
              </a:tr>
              <a:tr h="416688">
                <a:tc>
                  <a:txBody>
                    <a:bodyPr/>
                    <a:lstStyle/>
                    <a:p>
                      <a:r>
                        <a:rPr lang="nl-NL" dirty="0">
                          <a:hlinkClick r:id="rId7" action="ppaction://hlinksldjump"/>
                        </a:rPr>
                        <a:t>Greenway-LE</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a:p>
                  </a:txBody>
                  <a:tcPr/>
                </a:tc>
                <a:tc>
                  <a:txBody>
                    <a:bodyPr/>
                    <a:lstStyle/>
                    <a:p>
                      <a:pPr algn="ctr"/>
                      <a:endParaRPr lang="nl-NL"/>
                    </a:p>
                  </a:txBody>
                  <a:tcPr/>
                </a:tc>
                <a:extLst>
                  <a:ext uri="{0D108BD9-81ED-4DB2-BD59-A6C34878D82A}">
                    <a16:rowId xmlns:a16="http://schemas.microsoft.com/office/drawing/2014/main" val="4031327300"/>
                  </a:ext>
                </a:extLst>
              </a:tr>
              <a:tr h="428264">
                <a:tc>
                  <a:txBody>
                    <a:bodyPr/>
                    <a:lstStyle/>
                    <a:p>
                      <a:r>
                        <a:rPr lang="nl-NL" dirty="0">
                          <a:hlinkClick r:id="rId8" action="ppaction://hlinksldjump"/>
                        </a:rPr>
                        <a:t>Healroad</a:t>
                      </a:r>
                      <a:endParaRPr lang="nl-NL" dirty="0"/>
                    </a:p>
                  </a:txBody>
                  <a:tcPr>
                    <a:solidFill>
                      <a:srgbClr val="EAEAEA"/>
                    </a:solidFill>
                  </a:tcPr>
                </a:tc>
                <a:tc>
                  <a:txBody>
                    <a:bodyPr/>
                    <a:lstStyle/>
                    <a:p>
                      <a:pPr algn="ctr"/>
                      <a:endParaRPr lang="nl-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4090918317"/>
                  </a:ext>
                </a:extLst>
              </a:tr>
              <a:tr h="367914">
                <a:tc>
                  <a:txBody>
                    <a:bodyPr/>
                    <a:lstStyle/>
                    <a:p>
                      <a:r>
                        <a:rPr lang="nl-NL" dirty="0">
                          <a:hlinkClick r:id="rId9" action="ppaction://hlinksldjump"/>
                        </a:rPr>
                        <a:t>Lynpave</a:t>
                      </a:r>
                      <a:endParaRPr lang="nl-NL" dirty="0"/>
                    </a:p>
                  </a:txBody>
                  <a:tcPr>
                    <a:solidFill>
                      <a:srgbClr val="EAEAEA"/>
                    </a:solidFill>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246009657"/>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23</a:t>
            </a:fld>
            <a:endParaRPr lang="nl-NL" dirty="0"/>
          </a:p>
        </p:txBody>
      </p:sp>
      <p:sp>
        <p:nvSpPr>
          <p:cNvPr id="7" name="Tekstvak 6">
            <a:extLst>
              <a:ext uri="{FF2B5EF4-FFF2-40B4-BE49-F238E27FC236}">
                <a16:creationId xmlns:a16="http://schemas.microsoft.com/office/drawing/2014/main" id="{CFE1498B-3232-4564-ABFE-85AA23C7F2AD}"/>
              </a:ext>
            </a:extLst>
          </p:cNvPr>
          <p:cNvSpPr txBox="1"/>
          <p:nvPr/>
        </p:nvSpPr>
        <p:spPr>
          <a:xfrm>
            <a:off x="754284" y="5402547"/>
            <a:ext cx="11007522" cy="984885"/>
          </a:xfrm>
          <a:prstGeom prst="rect">
            <a:avLst/>
          </a:prstGeom>
          <a:noFill/>
        </p:spPr>
        <p:txBody>
          <a:bodyPr wrap="square" rtlCol="0">
            <a:spAutoFit/>
          </a:bodyPr>
          <a:lstStyle/>
          <a:p>
            <a:r>
              <a:rPr lang="nl-NL" sz="1600" dirty="0">
                <a:solidFill>
                  <a:schemeClr val="accent6">
                    <a:lumMod val="50000"/>
                  </a:schemeClr>
                </a:solidFill>
                <a:latin typeface="Candara" panose="020E0502030303020204" pitchFamily="34" charset="0"/>
              </a:rPr>
              <a:t>(</a:t>
            </a:r>
            <a:r>
              <a:rPr lang="nl-NL" sz="1600" dirty="0">
                <a:solidFill>
                  <a:schemeClr val="accent6">
                    <a:lumMod val="50000"/>
                  </a:schemeClr>
                </a:solidFill>
                <a:latin typeface="Candara" panose="020E0502030303020204" pitchFamily="34" charset="0"/>
                <a:sym typeface="Symbol" panose="05050102010706020507" pitchFamily="18" charset="2"/>
              </a:rPr>
              <a:t></a:t>
            </a:r>
            <a:r>
              <a:rPr lang="nl-NL" sz="1400" dirty="0">
                <a:solidFill>
                  <a:schemeClr val="accent6">
                    <a:lumMod val="50000"/>
                  </a:schemeClr>
                </a:solidFill>
                <a:latin typeface="Candara" panose="020E0502030303020204" pitchFamily="34" charset="0"/>
              </a:rPr>
              <a:t>1): verbetering MKI per functionele eenheid door bijvoorbeeld andere samenstelling van het product, hergebruik, gebruik van gerecyclede</a:t>
            </a:r>
          </a:p>
          <a:p>
            <a:r>
              <a:rPr lang="nl-NL" sz="1400" dirty="0">
                <a:solidFill>
                  <a:schemeClr val="accent6">
                    <a:lumMod val="50000"/>
                  </a:schemeClr>
                </a:solidFill>
                <a:latin typeface="Candara" panose="020E0502030303020204" pitchFamily="34" charset="0"/>
              </a:rPr>
              <a:t>         materialen, gebruik van reststromen, duurzamer productieproces, materialen met minder massa.</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2</a:t>
            </a:r>
            <a:r>
              <a:rPr lang="nl-NL" sz="1400" dirty="0">
                <a:solidFill>
                  <a:schemeClr val="accent6">
                    <a:lumMod val="50000"/>
                  </a:schemeClr>
                </a:solidFill>
                <a:latin typeface="Candara" panose="020E0502030303020204" pitchFamily="34" charset="0"/>
              </a:rPr>
              <a:t>): verbetering MKI per functionele eenheid door bijvoorbeeld de inzet van emissieloos transport en materieel</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3</a:t>
            </a:r>
            <a:r>
              <a:rPr lang="nl-NL" sz="1400" dirty="0">
                <a:solidFill>
                  <a:schemeClr val="accent6">
                    <a:lumMod val="50000"/>
                  </a:schemeClr>
                </a:solidFill>
                <a:latin typeface="Candara" panose="020E0502030303020204" pitchFamily="34" charset="0"/>
              </a:rPr>
              <a:t>): verbetering MKI per functionele eenheid en per jaar door verlenging levensduur</a:t>
            </a:r>
            <a:endParaRPr lang="nl-NL" sz="1600" dirty="0"/>
          </a:p>
        </p:txBody>
      </p:sp>
    </p:spTree>
    <p:extLst>
      <p:ext uri="{BB962C8B-B14F-4D97-AF65-F5344CB8AC3E}">
        <p14:creationId xmlns:p14="http://schemas.microsoft.com/office/powerpoint/2010/main" val="2281399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AC382F4-873B-42E3-9777-D6C3400C72F8}"/>
              </a:ext>
            </a:extLst>
          </p:cNvPr>
          <p:cNvSpPr>
            <a:spLocks noGrp="1"/>
          </p:cNvSpPr>
          <p:nvPr>
            <p:ph type="title"/>
          </p:nvPr>
        </p:nvSpPr>
        <p:spPr>
          <a:xfrm>
            <a:off x="836612" y="457200"/>
            <a:ext cx="3935413" cy="1600200"/>
          </a:xfrm>
        </p:spPr>
        <p:txBody>
          <a:bodyPr>
            <a:normAutofit/>
          </a:bodyPr>
          <a:lstStyle/>
          <a:p>
            <a:r>
              <a:rPr lang="nl-NL" sz="2400" b="1" dirty="0">
                <a:latin typeface="Candara" panose="020E0502030303020204" pitchFamily="34" charset="0"/>
              </a:rPr>
              <a:t>Milieuprestatie GWW </a:t>
            </a:r>
            <a:br>
              <a:rPr lang="nl-NL" sz="3600" b="1" dirty="0">
                <a:latin typeface="Candara" panose="020E0502030303020204" pitchFamily="34" charset="0"/>
              </a:rPr>
            </a:br>
            <a:r>
              <a:rPr lang="nl-NL" sz="3600" b="1" dirty="0">
                <a:latin typeface="Candara" panose="020E0502030303020204" pitchFamily="34" charset="0"/>
              </a:rPr>
              <a:t>Beton</a:t>
            </a:r>
            <a:br>
              <a:rPr lang="nl-NL" sz="3600" b="1" dirty="0">
                <a:latin typeface="Candara" panose="020E0502030303020204" pitchFamily="34" charset="0"/>
              </a:rPr>
            </a:br>
            <a:endParaRPr lang="nl-NL" sz="3600" b="1" dirty="0">
              <a:latin typeface="Candara" panose="020E0502030303020204" pitchFamily="34" charset="0"/>
            </a:endParaRPr>
          </a:p>
        </p:txBody>
      </p:sp>
      <p:pic>
        <p:nvPicPr>
          <p:cNvPr id="14" name="Tijdelijke aanduiding voor afbeelding 13">
            <a:extLst>
              <a:ext uri="{FF2B5EF4-FFF2-40B4-BE49-F238E27FC236}">
                <a16:creationId xmlns:a16="http://schemas.microsoft.com/office/drawing/2014/main" id="{2CCE5A79-6F94-4D4A-BC3C-D46816B3A43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950" r="7950"/>
          <a:stretch/>
        </p:blipFill>
        <p:spPr>
          <a:xfrm>
            <a:off x="5183188" y="987425"/>
            <a:ext cx="6172200" cy="4873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jdelijke aanduiding voor tekst 11">
            <a:extLst>
              <a:ext uri="{FF2B5EF4-FFF2-40B4-BE49-F238E27FC236}">
                <a16:creationId xmlns:a16="http://schemas.microsoft.com/office/drawing/2014/main" id="{74D33917-EDA7-4E28-8845-6EB3251DE1B9}"/>
              </a:ext>
            </a:extLst>
          </p:cNvPr>
          <p:cNvSpPr>
            <a:spLocks noGrp="1"/>
          </p:cNvSpPr>
          <p:nvPr>
            <p:ph type="body" sz="half" idx="2"/>
          </p:nvPr>
        </p:nvSpPr>
        <p:spPr/>
        <p:txBody>
          <a:bodyPr>
            <a:normAutofit/>
          </a:bodyPr>
          <a:lstStyle/>
          <a:p>
            <a:pPr marL="457200" indent="-457200">
              <a:buFont typeface="+mj-lt"/>
              <a:buAutoNum type="arabicPeriod"/>
            </a:pPr>
            <a:r>
              <a:rPr lang="nl-NL" sz="2000" dirty="0">
                <a:latin typeface="Candara" panose="020E0502030303020204" pitchFamily="34" charset="0"/>
              </a:rPr>
              <a:t>Leervragen en opdrachten</a:t>
            </a:r>
          </a:p>
          <a:p>
            <a:pPr marL="457200" indent="-457200">
              <a:buFont typeface="+mj-lt"/>
              <a:buAutoNum type="arabicPeriod"/>
            </a:pPr>
            <a:r>
              <a:rPr lang="nl-NL" sz="2000" dirty="0">
                <a:latin typeface="Candara" panose="020E0502030303020204" pitchFamily="34" charset="0"/>
              </a:rPr>
              <a:t>Bibliotheek</a:t>
            </a:r>
          </a:p>
          <a:p>
            <a:pPr marL="914400" lvl="1" indent="-457200">
              <a:buFont typeface="+mj-lt"/>
              <a:buAutoNum type="alphaLcParenR"/>
            </a:pPr>
            <a:r>
              <a:rPr lang="nl-NL" sz="1800" dirty="0">
                <a:latin typeface="Candara" panose="020E0502030303020204" pitchFamily="34" charset="0"/>
              </a:rPr>
              <a:t>Studiemateriaal</a:t>
            </a:r>
          </a:p>
          <a:p>
            <a:pPr marL="914400" lvl="1" indent="-457200">
              <a:buFont typeface="+mj-lt"/>
              <a:buAutoNum type="alphaLcParenR"/>
            </a:pPr>
            <a:r>
              <a:rPr lang="nl-NL" sz="1800" dirty="0">
                <a:latin typeface="Candara" panose="020E0502030303020204" pitchFamily="34" charset="0"/>
              </a:rPr>
              <a:t>Nadere Info</a:t>
            </a:r>
          </a:p>
          <a:p>
            <a:endParaRPr lang="nl-NL" dirty="0"/>
          </a:p>
        </p:txBody>
      </p:sp>
      <p:sp>
        <p:nvSpPr>
          <p:cNvPr id="4" name="Tijdelijke aanduiding voor dianummer 3">
            <a:extLst>
              <a:ext uri="{FF2B5EF4-FFF2-40B4-BE49-F238E27FC236}">
                <a16:creationId xmlns:a16="http://schemas.microsoft.com/office/drawing/2014/main" id="{16B780C7-4F35-4FF3-909C-0BCF17A64536}"/>
              </a:ext>
            </a:extLst>
          </p:cNvPr>
          <p:cNvSpPr>
            <a:spLocks noGrp="1"/>
          </p:cNvSpPr>
          <p:nvPr>
            <p:ph type="sldNum" sz="quarter" idx="12"/>
          </p:nvPr>
        </p:nvSpPr>
        <p:spPr/>
        <p:txBody>
          <a:bodyPr/>
          <a:lstStyle/>
          <a:p>
            <a:fld id="{993A4BE7-94F8-43D0-A956-A40AC5AB901E}" type="slidenum">
              <a:rPr lang="nl-NL" smtClean="0"/>
              <a:t>24</a:t>
            </a:fld>
            <a:endParaRPr lang="nl-NL" dirty="0"/>
          </a:p>
        </p:txBody>
      </p:sp>
      <p:sp>
        <p:nvSpPr>
          <p:cNvPr id="15" name="Tekstvak 14">
            <a:extLst>
              <a:ext uri="{FF2B5EF4-FFF2-40B4-BE49-F238E27FC236}">
                <a16:creationId xmlns:a16="http://schemas.microsoft.com/office/drawing/2014/main" id="{1468219F-4FE1-402E-B72D-12A57820F660}"/>
              </a:ext>
            </a:extLst>
          </p:cNvPr>
          <p:cNvSpPr txBox="1"/>
          <p:nvPr/>
        </p:nvSpPr>
        <p:spPr>
          <a:xfrm>
            <a:off x="9448800" y="5970200"/>
            <a:ext cx="2349500" cy="276999"/>
          </a:xfrm>
          <a:prstGeom prst="rect">
            <a:avLst/>
          </a:prstGeom>
          <a:noFill/>
        </p:spPr>
        <p:txBody>
          <a:bodyPr wrap="square" rtlCol="0">
            <a:spAutoFit/>
          </a:bodyPr>
          <a:lstStyle/>
          <a:p>
            <a:r>
              <a:rPr lang="nl-NL" sz="1200" dirty="0"/>
              <a:t>Bron: Wikipedia, Beton</a:t>
            </a:r>
          </a:p>
        </p:txBody>
      </p:sp>
    </p:spTree>
    <p:extLst>
      <p:ext uri="{BB962C8B-B14F-4D97-AF65-F5344CB8AC3E}">
        <p14:creationId xmlns:p14="http://schemas.microsoft.com/office/powerpoint/2010/main" val="1829602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1797-2E95-49EB-A78B-8DD2894C1CBB}"/>
              </a:ext>
            </a:extLst>
          </p:cNvPr>
          <p:cNvSpPr>
            <a:spLocks noGrp="1"/>
          </p:cNvSpPr>
          <p:nvPr>
            <p:ph type="title"/>
          </p:nvPr>
        </p:nvSpPr>
        <p:spPr/>
        <p:txBody>
          <a:bodyPr/>
          <a:lstStyle/>
          <a:p>
            <a:r>
              <a:rPr lang="nl-NL" dirty="0"/>
              <a:t>Leervragen en opdrachten</a:t>
            </a:r>
          </a:p>
        </p:txBody>
      </p:sp>
      <p:sp>
        <p:nvSpPr>
          <p:cNvPr id="3" name="Tijdelijke aanduiding voor inhoud 2">
            <a:extLst>
              <a:ext uri="{FF2B5EF4-FFF2-40B4-BE49-F238E27FC236}">
                <a16:creationId xmlns:a16="http://schemas.microsoft.com/office/drawing/2014/main" id="{A5A5949B-CB1B-40C6-BD3A-286719B5CEDE}"/>
              </a:ext>
            </a:extLst>
          </p:cNvPr>
          <p:cNvSpPr>
            <a:spLocks noGrp="1"/>
          </p:cNvSpPr>
          <p:nvPr>
            <p:ph idx="1"/>
          </p:nvPr>
        </p:nvSpPr>
        <p:spPr/>
        <p:txBody>
          <a:bodyPr>
            <a:normAutofit/>
          </a:bodyPr>
          <a:lstStyle/>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Leervragen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lphaU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Wat is de milieu-impact van beton en betonproducten?</a:t>
            </a:r>
          </a:p>
          <a:p>
            <a:pPr marL="342900" indent="-342900">
              <a:buFont typeface="+mj-lt"/>
              <a:buAutoNum type="alphaU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Is het mogelijk beton te verduurzamen of duurzamer toe te passen?</a:t>
            </a:r>
          </a:p>
          <a:p>
            <a:pPr marL="342900" indent="-342900">
              <a:buFont typeface="+mj-lt"/>
              <a:buAutoNum type="alphaUcPeriod"/>
            </a:pPr>
            <a:endPar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endParaRPr>
          </a:p>
          <a:p>
            <a:pPr marL="0" indent="0">
              <a:buNone/>
            </a:pPr>
            <a:endPar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endParaRPr>
          </a:p>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Opdrachten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Bestudeer </a:t>
            </a: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het Studiemateriaal en bij voorkeur ook de Nadere Info.</a:t>
            </a:r>
            <a:endParaRPr lang="nl-NL" sz="1800" dirty="0">
              <a:solidFill>
                <a:srgbClr val="385623"/>
              </a:solidFill>
              <a:latin typeface="Candara" panose="020E0502030303020204" pitchFamily="34" charset="0"/>
              <a:cs typeface="Times New Roman" panose="02020603050405020304" pitchFamily="18" charset="0"/>
            </a:endParaRPr>
          </a:p>
          <a:p>
            <a:pPr marL="342900" indent="-342900">
              <a:lnSpc>
                <a:spcPct val="107000"/>
              </a:lnSpc>
              <a:buFont typeface="+mj-lt"/>
              <a:buAutoNum type="arabicPeriod"/>
            </a:pPr>
            <a:r>
              <a:rPr lang="nl-NL" sz="1800" dirty="0">
                <a:solidFill>
                  <a:srgbClr val="385623"/>
                </a:solidFill>
                <a:latin typeface="Candara" panose="020E0502030303020204" pitchFamily="34" charset="0"/>
                <a:cs typeface="Times New Roman" panose="02020603050405020304" pitchFamily="18" charset="0"/>
              </a:rPr>
              <a:t>Rangschik de innovaties uit het deel Studiemateriaal naar fase van de levenscyclusanalyse. In welke fase wordt een vermindering van de MKI bereikt ten opzichte van vergelijkbare, traditionele producten of processen?</a:t>
            </a:r>
          </a:p>
          <a:p>
            <a:pPr marL="342900" lvl="0" indent="-342900">
              <a:lnSpc>
                <a:spcPct val="107000"/>
              </a:lnSpc>
              <a:buFont typeface="+mj-lt"/>
              <a:buAutoNum type="arabicPeriod"/>
            </a:pPr>
            <a:r>
              <a:rPr lang="nl-NL" sz="1800" dirty="0">
                <a:solidFill>
                  <a:srgbClr val="385623"/>
                </a:solidFill>
                <a:latin typeface="Candara" panose="020E0502030303020204" pitchFamily="34" charset="0"/>
                <a:cs typeface="Times New Roman" panose="02020603050405020304" pitchFamily="18" charset="0"/>
              </a:rPr>
              <a:t>Bepaal – voor zover mogelijk – voor welke toepassing de verduurzaming / de innovatie geschikt is.</a:t>
            </a:r>
          </a:p>
          <a:p>
            <a:pPr marL="342900" lvl="0" indent="-342900">
              <a:lnSpc>
                <a:spcPct val="107000"/>
              </a:lnSpc>
              <a:buFont typeface="+mj-lt"/>
              <a:buAutoNum type="arabicPeriod"/>
            </a:pPr>
            <a:endParaRPr lang="nl-NL" dirty="0"/>
          </a:p>
        </p:txBody>
      </p:sp>
      <p:sp>
        <p:nvSpPr>
          <p:cNvPr id="4" name="Tijdelijke aanduiding voor dianummer 3">
            <a:extLst>
              <a:ext uri="{FF2B5EF4-FFF2-40B4-BE49-F238E27FC236}">
                <a16:creationId xmlns:a16="http://schemas.microsoft.com/office/drawing/2014/main" id="{5DB454BB-896B-4F9E-BA4B-2D924E6030D3}"/>
              </a:ext>
            </a:extLst>
          </p:cNvPr>
          <p:cNvSpPr>
            <a:spLocks noGrp="1"/>
          </p:cNvSpPr>
          <p:nvPr>
            <p:ph type="sldNum" sz="quarter" idx="12"/>
          </p:nvPr>
        </p:nvSpPr>
        <p:spPr/>
        <p:txBody>
          <a:bodyPr/>
          <a:lstStyle/>
          <a:p>
            <a:fld id="{993A4BE7-94F8-43D0-A956-A40AC5AB901E}" type="slidenum">
              <a:rPr lang="nl-NL" smtClean="0"/>
              <a:t>25</a:t>
            </a:fld>
            <a:endParaRPr lang="nl-NL" dirty="0"/>
          </a:p>
        </p:txBody>
      </p:sp>
    </p:spTree>
    <p:extLst>
      <p:ext uri="{BB962C8B-B14F-4D97-AF65-F5344CB8AC3E}">
        <p14:creationId xmlns:p14="http://schemas.microsoft.com/office/powerpoint/2010/main" val="4155897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Studiemateriaal</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26</a:t>
            </a:fld>
            <a:endParaRPr lang="nl-NL" dirty="0"/>
          </a:p>
        </p:txBody>
      </p:sp>
      <p:graphicFrame>
        <p:nvGraphicFramePr>
          <p:cNvPr id="7" name="Tabel 6">
            <a:extLst>
              <a:ext uri="{FF2B5EF4-FFF2-40B4-BE49-F238E27FC236}">
                <a16:creationId xmlns:a16="http://schemas.microsoft.com/office/drawing/2014/main" id="{F49B29E2-C623-4D3F-A339-D349FB94FD2C}"/>
              </a:ext>
            </a:extLst>
          </p:cNvPr>
          <p:cNvGraphicFramePr>
            <a:graphicFrameLocks noGrp="1"/>
          </p:cNvGraphicFramePr>
          <p:nvPr>
            <p:extLst>
              <p:ext uri="{D42A27DB-BD31-4B8C-83A1-F6EECF244321}">
                <p14:modId xmlns:p14="http://schemas.microsoft.com/office/powerpoint/2010/main" val="2483162426"/>
              </p:ext>
            </p:extLst>
          </p:nvPr>
        </p:nvGraphicFramePr>
        <p:xfrm>
          <a:off x="838199" y="1944545"/>
          <a:ext cx="11130023" cy="2786467"/>
        </p:xfrm>
        <a:graphic>
          <a:graphicData uri="http://schemas.openxmlformats.org/drawingml/2006/table">
            <a:tbl>
              <a:tblPr firstRow="1" firstCol="1" bandRow="1"/>
              <a:tblGrid>
                <a:gridCol w="2627094">
                  <a:extLst>
                    <a:ext uri="{9D8B030D-6E8A-4147-A177-3AD203B41FA5}">
                      <a16:colId xmlns:a16="http://schemas.microsoft.com/office/drawing/2014/main" val="2649859237"/>
                    </a:ext>
                  </a:extLst>
                </a:gridCol>
                <a:gridCol w="2112547">
                  <a:extLst>
                    <a:ext uri="{9D8B030D-6E8A-4147-A177-3AD203B41FA5}">
                      <a16:colId xmlns:a16="http://schemas.microsoft.com/office/drawing/2014/main" val="1906190954"/>
                    </a:ext>
                  </a:extLst>
                </a:gridCol>
                <a:gridCol w="1530531">
                  <a:extLst>
                    <a:ext uri="{9D8B030D-6E8A-4147-A177-3AD203B41FA5}">
                      <a16:colId xmlns:a16="http://schemas.microsoft.com/office/drawing/2014/main" val="2739885629"/>
                    </a:ext>
                  </a:extLst>
                </a:gridCol>
                <a:gridCol w="4859851">
                  <a:extLst>
                    <a:ext uri="{9D8B030D-6E8A-4147-A177-3AD203B41FA5}">
                      <a16:colId xmlns:a16="http://schemas.microsoft.com/office/drawing/2014/main" val="3762428392"/>
                    </a:ext>
                  </a:extLst>
                </a:gridCol>
              </a:tblGrid>
              <a:tr h="608155">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Onderwerp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Middel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208590"/>
                  </a:ext>
                </a:extLst>
              </a:tr>
              <a:tr h="363052">
                <a:tc>
                  <a:txBody>
                    <a:bodyPr/>
                    <a:lstStyle/>
                    <a:p>
                      <a:pPr algn="l" fontAlgn="t"/>
                      <a:r>
                        <a:rPr lang="nl-NL" sz="1600" b="0" i="0" u="none" strike="noStrike" dirty="0">
                          <a:solidFill>
                            <a:srgbClr val="000000"/>
                          </a:solidFill>
                          <a:effectLst/>
                          <a:latin typeface="Calibri" panose="020F0502020204030204" pitchFamily="34" charset="0"/>
                        </a:rPr>
                        <a:t>Basilisk Concrete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Basilisk</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3"/>
                        </a:rPr>
                        <a:t>https://www.basiliskconcrete.com/</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3078377"/>
                  </a:ext>
                </a:extLst>
              </a:tr>
              <a:tr h="363052">
                <a:tc>
                  <a:txBody>
                    <a:bodyPr/>
                    <a:lstStyle/>
                    <a:p>
                      <a:pPr algn="l" fontAlgn="t"/>
                      <a:r>
                        <a:rPr lang="nl-NL" sz="1600" b="0" i="0" u="none" strike="noStrike" dirty="0">
                          <a:solidFill>
                            <a:srgbClr val="000000"/>
                          </a:solidFill>
                          <a:effectLst/>
                          <a:latin typeface="Calibri" panose="020F0502020204030204" pitchFamily="34" charset="0"/>
                        </a:rPr>
                        <a:t>Betonballon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Cobouw</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nieuwsbericht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4"/>
                        </a:rPr>
                        <a:t>https://www.betonballon.nl/</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723085"/>
                  </a:ext>
                </a:extLst>
              </a:tr>
              <a:tr h="363052">
                <a:tc>
                  <a:txBody>
                    <a:bodyPr/>
                    <a:lstStyle/>
                    <a:p>
                      <a:pPr algn="l" fontAlgn="t"/>
                      <a:r>
                        <a:rPr lang="nl-NL" sz="1600" b="0" i="0" u="none" strike="noStrike" dirty="0">
                          <a:solidFill>
                            <a:srgbClr val="000000"/>
                          </a:solidFill>
                          <a:effectLst/>
                          <a:latin typeface="Calibri" panose="020F0502020204030204" pitchFamily="34" charset="0"/>
                        </a:rPr>
                        <a:t>Bio Bound beton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Bio </a:t>
                      </a:r>
                      <a:r>
                        <a:rPr lang="nl-NL" sz="1600" b="0" i="0" u="none" strike="noStrike" dirty="0" err="1">
                          <a:solidFill>
                            <a:srgbClr val="000000"/>
                          </a:solidFill>
                          <a:effectLst/>
                          <a:latin typeface="Calibri" panose="020F0502020204030204" pitchFamily="34" charset="0"/>
                        </a:rPr>
                        <a:t>Bound</a:t>
                      </a:r>
                      <a:endParaRPr lang="nl-NL" sz="1600" b="0" i="0" u="none" strike="noStrike" dirty="0">
                        <a:solidFill>
                          <a:srgbClr val="000000"/>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5"/>
                        </a:rPr>
                        <a:t>https://biobound.nl/</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5886710"/>
                  </a:ext>
                </a:extLst>
              </a:tr>
              <a:tr h="363052">
                <a:tc>
                  <a:txBody>
                    <a:bodyPr/>
                    <a:lstStyle/>
                    <a:p>
                      <a:pPr algn="l" fontAlgn="t"/>
                      <a:r>
                        <a:rPr lang="nl-NL" sz="1600" b="0" i="0" u="none" strike="noStrike" dirty="0" err="1">
                          <a:solidFill>
                            <a:srgbClr val="000000"/>
                          </a:solidFill>
                          <a:effectLst/>
                          <a:latin typeface="Calibri" panose="020F0502020204030204" pitchFamily="34" charset="0"/>
                        </a:rPr>
                        <a:t>Freement</a:t>
                      </a:r>
                      <a:r>
                        <a:rPr lang="nl-NL" sz="1600" b="0" i="0" u="none" strike="noStrike" dirty="0">
                          <a:solidFill>
                            <a:srgbClr val="000000"/>
                          </a:solidFill>
                          <a:effectLst/>
                          <a:latin typeface="Calibri" panose="020F0502020204030204" pitchFamily="34" charset="0"/>
                        </a:rPr>
                        <a:t> (Smart Crusher)</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Rutte Groep</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6"/>
                        </a:rPr>
                        <a:t>https://www.youtube.com/watch?v=43NcFfdzpXw&amp;t=62s</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8533280"/>
                  </a:ext>
                </a:extLst>
              </a:tr>
              <a:tr h="363052">
                <a:tc>
                  <a:txBody>
                    <a:bodyPr/>
                    <a:lstStyle/>
                    <a:p>
                      <a:pPr algn="l" fontAlgn="t"/>
                      <a:r>
                        <a:rPr lang="nl-NL" sz="1600" b="0" i="0" u="none" strike="noStrike" dirty="0">
                          <a:solidFill>
                            <a:srgbClr val="000000"/>
                          </a:solidFill>
                          <a:effectLst/>
                          <a:latin typeface="Calibri" panose="020F0502020204030204" pitchFamily="34" charset="0"/>
                        </a:rPr>
                        <a:t>Reduton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Van den Bosch Beton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7"/>
                        </a:rPr>
                        <a:t>https://www.vdboschbeton.nl/reduton</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7291228"/>
                  </a:ext>
                </a:extLst>
              </a:tr>
              <a:tr h="363052">
                <a:tc>
                  <a:txBody>
                    <a:bodyPr/>
                    <a:lstStyle/>
                    <a:p>
                      <a:pPr algn="l" fontAlgn="t"/>
                      <a:r>
                        <a:rPr lang="nl-NL" sz="1600" b="0" i="0" u="none" strike="noStrike" dirty="0">
                          <a:solidFill>
                            <a:srgbClr val="000000"/>
                          </a:solidFill>
                          <a:effectLst/>
                          <a:latin typeface="Calibri" panose="020F0502020204030204" pitchFamily="34" charset="0"/>
                        </a:rPr>
                        <a:t>SQAPE, geopolymeerbeton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SQAPE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8"/>
                        </a:rPr>
                        <a:t>https://sqape.nl/</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1011627"/>
                  </a:ext>
                </a:extLst>
              </a:tr>
            </a:tbl>
          </a:graphicData>
        </a:graphic>
      </p:graphicFrame>
    </p:spTree>
    <p:extLst>
      <p:ext uri="{BB962C8B-B14F-4D97-AF65-F5344CB8AC3E}">
        <p14:creationId xmlns:p14="http://schemas.microsoft.com/office/powerpoint/2010/main" val="2912152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normAutofit/>
          </a:bodyPr>
          <a:lstStyle/>
          <a:p>
            <a:r>
              <a:rPr lang="nl-NL" dirty="0"/>
              <a:t>Duurzame innovaties vanuit het oogpunt van LCA</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extLst>
              <p:ext uri="{D42A27DB-BD31-4B8C-83A1-F6EECF244321}">
                <p14:modId xmlns:p14="http://schemas.microsoft.com/office/powerpoint/2010/main" val="63800609"/>
              </p:ext>
            </p:extLst>
          </p:nvPr>
        </p:nvGraphicFramePr>
        <p:xfrm>
          <a:off x="1157582" y="1366948"/>
          <a:ext cx="9876836" cy="3815684"/>
        </p:xfrm>
        <a:graphic>
          <a:graphicData uri="http://schemas.openxmlformats.org/drawingml/2006/table">
            <a:tbl>
              <a:tblPr firstRow="1" bandRow="1">
                <a:tableStyleId>{93296810-A885-4BE3-A3E7-6D5BEEA58F35}</a:tableStyleId>
              </a:tblPr>
              <a:tblGrid>
                <a:gridCol w="3150402">
                  <a:extLst>
                    <a:ext uri="{9D8B030D-6E8A-4147-A177-3AD203B41FA5}">
                      <a16:colId xmlns:a16="http://schemas.microsoft.com/office/drawing/2014/main" val="293475174"/>
                    </a:ext>
                  </a:extLst>
                </a:gridCol>
                <a:gridCol w="1349902">
                  <a:extLst>
                    <a:ext uri="{9D8B030D-6E8A-4147-A177-3AD203B41FA5}">
                      <a16:colId xmlns:a16="http://schemas.microsoft.com/office/drawing/2014/main" val="2369572268"/>
                    </a:ext>
                  </a:extLst>
                </a:gridCol>
                <a:gridCol w="1303751">
                  <a:extLst>
                    <a:ext uri="{9D8B030D-6E8A-4147-A177-3AD203B41FA5}">
                      <a16:colId xmlns:a16="http://schemas.microsoft.com/office/drawing/2014/main" val="948224947"/>
                    </a:ext>
                  </a:extLst>
                </a:gridCol>
                <a:gridCol w="1384515">
                  <a:extLst>
                    <a:ext uri="{9D8B030D-6E8A-4147-A177-3AD203B41FA5}">
                      <a16:colId xmlns:a16="http://schemas.microsoft.com/office/drawing/2014/main" val="1927803089"/>
                    </a:ext>
                  </a:extLst>
                </a:gridCol>
                <a:gridCol w="1315289">
                  <a:extLst>
                    <a:ext uri="{9D8B030D-6E8A-4147-A177-3AD203B41FA5}">
                      <a16:colId xmlns:a16="http://schemas.microsoft.com/office/drawing/2014/main" val="3524909623"/>
                    </a:ext>
                  </a:extLst>
                </a:gridCol>
                <a:gridCol w="1372977">
                  <a:extLst>
                    <a:ext uri="{9D8B030D-6E8A-4147-A177-3AD203B41FA5}">
                      <a16:colId xmlns:a16="http://schemas.microsoft.com/office/drawing/2014/main" val="2994365500"/>
                    </a:ext>
                  </a:extLst>
                </a:gridCol>
              </a:tblGrid>
              <a:tr h="1256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Verbetering van de MKI ten opzichte van traditionele producten en processen, gespecificeerd naar fase van de levenscyclusanalyse </a:t>
                      </a:r>
                    </a:p>
                  </a:txBody>
                  <a:tcPr>
                    <a:solidFill>
                      <a:schemeClr val="bg2"/>
                    </a:solidFill>
                  </a:tcPr>
                </a:tc>
                <a:tc>
                  <a:txBody>
                    <a:bodyPr/>
                    <a:lstStyle/>
                    <a:p>
                      <a:pPr algn="ctr"/>
                      <a:r>
                        <a:rPr lang="nl-NL" sz="1600"/>
                        <a:t>Fase A 1 - 3</a:t>
                      </a:r>
                    </a:p>
                    <a:p>
                      <a:pPr algn="ctr"/>
                      <a:r>
                        <a:rPr lang="nl-NL" sz="1600"/>
                        <a:t>Productiefase</a:t>
                      </a:r>
                    </a:p>
                    <a:p>
                      <a:pPr algn="ctr"/>
                      <a:r>
                        <a:rPr lang="nl-NL" sz="1600"/>
                        <a:t>(</a:t>
                      </a:r>
                      <a:r>
                        <a:rPr lang="nl-NL" sz="1600">
                          <a:sym typeface="Symbol" panose="05050102010706020507" pitchFamily="18" charset="2"/>
                        </a:rPr>
                        <a:t></a:t>
                      </a:r>
                      <a:r>
                        <a:rPr lang="nl-NL" sz="1600"/>
                        <a:t>1)</a:t>
                      </a:r>
                      <a:endParaRPr lang="nl-NL" sz="1600" dirty="0"/>
                    </a:p>
                  </a:txBody>
                  <a:tcPr anchor="ctr">
                    <a:solidFill>
                      <a:schemeClr val="accent6">
                        <a:lumMod val="75000"/>
                      </a:schemeClr>
                    </a:solidFill>
                  </a:tcPr>
                </a:tc>
                <a:tc>
                  <a:txBody>
                    <a:bodyPr/>
                    <a:lstStyle/>
                    <a:p>
                      <a:pPr algn="ctr"/>
                      <a:r>
                        <a:rPr lang="nl-NL" sz="1600"/>
                        <a:t>Fase A 4 - 5</a:t>
                      </a:r>
                    </a:p>
                    <a:p>
                      <a:pPr algn="ctr"/>
                      <a:r>
                        <a:rPr lang="nl-NL" sz="1600"/>
                        <a:t>Bouwfase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a:t>(</a:t>
                      </a:r>
                      <a:r>
                        <a:rPr lang="nl-NL" sz="1600">
                          <a:sym typeface="Symbol" panose="05050102010706020507" pitchFamily="18" charset="2"/>
                        </a:rPr>
                        <a:t>2</a:t>
                      </a:r>
                      <a:r>
                        <a:rPr lang="nl-NL" sz="1600"/>
                        <a:t>)</a:t>
                      </a:r>
                      <a:endParaRPr lang="nl-NL" sz="1600" dirty="0"/>
                    </a:p>
                  </a:txBody>
                  <a:tcPr anchor="ctr">
                    <a:solidFill>
                      <a:srgbClr val="92D050"/>
                    </a:solidFill>
                  </a:tcPr>
                </a:tc>
                <a:tc>
                  <a:txBody>
                    <a:bodyPr/>
                    <a:lstStyle/>
                    <a:p>
                      <a:pPr algn="ctr"/>
                      <a:r>
                        <a:rPr lang="nl-NL" sz="1600" dirty="0"/>
                        <a:t>Fase B 1 - 7</a:t>
                      </a:r>
                    </a:p>
                    <a:p>
                      <a:pPr algn="ctr"/>
                      <a:r>
                        <a:rPr lang="nl-NL" sz="1600" dirty="0"/>
                        <a:t>Gebruiksfase</a:t>
                      </a:r>
                    </a:p>
                    <a:p>
                      <a:pPr algn="ctr"/>
                      <a:r>
                        <a:rPr lang="nl-NL" sz="1600" dirty="0"/>
                        <a:t>(</a:t>
                      </a:r>
                      <a:r>
                        <a:rPr lang="nl-NL" sz="1600" dirty="0">
                          <a:sym typeface="Symbol" panose="05050102010706020507" pitchFamily="18" charset="2"/>
                        </a:rPr>
                        <a:t>3)</a:t>
                      </a:r>
                      <a:endParaRPr lang="nl-NL" sz="1600" dirty="0"/>
                    </a:p>
                  </a:txBody>
                  <a:tcPr anchor="ctr">
                    <a:solidFill>
                      <a:schemeClr val="accent6">
                        <a:lumMod val="75000"/>
                      </a:schemeClr>
                    </a:solidFill>
                  </a:tcPr>
                </a:tc>
                <a:tc>
                  <a:txBody>
                    <a:bodyPr/>
                    <a:lstStyle/>
                    <a:p>
                      <a:pPr algn="ctr"/>
                      <a:r>
                        <a:rPr lang="nl-NL" sz="1600"/>
                        <a:t>Fase C 1 - 4</a:t>
                      </a:r>
                    </a:p>
                    <a:p>
                      <a:pPr algn="ctr"/>
                      <a:r>
                        <a:rPr lang="nl-NL" sz="1600"/>
                        <a:t>Sloop- en verwerkings-fase</a:t>
                      </a:r>
                      <a:endParaRPr lang="nl-NL" sz="1600" dirty="0"/>
                    </a:p>
                  </a:txBody>
                  <a:tcPr anchor="ctr">
                    <a:solidFill>
                      <a:srgbClr val="92D050"/>
                    </a:solidFill>
                  </a:tcPr>
                </a:tc>
                <a:tc>
                  <a:txBody>
                    <a:bodyPr/>
                    <a:lstStyle/>
                    <a:p>
                      <a:pPr algn="ctr"/>
                      <a:r>
                        <a:rPr lang="nl-NL" sz="1600"/>
                        <a:t>Fase D</a:t>
                      </a:r>
                    </a:p>
                    <a:p>
                      <a:pPr algn="ctr"/>
                      <a:r>
                        <a:rPr lang="nl-NL" sz="1600"/>
                        <a:t>Milieulasten en -baten buiten de systeemgrens</a:t>
                      </a:r>
                      <a:endParaRPr lang="nl-NL" sz="1600" dirty="0"/>
                    </a:p>
                  </a:txBody>
                  <a:tcPr anchor="ctr">
                    <a:solidFill>
                      <a:schemeClr val="accent6">
                        <a:lumMod val="75000"/>
                      </a:schemeClr>
                    </a:solidFill>
                  </a:tcPr>
                </a:tc>
                <a:extLst>
                  <a:ext uri="{0D108BD9-81ED-4DB2-BD59-A6C34878D82A}">
                    <a16:rowId xmlns:a16="http://schemas.microsoft.com/office/drawing/2014/main" val="3622347801"/>
                  </a:ext>
                </a:extLst>
              </a:tr>
              <a:tr h="382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Basilisk </a:t>
                      </a:r>
                      <a:r>
                        <a:rPr lang="nl-NL" dirty="0" err="1"/>
                        <a:t>Healing</a:t>
                      </a:r>
                      <a:r>
                        <a:rPr lang="nl-NL" dirty="0"/>
                        <a:t> Agent</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019930966"/>
                  </a:ext>
                </a:extLst>
              </a:tr>
              <a:tr h="361292">
                <a:tc>
                  <a:txBody>
                    <a:bodyPr/>
                    <a:lstStyle/>
                    <a:p>
                      <a:r>
                        <a:rPr lang="nl-NL" dirty="0"/>
                        <a:t>Betonballon</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629406227"/>
                  </a:ext>
                </a:extLst>
              </a:tr>
              <a:tr h="412220">
                <a:tc>
                  <a:txBody>
                    <a:bodyPr/>
                    <a:lstStyle/>
                    <a:p>
                      <a:r>
                        <a:rPr lang="nl-NL" dirty="0"/>
                        <a:t>Bio </a:t>
                      </a:r>
                      <a:r>
                        <a:rPr lang="nl-NL" dirty="0" err="1"/>
                        <a:t>Bound</a:t>
                      </a:r>
                      <a:r>
                        <a:rPr lang="nl-NL" dirty="0"/>
                        <a:t> Beton</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255281222"/>
                  </a:ext>
                </a:extLst>
              </a:tr>
              <a:tr h="381965">
                <a:tc>
                  <a:txBody>
                    <a:bodyPr/>
                    <a:lstStyle/>
                    <a:p>
                      <a:r>
                        <a:rPr lang="nl-NL" dirty="0" err="1"/>
                        <a:t>Freement</a:t>
                      </a:r>
                      <a:r>
                        <a:rPr lang="nl-NL" dirty="0"/>
                        <a:t> (Smart Crusher</a:t>
                      </a:r>
                      <a:r>
                        <a:rPr lang="nl-NL" dirty="0">
                          <a:hlinkClick r:id="rId3" action="ppaction://hlinksldjump"/>
                        </a:rPr>
                        <a:t>)</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064113515"/>
                  </a:ext>
                </a:extLst>
              </a:tr>
              <a:tr h="381965">
                <a:tc>
                  <a:txBody>
                    <a:bodyPr/>
                    <a:lstStyle/>
                    <a:p>
                      <a:r>
                        <a:rPr lang="nl-NL" dirty="0" err="1"/>
                        <a:t>Reduton</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948739311"/>
                  </a:ext>
                </a:extLst>
              </a:tr>
              <a:tr h="428264">
                <a:tc>
                  <a:txBody>
                    <a:bodyPr/>
                    <a:lstStyle/>
                    <a:p>
                      <a:r>
                        <a:rPr lang="nl-NL" dirty="0" err="1"/>
                        <a:t>Sqape</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4090918317"/>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27</a:t>
            </a:fld>
            <a:endParaRPr lang="nl-NL" dirty="0"/>
          </a:p>
        </p:txBody>
      </p:sp>
      <p:sp>
        <p:nvSpPr>
          <p:cNvPr id="2" name="Tekstvak 1">
            <a:extLst>
              <a:ext uri="{FF2B5EF4-FFF2-40B4-BE49-F238E27FC236}">
                <a16:creationId xmlns:a16="http://schemas.microsoft.com/office/drawing/2014/main" id="{62676DF6-FB3C-4462-9B54-612AF665B476}"/>
              </a:ext>
            </a:extLst>
          </p:cNvPr>
          <p:cNvSpPr txBox="1"/>
          <p:nvPr/>
        </p:nvSpPr>
        <p:spPr>
          <a:xfrm>
            <a:off x="1059610" y="5309947"/>
            <a:ext cx="10729619" cy="984885"/>
          </a:xfrm>
          <a:prstGeom prst="rect">
            <a:avLst/>
          </a:prstGeom>
          <a:noFill/>
        </p:spPr>
        <p:txBody>
          <a:bodyPr wrap="square" rtlCol="0">
            <a:spAutoFit/>
          </a:bodyPr>
          <a:lstStyle/>
          <a:p>
            <a:r>
              <a:rPr lang="nl-NL" sz="1600" dirty="0">
                <a:solidFill>
                  <a:schemeClr val="accent6">
                    <a:lumMod val="50000"/>
                  </a:schemeClr>
                </a:solidFill>
                <a:latin typeface="Candara" panose="020E0502030303020204" pitchFamily="34" charset="0"/>
              </a:rPr>
              <a:t>(</a:t>
            </a:r>
            <a:r>
              <a:rPr lang="nl-NL" sz="1600" dirty="0">
                <a:solidFill>
                  <a:schemeClr val="accent6">
                    <a:lumMod val="50000"/>
                  </a:schemeClr>
                </a:solidFill>
                <a:latin typeface="Candara" panose="020E0502030303020204" pitchFamily="34" charset="0"/>
                <a:sym typeface="Symbol" panose="05050102010706020507" pitchFamily="18" charset="2"/>
              </a:rPr>
              <a:t></a:t>
            </a:r>
            <a:r>
              <a:rPr lang="nl-NL" sz="1400" dirty="0">
                <a:solidFill>
                  <a:schemeClr val="accent6">
                    <a:lumMod val="50000"/>
                  </a:schemeClr>
                </a:solidFill>
                <a:latin typeface="Candara" panose="020E0502030303020204" pitchFamily="34" charset="0"/>
              </a:rPr>
              <a:t>1): verbetering MKI per functionele eenheid door bijvoorbeeld andere samenstelling van het product, hergebruik, gebruik van gerecyclede</a:t>
            </a:r>
          </a:p>
          <a:p>
            <a:r>
              <a:rPr lang="nl-NL" sz="1400" dirty="0">
                <a:solidFill>
                  <a:schemeClr val="accent6">
                    <a:lumMod val="50000"/>
                  </a:schemeClr>
                </a:solidFill>
                <a:latin typeface="Candara" panose="020E0502030303020204" pitchFamily="34" charset="0"/>
              </a:rPr>
              <a:t>          materialen, gebruik van reststromen, duurzamer productieproces, materialen met minder massa.</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2</a:t>
            </a:r>
            <a:r>
              <a:rPr lang="nl-NL" sz="1400" dirty="0">
                <a:solidFill>
                  <a:schemeClr val="accent6">
                    <a:lumMod val="50000"/>
                  </a:schemeClr>
                </a:solidFill>
                <a:latin typeface="Candara" panose="020E0502030303020204" pitchFamily="34" charset="0"/>
              </a:rPr>
              <a:t>): verbetering MKI per functionele eenheid door bijvoorbeeld de inzet van emissieloos transport en materieel</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3</a:t>
            </a:r>
            <a:r>
              <a:rPr lang="nl-NL" sz="1400" dirty="0">
                <a:solidFill>
                  <a:schemeClr val="accent6">
                    <a:lumMod val="50000"/>
                  </a:schemeClr>
                </a:solidFill>
                <a:latin typeface="Candara" panose="020E0502030303020204" pitchFamily="34" charset="0"/>
              </a:rPr>
              <a:t>): verbetering MKI per functionele eenheid en per jaar door verlenging levensduur</a:t>
            </a:r>
            <a:endParaRPr lang="nl-NL" sz="1600" dirty="0"/>
          </a:p>
        </p:txBody>
      </p:sp>
    </p:spTree>
    <p:extLst>
      <p:ext uri="{BB962C8B-B14F-4D97-AF65-F5344CB8AC3E}">
        <p14:creationId xmlns:p14="http://schemas.microsoft.com/office/powerpoint/2010/main" val="1557281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Nadere Info</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28</a:t>
            </a:fld>
            <a:endParaRPr lang="nl-NL" dirty="0"/>
          </a:p>
        </p:txBody>
      </p:sp>
      <p:graphicFrame>
        <p:nvGraphicFramePr>
          <p:cNvPr id="7" name="Tabel 6">
            <a:extLst>
              <a:ext uri="{FF2B5EF4-FFF2-40B4-BE49-F238E27FC236}">
                <a16:creationId xmlns:a16="http://schemas.microsoft.com/office/drawing/2014/main" id="{F49B29E2-C623-4D3F-A339-D349FB94FD2C}"/>
              </a:ext>
            </a:extLst>
          </p:cNvPr>
          <p:cNvGraphicFramePr>
            <a:graphicFrameLocks noGrp="1"/>
          </p:cNvGraphicFramePr>
          <p:nvPr/>
        </p:nvGraphicFramePr>
        <p:xfrm>
          <a:off x="530988" y="1824802"/>
          <a:ext cx="11130023" cy="2284555"/>
        </p:xfrm>
        <a:graphic>
          <a:graphicData uri="http://schemas.openxmlformats.org/drawingml/2006/table">
            <a:tbl>
              <a:tblPr firstRow="1" firstCol="1" bandRow="1"/>
              <a:tblGrid>
                <a:gridCol w="2627094">
                  <a:extLst>
                    <a:ext uri="{9D8B030D-6E8A-4147-A177-3AD203B41FA5}">
                      <a16:colId xmlns:a16="http://schemas.microsoft.com/office/drawing/2014/main" val="2649859237"/>
                    </a:ext>
                  </a:extLst>
                </a:gridCol>
                <a:gridCol w="2112547">
                  <a:extLst>
                    <a:ext uri="{9D8B030D-6E8A-4147-A177-3AD203B41FA5}">
                      <a16:colId xmlns:a16="http://schemas.microsoft.com/office/drawing/2014/main" val="1906190954"/>
                    </a:ext>
                  </a:extLst>
                </a:gridCol>
                <a:gridCol w="1410789">
                  <a:extLst>
                    <a:ext uri="{9D8B030D-6E8A-4147-A177-3AD203B41FA5}">
                      <a16:colId xmlns:a16="http://schemas.microsoft.com/office/drawing/2014/main" val="2739885629"/>
                    </a:ext>
                  </a:extLst>
                </a:gridCol>
                <a:gridCol w="4979593">
                  <a:extLst>
                    <a:ext uri="{9D8B030D-6E8A-4147-A177-3AD203B41FA5}">
                      <a16:colId xmlns:a16="http://schemas.microsoft.com/office/drawing/2014/main" val="3762428392"/>
                    </a:ext>
                  </a:extLst>
                </a:gridCol>
              </a:tblGrid>
              <a:tr h="798655">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Onderwerp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Middel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208590"/>
                  </a:ext>
                </a:extLst>
              </a:tr>
              <a:tr h="363052">
                <a:tc>
                  <a:txBody>
                    <a:bodyPr/>
                    <a:lstStyle/>
                    <a:p>
                      <a:pPr algn="l" fontAlgn="t"/>
                      <a:r>
                        <a:rPr lang="en-US" sz="1600" b="0" i="0" u="none" strike="noStrike" dirty="0">
                          <a:solidFill>
                            <a:srgbClr val="000000"/>
                          </a:solidFill>
                          <a:effectLst/>
                          <a:latin typeface="Calibri" panose="020F0502020204030204" pitchFamily="34" charset="0"/>
                        </a:rPr>
                        <a:t>Is Concrete Destroying Our Planet?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Our Changing Climate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hlinkClick r:id="rId3"/>
                        </a:rPr>
                        <a:t>https://www.youtube.com/watch?v=UmnFTffYM3w</a:t>
                      </a:r>
                      <a:endParaRPr lang="nl-NL" sz="1600" b="0" i="0" u="none" strike="noStrike" dirty="0">
                        <a:solidFill>
                          <a:srgbClr val="000000"/>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3078377"/>
                  </a:ext>
                </a:extLst>
              </a:tr>
              <a:tr h="363052">
                <a:tc>
                  <a:txBody>
                    <a:bodyPr/>
                    <a:lstStyle/>
                    <a:p>
                      <a:pPr algn="l" fontAlgn="t"/>
                      <a:r>
                        <a:rPr lang="nl-NL" sz="1600" b="0" i="0" u="none" strike="noStrike" dirty="0">
                          <a:solidFill>
                            <a:srgbClr val="000000"/>
                          </a:solidFill>
                          <a:effectLst/>
                          <a:latin typeface="Calibri" panose="020F0502020204030204" pitchFamily="34" charset="0"/>
                        </a:rPr>
                        <a:t>Grenzen aan betongranulaat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BetonInfra.nl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4"/>
                        </a:rPr>
                        <a:t>https://www.betoninfra.nl/thema-s/duurzaamheid/grenzen-aan-betongranulaat</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6807037"/>
                  </a:ext>
                </a:extLst>
              </a:tr>
              <a:tr h="363052">
                <a:tc>
                  <a:txBody>
                    <a:bodyPr/>
                    <a:lstStyle/>
                    <a:p>
                      <a:pPr algn="l" fontAlgn="t"/>
                      <a:r>
                        <a:rPr lang="nl-NL" sz="1600" b="0" i="0" u="none" strike="noStrike" dirty="0">
                          <a:solidFill>
                            <a:srgbClr val="000000"/>
                          </a:solidFill>
                          <a:effectLst/>
                          <a:latin typeface="Calibri" panose="020F0502020204030204" pitchFamily="34" charset="0"/>
                        </a:rPr>
                        <a:t>Gewapend polymeerbeton in de infrasector</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Cementonline.nl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nieuwsbericht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5"/>
                        </a:rPr>
                        <a:t>https://www.cementonline.nl/gewapend-geopolymeerbeton-in-infrasector</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9631188"/>
                  </a:ext>
                </a:extLst>
              </a:tr>
            </a:tbl>
          </a:graphicData>
        </a:graphic>
      </p:graphicFrame>
    </p:spTree>
    <p:extLst>
      <p:ext uri="{BB962C8B-B14F-4D97-AF65-F5344CB8AC3E}">
        <p14:creationId xmlns:p14="http://schemas.microsoft.com/office/powerpoint/2010/main" val="2006426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011681"/>
            <a:ext cx="9144000" cy="2392372"/>
          </a:xfrm>
        </p:spPr>
        <p:txBody>
          <a:bodyPr>
            <a:normAutofit/>
          </a:bodyPr>
          <a:lstStyle/>
          <a:p>
            <a:r>
              <a:rPr lang="nl-NL" sz="5300" b="1" dirty="0"/>
              <a:t>Milieuprestatie GWW</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Beton</a:t>
            </a:r>
          </a:p>
          <a:p>
            <a:endParaRPr lang="nl-NL" sz="3200" b="1" dirty="0">
              <a:solidFill>
                <a:schemeClr val="accent6">
                  <a:lumMod val="50000"/>
                </a:schemeClr>
              </a:solidFill>
            </a:endParaRPr>
          </a:p>
        </p:txBody>
      </p:sp>
    </p:spTree>
    <p:extLst>
      <p:ext uri="{BB962C8B-B14F-4D97-AF65-F5344CB8AC3E}">
        <p14:creationId xmlns:p14="http://schemas.microsoft.com/office/powerpoint/2010/main" val="1912153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1797-2E95-49EB-A78B-8DD2894C1CBB}"/>
              </a:ext>
            </a:extLst>
          </p:cNvPr>
          <p:cNvSpPr>
            <a:spLocks noGrp="1"/>
          </p:cNvSpPr>
          <p:nvPr>
            <p:ph type="title"/>
          </p:nvPr>
        </p:nvSpPr>
        <p:spPr/>
        <p:txBody>
          <a:bodyPr/>
          <a:lstStyle/>
          <a:p>
            <a:r>
              <a:rPr lang="nl-NL" dirty="0"/>
              <a:t>Leervragen en opdrachten</a:t>
            </a:r>
          </a:p>
        </p:txBody>
      </p:sp>
      <p:sp>
        <p:nvSpPr>
          <p:cNvPr id="3" name="Tijdelijke aanduiding voor inhoud 2">
            <a:extLst>
              <a:ext uri="{FF2B5EF4-FFF2-40B4-BE49-F238E27FC236}">
                <a16:creationId xmlns:a16="http://schemas.microsoft.com/office/drawing/2014/main" id="{A5A5949B-CB1B-40C6-BD3A-286719B5CEDE}"/>
              </a:ext>
            </a:extLst>
          </p:cNvPr>
          <p:cNvSpPr>
            <a:spLocks noGrp="1"/>
          </p:cNvSpPr>
          <p:nvPr>
            <p:ph idx="1"/>
          </p:nvPr>
        </p:nvSpPr>
        <p:spPr/>
        <p:txBody>
          <a:bodyPr>
            <a:normAutofit/>
          </a:bodyPr>
          <a:lstStyle/>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Leervragen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lphaU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Wat is de milieu-impact van asfalt?</a:t>
            </a:r>
          </a:p>
          <a:p>
            <a:pPr marL="342900" indent="-342900">
              <a:buFont typeface="+mj-lt"/>
              <a:buAutoNum type="alphaU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Is het mogelijk asfalt te verduurzamen of duurzamer toe te passen?</a:t>
            </a:r>
          </a:p>
          <a:p>
            <a:pPr marL="0" indent="0">
              <a:buNone/>
            </a:pPr>
            <a:endParaRPr lang="nl-NL" sz="1800" dirty="0">
              <a:solidFill>
                <a:srgbClr val="385623"/>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Opdrachten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Bestudeer het Studiemateriaal</a:t>
            </a:r>
            <a:r>
              <a:rPr lang="nl-NL" sz="1800" dirty="0">
                <a:solidFill>
                  <a:srgbClr val="385623"/>
                </a:solidFill>
                <a:latin typeface="Candara" panose="020E0502030303020204" pitchFamily="34" charset="0"/>
                <a:cs typeface="Times New Roman" panose="02020603050405020304" pitchFamily="18" charset="0"/>
              </a:rPr>
              <a:t>.</a:t>
            </a:r>
          </a:p>
          <a:p>
            <a:pPr marL="342900" indent="-342900">
              <a:lnSpc>
                <a:spcPct val="107000"/>
              </a:lnSpc>
              <a:buFont typeface="+mj-lt"/>
              <a:buAutoNum type="arabicPeriod"/>
            </a:pPr>
            <a:r>
              <a:rPr lang="nl-NL" sz="1800" dirty="0">
                <a:solidFill>
                  <a:srgbClr val="385623"/>
                </a:solidFill>
                <a:latin typeface="Candara" panose="020E0502030303020204" pitchFamily="34" charset="0"/>
                <a:cs typeface="Times New Roman" panose="02020603050405020304" pitchFamily="18" charset="0"/>
              </a:rPr>
              <a:t>Rangschik de innovaties uit het deel Studiemateriaal naar fase van de levenscyclusanalyse. In welke fase wordt een vermindering van de MKI bereikt ten opzichte van vergelijkbare, traditionele producten of processen?</a:t>
            </a:r>
          </a:p>
          <a:p>
            <a:pPr marL="342900" lvl="0" indent="-342900">
              <a:lnSpc>
                <a:spcPct val="107000"/>
              </a:lnSpc>
              <a:buFont typeface="+mj-lt"/>
              <a:buAutoNum type="arabicPeriod"/>
            </a:pPr>
            <a:r>
              <a:rPr lang="nl-NL" sz="1800" dirty="0">
                <a:solidFill>
                  <a:srgbClr val="385623"/>
                </a:solidFill>
                <a:latin typeface="Candara" panose="020E0502030303020204" pitchFamily="34" charset="0"/>
                <a:cs typeface="Times New Roman" panose="02020603050405020304" pitchFamily="18" charset="0"/>
              </a:rPr>
              <a:t>Bepaal – voor zover mogelijk – voor welke toepassing de verduurzaming / de innovatie geschikt is.</a:t>
            </a:r>
          </a:p>
          <a:p>
            <a:pPr marL="342900" lvl="0" indent="-342900">
              <a:lnSpc>
                <a:spcPct val="107000"/>
              </a:lnSpc>
              <a:buFont typeface="+mj-lt"/>
              <a:buAutoNum type="arabicPeriod"/>
            </a:pPr>
            <a:endParaRPr lang="nl-NL" dirty="0"/>
          </a:p>
        </p:txBody>
      </p:sp>
      <p:sp>
        <p:nvSpPr>
          <p:cNvPr id="4" name="Tijdelijke aanduiding voor dianummer 3">
            <a:extLst>
              <a:ext uri="{FF2B5EF4-FFF2-40B4-BE49-F238E27FC236}">
                <a16:creationId xmlns:a16="http://schemas.microsoft.com/office/drawing/2014/main" id="{5DB454BB-896B-4F9E-BA4B-2D924E6030D3}"/>
              </a:ext>
            </a:extLst>
          </p:cNvPr>
          <p:cNvSpPr>
            <a:spLocks noGrp="1"/>
          </p:cNvSpPr>
          <p:nvPr>
            <p:ph type="sldNum" sz="quarter" idx="12"/>
          </p:nvPr>
        </p:nvSpPr>
        <p:spPr/>
        <p:txBody>
          <a:bodyPr/>
          <a:lstStyle/>
          <a:p>
            <a:fld id="{993A4BE7-94F8-43D0-A956-A40AC5AB901E}" type="slidenum">
              <a:rPr lang="nl-NL" smtClean="0"/>
              <a:t>3</a:t>
            </a:fld>
            <a:endParaRPr lang="nl-NL" dirty="0"/>
          </a:p>
        </p:txBody>
      </p:sp>
    </p:spTree>
    <p:extLst>
      <p:ext uri="{BB962C8B-B14F-4D97-AF65-F5344CB8AC3E}">
        <p14:creationId xmlns:p14="http://schemas.microsoft.com/office/powerpoint/2010/main" val="4032532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6CACFD-D50A-4F26-8FB6-0E61FE5677C9}"/>
              </a:ext>
            </a:extLst>
          </p:cNvPr>
          <p:cNvSpPr>
            <a:spLocks noGrp="1"/>
          </p:cNvSpPr>
          <p:nvPr>
            <p:ph type="title"/>
          </p:nvPr>
        </p:nvSpPr>
        <p:spPr/>
        <p:txBody>
          <a:bodyPr/>
          <a:lstStyle/>
          <a:p>
            <a:r>
              <a:rPr lang="nl-NL" dirty="0"/>
              <a:t>Beton </a:t>
            </a:r>
          </a:p>
        </p:txBody>
      </p:sp>
      <p:sp>
        <p:nvSpPr>
          <p:cNvPr id="4" name="Tijdelijke aanduiding voor dianummer 3">
            <a:extLst>
              <a:ext uri="{FF2B5EF4-FFF2-40B4-BE49-F238E27FC236}">
                <a16:creationId xmlns:a16="http://schemas.microsoft.com/office/drawing/2014/main" id="{94F2C547-83BD-4A99-B72D-B8FE6699025C}"/>
              </a:ext>
            </a:extLst>
          </p:cNvPr>
          <p:cNvSpPr>
            <a:spLocks noGrp="1"/>
          </p:cNvSpPr>
          <p:nvPr>
            <p:ph type="sldNum" sz="quarter" idx="12"/>
          </p:nvPr>
        </p:nvSpPr>
        <p:spPr/>
        <p:txBody>
          <a:bodyPr/>
          <a:lstStyle/>
          <a:p>
            <a:fld id="{993A4BE7-94F8-43D0-A956-A40AC5AB901E}" type="slidenum">
              <a:rPr lang="nl-NL" smtClean="0"/>
              <a:t>30</a:t>
            </a:fld>
            <a:endParaRPr lang="nl-NL" dirty="0"/>
          </a:p>
        </p:txBody>
      </p:sp>
      <p:pic>
        <p:nvPicPr>
          <p:cNvPr id="5" name="Afbeelding 4">
            <a:hlinkClick r:id="rId3"/>
            <a:extLst>
              <a:ext uri="{FF2B5EF4-FFF2-40B4-BE49-F238E27FC236}">
                <a16:creationId xmlns:a16="http://schemas.microsoft.com/office/drawing/2014/main" id="{EB7AAF1C-6C90-43A8-A5C7-0F74507FDA61}"/>
              </a:ext>
            </a:extLst>
          </p:cNvPr>
          <p:cNvPicPr>
            <a:picLocks noChangeAspect="1"/>
          </p:cNvPicPr>
          <p:nvPr/>
        </p:nvPicPr>
        <p:blipFill>
          <a:blip r:embed="rId4"/>
          <a:stretch>
            <a:fillRect/>
          </a:stretch>
        </p:blipFill>
        <p:spPr>
          <a:xfrm>
            <a:off x="1712118" y="1475601"/>
            <a:ext cx="8767763" cy="4547374"/>
          </a:xfrm>
          <a:prstGeom prst="rect">
            <a:avLst/>
          </a:prstGeom>
        </p:spPr>
      </p:pic>
    </p:spTree>
    <p:extLst>
      <p:ext uri="{BB962C8B-B14F-4D97-AF65-F5344CB8AC3E}">
        <p14:creationId xmlns:p14="http://schemas.microsoft.com/office/powerpoint/2010/main" val="2923384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0F6952C-461C-488D-831C-10F6A4C46BB5}"/>
              </a:ext>
            </a:extLst>
          </p:cNvPr>
          <p:cNvSpPr>
            <a:spLocks noGrp="1"/>
          </p:cNvSpPr>
          <p:nvPr>
            <p:ph type="title"/>
          </p:nvPr>
        </p:nvSpPr>
        <p:spPr/>
        <p:txBody>
          <a:bodyPr>
            <a:normAutofit/>
          </a:bodyPr>
          <a:lstStyle/>
          <a:p>
            <a:r>
              <a:rPr lang="nl-NL" dirty="0"/>
              <a:t>Het belang van ontwerp en uitvoering</a:t>
            </a:r>
          </a:p>
        </p:txBody>
      </p:sp>
      <p:sp>
        <p:nvSpPr>
          <p:cNvPr id="5" name="Tijdelijke aanduiding voor dianummer 4">
            <a:extLst>
              <a:ext uri="{FF2B5EF4-FFF2-40B4-BE49-F238E27FC236}">
                <a16:creationId xmlns:a16="http://schemas.microsoft.com/office/drawing/2014/main" id="{BF7F4C89-F21C-4331-8B07-8EE788FFA2A7}"/>
              </a:ext>
            </a:extLst>
          </p:cNvPr>
          <p:cNvSpPr>
            <a:spLocks noGrp="1"/>
          </p:cNvSpPr>
          <p:nvPr>
            <p:ph type="sldNum" sz="quarter" idx="12"/>
          </p:nvPr>
        </p:nvSpPr>
        <p:spPr/>
        <p:txBody>
          <a:bodyPr/>
          <a:lstStyle/>
          <a:p>
            <a:fld id="{993A4BE7-94F8-43D0-A956-A40AC5AB901E}" type="slidenum">
              <a:rPr lang="nl-NL" smtClean="0"/>
              <a:t>31</a:t>
            </a:fld>
            <a:endParaRPr lang="nl-NL" dirty="0"/>
          </a:p>
        </p:txBody>
      </p:sp>
      <p:sp>
        <p:nvSpPr>
          <p:cNvPr id="9" name="Tekstvak 8">
            <a:extLst>
              <a:ext uri="{FF2B5EF4-FFF2-40B4-BE49-F238E27FC236}">
                <a16:creationId xmlns:a16="http://schemas.microsoft.com/office/drawing/2014/main" id="{C8C6FFB6-F007-41A3-920D-8E245B558571}"/>
              </a:ext>
            </a:extLst>
          </p:cNvPr>
          <p:cNvSpPr txBox="1"/>
          <p:nvPr/>
        </p:nvSpPr>
        <p:spPr>
          <a:xfrm>
            <a:off x="9753600" y="6024627"/>
            <a:ext cx="2262414" cy="369332"/>
          </a:xfrm>
          <a:prstGeom prst="rect">
            <a:avLst/>
          </a:prstGeom>
          <a:noFill/>
        </p:spPr>
        <p:txBody>
          <a:bodyPr wrap="square" rtlCol="0">
            <a:spAutoFit/>
          </a:bodyPr>
          <a:lstStyle/>
          <a:p>
            <a:r>
              <a:rPr lang="nl-NL" i="1" dirty="0"/>
              <a:t>Bron: betonakkoord.nl</a:t>
            </a:r>
          </a:p>
        </p:txBody>
      </p:sp>
      <p:grpSp>
        <p:nvGrpSpPr>
          <p:cNvPr id="2" name="Groep 1">
            <a:extLst>
              <a:ext uri="{FF2B5EF4-FFF2-40B4-BE49-F238E27FC236}">
                <a16:creationId xmlns:a16="http://schemas.microsoft.com/office/drawing/2014/main" id="{6D3BABB1-921F-4324-9D28-ED0358BEE66B}"/>
              </a:ext>
            </a:extLst>
          </p:cNvPr>
          <p:cNvGrpSpPr/>
          <p:nvPr/>
        </p:nvGrpSpPr>
        <p:grpSpPr>
          <a:xfrm>
            <a:off x="1816100" y="1366535"/>
            <a:ext cx="8688093" cy="4737422"/>
            <a:chOff x="1816100" y="1366535"/>
            <a:chExt cx="8688093" cy="4737422"/>
          </a:xfrm>
        </p:grpSpPr>
        <p:pic>
          <p:nvPicPr>
            <p:cNvPr id="8" name="Afbeelding 7">
              <a:extLst>
                <a:ext uri="{FF2B5EF4-FFF2-40B4-BE49-F238E27FC236}">
                  <a16:creationId xmlns:a16="http://schemas.microsoft.com/office/drawing/2014/main" id="{ACC4C20B-81A4-4B2B-9C9B-3FEAD48414D7}"/>
                </a:ext>
              </a:extLst>
            </p:cNvPr>
            <p:cNvPicPr>
              <a:picLocks noChangeAspect="1"/>
            </p:cNvPicPr>
            <p:nvPr/>
          </p:nvPicPr>
          <p:blipFill>
            <a:blip r:embed="rId3"/>
            <a:stretch>
              <a:fillRect/>
            </a:stretch>
          </p:blipFill>
          <p:spPr>
            <a:xfrm>
              <a:off x="1816100" y="1366535"/>
              <a:ext cx="8688093" cy="4737422"/>
            </a:xfrm>
            <a:prstGeom prst="rect">
              <a:avLst/>
            </a:prstGeom>
            <a:ln>
              <a:solidFill>
                <a:schemeClr val="accent6">
                  <a:lumMod val="50000"/>
                </a:schemeClr>
              </a:solidFill>
            </a:ln>
          </p:spPr>
        </p:pic>
        <p:sp>
          <p:nvSpPr>
            <p:cNvPr id="10" name="Rechthoek 9">
              <a:extLst>
                <a:ext uri="{FF2B5EF4-FFF2-40B4-BE49-F238E27FC236}">
                  <a16:creationId xmlns:a16="http://schemas.microsoft.com/office/drawing/2014/main" id="{CF303067-6EDF-417D-9CC9-8F0E611EF034}"/>
                </a:ext>
              </a:extLst>
            </p:cNvPr>
            <p:cNvSpPr/>
            <p:nvPr/>
          </p:nvSpPr>
          <p:spPr>
            <a:xfrm>
              <a:off x="7748293" y="1915125"/>
              <a:ext cx="2755900" cy="375896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Tree>
    <p:extLst>
      <p:ext uri="{BB962C8B-B14F-4D97-AF65-F5344CB8AC3E}">
        <p14:creationId xmlns:p14="http://schemas.microsoft.com/office/powerpoint/2010/main" val="2350537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ECE744-E836-468B-863C-8F620E0CF9BA}"/>
              </a:ext>
            </a:extLst>
          </p:cNvPr>
          <p:cNvSpPr>
            <a:spLocks noGrp="1"/>
          </p:cNvSpPr>
          <p:nvPr>
            <p:ph type="title"/>
          </p:nvPr>
        </p:nvSpPr>
        <p:spPr/>
        <p:txBody>
          <a:bodyPr/>
          <a:lstStyle/>
          <a:p>
            <a:r>
              <a:rPr lang="nl-NL" dirty="0"/>
              <a:t>MKI –score 19 betonmortels</a:t>
            </a:r>
          </a:p>
        </p:txBody>
      </p:sp>
      <p:sp>
        <p:nvSpPr>
          <p:cNvPr id="3" name="Tijdelijke aanduiding voor inhoud 2">
            <a:extLst>
              <a:ext uri="{FF2B5EF4-FFF2-40B4-BE49-F238E27FC236}">
                <a16:creationId xmlns:a16="http://schemas.microsoft.com/office/drawing/2014/main" id="{FE981FF6-A5F6-47D4-A4CA-6754F3B4B060}"/>
              </a:ext>
            </a:extLst>
          </p:cNvPr>
          <p:cNvSpPr>
            <a:spLocks noGrp="1"/>
          </p:cNvSpPr>
          <p:nvPr>
            <p:ph idx="1"/>
          </p:nvPr>
        </p:nvSpPr>
        <p:spPr>
          <a:xfrm>
            <a:off x="838200" y="1311564"/>
            <a:ext cx="4920343" cy="4865399"/>
          </a:xfrm>
        </p:spPr>
        <p:txBody>
          <a:bodyPr>
            <a:normAutofit/>
          </a:bodyPr>
          <a:lstStyle/>
          <a:p>
            <a:r>
              <a:rPr lang="nl-NL" sz="2400" dirty="0"/>
              <a:t>Cement van grote invloed op de milieu-impact van beton</a:t>
            </a:r>
          </a:p>
          <a:p>
            <a:r>
              <a:rPr lang="nl-NL" sz="2400" dirty="0"/>
              <a:t>CEM 1 (portlandcement) hogere MKI  dan CEM III (hoogovencement)</a:t>
            </a:r>
          </a:p>
          <a:p>
            <a:r>
              <a:rPr lang="nl-NL" sz="2400" dirty="0"/>
              <a:t>Hoe hoger de sterkteklasse, hoe hoger de MKI</a:t>
            </a:r>
          </a:p>
          <a:p>
            <a:r>
              <a:rPr lang="nl-NL" sz="2400" dirty="0"/>
              <a:t>30% betongranulaat geeft geen wezenlijk verschil in vergelijking met primair </a:t>
            </a:r>
            <a:r>
              <a:rPr lang="nl-NL" sz="2400" dirty="0" err="1"/>
              <a:t>toeslagmateria</a:t>
            </a:r>
            <a:endParaRPr lang="nl-NL" sz="2400" dirty="0"/>
          </a:p>
        </p:txBody>
      </p:sp>
      <p:sp>
        <p:nvSpPr>
          <p:cNvPr id="4" name="Tijdelijke aanduiding voor dianummer 3">
            <a:extLst>
              <a:ext uri="{FF2B5EF4-FFF2-40B4-BE49-F238E27FC236}">
                <a16:creationId xmlns:a16="http://schemas.microsoft.com/office/drawing/2014/main" id="{5FB49E2D-492B-4CA2-AE3D-290944C5DDC1}"/>
              </a:ext>
            </a:extLst>
          </p:cNvPr>
          <p:cNvSpPr>
            <a:spLocks noGrp="1"/>
          </p:cNvSpPr>
          <p:nvPr>
            <p:ph type="sldNum" sz="quarter" idx="12"/>
          </p:nvPr>
        </p:nvSpPr>
        <p:spPr/>
        <p:txBody>
          <a:bodyPr/>
          <a:lstStyle/>
          <a:p>
            <a:fld id="{993A4BE7-94F8-43D0-A956-A40AC5AB901E}" type="slidenum">
              <a:rPr lang="nl-NL" smtClean="0"/>
              <a:t>32</a:t>
            </a:fld>
            <a:endParaRPr lang="nl-NL" dirty="0"/>
          </a:p>
        </p:txBody>
      </p:sp>
      <p:pic>
        <p:nvPicPr>
          <p:cNvPr id="6" name="Afbeelding 5">
            <a:extLst>
              <a:ext uri="{FF2B5EF4-FFF2-40B4-BE49-F238E27FC236}">
                <a16:creationId xmlns:a16="http://schemas.microsoft.com/office/drawing/2014/main" id="{C10C45A9-B39F-44E0-8335-FC6F4BB4DD11}"/>
              </a:ext>
            </a:extLst>
          </p:cNvPr>
          <p:cNvPicPr>
            <a:picLocks noChangeAspect="1"/>
          </p:cNvPicPr>
          <p:nvPr/>
        </p:nvPicPr>
        <p:blipFill>
          <a:blip r:embed="rId3"/>
          <a:stretch>
            <a:fillRect/>
          </a:stretch>
        </p:blipFill>
        <p:spPr>
          <a:xfrm>
            <a:off x="5910944" y="1040099"/>
            <a:ext cx="6087796" cy="5017934"/>
          </a:xfrm>
          <a:prstGeom prst="rect">
            <a:avLst/>
          </a:prstGeom>
          <a:ln>
            <a:solidFill>
              <a:schemeClr val="accent6">
                <a:lumMod val="50000"/>
              </a:schemeClr>
            </a:solidFill>
          </a:ln>
        </p:spPr>
      </p:pic>
    </p:spTree>
    <p:extLst>
      <p:ext uri="{BB962C8B-B14F-4D97-AF65-F5344CB8AC3E}">
        <p14:creationId xmlns:p14="http://schemas.microsoft.com/office/powerpoint/2010/main" val="2911864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6CACFD-D50A-4F26-8FB6-0E61FE5677C9}"/>
              </a:ext>
            </a:extLst>
          </p:cNvPr>
          <p:cNvSpPr>
            <a:spLocks noGrp="1"/>
          </p:cNvSpPr>
          <p:nvPr>
            <p:ph type="title"/>
          </p:nvPr>
        </p:nvSpPr>
        <p:spPr/>
        <p:txBody>
          <a:bodyPr/>
          <a:lstStyle/>
          <a:p>
            <a:r>
              <a:rPr lang="nl-NL" dirty="0"/>
              <a:t>Beton en CO</a:t>
            </a:r>
            <a:r>
              <a:rPr lang="nl-NL" dirty="0">
                <a:latin typeface="Calibri" panose="020F0502020204030204" pitchFamily="34" charset="0"/>
                <a:cs typeface="Calibri" panose="020F0502020204030204" pitchFamily="34" charset="0"/>
              </a:rPr>
              <a:t>₂</a:t>
            </a:r>
            <a:r>
              <a:rPr lang="nl-NL" dirty="0"/>
              <a:t>-emissies </a:t>
            </a:r>
          </a:p>
        </p:txBody>
      </p:sp>
      <p:sp>
        <p:nvSpPr>
          <p:cNvPr id="3" name="Tijdelijke aanduiding voor inhoud 2">
            <a:extLst>
              <a:ext uri="{FF2B5EF4-FFF2-40B4-BE49-F238E27FC236}">
                <a16:creationId xmlns:a16="http://schemas.microsoft.com/office/drawing/2014/main" id="{C98601EC-1183-49B2-9E4A-E9697E58EAC3}"/>
              </a:ext>
            </a:extLst>
          </p:cNvPr>
          <p:cNvSpPr>
            <a:spLocks noGrp="1"/>
          </p:cNvSpPr>
          <p:nvPr>
            <p:ph idx="1"/>
          </p:nvPr>
        </p:nvSpPr>
        <p:spPr>
          <a:xfrm>
            <a:off x="838200" y="1311564"/>
            <a:ext cx="4962948" cy="4865399"/>
          </a:xfrm>
        </p:spPr>
        <p:txBody>
          <a:bodyPr>
            <a:normAutofit/>
          </a:bodyPr>
          <a:lstStyle/>
          <a:p>
            <a:pPr>
              <a:spcBef>
                <a:spcPts val="1200"/>
              </a:spcBef>
              <a:spcAft>
                <a:spcPts val="1200"/>
              </a:spcAft>
            </a:pPr>
            <a:r>
              <a:rPr lang="nl-NL" sz="2400" dirty="0"/>
              <a:t>Nederland verwerkt jaarlijks ca. 14 miljoen m</a:t>
            </a:r>
            <a:r>
              <a:rPr lang="nl-NL" sz="2400" dirty="0">
                <a:latin typeface="Calibri" panose="020F0502020204030204" pitchFamily="34" charset="0"/>
                <a:cs typeface="Calibri" panose="020F0502020204030204" pitchFamily="34" charset="0"/>
              </a:rPr>
              <a:t>³ </a:t>
            </a:r>
            <a:r>
              <a:rPr lang="nl-NL" sz="2400" dirty="0"/>
              <a:t>beton.</a:t>
            </a:r>
          </a:p>
          <a:p>
            <a:pPr>
              <a:spcBef>
                <a:spcPts val="1200"/>
              </a:spcBef>
              <a:spcAft>
                <a:spcPts val="1200"/>
              </a:spcAft>
            </a:pPr>
            <a:r>
              <a:rPr lang="nl-NL" sz="2400" dirty="0"/>
              <a:t>Belangrijkste milieu-impact: CO</a:t>
            </a:r>
            <a:r>
              <a:rPr lang="nl-NL" sz="2400" dirty="0">
                <a:latin typeface="Calibri" panose="020F0502020204030204" pitchFamily="34" charset="0"/>
                <a:cs typeface="Calibri" panose="020F0502020204030204" pitchFamily="34" charset="0"/>
              </a:rPr>
              <a:t>₂</a:t>
            </a:r>
            <a:r>
              <a:rPr lang="nl-NL" sz="2400" dirty="0"/>
              <a:t>-uitstoot.  1 kg portlandcement = 1kg CO</a:t>
            </a:r>
            <a:r>
              <a:rPr lang="nl-NL" sz="2400" dirty="0">
                <a:latin typeface="Calibri" panose="020F0502020204030204" pitchFamily="34" charset="0"/>
                <a:cs typeface="Calibri" panose="020F0502020204030204" pitchFamily="34" charset="0"/>
              </a:rPr>
              <a:t>₂</a:t>
            </a:r>
            <a:r>
              <a:rPr lang="nl-NL" sz="2400" dirty="0"/>
              <a:t>-uitstoot.</a:t>
            </a:r>
          </a:p>
          <a:p>
            <a:pPr>
              <a:spcBef>
                <a:spcPts val="1200"/>
              </a:spcBef>
              <a:spcAft>
                <a:spcPts val="1200"/>
              </a:spcAft>
            </a:pPr>
            <a:r>
              <a:rPr lang="nl-NL" sz="2400" dirty="0"/>
              <a:t>CO</a:t>
            </a:r>
            <a:r>
              <a:rPr lang="nl-NL" sz="2400" dirty="0">
                <a:latin typeface="Calibri" panose="020F0502020204030204" pitchFamily="34" charset="0"/>
                <a:cs typeface="Calibri" panose="020F0502020204030204" pitchFamily="34" charset="0"/>
              </a:rPr>
              <a:t>₂</a:t>
            </a:r>
            <a:r>
              <a:rPr lang="nl-NL" sz="2400" dirty="0"/>
              <a:t>-emissie van het Nederlandse beton: ca. 3,5 Mt per jaar, waarvan 80% gerelateerd aan cement. </a:t>
            </a:r>
          </a:p>
          <a:p>
            <a:pPr>
              <a:spcBef>
                <a:spcPts val="1200"/>
              </a:spcBef>
              <a:spcAft>
                <a:spcPts val="1200"/>
              </a:spcAft>
            </a:pPr>
            <a:r>
              <a:rPr lang="nl-NL" sz="2400" dirty="0"/>
              <a:t>Met het </a:t>
            </a:r>
            <a:r>
              <a:rPr lang="nl-NL" sz="2400" i="1" dirty="0"/>
              <a:t>Betonakkoord</a:t>
            </a:r>
            <a:r>
              <a:rPr lang="nl-NL" sz="2400" dirty="0"/>
              <a:t>, wil de betonketen in 2030 de CO</a:t>
            </a:r>
            <a:r>
              <a:rPr lang="nl-NL" sz="2400" dirty="0">
                <a:latin typeface="Calibri" panose="020F0502020204030204" pitchFamily="34" charset="0"/>
                <a:cs typeface="Calibri" panose="020F0502020204030204" pitchFamily="34" charset="0"/>
              </a:rPr>
              <a:t>₂</a:t>
            </a:r>
            <a:r>
              <a:rPr lang="nl-NL" sz="2400" dirty="0"/>
              <a:t>-uitstoot met 49% reduceren t.o.v. 1990.</a:t>
            </a:r>
          </a:p>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94F2C547-83BD-4A99-B72D-B8FE6699025C}"/>
              </a:ext>
            </a:extLst>
          </p:cNvPr>
          <p:cNvSpPr>
            <a:spLocks noGrp="1"/>
          </p:cNvSpPr>
          <p:nvPr>
            <p:ph type="sldNum" sz="quarter" idx="12"/>
          </p:nvPr>
        </p:nvSpPr>
        <p:spPr/>
        <p:txBody>
          <a:bodyPr/>
          <a:lstStyle/>
          <a:p>
            <a:fld id="{993A4BE7-94F8-43D0-A956-A40AC5AB901E}" type="slidenum">
              <a:rPr lang="nl-NL" smtClean="0"/>
              <a:t>33</a:t>
            </a:fld>
            <a:endParaRPr lang="nl-NL" dirty="0"/>
          </a:p>
        </p:txBody>
      </p:sp>
      <p:sp>
        <p:nvSpPr>
          <p:cNvPr id="17" name="Tekstvak 16">
            <a:extLst>
              <a:ext uri="{FF2B5EF4-FFF2-40B4-BE49-F238E27FC236}">
                <a16:creationId xmlns:a16="http://schemas.microsoft.com/office/drawing/2014/main" id="{DFE8DE00-29F5-428B-9836-41F47DB08668}"/>
              </a:ext>
            </a:extLst>
          </p:cNvPr>
          <p:cNvSpPr txBox="1"/>
          <p:nvPr/>
        </p:nvSpPr>
        <p:spPr>
          <a:xfrm>
            <a:off x="6267307" y="5944275"/>
            <a:ext cx="5962794" cy="307777"/>
          </a:xfrm>
          <a:prstGeom prst="rect">
            <a:avLst/>
          </a:prstGeom>
          <a:noFill/>
        </p:spPr>
        <p:txBody>
          <a:bodyPr wrap="square">
            <a:spAutoFit/>
          </a:bodyPr>
          <a:lstStyle/>
          <a:p>
            <a:r>
              <a:rPr lang="nl-NL" sz="1400" i="1" dirty="0"/>
              <a:t>Bron: Milieu-impact van betongebruik in de Nederlandse Bouwe, CE Delft, 2013</a:t>
            </a:r>
          </a:p>
        </p:txBody>
      </p:sp>
      <p:pic>
        <p:nvPicPr>
          <p:cNvPr id="27" name="Afbeelding 26">
            <a:extLst>
              <a:ext uri="{FF2B5EF4-FFF2-40B4-BE49-F238E27FC236}">
                <a16:creationId xmlns:a16="http://schemas.microsoft.com/office/drawing/2014/main" id="{7E072FAB-5053-406E-AB82-06234CB42675}"/>
              </a:ext>
            </a:extLst>
          </p:cNvPr>
          <p:cNvPicPr>
            <a:picLocks noChangeAspect="1"/>
          </p:cNvPicPr>
          <p:nvPr/>
        </p:nvPicPr>
        <p:blipFill>
          <a:blip r:embed="rId3"/>
          <a:stretch>
            <a:fillRect/>
          </a:stretch>
        </p:blipFill>
        <p:spPr>
          <a:xfrm>
            <a:off x="6096000" y="1154546"/>
            <a:ext cx="5962794" cy="4786600"/>
          </a:xfrm>
          <a:prstGeom prst="rect">
            <a:avLst/>
          </a:prstGeom>
        </p:spPr>
      </p:pic>
    </p:spTree>
    <p:extLst>
      <p:ext uri="{BB962C8B-B14F-4D97-AF65-F5344CB8AC3E}">
        <p14:creationId xmlns:p14="http://schemas.microsoft.com/office/powerpoint/2010/main" val="2633666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el 1">
                <a:extLst>
                  <a:ext uri="{FF2B5EF4-FFF2-40B4-BE49-F238E27FC236}">
                    <a16:creationId xmlns:a16="http://schemas.microsoft.com/office/drawing/2014/main" id="{A7100ED0-329F-4485-BB0D-6479283299D2}"/>
                  </a:ext>
                </a:extLst>
              </p:cNvPr>
              <p:cNvSpPr>
                <a:spLocks noGrp="1"/>
              </p:cNvSpPr>
              <p:nvPr>
                <p:ph type="title"/>
              </p:nvPr>
            </p:nvSpPr>
            <p:spPr/>
            <p:txBody>
              <a:bodyPr/>
              <a:lstStyle/>
              <a:p>
                <a:r>
                  <a:rPr lang="nl-NL" dirty="0"/>
                  <a:t>CO</a:t>
                </a:r>
                <a14:m>
                  <m:oMath xmlns:m="http://schemas.openxmlformats.org/officeDocument/2006/math">
                    <m:r>
                      <a:rPr lang="nl-NL" i="1" smtClean="0">
                        <a:latin typeface="Cambria Math" panose="02040503050406030204" pitchFamily="18" charset="0"/>
                      </a:rPr>
                      <m:t>₂</m:t>
                    </m:r>
                  </m:oMath>
                </a14:m>
                <a:r>
                  <a:rPr lang="nl-NL" dirty="0"/>
                  <a:t> uitstoot Nederlands Beton 2017</a:t>
                </a:r>
              </a:p>
            </p:txBody>
          </p:sp>
        </mc:Choice>
        <mc:Fallback xmlns="">
          <p:sp>
            <p:nvSpPr>
              <p:cNvPr id="2" name="Titel 1">
                <a:extLst>
                  <a:ext uri="{FF2B5EF4-FFF2-40B4-BE49-F238E27FC236}">
                    <a16:creationId xmlns:a16="http://schemas.microsoft.com/office/drawing/2014/main" id="{A7100ED0-329F-4485-BB0D-6479283299D2}"/>
                  </a:ext>
                </a:extLst>
              </p:cNvPr>
              <p:cNvSpPr>
                <a:spLocks noGrp="1" noRot="1" noChangeAspect="1" noMove="1" noResize="1" noEditPoints="1" noAdjustHandles="1" noChangeArrowheads="1" noChangeShapeType="1" noTextEdit="1"/>
              </p:cNvSpPr>
              <p:nvPr>
                <p:ph type="title"/>
              </p:nvPr>
            </p:nvSpPr>
            <p:spPr>
              <a:blipFill>
                <a:blip r:embed="rId3"/>
                <a:stretch>
                  <a:fillRect l="-1507" b="-10078"/>
                </a:stretch>
              </a:blipFill>
            </p:spPr>
            <p:txBody>
              <a:bodyPr/>
              <a:lstStyle/>
              <a:p>
                <a:r>
                  <a:rPr lang="nl-NL">
                    <a:noFill/>
                  </a:rPr>
                  <a:t> </a:t>
                </a:r>
              </a:p>
            </p:txBody>
          </p:sp>
        </mc:Fallback>
      </mc:AlternateContent>
      <p:sp>
        <p:nvSpPr>
          <p:cNvPr id="4" name="Tijdelijke aanduiding voor dianummer 3">
            <a:extLst>
              <a:ext uri="{FF2B5EF4-FFF2-40B4-BE49-F238E27FC236}">
                <a16:creationId xmlns:a16="http://schemas.microsoft.com/office/drawing/2014/main" id="{D0E2DE17-9C69-4F5C-B2B6-B18CE1B604E7}"/>
              </a:ext>
            </a:extLst>
          </p:cNvPr>
          <p:cNvSpPr>
            <a:spLocks noGrp="1"/>
          </p:cNvSpPr>
          <p:nvPr>
            <p:ph type="sldNum" sz="quarter" idx="12"/>
          </p:nvPr>
        </p:nvSpPr>
        <p:spPr/>
        <p:txBody>
          <a:bodyPr/>
          <a:lstStyle/>
          <a:p>
            <a:fld id="{993A4BE7-94F8-43D0-A956-A40AC5AB901E}" type="slidenum">
              <a:rPr lang="nl-NL" smtClean="0"/>
              <a:t>34</a:t>
            </a:fld>
            <a:endParaRPr lang="nl-NL" dirty="0"/>
          </a:p>
        </p:txBody>
      </p:sp>
      <p:grpSp>
        <p:nvGrpSpPr>
          <p:cNvPr id="3" name="Groep 2">
            <a:extLst>
              <a:ext uri="{FF2B5EF4-FFF2-40B4-BE49-F238E27FC236}">
                <a16:creationId xmlns:a16="http://schemas.microsoft.com/office/drawing/2014/main" id="{F221C018-4B2C-4EBB-AEBF-C1D34A47C551}"/>
              </a:ext>
            </a:extLst>
          </p:cNvPr>
          <p:cNvGrpSpPr/>
          <p:nvPr/>
        </p:nvGrpSpPr>
        <p:grpSpPr>
          <a:xfrm>
            <a:off x="1854200" y="1154547"/>
            <a:ext cx="7962900" cy="5201804"/>
            <a:chOff x="838200" y="1242941"/>
            <a:chExt cx="7635078" cy="4856359"/>
          </a:xfrm>
        </p:grpSpPr>
        <p:pic>
          <p:nvPicPr>
            <p:cNvPr id="8" name="Afbeelding 7">
              <a:extLst>
                <a:ext uri="{FF2B5EF4-FFF2-40B4-BE49-F238E27FC236}">
                  <a16:creationId xmlns:a16="http://schemas.microsoft.com/office/drawing/2014/main" id="{400956BD-6D62-4ADF-A7EA-6ABCFA4C6397}"/>
                </a:ext>
              </a:extLst>
            </p:cNvPr>
            <p:cNvPicPr>
              <a:picLocks noChangeAspect="1"/>
            </p:cNvPicPr>
            <p:nvPr/>
          </p:nvPicPr>
          <p:blipFill>
            <a:blip r:embed="rId4"/>
            <a:stretch>
              <a:fillRect/>
            </a:stretch>
          </p:blipFill>
          <p:spPr>
            <a:xfrm>
              <a:off x="942975" y="1242941"/>
              <a:ext cx="7530303" cy="4579360"/>
            </a:xfrm>
            <a:prstGeom prst="rect">
              <a:avLst/>
            </a:prstGeom>
            <a:ln>
              <a:solidFill>
                <a:schemeClr val="accent6">
                  <a:lumMod val="50000"/>
                </a:schemeClr>
              </a:solidFill>
            </a:ln>
          </p:spPr>
        </p:pic>
        <p:sp>
          <p:nvSpPr>
            <p:cNvPr id="9" name="Tekstvak 8">
              <a:extLst>
                <a:ext uri="{FF2B5EF4-FFF2-40B4-BE49-F238E27FC236}">
                  <a16:creationId xmlns:a16="http://schemas.microsoft.com/office/drawing/2014/main" id="{EE7CF556-1F28-462B-B6FC-E07525DAB071}"/>
                </a:ext>
              </a:extLst>
            </p:cNvPr>
            <p:cNvSpPr txBox="1"/>
            <p:nvPr/>
          </p:nvSpPr>
          <p:spPr>
            <a:xfrm>
              <a:off x="838200" y="5822301"/>
              <a:ext cx="2276475" cy="276999"/>
            </a:xfrm>
            <a:prstGeom prst="rect">
              <a:avLst/>
            </a:prstGeom>
            <a:noFill/>
          </p:spPr>
          <p:txBody>
            <a:bodyPr wrap="square" rtlCol="0">
              <a:spAutoFit/>
            </a:bodyPr>
            <a:lstStyle/>
            <a:p>
              <a:r>
                <a:rPr lang="nl-NL" sz="1200" i="1" dirty="0"/>
                <a:t>Bron: Betonakkoord.nl</a:t>
              </a:r>
            </a:p>
          </p:txBody>
        </p:sp>
      </p:grpSp>
    </p:spTree>
    <p:extLst>
      <p:ext uri="{BB962C8B-B14F-4D97-AF65-F5344CB8AC3E}">
        <p14:creationId xmlns:p14="http://schemas.microsoft.com/office/powerpoint/2010/main" val="969217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6CACFD-D50A-4F26-8FB6-0E61FE5677C9}"/>
              </a:ext>
            </a:extLst>
          </p:cNvPr>
          <p:cNvSpPr>
            <a:spLocks noGrp="1"/>
          </p:cNvSpPr>
          <p:nvPr>
            <p:ph type="title"/>
          </p:nvPr>
        </p:nvSpPr>
        <p:spPr/>
        <p:txBody>
          <a:bodyPr/>
          <a:lstStyle/>
          <a:p>
            <a:r>
              <a:rPr lang="nl-NL" dirty="0"/>
              <a:t>Milieu-impact beton</a:t>
            </a:r>
          </a:p>
        </p:txBody>
      </p:sp>
      <p:sp>
        <p:nvSpPr>
          <p:cNvPr id="8" name="Tijdelijke aanduiding voor inhoud 7">
            <a:extLst>
              <a:ext uri="{FF2B5EF4-FFF2-40B4-BE49-F238E27FC236}">
                <a16:creationId xmlns:a16="http://schemas.microsoft.com/office/drawing/2014/main" id="{70DF3152-EE83-42C0-85D5-0265275F20D1}"/>
              </a:ext>
            </a:extLst>
          </p:cNvPr>
          <p:cNvSpPr>
            <a:spLocks noGrp="1"/>
          </p:cNvSpPr>
          <p:nvPr>
            <p:ph idx="1"/>
          </p:nvPr>
        </p:nvSpPr>
        <p:spPr>
          <a:xfrm>
            <a:off x="838200" y="1311564"/>
            <a:ext cx="6197600" cy="4865399"/>
          </a:xfrm>
        </p:spPr>
        <p:txBody>
          <a:bodyPr>
            <a:normAutofit/>
          </a:bodyPr>
          <a:lstStyle/>
          <a:p>
            <a:r>
              <a:rPr lang="nl-NL" sz="2400" dirty="0">
                <a:latin typeface="Candara" panose="020E0502030303020204" pitchFamily="34" charset="0"/>
              </a:rPr>
              <a:t>CO</a:t>
            </a:r>
            <a:r>
              <a:rPr lang="nl-NL" sz="2400" dirty="0">
                <a:latin typeface="Candara" panose="020E0502030303020204" pitchFamily="34" charset="0"/>
                <a:cs typeface="Calibri" panose="020F0502020204030204" pitchFamily="34" charset="0"/>
              </a:rPr>
              <a:t>₂</a:t>
            </a:r>
            <a:r>
              <a:rPr lang="nl-NL" sz="2400" dirty="0">
                <a:latin typeface="Candara" panose="020E0502030303020204" pitchFamily="34" charset="0"/>
              </a:rPr>
              <a:t> bepaalt voor circa 60% de milieu-impact van beton </a:t>
            </a:r>
          </a:p>
          <a:p>
            <a:endParaRPr lang="nl-NL" sz="2400" dirty="0">
              <a:latin typeface="Candara" panose="020E0502030303020204" pitchFamily="34" charset="0"/>
            </a:endParaRPr>
          </a:p>
          <a:p>
            <a:r>
              <a:rPr lang="nl-NL" sz="2400" dirty="0">
                <a:latin typeface="Candara" panose="020E0502030303020204" pitchFamily="34" charset="0"/>
              </a:rPr>
              <a:t>CO</a:t>
            </a:r>
            <a:r>
              <a:rPr lang="nl-NL" sz="2400" dirty="0">
                <a:latin typeface="Candara" panose="020E0502030303020204" pitchFamily="34" charset="0"/>
                <a:cs typeface="Calibri" panose="020F0502020204030204" pitchFamily="34" charset="0"/>
              </a:rPr>
              <a:t>₂</a:t>
            </a:r>
            <a:r>
              <a:rPr lang="nl-NL" sz="2400" dirty="0">
                <a:latin typeface="Candara" panose="020E0502030303020204" pitchFamily="34" charset="0"/>
              </a:rPr>
              <a:t>-uitstoot vindt bijna geheel plaats in module A van de levenscyclus (winning, transport grondstoffen, productie, transport naar bouw, bouw)</a:t>
            </a:r>
          </a:p>
          <a:p>
            <a:endParaRPr lang="nl-NL" sz="2400" dirty="0">
              <a:latin typeface="Candara" panose="020E0502030303020204" pitchFamily="34" charset="0"/>
            </a:endParaRPr>
          </a:p>
          <a:p>
            <a:r>
              <a:rPr lang="nl-NL" sz="2400" dirty="0">
                <a:latin typeface="Candara" panose="020E0502030303020204" pitchFamily="34" charset="0"/>
              </a:rPr>
              <a:t>Zoektocht naar alternatieve bindmiddelen.</a:t>
            </a:r>
          </a:p>
          <a:p>
            <a:endParaRPr lang="nl-NL" sz="2400" dirty="0">
              <a:latin typeface="Candara" panose="020E0502030303020204" pitchFamily="34" charset="0"/>
            </a:endParaRPr>
          </a:p>
          <a:p>
            <a:r>
              <a:rPr lang="nl-NL" sz="2400" dirty="0">
                <a:latin typeface="Candara" panose="020E0502030303020204" pitchFamily="34" charset="0"/>
              </a:rPr>
              <a:t>Uithardingstijd is van invloed.</a:t>
            </a:r>
          </a:p>
        </p:txBody>
      </p:sp>
      <p:sp>
        <p:nvSpPr>
          <p:cNvPr id="4" name="Tijdelijke aanduiding voor dianummer 3">
            <a:extLst>
              <a:ext uri="{FF2B5EF4-FFF2-40B4-BE49-F238E27FC236}">
                <a16:creationId xmlns:a16="http://schemas.microsoft.com/office/drawing/2014/main" id="{94F2C547-83BD-4A99-B72D-B8FE6699025C}"/>
              </a:ext>
            </a:extLst>
          </p:cNvPr>
          <p:cNvSpPr>
            <a:spLocks noGrp="1"/>
          </p:cNvSpPr>
          <p:nvPr>
            <p:ph type="sldNum" sz="quarter" idx="12"/>
          </p:nvPr>
        </p:nvSpPr>
        <p:spPr/>
        <p:txBody>
          <a:bodyPr/>
          <a:lstStyle/>
          <a:p>
            <a:fld id="{993A4BE7-94F8-43D0-A956-A40AC5AB901E}" type="slidenum">
              <a:rPr lang="nl-NL" smtClean="0"/>
              <a:t>35</a:t>
            </a:fld>
            <a:endParaRPr lang="nl-NL" dirty="0"/>
          </a:p>
        </p:txBody>
      </p:sp>
      <p:pic>
        <p:nvPicPr>
          <p:cNvPr id="16" name="Afbeelding 15">
            <a:extLst>
              <a:ext uri="{FF2B5EF4-FFF2-40B4-BE49-F238E27FC236}">
                <a16:creationId xmlns:a16="http://schemas.microsoft.com/office/drawing/2014/main" id="{A5DB526A-DDA1-4F98-B5FC-F5757B8B4D73}"/>
              </a:ext>
            </a:extLst>
          </p:cNvPr>
          <p:cNvPicPr>
            <a:picLocks noChangeAspect="1"/>
          </p:cNvPicPr>
          <p:nvPr/>
        </p:nvPicPr>
        <p:blipFill>
          <a:blip r:embed="rId3"/>
          <a:stretch>
            <a:fillRect/>
          </a:stretch>
        </p:blipFill>
        <p:spPr>
          <a:xfrm>
            <a:off x="7653165" y="1714046"/>
            <a:ext cx="4253084" cy="2746527"/>
          </a:xfrm>
          <a:prstGeom prst="rect">
            <a:avLst/>
          </a:prstGeom>
        </p:spPr>
      </p:pic>
      <p:sp>
        <p:nvSpPr>
          <p:cNvPr id="19" name="Tekstvak 18">
            <a:extLst>
              <a:ext uri="{FF2B5EF4-FFF2-40B4-BE49-F238E27FC236}">
                <a16:creationId xmlns:a16="http://schemas.microsoft.com/office/drawing/2014/main" id="{A9356F13-C7A8-47A8-919D-D4D0E8D0477E}"/>
              </a:ext>
            </a:extLst>
          </p:cNvPr>
          <p:cNvSpPr txBox="1"/>
          <p:nvPr/>
        </p:nvSpPr>
        <p:spPr>
          <a:xfrm>
            <a:off x="9332288" y="4633625"/>
            <a:ext cx="2573961" cy="278071"/>
          </a:xfrm>
          <a:prstGeom prst="rect">
            <a:avLst/>
          </a:prstGeom>
          <a:noFill/>
        </p:spPr>
        <p:txBody>
          <a:bodyPr wrap="square" rtlCol="0">
            <a:spAutoFit/>
          </a:bodyPr>
          <a:lstStyle/>
          <a:p>
            <a:r>
              <a:rPr lang="nl-NL" sz="1200" i="1" dirty="0"/>
              <a:t>NS dwarsligger 90. Bron: spanbeton.nl</a:t>
            </a:r>
          </a:p>
        </p:txBody>
      </p:sp>
    </p:spTree>
    <p:extLst>
      <p:ext uri="{BB962C8B-B14F-4D97-AF65-F5344CB8AC3E}">
        <p14:creationId xmlns:p14="http://schemas.microsoft.com/office/powerpoint/2010/main" val="1143095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49A409-A203-4104-8F60-D7BC791C4695}"/>
              </a:ext>
            </a:extLst>
          </p:cNvPr>
          <p:cNvSpPr>
            <a:spLocks noGrp="1"/>
          </p:cNvSpPr>
          <p:nvPr>
            <p:ph type="title"/>
          </p:nvPr>
        </p:nvSpPr>
        <p:spPr>
          <a:xfrm>
            <a:off x="838199" y="365125"/>
            <a:ext cx="10515601" cy="650875"/>
          </a:xfrm>
        </p:spPr>
        <p:txBody>
          <a:bodyPr/>
          <a:lstStyle/>
          <a:p>
            <a:r>
              <a:rPr lang="nl-NL" dirty="0"/>
              <a:t>Gebruik restproducten: slakken en assen </a:t>
            </a:r>
          </a:p>
        </p:txBody>
      </p:sp>
      <p:sp>
        <p:nvSpPr>
          <p:cNvPr id="3" name="Tijdelijke aanduiding voor inhoud 2">
            <a:extLst>
              <a:ext uri="{FF2B5EF4-FFF2-40B4-BE49-F238E27FC236}">
                <a16:creationId xmlns:a16="http://schemas.microsoft.com/office/drawing/2014/main" id="{FE750DBC-A793-458B-AB85-17C718D98710}"/>
              </a:ext>
            </a:extLst>
          </p:cNvPr>
          <p:cNvSpPr>
            <a:spLocks noGrp="1"/>
          </p:cNvSpPr>
          <p:nvPr>
            <p:ph sz="half" idx="1"/>
          </p:nvPr>
        </p:nvSpPr>
        <p:spPr>
          <a:xfrm>
            <a:off x="827315" y="1342217"/>
            <a:ext cx="5464629" cy="4663849"/>
          </a:xfrm>
        </p:spPr>
        <p:txBody>
          <a:bodyPr>
            <a:normAutofit lnSpcReduction="10000"/>
          </a:bodyPr>
          <a:lstStyle/>
          <a:p>
            <a:pPr marL="0" indent="0">
              <a:buNone/>
            </a:pPr>
            <a:r>
              <a:rPr lang="nl-NL" sz="2400" dirty="0">
                <a:latin typeface="Candara" panose="020E0502030303020204" pitchFamily="34" charset="0"/>
              </a:rPr>
              <a:t>Hoogovenslak</a:t>
            </a:r>
          </a:p>
          <a:p>
            <a:r>
              <a:rPr lang="nl-NL" sz="2000" dirty="0">
                <a:latin typeface="Candara" panose="020E0502030303020204" pitchFamily="34" charset="0"/>
              </a:rPr>
              <a:t>Hoogovenslak is een restproduct van de staalproductie en is een bindmiddel voor beton. </a:t>
            </a:r>
            <a:r>
              <a:rPr lang="nl-NL" sz="2000" b="0" i="0" dirty="0">
                <a:solidFill>
                  <a:srgbClr val="6F6F6F"/>
                </a:solidFill>
                <a:effectLst/>
                <a:latin typeface="Candara" panose="020E0502030303020204" pitchFamily="34" charset="0"/>
              </a:rPr>
              <a:t>Grondstof voor de productie van </a:t>
            </a:r>
            <a:r>
              <a:rPr lang="nl-NL" sz="2000" b="0" i="0" u="none" strike="noStrike" dirty="0">
                <a:solidFill>
                  <a:srgbClr val="6F6F6F"/>
                </a:solidFill>
                <a:effectLst/>
                <a:latin typeface="Candara" panose="020E0502030303020204" pitchFamily="34" charset="0"/>
              </a:rPr>
              <a:t>hoogovencement</a:t>
            </a:r>
            <a:r>
              <a:rPr lang="nl-NL" sz="2000" b="0" i="0" dirty="0">
                <a:solidFill>
                  <a:srgbClr val="6F6F6F"/>
                </a:solidFill>
                <a:effectLst/>
                <a:latin typeface="Candara" panose="020E0502030303020204" pitchFamily="34" charset="0"/>
              </a:rPr>
              <a:t> (</a:t>
            </a:r>
            <a:r>
              <a:rPr lang="nl-NL" sz="2000" b="0" i="0" u="none" strike="noStrike" dirty="0">
                <a:solidFill>
                  <a:srgbClr val="6F6F6F"/>
                </a:solidFill>
                <a:effectLst/>
                <a:latin typeface="Candara" panose="020E0502030303020204" pitchFamily="34" charset="0"/>
              </a:rPr>
              <a:t>CEM</a:t>
            </a:r>
            <a:r>
              <a:rPr lang="nl-NL" sz="2000" b="0" i="0" dirty="0">
                <a:solidFill>
                  <a:srgbClr val="6F6F6F"/>
                </a:solidFill>
                <a:effectLst/>
                <a:latin typeface="Candara" panose="020E0502030303020204" pitchFamily="34" charset="0"/>
              </a:rPr>
              <a:t> III). </a:t>
            </a:r>
            <a:endParaRPr lang="nl-NL" sz="2000" dirty="0">
              <a:latin typeface="Candara" panose="020E0502030303020204" pitchFamily="34" charset="0"/>
            </a:endParaRPr>
          </a:p>
          <a:p>
            <a:r>
              <a:rPr lang="nl-NL" sz="2000" dirty="0">
                <a:latin typeface="Candara" panose="020E0502030303020204" pitchFamily="34" charset="0"/>
              </a:rPr>
              <a:t>Lagere CO</a:t>
            </a:r>
            <a:r>
              <a:rPr lang="nl-NL" sz="2000" dirty="0">
                <a:latin typeface="Calibri" panose="020F0502020204030204" pitchFamily="34" charset="0"/>
                <a:cs typeface="Calibri" panose="020F0502020204030204" pitchFamily="34" charset="0"/>
              </a:rPr>
              <a:t>₂</a:t>
            </a:r>
            <a:r>
              <a:rPr lang="nl-NL" sz="2000" dirty="0">
                <a:latin typeface="Candara" panose="020E0502030303020204" pitchFamily="34" charset="0"/>
              </a:rPr>
              <a:t>-uitstoot dan portlandcement.</a:t>
            </a:r>
          </a:p>
          <a:p>
            <a:r>
              <a:rPr lang="nl-NL" sz="2000" dirty="0">
                <a:latin typeface="Candara" panose="020E0502030303020204" pitchFamily="34" charset="0"/>
              </a:rPr>
              <a:t>Minder snelle uitharding.</a:t>
            </a:r>
          </a:p>
          <a:p>
            <a:pPr marL="0" indent="0">
              <a:buNone/>
            </a:pPr>
            <a:endParaRPr lang="nl-NL" sz="2400" dirty="0">
              <a:latin typeface="Candara" panose="020E0502030303020204" pitchFamily="34" charset="0"/>
            </a:endParaRPr>
          </a:p>
          <a:p>
            <a:pPr marL="0" indent="0">
              <a:buNone/>
            </a:pPr>
            <a:r>
              <a:rPr lang="nl-NL" sz="2400" dirty="0">
                <a:latin typeface="Candara" panose="020E0502030303020204" pitchFamily="34" charset="0"/>
              </a:rPr>
              <a:t>E-bodemas</a:t>
            </a:r>
          </a:p>
          <a:p>
            <a:r>
              <a:rPr lang="nl-NL" sz="2000" dirty="0">
                <a:latin typeface="Candara" panose="020E0502030303020204" pitchFamily="34" charset="0"/>
              </a:rPr>
              <a:t>Restproduct van het verbrandingsproces van met kolen gestookte energiecentrales</a:t>
            </a:r>
          </a:p>
          <a:p>
            <a:r>
              <a:rPr lang="nl-NL" sz="2000" dirty="0">
                <a:latin typeface="Candara" panose="020E0502030303020204" pitchFamily="34" charset="0"/>
              </a:rPr>
              <a:t>Toeslagmateriaal voor beton, als aanvulmateriaal bij betonconstructies of als onderfundering.</a:t>
            </a:r>
          </a:p>
        </p:txBody>
      </p:sp>
      <p:sp>
        <p:nvSpPr>
          <p:cNvPr id="5" name="Tijdelijke aanduiding voor dianummer 4">
            <a:extLst>
              <a:ext uri="{FF2B5EF4-FFF2-40B4-BE49-F238E27FC236}">
                <a16:creationId xmlns:a16="http://schemas.microsoft.com/office/drawing/2014/main" id="{A5CCFACF-74A4-4273-9FF4-3E8896F7421E}"/>
              </a:ext>
            </a:extLst>
          </p:cNvPr>
          <p:cNvSpPr>
            <a:spLocks noGrp="1"/>
          </p:cNvSpPr>
          <p:nvPr>
            <p:ph type="sldNum" sz="quarter" idx="12"/>
          </p:nvPr>
        </p:nvSpPr>
        <p:spPr/>
        <p:txBody>
          <a:bodyPr/>
          <a:lstStyle/>
          <a:p>
            <a:fld id="{993A4BE7-94F8-43D0-A956-A40AC5AB901E}" type="slidenum">
              <a:rPr lang="nl-NL" smtClean="0"/>
              <a:t>36</a:t>
            </a:fld>
            <a:endParaRPr lang="nl-NL" dirty="0"/>
          </a:p>
        </p:txBody>
      </p:sp>
      <p:pic>
        <p:nvPicPr>
          <p:cNvPr id="6" name="Afbeelding 5">
            <a:extLst>
              <a:ext uri="{FF2B5EF4-FFF2-40B4-BE49-F238E27FC236}">
                <a16:creationId xmlns:a16="http://schemas.microsoft.com/office/drawing/2014/main" id="{1A887F3D-2DC1-43F6-9FB3-919E8369D777}"/>
              </a:ext>
            </a:extLst>
          </p:cNvPr>
          <p:cNvPicPr>
            <a:picLocks noChangeAspect="1"/>
          </p:cNvPicPr>
          <p:nvPr/>
        </p:nvPicPr>
        <p:blipFill rotWithShape="1">
          <a:blip r:embed="rId3"/>
          <a:srcRect t="18440"/>
          <a:stretch/>
        </p:blipFill>
        <p:spPr>
          <a:xfrm>
            <a:off x="8284028" y="4060370"/>
            <a:ext cx="3200400" cy="1771650"/>
          </a:xfrm>
          <a:prstGeom prst="rect">
            <a:avLst/>
          </a:prstGeom>
        </p:spPr>
      </p:pic>
      <p:pic>
        <p:nvPicPr>
          <p:cNvPr id="9" name="Afbeelding 8">
            <a:extLst>
              <a:ext uri="{FF2B5EF4-FFF2-40B4-BE49-F238E27FC236}">
                <a16:creationId xmlns:a16="http://schemas.microsoft.com/office/drawing/2014/main" id="{83E8FAE0-EB6F-4FBC-BA02-91480A0DF3F6}"/>
              </a:ext>
            </a:extLst>
          </p:cNvPr>
          <p:cNvPicPr>
            <a:picLocks noChangeAspect="1"/>
          </p:cNvPicPr>
          <p:nvPr/>
        </p:nvPicPr>
        <p:blipFill>
          <a:blip r:embed="rId4"/>
          <a:stretch>
            <a:fillRect/>
          </a:stretch>
        </p:blipFill>
        <p:spPr>
          <a:xfrm>
            <a:off x="8284028" y="1652360"/>
            <a:ext cx="3200400" cy="1771650"/>
          </a:xfrm>
          <a:prstGeom prst="rect">
            <a:avLst/>
          </a:prstGeom>
        </p:spPr>
      </p:pic>
      <p:sp>
        <p:nvSpPr>
          <p:cNvPr id="10" name="Tekstvak 9">
            <a:extLst>
              <a:ext uri="{FF2B5EF4-FFF2-40B4-BE49-F238E27FC236}">
                <a16:creationId xmlns:a16="http://schemas.microsoft.com/office/drawing/2014/main" id="{56B78442-B234-41E2-8E11-492DFB00C638}"/>
              </a:ext>
            </a:extLst>
          </p:cNvPr>
          <p:cNvSpPr txBox="1"/>
          <p:nvPr/>
        </p:nvSpPr>
        <p:spPr>
          <a:xfrm>
            <a:off x="10365626" y="3472059"/>
            <a:ext cx="1282087" cy="307777"/>
          </a:xfrm>
          <a:prstGeom prst="rect">
            <a:avLst/>
          </a:prstGeom>
          <a:noFill/>
        </p:spPr>
        <p:txBody>
          <a:bodyPr wrap="square">
            <a:spAutoFit/>
          </a:bodyPr>
          <a:lstStyle/>
          <a:p>
            <a:r>
              <a:rPr lang="nl-NL" sz="1400" i="1" dirty="0"/>
              <a:t>Bron: ENCI.nl.</a:t>
            </a:r>
          </a:p>
        </p:txBody>
      </p:sp>
      <p:sp>
        <p:nvSpPr>
          <p:cNvPr id="11" name="Tekstvak 10">
            <a:extLst>
              <a:ext uri="{FF2B5EF4-FFF2-40B4-BE49-F238E27FC236}">
                <a16:creationId xmlns:a16="http://schemas.microsoft.com/office/drawing/2014/main" id="{A19920EC-7404-4EC3-BDD7-E7C18ADCC778}"/>
              </a:ext>
            </a:extLst>
          </p:cNvPr>
          <p:cNvSpPr txBox="1"/>
          <p:nvPr/>
        </p:nvSpPr>
        <p:spPr>
          <a:xfrm>
            <a:off x="8721883" y="5852178"/>
            <a:ext cx="3002031" cy="307777"/>
          </a:xfrm>
          <a:prstGeom prst="rect">
            <a:avLst/>
          </a:prstGeom>
          <a:noFill/>
        </p:spPr>
        <p:txBody>
          <a:bodyPr wrap="square">
            <a:spAutoFit/>
          </a:bodyPr>
          <a:lstStyle/>
          <a:p>
            <a:r>
              <a:rPr lang="nl-NL" sz="1400" i="1" dirty="0"/>
              <a:t>Bron: bouw.grondstoffencatalogus.be.</a:t>
            </a:r>
          </a:p>
        </p:txBody>
      </p:sp>
    </p:spTree>
    <p:extLst>
      <p:ext uri="{BB962C8B-B14F-4D97-AF65-F5344CB8AC3E}">
        <p14:creationId xmlns:p14="http://schemas.microsoft.com/office/powerpoint/2010/main" val="2606428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86B49-EFFA-4F51-8AA6-77B6BE663A58}"/>
              </a:ext>
            </a:extLst>
          </p:cNvPr>
          <p:cNvSpPr>
            <a:spLocks noGrp="1"/>
          </p:cNvSpPr>
          <p:nvPr>
            <p:ph type="title"/>
          </p:nvPr>
        </p:nvSpPr>
        <p:spPr/>
        <p:txBody>
          <a:bodyPr/>
          <a:lstStyle/>
          <a:p>
            <a:r>
              <a:rPr lang="nl-NL" dirty="0"/>
              <a:t>Recycling</a:t>
            </a:r>
          </a:p>
        </p:txBody>
      </p:sp>
      <p:sp>
        <p:nvSpPr>
          <p:cNvPr id="3" name="Tijdelijke aanduiding voor inhoud 2">
            <a:extLst>
              <a:ext uri="{FF2B5EF4-FFF2-40B4-BE49-F238E27FC236}">
                <a16:creationId xmlns:a16="http://schemas.microsoft.com/office/drawing/2014/main" id="{25B4C1EB-E743-400F-9B9D-A57F158FB6D8}"/>
              </a:ext>
            </a:extLst>
          </p:cNvPr>
          <p:cNvSpPr>
            <a:spLocks noGrp="1"/>
          </p:cNvSpPr>
          <p:nvPr>
            <p:ph sz="half" idx="1"/>
          </p:nvPr>
        </p:nvSpPr>
        <p:spPr>
          <a:xfrm>
            <a:off x="838200" y="1512986"/>
            <a:ext cx="5181600" cy="4663977"/>
          </a:xfrm>
        </p:spPr>
        <p:txBody>
          <a:bodyPr>
            <a:normAutofit/>
          </a:bodyPr>
          <a:lstStyle/>
          <a:p>
            <a:pPr marL="0" indent="0">
              <a:buNone/>
            </a:pPr>
            <a:r>
              <a:rPr lang="nl-NL" sz="2400" dirty="0"/>
              <a:t>Betongranulaat</a:t>
            </a:r>
          </a:p>
          <a:p>
            <a:r>
              <a:rPr lang="nl-NL" sz="2400" dirty="0"/>
              <a:t>Betongranulaat vervangt primair (‘nieuw’) grind</a:t>
            </a:r>
          </a:p>
          <a:p>
            <a:r>
              <a:rPr lang="nl-NL" sz="2400" dirty="0"/>
              <a:t>Hoe meer grindvervanging mogelijk hoe meer gevolgen voor de kwaliteit van het beton.</a:t>
            </a:r>
          </a:p>
          <a:p>
            <a:r>
              <a:rPr lang="nl-NL" sz="2400" dirty="0"/>
              <a:t>Hoog percentage betongranulaat kan leiden tot hoger gebruik cement </a:t>
            </a:r>
          </a:p>
          <a:p>
            <a:r>
              <a:rPr lang="nl-NL" sz="2400" dirty="0"/>
              <a:t>Er is verschil tussen gewoon breken (breken van beton in fracties)  en slim breken (breken van beton en scheiden in zijn samenstellende delen). </a:t>
            </a:r>
          </a:p>
        </p:txBody>
      </p:sp>
      <p:sp>
        <p:nvSpPr>
          <p:cNvPr id="4" name="Tijdelijke aanduiding voor dianummer 3">
            <a:extLst>
              <a:ext uri="{FF2B5EF4-FFF2-40B4-BE49-F238E27FC236}">
                <a16:creationId xmlns:a16="http://schemas.microsoft.com/office/drawing/2014/main" id="{BCB22D8F-EF82-401C-8FCF-7A1DDBA54175}"/>
              </a:ext>
            </a:extLst>
          </p:cNvPr>
          <p:cNvSpPr>
            <a:spLocks noGrp="1"/>
          </p:cNvSpPr>
          <p:nvPr>
            <p:ph type="sldNum" sz="quarter" idx="12"/>
          </p:nvPr>
        </p:nvSpPr>
        <p:spPr/>
        <p:txBody>
          <a:bodyPr/>
          <a:lstStyle/>
          <a:p>
            <a:fld id="{993A4BE7-94F8-43D0-A956-A40AC5AB901E}" type="slidenum">
              <a:rPr lang="nl-NL" smtClean="0"/>
              <a:t>37</a:t>
            </a:fld>
            <a:endParaRPr lang="nl-NL" dirty="0"/>
          </a:p>
        </p:txBody>
      </p:sp>
      <p:sp>
        <p:nvSpPr>
          <p:cNvPr id="8" name="Tekstvak 7">
            <a:extLst>
              <a:ext uri="{FF2B5EF4-FFF2-40B4-BE49-F238E27FC236}">
                <a16:creationId xmlns:a16="http://schemas.microsoft.com/office/drawing/2014/main" id="{176B3145-C753-4802-B3BC-C8E926D30EF8}"/>
              </a:ext>
            </a:extLst>
          </p:cNvPr>
          <p:cNvSpPr txBox="1"/>
          <p:nvPr/>
        </p:nvSpPr>
        <p:spPr>
          <a:xfrm>
            <a:off x="6753998" y="5233724"/>
            <a:ext cx="5438002" cy="307777"/>
          </a:xfrm>
          <a:prstGeom prst="rect">
            <a:avLst/>
          </a:prstGeom>
          <a:noFill/>
        </p:spPr>
        <p:txBody>
          <a:bodyPr wrap="square">
            <a:spAutoFit/>
          </a:bodyPr>
          <a:lstStyle/>
          <a:p>
            <a:r>
              <a:rPr lang="nl-NL" sz="1400" i="1" dirty="0"/>
              <a:t>Van betonpuin naar betongranulaat. Bron: YouTube, Cementbouw.</a:t>
            </a:r>
          </a:p>
        </p:txBody>
      </p:sp>
      <p:pic>
        <p:nvPicPr>
          <p:cNvPr id="10" name="Afbeelding 9">
            <a:hlinkClick r:id="rId3"/>
            <a:extLst>
              <a:ext uri="{FF2B5EF4-FFF2-40B4-BE49-F238E27FC236}">
                <a16:creationId xmlns:a16="http://schemas.microsoft.com/office/drawing/2014/main" id="{6AB00FF6-F6B9-42B8-821D-1BCA981311FE}"/>
              </a:ext>
            </a:extLst>
          </p:cNvPr>
          <p:cNvPicPr>
            <a:picLocks noChangeAspect="1"/>
          </p:cNvPicPr>
          <p:nvPr/>
        </p:nvPicPr>
        <p:blipFill>
          <a:blip r:embed="rId4"/>
          <a:stretch>
            <a:fillRect/>
          </a:stretch>
        </p:blipFill>
        <p:spPr>
          <a:xfrm>
            <a:off x="6342132" y="1512986"/>
            <a:ext cx="5438002" cy="3720738"/>
          </a:xfrm>
          <a:prstGeom prst="rect">
            <a:avLst/>
          </a:prstGeom>
        </p:spPr>
      </p:pic>
    </p:spTree>
    <p:extLst>
      <p:ext uri="{BB962C8B-B14F-4D97-AF65-F5344CB8AC3E}">
        <p14:creationId xmlns:p14="http://schemas.microsoft.com/office/powerpoint/2010/main" val="2952133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EC12B91-FA0F-4392-8215-7FBAF0B12B56}"/>
              </a:ext>
            </a:extLst>
          </p:cNvPr>
          <p:cNvSpPr>
            <a:spLocks noGrp="1"/>
          </p:cNvSpPr>
          <p:nvPr>
            <p:ph type="title"/>
          </p:nvPr>
        </p:nvSpPr>
        <p:spPr/>
        <p:txBody>
          <a:bodyPr>
            <a:normAutofit fontScale="90000"/>
          </a:bodyPr>
          <a:lstStyle/>
          <a:p>
            <a:r>
              <a:rPr lang="nl-NL" dirty="0"/>
              <a:t>Duurzaam beton </a:t>
            </a:r>
            <a:r>
              <a:rPr lang="nl-NL" dirty="0" err="1"/>
              <a:t>inkopenonds</a:t>
            </a:r>
            <a:r>
              <a:rPr lang="nl-NL" dirty="0"/>
              <a:t> voor betonmengsels per sterkteklasse</a:t>
            </a:r>
          </a:p>
        </p:txBody>
      </p:sp>
      <p:pic>
        <p:nvPicPr>
          <p:cNvPr id="9" name="Tijdelijke aanduiding voor inhoud 8">
            <a:extLst>
              <a:ext uri="{FF2B5EF4-FFF2-40B4-BE49-F238E27FC236}">
                <a16:creationId xmlns:a16="http://schemas.microsoft.com/office/drawing/2014/main" id="{24B02D6A-5C96-418B-A9A0-1BDC3D8FC86F}"/>
              </a:ext>
            </a:extLst>
          </p:cNvPr>
          <p:cNvPicPr>
            <a:picLocks noGrp="1" noChangeAspect="1"/>
          </p:cNvPicPr>
          <p:nvPr>
            <p:ph sz="half" idx="1"/>
          </p:nvPr>
        </p:nvPicPr>
        <p:blipFill>
          <a:blip r:embed="rId3"/>
          <a:stretch>
            <a:fillRect/>
          </a:stretch>
        </p:blipFill>
        <p:spPr>
          <a:xfrm>
            <a:off x="4660846" y="3102200"/>
            <a:ext cx="4583575" cy="3112006"/>
          </a:xfrm>
          <a:ln>
            <a:solidFill>
              <a:schemeClr val="accent6">
                <a:lumMod val="50000"/>
              </a:schemeClr>
            </a:solidFill>
          </a:ln>
        </p:spPr>
      </p:pic>
      <p:sp>
        <p:nvSpPr>
          <p:cNvPr id="2" name="Tijdelijke aanduiding voor inhoud 1">
            <a:extLst>
              <a:ext uri="{FF2B5EF4-FFF2-40B4-BE49-F238E27FC236}">
                <a16:creationId xmlns:a16="http://schemas.microsoft.com/office/drawing/2014/main" id="{15641474-4E90-4859-AB89-03BBF7A5D103}"/>
              </a:ext>
            </a:extLst>
          </p:cNvPr>
          <p:cNvSpPr>
            <a:spLocks noGrp="1"/>
          </p:cNvSpPr>
          <p:nvPr>
            <p:ph sz="half" idx="2"/>
          </p:nvPr>
        </p:nvSpPr>
        <p:spPr>
          <a:xfrm>
            <a:off x="838200" y="1447369"/>
            <a:ext cx="5468074" cy="4351338"/>
          </a:xfrm>
        </p:spPr>
        <p:txBody>
          <a:bodyPr/>
          <a:lstStyle/>
          <a:p>
            <a:pPr marL="0" indent="0">
              <a:buNone/>
            </a:pPr>
            <a:r>
              <a:rPr lang="nl-NL" dirty="0"/>
              <a:t>Sturen op MKI-plafond voor:</a:t>
            </a:r>
          </a:p>
          <a:p>
            <a:r>
              <a:rPr lang="nl-NL" dirty="0"/>
              <a:t>betonmengsels per sterkteklasse</a:t>
            </a:r>
          </a:p>
          <a:p>
            <a:r>
              <a:rPr lang="nl-NL" dirty="0"/>
              <a:t>Prefab elementen</a:t>
            </a:r>
          </a:p>
          <a:p>
            <a:r>
              <a:rPr lang="nl-NL" dirty="0"/>
              <a:t>Betonnen liggers</a:t>
            </a:r>
          </a:p>
        </p:txBody>
      </p:sp>
      <p:sp>
        <p:nvSpPr>
          <p:cNvPr id="5" name="Tijdelijke aanduiding voor dianummer 4">
            <a:extLst>
              <a:ext uri="{FF2B5EF4-FFF2-40B4-BE49-F238E27FC236}">
                <a16:creationId xmlns:a16="http://schemas.microsoft.com/office/drawing/2014/main" id="{158457D9-2223-4F29-B47A-D16C13986A11}"/>
              </a:ext>
            </a:extLst>
          </p:cNvPr>
          <p:cNvSpPr>
            <a:spLocks noGrp="1"/>
          </p:cNvSpPr>
          <p:nvPr>
            <p:ph type="sldNum" sz="quarter" idx="12"/>
          </p:nvPr>
        </p:nvSpPr>
        <p:spPr/>
        <p:txBody>
          <a:bodyPr/>
          <a:lstStyle/>
          <a:p>
            <a:fld id="{993A4BE7-94F8-43D0-A956-A40AC5AB901E}" type="slidenum">
              <a:rPr lang="nl-NL" smtClean="0"/>
              <a:t>38</a:t>
            </a:fld>
            <a:endParaRPr lang="nl-NL" dirty="0"/>
          </a:p>
        </p:txBody>
      </p:sp>
      <p:sp>
        <p:nvSpPr>
          <p:cNvPr id="11" name="Tekstvak 10">
            <a:extLst>
              <a:ext uri="{FF2B5EF4-FFF2-40B4-BE49-F238E27FC236}">
                <a16:creationId xmlns:a16="http://schemas.microsoft.com/office/drawing/2014/main" id="{2CAB6271-5CDD-4617-9325-EE271ED5C5B4}"/>
              </a:ext>
            </a:extLst>
          </p:cNvPr>
          <p:cNvSpPr txBox="1"/>
          <p:nvPr/>
        </p:nvSpPr>
        <p:spPr>
          <a:xfrm>
            <a:off x="9420937" y="5383209"/>
            <a:ext cx="2480733" cy="830997"/>
          </a:xfrm>
          <a:prstGeom prst="rect">
            <a:avLst/>
          </a:prstGeom>
          <a:noFill/>
        </p:spPr>
        <p:txBody>
          <a:bodyPr wrap="square">
            <a:spAutoFit/>
          </a:bodyPr>
          <a:lstStyle/>
          <a:p>
            <a:r>
              <a:rPr lang="nl-NL" sz="1600" i="1" dirty="0"/>
              <a:t>Bron: https://www.betonakkoord.nl/resultaten/</a:t>
            </a:r>
          </a:p>
        </p:txBody>
      </p:sp>
      <p:pic>
        <p:nvPicPr>
          <p:cNvPr id="4" name="Afbeelding 3">
            <a:extLst>
              <a:ext uri="{FF2B5EF4-FFF2-40B4-BE49-F238E27FC236}">
                <a16:creationId xmlns:a16="http://schemas.microsoft.com/office/drawing/2014/main" id="{0B0A61EC-8CA4-41A6-B4CE-07F3EF13E35D}"/>
              </a:ext>
            </a:extLst>
          </p:cNvPr>
          <p:cNvPicPr>
            <a:picLocks noChangeAspect="1"/>
          </p:cNvPicPr>
          <p:nvPr/>
        </p:nvPicPr>
        <p:blipFill>
          <a:blip r:embed="rId4"/>
          <a:stretch>
            <a:fillRect/>
          </a:stretch>
        </p:blipFill>
        <p:spPr>
          <a:xfrm>
            <a:off x="7809266" y="1016000"/>
            <a:ext cx="4092404" cy="2502704"/>
          </a:xfrm>
          <a:prstGeom prst="rect">
            <a:avLst/>
          </a:prstGeom>
          <a:ln>
            <a:solidFill>
              <a:schemeClr val="accent6">
                <a:lumMod val="50000"/>
              </a:schemeClr>
            </a:solidFill>
          </a:ln>
        </p:spPr>
      </p:pic>
    </p:spTree>
    <p:extLst>
      <p:ext uri="{BB962C8B-B14F-4D97-AF65-F5344CB8AC3E}">
        <p14:creationId xmlns:p14="http://schemas.microsoft.com/office/powerpoint/2010/main" val="3752456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lstStyle/>
          <a:p>
            <a:r>
              <a:rPr lang="nl-NL" dirty="0"/>
              <a:t>Verduurzamen beton, vanuit het oogpunt van strategie</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extLst>
              <p:ext uri="{D42A27DB-BD31-4B8C-83A1-F6EECF244321}">
                <p14:modId xmlns:p14="http://schemas.microsoft.com/office/powerpoint/2010/main" val="417905581"/>
              </p:ext>
            </p:extLst>
          </p:nvPr>
        </p:nvGraphicFramePr>
        <p:xfrm>
          <a:off x="167912" y="1651707"/>
          <a:ext cx="11856176" cy="4175760"/>
        </p:xfrm>
        <a:graphic>
          <a:graphicData uri="http://schemas.openxmlformats.org/drawingml/2006/table">
            <a:tbl>
              <a:tblPr firstRow="1" bandRow="1">
                <a:tableStyleId>{93296810-A885-4BE3-A3E7-6D5BEEA58F35}</a:tableStyleId>
              </a:tblPr>
              <a:tblGrid>
                <a:gridCol w="1709173">
                  <a:extLst>
                    <a:ext uri="{9D8B030D-6E8A-4147-A177-3AD203B41FA5}">
                      <a16:colId xmlns:a16="http://schemas.microsoft.com/office/drawing/2014/main" val="293475174"/>
                    </a:ext>
                  </a:extLst>
                </a:gridCol>
                <a:gridCol w="1251242">
                  <a:extLst>
                    <a:ext uri="{9D8B030D-6E8A-4147-A177-3AD203B41FA5}">
                      <a16:colId xmlns:a16="http://schemas.microsoft.com/office/drawing/2014/main" val="2369572268"/>
                    </a:ext>
                  </a:extLst>
                </a:gridCol>
                <a:gridCol w="1270823">
                  <a:extLst>
                    <a:ext uri="{9D8B030D-6E8A-4147-A177-3AD203B41FA5}">
                      <a16:colId xmlns:a16="http://schemas.microsoft.com/office/drawing/2014/main" val="948224947"/>
                    </a:ext>
                  </a:extLst>
                </a:gridCol>
                <a:gridCol w="1270823">
                  <a:extLst>
                    <a:ext uri="{9D8B030D-6E8A-4147-A177-3AD203B41FA5}">
                      <a16:colId xmlns:a16="http://schemas.microsoft.com/office/drawing/2014/main" val="1927803089"/>
                    </a:ext>
                  </a:extLst>
                </a:gridCol>
                <a:gridCol w="1270823">
                  <a:extLst>
                    <a:ext uri="{9D8B030D-6E8A-4147-A177-3AD203B41FA5}">
                      <a16:colId xmlns:a16="http://schemas.microsoft.com/office/drawing/2014/main" val="3524909623"/>
                    </a:ext>
                  </a:extLst>
                </a:gridCol>
                <a:gridCol w="1270823">
                  <a:extLst>
                    <a:ext uri="{9D8B030D-6E8A-4147-A177-3AD203B41FA5}">
                      <a16:colId xmlns:a16="http://schemas.microsoft.com/office/drawing/2014/main" val="2994365500"/>
                    </a:ext>
                  </a:extLst>
                </a:gridCol>
                <a:gridCol w="1270823">
                  <a:extLst>
                    <a:ext uri="{9D8B030D-6E8A-4147-A177-3AD203B41FA5}">
                      <a16:colId xmlns:a16="http://schemas.microsoft.com/office/drawing/2014/main" val="770886607"/>
                    </a:ext>
                  </a:extLst>
                </a:gridCol>
                <a:gridCol w="1270823">
                  <a:extLst>
                    <a:ext uri="{9D8B030D-6E8A-4147-A177-3AD203B41FA5}">
                      <a16:colId xmlns:a16="http://schemas.microsoft.com/office/drawing/2014/main" val="135626981"/>
                    </a:ext>
                  </a:extLst>
                </a:gridCol>
                <a:gridCol w="1270823">
                  <a:extLst>
                    <a:ext uri="{9D8B030D-6E8A-4147-A177-3AD203B41FA5}">
                      <a16:colId xmlns:a16="http://schemas.microsoft.com/office/drawing/2014/main" val="474043519"/>
                    </a:ext>
                  </a:extLst>
                </a:gridCol>
              </a:tblGrid>
              <a:tr h="327297">
                <a:tc>
                  <a:txBody>
                    <a:bodyPr/>
                    <a:lstStyle/>
                    <a:p>
                      <a:endParaRPr lang="nl-NL" dirty="0"/>
                    </a:p>
                  </a:txBody>
                  <a:tcPr>
                    <a:solidFill>
                      <a:schemeClr val="bg2"/>
                    </a:solidFill>
                  </a:tcPr>
                </a:tc>
                <a:tc>
                  <a:txBody>
                    <a:bodyPr/>
                    <a:lstStyle/>
                    <a:p>
                      <a:pPr algn="ctr"/>
                      <a:r>
                        <a:rPr lang="nl-NL" sz="1200" dirty="0"/>
                        <a:t>Voorkom  en beperk gebruik</a:t>
                      </a:r>
                    </a:p>
                  </a:txBody>
                  <a:tcPr anchor="ctr">
                    <a:solidFill>
                      <a:srgbClr val="000000"/>
                    </a:solidFill>
                  </a:tcPr>
                </a:tc>
                <a:tc>
                  <a:txBody>
                    <a:bodyPr/>
                    <a:lstStyle/>
                    <a:p>
                      <a:pPr algn="ctr"/>
                      <a:r>
                        <a:rPr lang="nl-NL" sz="1200" dirty="0"/>
                        <a:t>Verleng levensduur</a:t>
                      </a:r>
                    </a:p>
                  </a:txBody>
                  <a:tcPr anchor="ctr">
                    <a:solidFill>
                      <a:srgbClr val="FF3300"/>
                    </a:solidFill>
                  </a:tcPr>
                </a:tc>
                <a:tc>
                  <a:txBody>
                    <a:bodyPr/>
                    <a:lstStyle/>
                    <a:p>
                      <a:pPr algn="ctr"/>
                      <a:r>
                        <a:rPr lang="nl-NL" sz="1200" dirty="0"/>
                        <a:t>Gebruik </a:t>
                      </a:r>
                    </a:p>
                    <a:p>
                      <a:pPr algn="ctr"/>
                      <a:r>
                        <a:rPr lang="nl-NL" sz="1200" dirty="0"/>
                        <a:t>wat er is</a:t>
                      </a:r>
                    </a:p>
                  </a:txBody>
                  <a:tcPr anchor="ctr">
                    <a:solidFill>
                      <a:srgbClr val="60C460"/>
                    </a:solidFill>
                  </a:tcPr>
                </a:tc>
                <a:tc>
                  <a:txBody>
                    <a:bodyPr/>
                    <a:lstStyle/>
                    <a:p>
                      <a:pPr algn="ctr"/>
                      <a:r>
                        <a:rPr lang="nl-NL" sz="1200" dirty="0"/>
                        <a:t>Meerdere levenscycli</a:t>
                      </a:r>
                    </a:p>
                  </a:txBody>
                  <a:tcPr anchor="ctr">
                    <a:solidFill>
                      <a:srgbClr val="FFBB33"/>
                    </a:solidFill>
                  </a:tcPr>
                </a:tc>
                <a:tc>
                  <a:txBody>
                    <a:bodyPr/>
                    <a:lstStyle/>
                    <a:p>
                      <a:pPr algn="ctr"/>
                      <a:r>
                        <a:rPr lang="nl-NL" sz="1200" dirty="0"/>
                        <a:t>Toekomst-bestendig</a:t>
                      </a:r>
                    </a:p>
                  </a:txBody>
                  <a:tcPr anchor="ctr">
                    <a:solidFill>
                      <a:srgbClr val="203864"/>
                    </a:solidFill>
                  </a:tcPr>
                </a:tc>
                <a:tc>
                  <a:txBody>
                    <a:bodyPr/>
                    <a:lstStyle/>
                    <a:p>
                      <a:pPr algn="ctr"/>
                      <a:r>
                        <a:rPr lang="nl-NL" sz="1200" dirty="0"/>
                        <a:t>Beheer en onderhoud</a:t>
                      </a:r>
                    </a:p>
                  </a:txBody>
                  <a:tcPr anchor="ctr">
                    <a:solidFill>
                      <a:srgbClr val="993366"/>
                    </a:solidFill>
                  </a:tcPr>
                </a:tc>
                <a:tc>
                  <a:txBody>
                    <a:bodyPr/>
                    <a:lstStyle/>
                    <a:p>
                      <a:pPr algn="ctr"/>
                      <a:r>
                        <a:rPr lang="nl-NL" sz="1200" dirty="0"/>
                        <a:t>Duurzaam materiaal-gebruik</a:t>
                      </a:r>
                    </a:p>
                  </a:txBody>
                  <a:tcPr anchor="ctr">
                    <a:solidFill>
                      <a:srgbClr val="FD560B"/>
                    </a:solidFill>
                  </a:tcPr>
                </a:tc>
                <a:tc>
                  <a:txBody>
                    <a:bodyPr/>
                    <a:lstStyle/>
                    <a:p>
                      <a:pPr algn="ctr"/>
                      <a:r>
                        <a:rPr lang="nl-NL" sz="1200" dirty="0"/>
                        <a:t>Beperk grondstof- en energiegebruik</a:t>
                      </a:r>
                    </a:p>
                  </a:txBody>
                  <a:tcPr anchor="ctr">
                    <a:solidFill>
                      <a:srgbClr val="A50021"/>
                    </a:solidFill>
                  </a:tcPr>
                </a:tc>
                <a:extLst>
                  <a:ext uri="{0D108BD9-81ED-4DB2-BD59-A6C34878D82A}">
                    <a16:rowId xmlns:a16="http://schemas.microsoft.com/office/drawing/2014/main" val="3622347801"/>
                  </a:ext>
                </a:extLst>
              </a:tr>
              <a:tr h="370840">
                <a:tc>
                  <a:txBody>
                    <a:bodyPr/>
                    <a:lstStyle/>
                    <a:p>
                      <a:r>
                        <a:rPr lang="nl-NL" sz="1600" dirty="0"/>
                        <a:t>Basilisk Healing Agent</a:t>
                      </a:r>
                    </a:p>
                  </a:txBody>
                  <a:tcPr>
                    <a:solidFill>
                      <a:srgbClr val="EAEAEA"/>
                    </a:solidFill>
                  </a:tcP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1629406227"/>
                  </a:ext>
                </a:extLst>
              </a:tr>
              <a:tr h="233680">
                <a:tc>
                  <a:txBody>
                    <a:bodyPr/>
                    <a:lstStyle/>
                    <a:p>
                      <a:r>
                        <a:rPr lang="nl-NL" sz="1600" dirty="0"/>
                        <a:t>Betonballon</a:t>
                      </a:r>
                    </a:p>
                    <a:p>
                      <a:endParaRPr lang="nl-NL" sz="1600"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255281222"/>
                  </a:ext>
                </a:extLst>
              </a:tr>
              <a:tr h="370840">
                <a:tc>
                  <a:txBody>
                    <a:bodyPr/>
                    <a:lstStyle/>
                    <a:p>
                      <a:r>
                        <a:rPr lang="nl-NL" sz="1600" dirty="0"/>
                        <a:t>Bio </a:t>
                      </a:r>
                      <a:r>
                        <a:rPr lang="nl-NL" sz="1600" dirty="0" err="1"/>
                        <a:t>Bound</a:t>
                      </a:r>
                      <a:r>
                        <a:rPr lang="nl-NL" sz="1600" dirty="0"/>
                        <a:t> Beton</a:t>
                      </a:r>
                    </a:p>
                    <a:p>
                      <a:endParaRPr lang="nl-NL" sz="1600"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2395019530"/>
                  </a:ext>
                </a:extLst>
              </a:tr>
              <a:tr h="0">
                <a:tc>
                  <a:txBody>
                    <a:bodyPr/>
                    <a:lstStyle/>
                    <a:p>
                      <a:r>
                        <a:rPr lang="nl-NL" sz="1600" dirty="0"/>
                        <a:t>Freement </a:t>
                      </a:r>
                    </a:p>
                    <a:p>
                      <a:r>
                        <a:rPr lang="nl-NL" sz="1600" dirty="0"/>
                        <a:t>(Smart Crusher)</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3989962394"/>
                  </a:ext>
                </a:extLst>
              </a:tr>
              <a:tr h="0">
                <a:tc>
                  <a:txBody>
                    <a:bodyPr/>
                    <a:lstStyle/>
                    <a:p>
                      <a:r>
                        <a:rPr lang="nl-NL" sz="1600" dirty="0"/>
                        <a:t>Reduton</a:t>
                      </a:r>
                    </a:p>
                    <a:p>
                      <a:endParaRPr lang="nl-NL" sz="1600"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1948739311"/>
                  </a:ext>
                </a:extLst>
              </a:tr>
              <a:tr h="0">
                <a:tc>
                  <a:txBody>
                    <a:bodyPr/>
                    <a:lstStyle/>
                    <a:p>
                      <a:r>
                        <a:rPr lang="nl-NL" sz="1600" dirty="0"/>
                        <a:t>SQAPE</a:t>
                      </a:r>
                    </a:p>
                    <a:p>
                      <a:endParaRPr lang="nl-NL" sz="1600" dirty="0"/>
                    </a:p>
                  </a:txBody>
                  <a:tcPr>
                    <a:solidFill>
                      <a:srgbClr val="EAEAEA"/>
                    </a:solidFill>
                  </a:tcP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1246009657"/>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39</a:t>
            </a:fld>
            <a:endParaRPr lang="nl-NL" dirty="0"/>
          </a:p>
        </p:txBody>
      </p:sp>
    </p:spTree>
    <p:extLst>
      <p:ext uri="{BB962C8B-B14F-4D97-AF65-F5344CB8AC3E}">
        <p14:creationId xmlns:p14="http://schemas.microsoft.com/office/powerpoint/2010/main" val="1660253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Studiemateriaal</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4</a:t>
            </a:fld>
            <a:endParaRPr lang="nl-NL" dirty="0"/>
          </a:p>
        </p:txBody>
      </p:sp>
      <p:graphicFrame>
        <p:nvGraphicFramePr>
          <p:cNvPr id="7" name="Tijdelijke aanduiding voor inhoud 6">
            <a:extLst>
              <a:ext uri="{FF2B5EF4-FFF2-40B4-BE49-F238E27FC236}">
                <a16:creationId xmlns:a16="http://schemas.microsoft.com/office/drawing/2014/main" id="{808C6B28-05D5-439B-88D3-AE5275EB76FC}"/>
              </a:ext>
            </a:extLst>
          </p:cNvPr>
          <p:cNvGraphicFramePr>
            <a:graphicFrameLocks noGrp="1"/>
          </p:cNvGraphicFramePr>
          <p:nvPr>
            <p:ph idx="1"/>
            <p:extLst>
              <p:ext uri="{D42A27DB-BD31-4B8C-83A1-F6EECF244321}">
                <p14:modId xmlns:p14="http://schemas.microsoft.com/office/powerpoint/2010/main" val="2470751378"/>
              </p:ext>
            </p:extLst>
          </p:nvPr>
        </p:nvGraphicFramePr>
        <p:xfrm>
          <a:off x="838199" y="1470889"/>
          <a:ext cx="11002700" cy="2390238"/>
        </p:xfrm>
        <a:graphic>
          <a:graphicData uri="http://schemas.openxmlformats.org/drawingml/2006/table">
            <a:tbl>
              <a:tblPr firstRow="1" firstCol="1" bandRow="1"/>
              <a:tblGrid>
                <a:gridCol w="2784205">
                  <a:extLst>
                    <a:ext uri="{9D8B030D-6E8A-4147-A177-3AD203B41FA5}">
                      <a16:colId xmlns:a16="http://schemas.microsoft.com/office/drawing/2014/main" val="587081130"/>
                    </a:ext>
                  </a:extLst>
                </a:gridCol>
                <a:gridCol w="1482031">
                  <a:extLst>
                    <a:ext uri="{9D8B030D-6E8A-4147-A177-3AD203B41FA5}">
                      <a16:colId xmlns:a16="http://schemas.microsoft.com/office/drawing/2014/main" val="599490861"/>
                    </a:ext>
                  </a:extLst>
                </a:gridCol>
                <a:gridCol w="972274">
                  <a:extLst>
                    <a:ext uri="{9D8B030D-6E8A-4147-A177-3AD203B41FA5}">
                      <a16:colId xmlns:a16="http://schemas.microsoft.com/office/drawing/2014/main" val="4116372258"/>
                    </a:ext>
                  </a:extLst>
                </a:gridCol>
                <a:gridCol w="5764190">
                  <a:extLst>
                    <a:ext uri="{9D8B030D-6E8A-4147-A177-3AD203B41FA5}">
                      <a16:colId xmlns:a16="http://schemas.microsoft.com/office/drawing/2014/main" val="824151905"/>
                    </a:ext>
                  </a:extLst>
                </a:gridCol>
              </a:tblGrid>
              <a:tr h="243379">
                <a:tc>
                  <a:txBody>
                    <a:bodyPr/>
                    <a:lstStyle/>
                    <a:p>
                      <a:pPr>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Onderwerp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Middel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628176"/>
                  </a:ext>
                </a:extLst>
              </a:tr>
              <a:tr h="262908">
                <a:tc>
                  <a:txBody>
                    <a:bodyPr/>
                    <a:lstStyle/>
                    <a:p>
                      <a:pPr algn="l" fontAlgn="t"/>
                      <a:r>
                        <a:rPr lang="nl-NL" sz="1600" b="0" i="0" u="none" strike="noStrike" dirty="0">
                          <a:solidFill>
                            <a:srgbClr val="000000"/>
                          </a:solidFill>
                          <a:effectLst/>
                          <a:latin typeface="Calibri" panose="020F0502020204030204" pitchFamily="34" charset="0"/>
                        </a:rPr>
                        <a:t>Biorepavation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Biorepavation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hlinkClick r:id="rId2"/>
                        </a:rPr>
                        <a:t>https://biorepavation.ifsttar.fr/</a:t>
                      </a:r>
                      <a:endParaRPr lang="nl-NL" sz="1600" b="0" i="0" u="none" strike="noStrike" dirty="0">
                        <a:solidFill>
                          <a:srgbClr val="000000"/>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609714"/>
                  </a:ext>
                </a:extLst>
              </a:tr>
              <a:tr h="254643">
                <a:tc>
                  <a:txBody>
                    <a:bodyPr/>
                    <a:lstStyle/>
                    <a:p>
                      <a:pPr algn="l" fontAlgn="t"/>
                      <a:r>
                        <a:rPr lang="nl-NL" sz="1600" b="0" i="0" u="none" strike="noStrike" dirty="0">
                          <a:solidFill>
                            <a:srgbClr val="000000"/>
                          </a:solidFill>
                          <a:effectLst/>
                          <a:latin typeface="Calibri" panose="020F0502020204030204" pitchFamily="34" charset="0"/>
                        </a:rPr>
                        <a:t>Ecofalt </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Ecofalt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3"/>
                        </a:rPr>
                        <a:t>https://www.ecofalt.nl/</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763830"/>
                  </a:ext>
                </a:extLst>
              </a:tr>
              <a:tr h="273868">
                <a:tc>
                  <a:txBody>
                    <a:bodyPr/>
                    <a:lstStyle/>
                    <a:p>
                      <a:pPr algn="l" fontAlgn="t"/>
                      <a:r>
                        <a:rPr lang="nl-NL" sz="1600" b="0" i="0" u="none" strike="noStrike" dirty="0">
                          <a:solidFill>
                            <a:srgbClr val="000000"/>
                          </a:solidFill>
                          <a:effectLst/>
                          <a:latin typeface="Calibri" panose="020F0502020204030204" pitchFamily="34" charset="0"/>
                        </a:rPr>
                        <a:t>Ecopave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Ecopave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4"/>
                        </a:rPr>
                        <a:t>https://www.youtube.com/watch?v=dabaFbx9i9E&amp;t=44s</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7498158"/>
                  </a:ext>
                </a:extLst>
              </a:tr>
              <a:tr h="281717">
                <a:tc>
                  <a:txBody>
                    <a:bodyPr/>
                    <a:lstStyle/>
                    <a:p>
                      <a:pPr algn="l" fontAlgn="t"/>
                      <a:r>
                        <a:rPr lang="nl-NL" sz="1600" b="0" i="0" u="none" strike="noStrike" dirty="0">
                          <a:solidFill>
                            <a:srgbClr val="1D1D1B"/>
                          </a:solidFill>
                          <a:effectLst/>
                          <a:latin typeface="Calibri" panose="020F0502020204030204" pitchFamily="34" charset="0"/>
                        </a:rPr>
                        <a:t>Grasfalt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Grasfalt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5"/>
                        </a:rPr>
                        <a:t>https://www.ntp.nl/duurzaamheid/grasfalt</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9159142"/>
                  </a:ext>
                </a:extLst>
              </a:tr>
              <a:tr h="254643">
                <a:tc>
                  <a:txBody>
                    <a:bodyPr/>
                    <a:lstStyle/>
                    <a:p>
                      <a:pPr algn="l" fontAlgn="t"/>
                      <a:r>
                        <a:rPr lang="nl-NL" sz="1600" b="0" i="0" u="none" strike="noStrike" dirty="0" err="1">
                          <a:solidFill>
                            <a:srgbClr val="000000"/>
                          </a:solidFill>
                          <a:effectLst/>
                          <a:latin typeface="Calibri" panose="020F0502020204030204" pitchFamily="34" charset="0"/>
                        </a:rPr>
                        <a:t>Greenway</a:t>
                      </a:r>
                      <a:r>
                        <a:rPr lang="nl-NL" sz="1600" b="0" i="0" u="none" strike="noStrike" dirty="0">
                          <a:solidFill>
                            <a:srgbClr val="000000"/>
                          </a:solidFill>
                          <a:effectLst/>
                          <a:latin typeface="Calibri" panose="020F0502020204030204" pitchFamily="34" charset="0"/>
                        </a:rPr>
                        <a:t>-LE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Greenway-LE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6"/>
                        </a:rPr>
                        <a:t>https://www.heijmans.nl/nl/producten-diensten/infra/wegen-waterwegen/greenway-le/</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251394"/>
                  </a:ext>
                </a:extLst>
              </a:tr>
              <a:tr h="243379">
                <a:tc>
                  <a:txBody>
                    <a:bodyPr/>
                    <a:lstStyle/>
                    <a:p>
                      <a:pPr algn="l" fontAlgn="t"/>
                      <a:r>
                        <a:rPr lang="nl-NL" sz="1600" b="0" i="0" u="none" strike="noStrike" dirty="0">
                          <a:solidFill>
                            <a:srgbClr val="000000"/>
                          </a:solidFill>
                          <a:effectLst/>
                          <a:latin typeface="Calibri" panose="020F0502020204030204" pitchFamily="34" charset="0"/>
                        </a:rPr>
                        <a:t>HEALROAD</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Healroad</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7"/>
                        </a:rPr>
                        <a:t>https://www.youtube.com/watch?v=Jf53lNKS6Ew&amp;t=5s</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8746391"/>
                  </a:ext>
                </a:extLst>
              </a:tr>
              <a:tr h="289862">
                <a:tc>
                  <a:txBody>
                    <a:bodyPr/>
                    <a:lstStyle/>
                    <a:p>
                      <a:pPr algn="l" fontAlgn="t"/>
                      <a:r>
                        <a:rPr lang="nl-NL" sz="1600" b="0" i="0" u="none" strike="noStrike" dirty="0">
                          <a:solidFill>
                            <a:srgbClr val="000000"/>
                          </a:solidFill>
                          <a:effectLst/>
                          <a:latin typeface="Calibri" panose="020F0502020204030204" pitchFamily="34" charset="0"/>
                        </a:rPr>
                        <a:t>Lynpave </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Lynpave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8"/>
                        </a:rPr>
                        <a:t>http://www.lynpave.nl/index.aspx</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379133"/>
                  </a:ext>
                </a:extLst>
              </a:tr>
            </a:tbl>
          </a:graphicData>
        </a:graphic>
      </p:graphicFrame>
    </p:spTree>
    <p:extLst>
      <p:ext uri="{BB962C8B-B14F-4D97-AF65-F5344CB8AC3E}">
        <p14:creationId xmlns:p14="http://schemas.microsoft.com/office/powerpoint/2010/main" val="112947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86B49-EFFA-4F51-8AA6-77B6BE663A58}"/>
              </a:ext>
            </a:extLst>
          </p:cNvPr>
          <p:cNvSpPr>
            <a:spLocks noGrp="1"/>
          </p:cNvSpPr>
          <p:nvPr>
            <p:ph type="title"/>
          </p:nvPr>
        </p:nvSpPr>
        <p:spPr/>
        <p:txBody>
          <a:bodyPr/>
          <a:lstStyle/>
          <a:p>
            <a:r>
              <a:rPr lang="nl-NL" dirty="0"/>
              <a:t>Verlenging levensduur</a:t>
            </a:r>
          </a:p>
        </p:txBody>
      </p:sp>
      <p:sp>
        <p:nvSpPr>
          <p:cNvPr id="3" name="Tijdelijke aanduiding voor inhoud 2">
            <a:extLst>
              <a:ext uri="{FF2B5EF4-FFF2-40B4-BE49-F238E27FC236}">
                <a16:creationId xmlns:a16="http://schemas.microsoft.com/office/drawing/2014/main" id="{25B4C1EB-E743-400F-9B9D-A57F158FB6D8}"/>
              </a:ext>
            </a:extLst>
          </p:cNvPr>
          <p:cNvSpPr>
            <a:spLocks noGrp="1"/>
          </p:cNvSpPr>
          <p:nvPr>
            <p:ph sz="half" idx="1"/>
          </p:nvPr>
        </p:nvSpPr>
        <p:spPr>
          <a:xfrm>
            <a:off x="660400" y="1016000"/>
            <a:ext cx="5181600" cy="5022463"/>
          </a:xfrm>
        </p:spPr>
        <p:txBody>
          <a:bodyPr>
            <a:normAutofit/>
          </a:bodyPr>
          <a:lstStyle/>
          <a:p>
            <a:pPr marL="0" indent="0">
              <a:buNone/>
            </a:pPr>
            <a:endParaRPr lang="nl-NL" dirty="0"/>
          </a:p>
          <a:p>
            <a:pPr marL="0" indent="0">
              <a:buNone/>
            </a:pPr>
            <a:r>
              <a:rPr lang="nl-NL" dirty="0"/>
              <a:t>Uitgelichte innovatie: </a:t>
            </a:r>
          </a:p>
          <a:p>
            <a:pPr marL="0" indent="0">
              <a:buNone/>
            </a:pPr>
            <a:r>
              <a:rPr lang="nl-NL" b="1" dirty="0"/>
              <a:t>Basilisk Healing Agent </a:t>
            </a:r>
          </a:p>
          <a:p>
            <a:pPr marL="0" indent="0">
              <a:buNone/>
            </a:pPr>
            <a:endParaRPr lang="nl-NL" dirty="0"/>
          </a:p>
          <a:p>
            <a:pPr lvl="1"/>
            <a:r>
              <a:rPr lang="nl-NL" b="0" i="0" dirty="0">
                <a:solidFill>
                  <a:srgbClr val="747474"/>
                </a:solidFill>
                <a:effectLst/>
                <a:latin typeface="Candara" panose="020E0502030303020204" pitchFamily="34" charset="0"/>
              </a:rPr>
              <a:t>Zelf herstellend beton</a:t>
            </a:r>
          </a:p>
          <a:p>
            <a:pPr lvl="1"/>
            <a:r>
              <a:rPr lang="nl-NL" b="0" i="0" dirty="0">
                <a:solidFill>
                  <a:srgbClr val="747474"/>
                </a:solidFill>
                <a:effectLst/>
                <a:latin typeface="Candara" panose="020E0502030303020204" pitchFamily="34" charset="0"/>
              </a:rPr>
              <a:t>Micro-organismen samengevoegd </a:t>
            </a:r>
            <a:r>
              <a:rPr lang="nl-NL" dirty="0">
                <a:solidFill>
                  <a:srgbClr val="747474"/>
                </a:solidFill>
                <a:latin typeface="Candara" panose="020E0502030303020204" pitchFamily="34" charset="0"/>
              </a:rPr>
              <a:t>met lucht en vocht produceren kalksteen</a:t>
            </a:r>
            <a:r>
              <a:rPr lang="nl-NL" b="0" i="0" dirty="0">
                <a:solidFill>
                  <a:srgbClr val="747474"/>
                </a:solidFill>
                <a:effectLst/>
                <a:latin typeface="Candara" panose="020E0502030303020204" pitchFamily="34" charset="0"/>
              </a:rPr>
              <a:t>, herstellen scheuren in beton. </a:t>
            </a:r>
            <a:r>
              <a:rPr lang="nl-NL" dirty="0">
                <a:latin typeface="Candara" panose="020E0502030303020204" pitchFamily="34" charset="0"/>
              </a:rPr>
              <a:t>De kalksteen dicht de scheur waterdicht af.</a:t>
            </a:r>
          </a:p>
          <a:p>
            <a:pPr lvl="1"/>
            <a:r>
              <a:rPr lang="nl-NL" dirty="0">
                <a:latin typeface="Candara" panose="020E0502030303020204" pitchFamily="34" charset="0"/>
              </a:rPr>
              <a:t>Besparing op krimpwapening.</a:t>
            </a:r>
          </a:p>
        </p:txBody>
      </p:sp>
      <p:sp>
        <p:nvSpPr>
          <p:cNvPr id="4" name="Tijdelijke aanduiding voor dianummer 3">
            <a:extLst>
              <a:ext uri="{FF2B5EF4-FFF2-40B4-BE49-F238E27FC236}">
                <a16:creationId xmlns:a16="http://schemas.microsoft.com/office/drawing/2014/main" id="{BCB22D8F-EF82-401C-8FCF-7A1DDBA54175}"/>
              </a:ext>
            </a:extLst>
          </p:cNvPr>
          <p:cNvSpPr>
            <a:spLocks noGrp="1"/>
          </p:cNvSpPr>
          <p:nvPr>
            <p:ph type="sldNum" sz="quarter" idx="12"/>
          </p:nvPr>
        </p:nvSpPr>
        <p:spPr/>
        <p:txBody>
          <a:bodyPr/>
          <a:lstStyle/>
          <a:p>
            <a:fld id="{993A4BE7-94F8-43D0-A956-A40AC5AB901E}" type="slidenum">
              <a:rPr lang="nl-NL" smtClean="0"/>
              <a:t>40</a:t>
            </a:fld>
            <a:endParaRPr lang="nl-NL" dirty="0"/>
          </a:p>
        </p:txBody>
      </p:sp>
      <p:pic>
        <p:nvPicPr>
          <p:cNvPr id="6" name="Afbeelding 5">
            <a:hlinkClick r:id="rId3"/>
            <a:extLst>
              <a:ext uri="{FF2B5EF4-FFF2-40B4-BE49-F238E27FC236}">
                <a16:creationId xmlns:a16="http://schemas.microsoft.com/office/drawing/2014/main" id="{B4BEC343-B99B-45E6-8468-9CE304D6C499}"/>
              </a:ext>
            </a:extLst>
          </p:cNvPr>
          <p:cNvPicPr>
            <a:picLocks noChangeAspect="1"/>
          </p:cNvPicPr>
          <p:nvPr/>
        </p:nvPicPr>
        <p:blipFill>
          <a:blip r:embed="rId4"/>
          <a:stretch>
            <a:fillRect/>
          </a:stretch>
        </p:blipFill>
        <p:spPr>
          <a:xfrm>
            <a:off x="6224674" y="1444365"/>
            <a:ext cx="5594350" cy="2217577"/>
          </a:xfrm>
          <a:prstGeom prst="rect">
            <a:avLst/>
          </a:prstGeom>
        </p:spPr>
      </p:pic>
      <p:sp>
        <p:nvSpPr>
          <p:cNvPr id="7" name="Tekstvak 6">
            <a:extLst>
              <a:ext uri="{FF2B5EF4-FFF2-40B4-BE49-F238E27FC236}">
                <a16:creationId xmlns:a16="http://schemas.microsoft.com/office/drawing/2014/main" id="{67F83CE2-A524-4E23-8DC0-9F2162E01A8B}"/>
              </a:ext>
            </a:extLst>
          </p:cNvPr>
          <p:cNvSpPr txBox="1"/>
          <p:nvPr/>
        </p:nvSpPr>
        <p:spPr>
          <a:xfrm>
            <a:off x="9982200" y="6038463"/>
            <a:ext cx="1828800" cy="276999"/>
          </a:xfrm>
          <a:prstGeom prst="rect">
            <a:avLst/>
          </a:prstGeom>
          <a:noFill/>
        </p:spPr>
        <p:txBody>
          <a:bodyPr wrap="square" rtlCol="0">
            <a:spAutoFit/>
          </a:bodyPr>
          <a:lstStyle/>
          <a:p>
            <a:r>
              <a:rPr lang="nl-NL" sz="1200" i="1" dirty="0"/>
              <a:t>Bron: basiliskconcrete.com</a:t>
            </a:r>
          </a:p>
        </p:txBody>
      </p:sp>
      <p:pic>
        <p:nvPicPr>
          <p:cNvPr id="12" name="Afbeelding 11">
            <a:hlinkClick r:id="rId5"/>
            <a:extLst>
              <a:ext uri="{FF2B5EF4-FFF2-40B4-BE49-F238E27FC236}">
                <a16:creationId xmlns:a16="http://schemas.microsoft.com/office/drawing/2014/main" id="{5B7C98F4-CCFF-4780-A137-40AFA7156F8B}"/>
              </a:ext>
            </a:extLst>
          </p:cNvPr>
          <p:cNvPicPr>
            <a:picLocks noChangeAspect="1"/>
          </p:cNvPicPr>
          <p:nvPr/>
        </p:nvPicPr>
        <p:blipFill rotWithShape="1">
          <a:blip r:embed="rId6"/>
          <a:srcRect b="23477"/>
          <a:stretch/>
        </p:blipFill>
        <p:spPr>
          <a:xfrm>
            <a:off x="6216650" y="3820886"/>
            <a:ext cx="5610399" cy="2217577"/>
          </a:xfrm>
          <a:prstGeom prst="rect">
            <a:avLst/>
          </a:prstGeom>
        </p:spPr>
      </p:pic>
    </p:spTree>
    <p:extLst>
      <p:ext uri="{BB962C8B-B14F-4D97-AF65-F5344CB8AC3E}">
        <p14:creationId xmlns:p14="http://schemas.microsoft.com/office/powerpoint/2010/main" val="2465866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BB095-1FF0-4817-B934-80AD146F7FC6}"/>
              </a:ext>
            </a:extLst>
          </p:cNvPr>
          <p:cNvSpPr>
            <a:spLocks noGrp="1"/>
          </p:cNvSpPr>
          <p:nvPr>
            <p:ph type="title"/>
          </p:nvPr>
        </p:nvSpPr>
        <p:spPr/>
        <p:txBody>
          <a:bodyPr/>
          <a:lstStyle/>
          <a:p>
            <a:r>
              <a:rPr lang="nl-NL" dirty="0"/>
              <a:t>Voorkomen of beperken materiaalgebruik</a:t>
            </a:r>
          </a:p>
        </p:txBody>
      </p:sp>
      <p:sp>
        <p:nvSpPr>
          <p:cNvPr id="3" name="Tijdelijke aanduiding voor inhoud 2">
            <a:extLst>
              <a:ext uri="{FF2B5EF4-FFF2-40B4-BE49-F238E27FC236}">
                <a16:creationId xmlns:a16="http://schemas.microsoft.com/office/drawing/2014/main" id="{A9341474-60A5-4082-A5CF-A05F8933EA5F}"/>
              </a:ext>
            </a:extLst>
          </p:cNvPr>
          <p:cNvSpPr>
            <a:spLocks noGrp="1"/>
          </p:cNvSpPr>
          <p:nvPr>
            <p:ph sz="half" idx="1"/>
          </p:nvPr>
        </p:nvSpPr>
        <p:spPr>
          <a:xfrm>
            <a:off x="838200" y="1130300"/>
            <a:ext cx="5552390" cy="5046663"/>
          </a:xfrm>
        </p:spPr>
        <p:txBody>
          <a:bodyPr>
            <a:normAutofit fontScale="92500" lnSpcReduction="10000"/>
          </a:bodyPr>
          <a:lstStyle/>
          <a:p>
            <a:pPr marL="0" indent="0">
              <a:buNone/>
            </a:pPr>
            <a:r>
              <a:rPr lang="nl-NL" dirty="0"/>
              <a:t>Uitgelichte innovatie</a:t>
            </a:r>
          </a:p>
          <a:p>
            <a:pPr marL="0" indent="0">
              <a:buNone/>
            </a:pPr>
            <a:r>
              <a:rPr lang="nl-NL" b="1" dirty="0"/>
              <a:t>Betonballon</a:t>
            </a:r>
          </a:p>
          <a:p>
            <a:pPr marL="0" indent="0">
              <a:buNone/>
            </a:pPr>
            <a:endParaRPr lang="nl-NL" b="1" dirty="0"/>
          </a:p>
          <a:p>
            <a:pPr>
              <a:spcBef>
                <a:spcPts val="1200"/>
              </a:spcBef>
              <a:spcAft>
                <a:spcPts val="1200"/>
              </a:spcAft>
            </a:pPr>
            <a:r>
              <a:rPr lang="nl-NL" sz="2600" dirty="0"/>
              <a:t>Ballon als mal, waarover zelfverdichtend beton wordt gespoten.</a:t>
            </a:r>
          </a:p>
          <a:p>
            <a:pPr>
              <a:spcBef>
                <a:spcPts val="1200"/>
              </a:spcBef>
              <a:spcAft>
                <a:spcPts val="1200"/>
              </a:spcAft>
            </a:pPr>
            <a:r>
              <a:rPr lang="nl-NL" sz="2600" dirty="0"/>
              <a:t>Boogvorm maakt slank bouwen mogelijk</a:t>
            </a:r>
          </a:p>
          <a:p>
            <a:pPr>
              <a:spcBef>
                <a:spcPts val="1200"/>
              </a:spcBef>
              <a:spcAft>
                <a:spcPts val="1200"/>
              </a:spcAft>
            </a:pPr>
            <a:r>
              <a:rPr lang="nl-NL" sz="2600" dirty="0"/>
              <a:t>“50% minder beton, 70% minder staal, 60% minder CO</a:t>
            </a:r>
            <a:r>
              <a:rPr lang="nl-NL" sz="2600" dirty="0">
                <a:latin typeface="Calibri" panose="020F0502020204030204" pitchFamily="34" charset="0"/>
                <a:cs typeface="Calibri" panose="020F0502020204030204" pitchFamily="34" charset="0"/>
              </a:rPr>
              <a:t>₂</a:t>
            </a:r>
            <a:r>
              <a:rPr lang="nl-NL" sz="2600" dirty="0"/>
              <a:t>”</a:t>
            </a:r>
          </a:p>
          <a:p>
            <a:pPr>
              <a:spcBef>
                <a:spcPts val="600"/>
              </a:spcBef>
            </a:pPr>
            <a:r>
              <a:rPr lang="nl-NL" sz="2600" dirty="0"/>
              <a:t>In woningbouw vaker toegepast. Innovatief product voor de GWW</a:t>
            </a:r>
          </a:p>
          <a:p>
            <a:pPr lvl="1">
              <a:spcBef>
                <a:spcPts val="600"/>
              </a:spcBef>
            </a:pPr>
            <a:r>
              <a:rPr lang="nl-NL" dirty="0"/>
              <a:t>tunnels en onderdoorgangen</a:t>
            </a:r>
          </a:p>
          <a:p>
            <a:pPr lvl="1">
              <a:spcBef>
                <a:spcPts val="600"/>
              </a:spcBef>
            </a:pPr>
            <a:r>
              <a:rPr lang="nl-NL" dirty="0"/>
              <a:t>terminals, hangars, paviljoens</a:t>
            </a:r>
          </a:p>
        </p:txBody>
      </p:sp>
      <p:sp>
        <p:nvSpPr>
          <p:cNvPr id="5" name="Tijdelijke aanduiding voor dianummer 4">
            <a:extLst>
              <a:ext uri="{FF2B5EF4-FFF2-40B4-BE49-F238E27FC236}">
                <a16:creationId xmlns:a16="http://schemas.microsoft.com/office/drawing/2014/main" id="{EAAAB9E9-37FF-445E-88DF-5D657360C7CA}"/>
              </a:ext>
            </a:extLst>
          </p:cNvPr>
          <p:cNvSpPr>
            <a:spLocks noGrp="1"/>
          </p:cNvSpPr>
          <p:nvPr>
            <p:ph type="sldNum" sz="quarter" idx="12"/>
          </p:nvPr>
        </p:nvSpPr>
        <p:spPr/>
        <p:txBody>
          <a:bodyPr/>
          <a:lstStyle/>
          <a:p>
            <a:fld id="{993A4BE7-94F8-43D0-A956-A40AC5AB901E}" type="slidenum">
              <a:rPr lang="nl-NL" smtClean="0"/>
              <a:t>41</a:t>
            </a:fld>
            <a:endParaRPr lang="nl-NL" dirty="0"/>
          </a:p>
        </p:txBody>
      </p:sp>
      <p:pic>
        <p:nvPicPr>
          <p:cNvPr id="9" name="Afbeelding 8">
            <a:hlinkClick r:id="rId3"/>
            <a:extLst>
              <a:ext uri="{FF2B5EF4-FFF2-40B4-BE49-F238E27FC236}">
                <a16:creationId xmlns:a16="http://schemas.microsoft.com/office/drawing/2014/main" id="{B4F3673E-8B59-4BE8-A1BE-A71AE6DBF270}"/>
              </a:ext>
            </a:extLst>
          </p:cNvPr>
          <p:cNvPicPr>
            <a:picLocks noChangeAspect="1"/>
          </p:cNvPicPr>
          <p:nvPr/>
        </p:nvPicPr>
        <p:blipFill rotWithShape="1">
          <a:blip r:embed="rId4"/>
          <a:srcRect b="17359"/>
          <a:stretch/>
        </p:blipFill>
        <p:spPr>
          <a:xfrm>
            <a:off x="7473043" y="4629315"/>
            <a:ext cx="4337957" cy="1488429"/>
          </a:xfrm>
          <a:prstGeom prst="rect">
            <a:avLst/>
          </a:prstGeom>
        </p:spPr>
      </p:pic>
      <p:pic>
        <p:nvPicPr>
          <p:cNvPr id="11" name="Afbeelding 10">
            <a:hlinkClick r:id="rId3"/>
            <a:extLst>
              <a:ext uri="{FF2B5EF4-FFF2-40B4-BE49-F238E27FC236}">
                <a16:creationId xmlns:a16="http://schemas.microsoft.com/office/drawing/2014/main" id="{56BEF44C-82A7-414D-8D91-E4B9E47EDFD7}"/>
              </a:ext>
            </a:extLst>
          </p:cNvPr>
          <p:cNvPicPr>
            <a:picLocks noChangeAspect="1"/>
          </p:cNvPicPr>
          <p:nvPr/>
        </p:nvPicPr>
        <p:blipFill rotWithShape="1">
          <a:blip r:embed="rId5"/>
          <a:srcRect b="19822"/>
          <a:stretch/>
        </p:blipFill>
        <p:spPr>
          <a:xfrm>
            <a:off x="8184841" y="3066404"/>
            <a:ext cx="3626159" cy="1474159"/>
          </a:xfrm>
          <a:prstGeom prst="rect">
            <a:avLst/>
          </a:prstGeom>
        </p:spPr>
      </p:pic>
      <p:sp>
        <p:nvSpPr>
          <p:cNvPr id="12" name="Tekstvak 11">
            <a:extLst>
              <a:ext uri="{FF2B5EF4-FFF2-40B4-BE49-F238E27FC236}">
                <a16:creationId xmlns:a16="http://schemas.microsoft.com/office/drawing/2014/main" id="{26EA36C1-D6CB-418E-80CB-F970A60C1794}"/>
              </a:ext>
            </a:extLst>
          </p:cNvPr>
          <p:cNvSpPr txBox="1"/>
          <p:nvPr/>
        </p:nvSpPr>
        <p:spPr>
          <a:xfrm>
            <a:off x="10186988" y="6079351"/>
            <a:ext cx="1478756" cy="276999"/>
          </a:xfrm>
          <a:prstGeom prst="rect">
            <a:avLst/>
          </a:prstGeom>
          <a:noFill/>
        </p:spPr>
        <p:txBody>
          <a:bodyPr wrap="square" rtlCol="0">
            <a:spAutoFit/>
          </a:bodyPr>
          <a:lstStyle/>
          <a:p>
            <a:r>
              <a:rPr lang="nl-NL" sz="1200" i="1" dirty="0"/>
              <a:t>Bron: betonballon.nl</a:t>
            </a:r>
          </a:p>
        </p:txBody>
      </p:sp>
      <p:pic>
        <p:nvPicPr>
          <p:cNvPr id="15" name="Afbeelding 14">
            <a:hlinkClick r:id="rId3"/>
            <a:extLst>
              <a:ext uri="{FF2B5EF4-FFF2-40B4-BE49-F238E27FC236}">
                <a16:creationId xmlns:a16="http://schemas.microsoft.com/office/drawing/2014/main" id="{974A97AE-BCDB-491D-A0F5-F207A406E7E8}"/>
              </a:ext>
            </a:extLst>
          </p:cNvPr>
          <p:cNvPicPr>
            <a:picLocks noChangeAspect="1"/>
          </p:cNvPicPr>
          <p:nvPr/>
        </p:nvPicPr>
        <p:blipFill>
          <a:blip r:embed="rId6"/>
          <a:stretch>
            <a:fillRect/>
          </a:stretch>
        </p:blipFill>
        <p:spPr>
          <a:xfrm>
            <a:off x="9644397" y="1428204"/>
            <a:ext cx="2166603" cy="1593824"/>
          </a:xfrm>
          <a:prstGeom prst="rect">
            <a:avLst/>
          </a:prstGeom>
        </p:spPr>
      </p:pic>
    </p:spTree>
    <p:extLst>
      <p:ext uri="{BB962C8B-B14F-4D97-AF65-F5344CB8AC3E}">
        <p14:creationId xmlns:p14="http://schemas.microsoft.com/office/powerpoint/2010/main" val="4268672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86B49-EFFA-4F51-8AA6-77B6BE663A58}"/>
              </a:ext>
            </a:extLst>
          </p:cNvPr>
          <p:cNvSpPr>
            <a:spLocks noGrp="1"/>
          </p:cNvSpPr>
          <p:nvPr>
            <p:ph type="title"/>
          </p:nvPr>
        </p:nvSpPr>
        <p:spPr>
          <a:xfrm>
            <a:off x="838200" y="352425"/>
            <a:ext cx="10515600" cy="650875"/>
          </a:xfrm>
        </p:spPr>
        <p:txBody>
          <a:bodyPr/>
          <a:lstStyle/>
          <a:p>
            <a:r>
              <a:rPr lang="nl-NL" dirty="0"/>
              <a:t>Biobased beton</a:t>
            </a:r>
          </a:p>
        </p:txBody>
      </p:sp>
      <p:sp>
        <p:nvSpPr>
          <p:cNvPr id="3" name="Tijdelijke aanduiding voor inhoud 2">
            <a:extLst>
              <a:ext uri="{FF2B5EF4-FFF2-40B4-BE49-F238E27FC236}">
                <a16:creationId xmlns:a16="http://schemas.microsoft.com/office/drawing/2014/main" id="{25B4C1EB-E743-400F-9B9D-A57F158FB6D8}"/>
              </a:ext>
            </a:extLst>
          </p:cNvPr>
          <p:cNvSpPr>
            <a:spLocks noGrp="1"/>
          </p:cNvSpPr>
          <p:nvPr>
            <p:ph sz="half" idx="1"/>
          </p:nvPr>
        </p:nvSpPr>
        <p:spPr>
          <a:xfrm>
            <a:off x="622300" y="1391783"/>
            <a:ext cx="7150100" cy="4597879"/>
          </a:xfrm>
        </p:spPr>
        <p:txBody>
          <a:bodyPr>
            <a:noAutofit/>
          </a:bodyPr>
          <a:lstStyle/>
          <a:p>
            <a:pPr marL="0" indent="0">
              <a:buNone/>
            </a:pPr>
            <a:r>
              <a:rPr lang="nl-NL" sz="2400" dirty="0"/>
              <a:t>Uitgelichte innovatie</a:t>
            </a:r>
          </a:p>
          <a:p>
            <a:pPr marL="0" indent="0">
              <a:buNone/>
            </a:pPr>
            <a:r>
              <a:rPr lang="nl-NL" sz="2400" dirty="0"/>
              <a:t> </a:t>
            </a:r>
            <a:r>
              <a:rPr lang="nl-NL" sz="2400" b="1" dirty="0"/>
              <a:t>Bio Bound Beton </a:t>
            </a:r>
          </a:p>
          <a:p>
            <a:pPr marL="0" indent="0">
              <a:buNone/>
            </a:pPr>
            <a:endParaRPr lang="nl-NL" sz="2400" dirty="0"/>
          </a:p>
          <a:p>
            <a:pPr lvl="1"/>
            <a:r>
              <a:rPr lang="nl-NL" dirty="0">
                <a:solidFill>
                  <a:srgbClr val="747474"/>
                </a:solidFill>
                <a:latin typeface="Candara" panose="020E0502030303020204" pitchFamily="34" charset="0"/>
              </a:rPr>
              <a:t>Miscanthus (olifantsgras) groeit snel en neemt veel en snel CO</a:t>
            </a:r>
            <a:r>
              <a:rPr lang="nl-NL" dirty="0">
                <a:solidFill>
                  <a:srgbClr val="747474"/>
                </a:solidFill>
                <a:latin typeface="Calibri" panose="020F0502020204030204" pitchFamily="34" charset="0"/>
                <a:cs typeface="Calibri" panose="020F0502020204030204" pitchFamily="34" charset="0"/>
              </a:rPr>
              <a:t>₂</a:t>
            </a:r>
            <a:r>
              <a:rPr lang="nl-NL" dirty="0">
                <a:solidFill>
                  <a:srgbClr val="747474"/>
                </a:solidFill>
                <a:latin typeface="Candara" panose="020E0502030303020204" pitchFamily="34" charset="0"/>
                <a:cs typeface="Calibri" panose="020F0502020204030204" pitchFamily="34" charset="0"/>
              </a:rPr>
              <a:t> </a:t>
            </a:r>
            <a:r>
              <a:rPr lang="nl-NL" dirty="0">
                <a:solidFill>
                  <a:srgbClr val="747474"/>
                </a:solidFill>
                <a:latin typeface="Candara" panose="020E0502030303020204" pitchFamily="34" charset="0"/>
              </a:rPr>
              <a:t>op.</a:t>
            </a:r>
          </a:p>
          <a:p>
            <a:pPr lvl="1"/>
            <a:r>
              <a:rPr lang="nl-NL" dirty="0">
                <a:solidFill>
                  <a:srgbClr val="747474"/>
                </a:solidFill>
                <a:latin typeface="Candara" panose="020E0502030303020204" pitchFamily="34" charset="0"/>
              </a:rPr>
              <a:t>Biobased:  ca. e</a:t>
            </a:r>
            <a:r>
              <a:rPr lang="nl-NL" b="0" i="0" dirty="0">
                <a:solidFill>
                  <a:srgbClr val="747474"/>
                </a:solidFill>
                <a:effectLst/>
                <a:latin typeface="Candara" panose="020E0502030303020204" pitchFamily="34" charset="0"/>
              </a:rPr>
              <a:t>en halve m</a:t>
            </a:r>
            <a:r>
              <a:rPr lang="nl-NL" b="0" i="0" dirty="0">
                <a:solidFill>
                  <a:srgbClr val="747474"/>
                </a:solidFill>
                <a:effectLst/>
                <a:latin typeface="Calibri" panose="020F0502020204030204" pitchFamily="34" charset="0"/>
                <a:cs typeface="Calibri" panose="020F0502020204030204" pitchFamily="34" charset="0"/>
              </a:rPr>
              <a:t>³</a:t>
            </a:r>
            <a:r>
              <a:rPr lang="nl-NL" b="0" i="0" dirty="0">
                <a:solidFill>
                  <a:srgbClr val="747474"/>
                </a:solidFill>
                <a:effectLst/>
                <a:latin typeface="Candara" panose="020E0502030303020204" pitchFamily="34" charset="0"/>
              </a:rPr>
              <a:t> los gestorte miscanthus per m</a:t>
            </a:r>
            <a:r>
              <a:rPr lang="nl-NL" b="0" i="0" dirty="0">
                <a:solidFill>
                  <a:srgbClr val="747474"/>
                </a:solidFill>
                <a:effectLst/>
                <a:latin typeface="Calibri" panose="020F0502020204030204" pitchFamily="34" charset="0"/>
                <a:cs typeface="Calibri" panose="020F0502020204030204" pitchFamily="34" charset="0"/>
              </a:rPr>
              <a:t>³</a:t>
            </a:r>
            <a:r>
              <a:rPr lang="nl-NL" b="0" i="0" dirty="0">
                <a:solidFill>
                  <a:srgbClr val="747474"/>
                </a:solidFill>
                <a:effectLst/>
                <a:latin typeface="Candara" panose="020E0502030303020204" pitchFamily="34" charset="0"/>
              </a:rPr>
              <a:t> beton.</a:t>
            </a:r>
          </a:p>
          <a:p>
            <a:pPr lvl="1"/>
            <a:r>
              <a:rPr lang="nl-NL" dirty="0">
                <a:solidFill>
                  <a:srgbClr val="747474"/>
                </a:solidFill>
                <a:latin typeface="Candara" panose="020E0502030303020204" pitchFamily="34" charset="0"/>
              </a:rPr>
              <a:t>Miscanthus als vezelversterking of als vulmiddel.</a:t>
            </a:r>
            <a:endParaRPr lang="nl-NL" b="0" i="0" dirty="0">
              <a:solidFill>
                <a:srgbClr val="747474"/>
              </a:solidFill>
              <a:effectLst/>
              <a:latin typeface="Candara" panose="020E0502030303020204" pitchFamily="34" charset="0"/>
            </a:endParaRPr>
          </a:p>
          <a:p>
            <a:pPr lvl="1"/>
            <a:r>
              <a:rPr lang="nl-NL" dirty="0">
                <a:solidFill>
                  <a:srgbClr val="747474"/>
                </a:solidFill>
                <a:latin typeface="Candara" panose="020E0502030303020204" pitchFamily="34" charset="0"/>
              </a:rPr>
              <a:t>Circulair: gebruik van gerecycled olifantsgras en betonpuingranulaat.</a:t>
            </a:r>
            <a:endParaRPr lang="nl-NL" b="0" i="0" dirty="0">
              <a:solidFill>
                <a:srgbClr val="747474"/>
              </a:solidFill>
              <a:effectLst/>
              <a:latin typeface="Candara" panose="020E0502030303020204" pitchFamily="34" charset="0"/>
            </a:endParaRPr>
          </a:p>
          <a:p>
            <a:pPr lvl="1"/>
            <a:r>
              <a:rPr lang="nl-NL" b="0" i="0" dirty="0">
                <a:solidFill>
                  <a:srgbClr val="747474"/>
                </a:solidFill>
                <a:effectLst/>
                <a:latin typeface="Candara" panose="020E0502030303020204" pitchFamily="34" charset="0"/>
              </a:rPr>
              <a:t>Betonproducten voor de buitenruimte: straatmeubilair, tegels, wegverharding.</a:t>
            </a:r>
            <a:endParaRPr lang="nl-NL"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BCB22D8F-EF82-401C-8FCF-7A1DDBA54175}"/>
              </a:ext>
            </a:extLst>
          </p:cNvPr>
          <p:cNvSpPr>
            <a:spLocks noGrp="1"/>
          </p:cNvSpPr>
          <p:nvPr>
            <p:ph type="sldNum" sz="quarter" idx="12"/>
          </p:nvPr>
        </p:nvSpPr>
        <p:spPr/>
        <p:txBody>
          <a:bodyPr/>
          <a:lstStyle/>
          <a:p>
            <a:fld id="{993A4BE7-94F8-43D0-A956-A40AC5AB901E}" type="slidenum">
              <a:rPr lang="nl-NL" smtClean="0"/>
              <a:t>42</a:t>
            </a:fld>
            <a:endParaRPr lang="nl-NL" dirty="0"/>
          </a:p>
        </p:txBody>
      </p:sp>
      <p:sp>
        <p:nvSpPr>
          <p:cNvPr id="7" name="Tekstvak 6">
            <a:extLst>
              <a:ext uri="{FF2B5EF4-FFF2-40B4-BE49-F238E27FC236}">
                <a16:creationId xmlns:a16="http://schemas.microsoft.com/office/drawing/2014/main" id="{67F83CE2-A524-4E23-8DC0-9F2162E01A8B}"/>
              </a:ext>
            </a:extLst>
          </p:cNvPr>
          <p:cNvSpPr txBox="1"/>
          <p:nvPr/>
        </p:nvSpPr>
        <p:spPr>
          <a:xfrm>
            <a:off x="10343356" y="5989662"/>
            <a:ext cx="1544637" cy="276999"/>
          </a:xfrm>
          <a:prstGeom prst="rect">
            <a:avLst/>
          </a:prstGeom>
          <a:noFill/>
        </p:spPr>
        <p:txBody>
          <a:bodyPr wrap="square" rtlCol="0">
            <a:spAutoFit/>
          </a:bodyPr>
          <a:lstStyle/>
          <a:p>
            <a:r>
              <a:rPr lang="nl-NL" sz="1200" i="1" dirty="0"/>
              <a:t>Bron: Biobound.nl</a:t>
            </a:r>
          </a:p>
        </p:txBody>
      </p:sp>
      <p:pic>
        <p:nvPicPr>
          <p:cNvPr id="10" name="Afbeelding 9">
            <a:hlinkClick r:id="rId3"/>
            <a:extLst>
              <a:ext uri="{FF2B5EF4-FFF2-40B4-BE49-F238E27FC236}">
                <a16:creationId xmlns:a16="http://schemas.microsoft.com/office/drawing/2014/main" id="{8D5247F2-81E8-4743-8B31-4B299DEA263D}"/>
              </a:ext>
            </a:extLst>
          </p:cNvPr>
          <p:cNvPicPr>
            <a:picLocks noChangeAspect="1"/>
          </p:cNvPicPr>
          <p:nvPr/>
        </p:nvPicPr>
        <p:blipFill>
          <a:blip r:embed="rId4"/>
          <a:stretch>
            <a:fillRect/>
          </a:stretch>
        </p:blipFill>
        <p:spPr>
          <a:xfrm>
            <a:off x="8783637" y="1391782"/>
            <a:ext cx="3104356" cy="4597879"/>
          </a:xfrm>
          <a:prstGeom prst="rect">
            <a:avLst/>
          </a:prstGeom>
          <a:ln>
            <a:solidFill>
              <a:schemeClr val="accent6">
                <a:lumMod val="50000"/>
              </a:schemeClr>
            </a:solidFill>
          </a:ln>
        </p:spPr>
      </p:pic>
    </p:spTree>
    <p:extLst>
      <p:ext uri="{BB962C8B-B14F-4D97-AF65-F5344CB8AC3E}">
        <p14:creationId xmlns:p14="http://schemas.microsoft.com/office/powerpoint/2010/main" val="2250505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86B49-EFFA-4F51-8AA6-77B6BE663A58}"/>
              </a:ext>
            </a:extLst>
          </p:cNvPr>
          <p:cNvSpPr>
            <a:spLocks noGrp="1"/>
          </p:cNvSpPr>
          <p:nvPr>
            <p:ph type="title"/>
          </p:nvPr>
        </p:nvSpPr>
        <p:spPr/>
        <p:txBody>
          <a:bodyPr/>
          <a:lstStyle/>
          <a:p>
            <a:r>
              <a:rPr lang="nl-NL" dirty="0"/>
              <a:t>Recycling</a:t>
            </a:r>
          </a:p>
        </p:txBody>
      </p:sp>
      <p:sp>
        <p:nvSpPr>
          <p:cNvPr id="3" name="Tijdelijke aanduiding voor inhoud 2">
            <a:extLst>
              <a:ext uri="{FF2B5EF4-FFF2-40B4-BE49-F238E27FC236}">
                <a16:creationId xmlns:a16="http://schemas.microsoft.com/office/drawing/2014/main" id="{25B4C1EB-E743-400F-9B9D-A57F158FB6D8}"/>
              </a:ext>
            </a:extLst>
          </p:cNvPr>
          <p:cNvSpPr>
            <a:spLocks noGrp="1"/>
          </p:cNvSpPr>
          <p:nvPr>
            <p:ph sz="half" idx="1"/>
          </p:nvPr>
        </p:nvSpPr>
        <p:spPr>
          <a:xfrm>
            <a:off x="660400" y="1016000"/>
            <a:ext cx="5715000" cy="5022463"/>
          </a:xfrm>
        </p:spPr>
        <p:txBody>
          <a:bodyPr>
            <a:normAutofit lnSpcReduction="10000"/>
          </a:bodyPr>
          <a:lstStyle/>
          <a:p>
            <a:pPr marL="0" indent="0">
              <a:buNone/>
            </a:pPr>
            <a:endParaRPr lang="nl-NL" dirty="0"/>
          </a:p>
          <a:p>
            <a:pPr marL="0" indent="0">
              <a:spcBef>
                <a:spcPts val="0"/>
              </a:spcBef>
              <a:buNone/>
            </a:pPr>
            <a:r>
              <a:rPr lang="nl-NL" dirty="0"/>
              <a:t>Uitgelichte innovatie: </a:t>
            </a:r>
          </a:p>
          <a:p>
            <a:pPr marL="0" indent="0">
              <a:spcBef>
                <a:spcPts val="0"/>
              </a:spcBef>
              <a:buNone/>
            </a:pPr>
            <a:r>
              <a:rPr lang="nl-NL" b="1" dirty="0"/>
              <a:t>Freement / </a:t>
            </a:r>
            <a:r>
              <a:rPr lang="nl-NL" b="1" dirty="0" err="1"/>
              <a:t>SmartCrusher</a:t>
            </a:r>
            <a:endParaRPr lang="nl-NL" b="1" dirty="0"/>
          </a:p>
          <a:p>
            <a:pPr marL="0" indent="0">
              <a:spcBef>
                <a:spcPts val="0"/>
              </a:spcBef>
              <a:buNone/>
            </a:pPr>
            <a:endParaRPr lang="nl-NL" b="1" dirty="0"/>
          </a:p>
          <a:p>
            <a:pPr lvl="1">
              <a:lnSpc>
                <a:spcPct val="110000"/>
              </a:lnSpc>
              <a:spcBef>
                <a:spcPts val="0"/>
              </a:spcBef>
            </a:pPr>
            <a:r>
              <a:rPr lang="nl-NL" dirty="0">
                <a:latin typeface="Candara" panose="020E0502030303020204" pitchFamily="34" charset="0"/>
              </a:rPr>
              <a:t>Freement is hergebruikt cement, gemaakt met behulp van de </a:t>
            </a:r>
            <a:r>
              <a:rPr lang="nl-NL" dirty="0" err="1">
                <a:latin typeface="Candara" panose="020E0502030303020204" pitchFamily="34" charset="0"/>
              </a:rPr>
              <a:t>SmartCrusher</a:t>
            </a:r>
            <a:r>
              <a:rPr lang="nl-NL" sz="2600" dirty="0">
                <a:latin typeface="Candara" panose="020E0502030303020204" pitchFamily="34" charset="0"/>
              </a:rPr>
              <a:t>. </a:t>
            </a:r>
          </a:p>
          <a:p>
            <a:pPr marL="457200" lvl="1" indent="0">
              <a:lnSpc>
                <a:spcPct val="110000"/>
              </a:lnSpc>
              <a:spcBef>
                <a:spcPts val="0"/>
              </a:spcBef>
              <a:buNone/>
            </a:pPr>
            <a:endParaRPr lang="nl-NL" dirty="0">
              <a:solidFill>
                <a:srgbClr val="747474"/>
              </a:solidFill>
              <a:latin typeface="Candara" panose="020E0502030303020204" pitchFamily="34" charset="0"/>
            </a:endParaRPr>
          </a:p>
          <a:p>
            <a:pPr lvl="1">
              <a:lnSpc>
                <a:spcPct val="110000"/>
              </a:lnSpc>
              <a:spcBef>
                <a:spcPts val="0"/>
              </a:spcBef>
            </a:pPr>
            <a:r>
              <a:rPr lang="nl-NL" dirty="0">
                <a:solidFill>
                  <a:srgbClr val="747474"/>
                </a:solidFill>
                <a:latin typeface="Candara" panose="020E0502030303020204" pitchFamily="34" charset="0"/>
              </a:rPr>
              <a:t>De Smartcrusher scheidt beton in zijn </a:t>
            </a:r>
            <a:r>
              <a:rPr lang="nl-NL" dirty="0">
                <a:latin typeface="Candara" panose="020E0502030303020204" pitchFamily="34" charset="0"/>
              </a:rPr>
              <a:t>samenstellende delen: zand, grind en cement; met zo min mogelijk beschadiging van het granulaat. Het breekt het cementhydraat.</a:t>
            </a:r>
          </a:p>
          <a:p>
            <a:pPr lvl="1">
              <a:lnSpc>
                <a:spcPct val="110000"/>
              </a:lnSpc>
              <a:spcBef>
                <a:spcPts val="0"/>
              </a:spcBef>
            </a:pPr>
            <a:endParaRPr lang="nl-NL" dirty="0">
              <a:latin typeface="Candara" panose="020E0502030303020204" pitchFamily="34" charset="0"/>
            </a:endParaRPr>
          </a:p>
          <a:p>
            <a:pPr lvl="1">
              <a:spcBef>
                <a:spcPts val="0"/>
              </a:spcBef>
            </a:pPr>
            <a:endParaRPr lang="nl-NL" dirty="0">
              <a:solidFill>
                <a:srgbClr val="747474"/>
              </a:solidFill>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BCB22D8F-EF82-401C-8FCF-7A1DDBA54175}"/>
              </a:ext>
            </a:extLst>
          </p:cNvPr>
          <p:cNvSpPr>
            <a:spLocks noGrp="1"/>
          </p:cNvSpPr>
          <p:nvPr>
            <p:ph type="sldNum" sz="quarter" idx="12"/>
          </p:nvPr>
        </p:nvSpPr>
        <p:spPr/>
        <p:txBody>
          <a:bodyPr/>
          <a:lstStyle/>
          <a:p>
            <a:fld id="{993A4BE7-94F8-43D0-A956-A40AC5AB901E}" type="slidenum">
              <a:rPr lang="nl-NL" smtClean="0"/>
              <a:t>43</a:t>
            </a:fld>
            <a:endParaRPr lang="nl-NL" dirty="0"/>
          </a:p>
        </p:txBody>
      </p:sp>
      <p:sp>
        <p:nvSpPr>
          <p:cNvPr id="7" name="Tekstvak 6">
            <a:extLst>
              <a:ext uri="{FF2B5EF4-FFF2-40B4-BE49-F238E27FC236}">
                <a16:creationId xmlns:a16="http://schemas.microsoft.com/office/drawing/2014/main" id="{67F83CE2-A524-4E23-8DC0-9F2162E01A8B}"/>
              </a:ext>
            </a:extLst>
          </p:cNvPr>
          <p:cNvSpPr txBox="1"/>
          <p:nvPr/>
        </p:nvSpPr>
        <p:spPr>
          <a:xfrm>
            <a:off x="7004156" y="5899963"/>
            <a:ext cx="5144301" cy="276999"/>
          </a:xfrm>
          <a:prstGeom prst="rect">
            <a:avLst/>
          </a:prstGeom>
          <a:noFill/>
        </p:spPr>
        <p:txBody>
          <a:bodyPr wrap="square" rtlCol="0">
            <a:spAutoFit/>
          </a:bodyPr>
          <a:lstStyle/>
          <a:p>
            <a:r>
              <a:rPr lang="nl-NL" sz="1200" i="1" dirty="0"/>
              <a:t>Bron: YouTube, De Nieuwe SmartLierator kan beton 100% recyclen, Ruttegroep </a:t>
            </a:r>
          </a:p>
        </p:txBody>
      </p:sp>
      <p:pic>
        <p:nvPicPr>
          <p:cNvPr id="9" name="Afbeelding 8">
            <a:hlinkClick r:id="rId3"/>
            <a:extLst>
              <a:ext uri="{FF2B5EF4-FFF2-40B4-BE49-F238E27FC236}">
                <a16:creationId xmlns:a16="http://schemas.microsoft.com/office/drawing/2014/main" id="{91606526-F987-4352-A30A-56723E61F04E}"/>
              </a:ext>
            </a:extLst>
          </p:cNvPr>
          <p:cNvPicPr>
            <a:picLocks noChangeAspect="1"/>
          </p:cNvPicPr>
          <p:nvPr/>
        </p:nvPicPr>
        <p:blipFill>
          <a:blip r:embed="rId4"/>
          <a:stretch>
            <a:fillRect/>
          </a:stretch>
        </p:blipFill>
        <p:spPr>
          <a:xfrm>
            <a:off x="7167572" y="3348598"/>
            <a:ext cx="4897009" cy="2551365"/>
          </a:xfrm>
          <a:prstGeom prst="rect">
            <a:avLst/>
          </a:prstGeom>
        </p:spPr>
      </p:pic>
      <p:pic>
        <p:nvPicPr>
          <p:cNvPr id="6" name="Afbeelding 5">
            <a:extLst>
              <a:ext uri="{FF2B5EF4-FFF2-40B4-BE49-F238E27FC236}">
                <a16:creationId xmlns:a16="http://schemas.microsoft.com/office/drawing/2014/main" id="{580E8A9B-327F-45FC-8971-2F18C989594F}"/>
              </a:ext>
            </a:extLst>
          </p:cNvPr>
          <p:cNvPicPr>
            <a:picLocks noChangeAspect="1"/>
          </p:cNvPicPr>
          <p:nvPr/>
        </p:nvPicPr>
        <p:blipFill>
          <a:blip r:embed="rId5"/>
          <a:stretch>
            <a:fillRect/>
          </a:stretch>
        </p:blipFill>
        <p:spPr>
          <a:xfrm>
            <a:off x="7121515" y="1145342"/>
            <a:ext cx="2135763" cy="2113562"/>
          </a:xfrm>
          <a:prstGeom prst="rect">
            <a:avLst/>
          </a:prstGeom>
        </p:spPr>
      </p:pic>
    </p:spTree>
    <p:extLst>
      <p:ext uri="{BB962C8B-B14F-4D97-AF65-F5344CB8AC3E}">
        <p14:creationId xmlns:p14="http://schemas.microsoft.com/office/powerpoint/2010/main" val="1990879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BB095-1FF0-4817-B934-80AD146F7FC6}"/>
              </a:ext>
            </a:extLst>
          </p:cNvPr>
          <p:cNvSpPr>
            <a:spLocks noGrp="1"/>
          </p:cNvSpPr>
          <p:nvPr>
            <p:ph type="title"/>
          </p:nvPr>
        </p:nvSpPr>
        <p:spPr/>
        <p:txBody>
          <a:bodyPr/>
          <a:lstStyle/>
          <a:p>
            <a:r>
              <a:rPr lang="nl-NL" dirty="0"/>
              <a:t>Voorkomen of beperken materiaalgebruik</a:t>
            </a:r>
          </a:p>
        </p:txBody>
      </p:sp>
      <p:sp>
        <p:nvSpPr>
          <p:cNvPr id="3" name="Tijdelijke aanduiding voor inhoud 2">
            <a:extLst>
              <a:ext uri="{FF2B5EF4-FFF2-40B4-BE49-F238E27FC236}">
                <a16:creationId xmlns:a16="http://schemas.microsoft.com/office/drawing/2014/main" id="{A9341474-60A5-4082-A5CF-A05F8933EA5F}"/>
              </a:ext>
            </a:extLst>
          </p:cNvPr>
          <p:cNvSpPr>
            <a:spLocks noGrp="1"/>
          </p:cNvSpPr>
          <p:nvPr>
            <p:ph sz="half" idx="1"/>
          </p:nvPr>
        </p:nvSpPr>
        <p:spPr>
          <a:xfrm>
            <a:off x="838200" y="1799337"/>
            <a:ext cx="5638800" cy="4361977"/>
          </a:xfrm>
        </p:spPr>
        <p:txBody>
          <a:bodyPr>
            <a:normAutofit fontScale="55000" lnSpcReduction="20000"/>
          </a:bodyPr>
          <a:lstStyle/>
          <a:p>
            <a:pPr marL="0" indent="0">
              <a:spcBef>
                <a:spcPts val="0"/>
              </a:spcBef>
              <a:buNone/>
            </a:pPr>
            <a:r>
              <a:rPr lang="nl-NL" sz="3800" dirty="0"/>
              <a:t>Uitgelichte innovatie</a:t>
            </a:r>
          </a:p>
          <a:p>
            <a:pPr marL="0" indent="0">
              <a:spcBef>
                <a:spcPts val="0"/>
              </a:spcBef>
              <a:buNone/>
            </a:pPr>
            <a:r>
              <a:rPr lang="nl-NL" sz="3800" b="1" dirty="0"/>
              <a:t>Reduton </a:t>
            </a:r>
          </a:p>
          <a:p>
            <a:pPr marL="0" indent="0">
              <a:buNone/>
            </a:pPr>
            <a:endParaRPr lang="nl-NL" sz="1800" dirty="0">
              <a:effectLst/>
              <a:latin typeface="Calibri" panose="020F0502020204030204" pitchFamily="34" charset="0"/>
              <a:ea typeface="Verdana" panose="020B0604030504040204" pitchFamily="34" charset="0"/>
            </a:endParaRPr>
          </a:p>
          <a:p>
            <a:pPr>
              <a:lnSpc>
                <a:spcPct val="120000"/>
              </a:lnSpc>
            </a:pPr>
            <a:r>
              <a:rPr lang="nl-NL" sz="3400" dirty="0">
                <a:latin typeface="Candara" panose="020E0502030303020204" pitchFamily="34" charset="0"/>
              </a:rPr>
              <a:t>Betonproducten met een </a:t>
            </a:r>
            <a:r>
              <a:rPr lang="nl-NL" sz="3400" dirty="0" err="1">
                <a:latin typeface="Candara" panose="020E0502030303020204" pitchFamily="34" charset="0"/>
              </a:rPr>
              <a:t>geopolymeren</a:t>
            </a:r>
            <a:r>
              <a:rPr lang="nl-NL" sz="3400" dirty="0">
                <a:latin typeface="Candara" panose="020E0502030303020204" pitchFamily="34" charset="0"/>
              </a:rPr>
              <a:t> ter vervanging van cement.</a:t>
            </a:r>
          </a:p>
          <a:p>
            <a:pPr>
              <a:lnSpc>
                <a:spcPct val="120000"/>
              </a:lnSpc>
            </a:pPr>
            <a:r>
              <a:rPr lang="nl-NL" sz="3400" dirty="0">
                <a:latin typeface="Candara" panose="020E0502030303020204" pitchFamily="34" charset="0"/>
              </a:rPr>
              <a:t>Zelfde mogelijkheden voor  recycling als bij cementbeton; kan met cementbeton worden vermengd tot granulaat.</a:t>
            </a:r>
          </a:p>
          <a:p>
            <a:pPr>
              <a:lnSpc>
                <a:spcPct val="120000"/>
              </a:lnSpc>
            </a:pPr>
            <a:r>
              <a:rPr lang="nl-NL" sz="3400" dirty="0">
                <a:latin typeface="Candara" panose="020E0502030303020204" pitchFamily="34" charset="0"/>
              </a:rPr>
              <a:t>CO2-footprint van de productie van Reduton® is aanzienlijk lager is dan bij cementbeton (25%- 85% afhankelijk van de toepassing)</a:t>
            </a:r>
          </a:p>
          <a:p>
            <a:pPr>
              <a:lnSpc>
                <a:spcPct val="120000"/>
              </a:lnSpc>
            </a:pPr>
            <a:r>
              <a:rPr lang="nl-NL" sz="3400" dirty="0">
                <a:latin typeface="Candara" panose="020E0502030303020204" pitchFamily="34" charset="0"/>
              </a:rPr>
              <a:t>De totale MKI van de productie van Reduton® is ongeveer een factor 3 lager dan bij cementbeton. </a:t>
            </a:r>
          </a:p>
        </p:txBody>
      </p:sp>
      <p:sp>
        <p:nvSpPr>
          <p:cNvPr id="5" name="Tijdelijke aanduiding voor dianummer 4">
            <a:extLst>
              <a:ext uri="{FF2B5EF4-FFF2-40B4-BE49-F238E27FC236}">
                <a16:creationId xmlns:a16="http://schemas.microsoft.com/office/drawing/2014/main" id="{EAAAB9E9-37FF-445E-88DF-5D657360C7CA}"/>
              </a:ext>
            </a:extLst>
          </p:cNvPr>
          <p:cNvSpPr>
            <a:spLocks noGrp="1"/>
          </p:cNvSpPr>
          <p:nvPr>
            <p:ph type="sldNum" sz="quarter" idx="12"/>
          </p:nvPr>
        </p:nvSpPr>
        <p:spPr/>
        <p:txBody>
          <a:bodyPr/>
          <a:lstStyle/>
          <a:p>
            <a:fld id="{993A4BE7-94F8-43D0-A956-A40AC5AB901E}" type="slidenum">
              <a:rPr lang="nl-NL" smtClean="0"/>
              <a:t>44</a:t>
            </a:fld>
            <a:endParaRPr lang="nl-NL" dirty="0"/>
          </a:p>
        </p:txBody>
      </p:sp>
      <p:sp>
        <p:nvSpPr>
          <p:cNvPr id="12" name="Tekstvak 11">
            <a:extLst>
              <a:ext uri="{FF2B5EF4-FFF2-40B4-BE49-F238E27FC236}">
                <a16:creationId xmlns:a16="http://schemas.microsoft.com/office/drawing/2014/main" id="{26EA36C1-D6CB-418E-80CB-F970A60C1794}"/>
              </a:ext>
            </a:extLst>
          </p:cNvPr>
          <p:cNvSpPr txBox="1"/>
          <p:nvPr/>
        </p:nvSpPr>
        <p:spPr>
          <a:xfrm>
            <a:off x="10304651" y="5717343"/>
            <a:ext cx="1678329" cy="276999"/>
          </a:xfrm>
          <a:prstGeom prst="rect">
            <a:avLst/>
          </a:prstGeom>
          <a:noFill/>
        </p:spPr>
        <p:txBody>
          <a:bodyPr wrap="square" rtlCol="0">
            <a:spAutoFit/>
          </a:bodyPr>
          <a:lstStyle/>
          <a:p>
            <a:r>
              <a:rPr lang="nl-NL" sz="1200" i="1" dirty="0"/>
              <a:t>Bron: vdboschbeton.nl</a:t>
            </a:r>
          </a:p>
        </p:txBody>
      </p:sp>
      <p:pic>
        <p:nvPicPr>
          <p:cNvPr id="8" name="Afbeelding 7">
            <a:hlinkClick r:id="rId3"/>
            <a:extLst>
              <a:ext uri="{FF2B5EF4-FFF2-40B4-BE49-F238E27FC236}">
                <a16:creationId xmlns:a16="http://schemas.microsoft.com/office/drawing/2014/main" id="{E8820417-9B35-4B54-8960-1360640A103A}"/>
              </a:ext>
            </a:extLst>
          </p:cNvPr>
          <p:cNvPicPr>
            <a:picLocks noChangeAspect="1"/>
          </p:cNvPicPr>
          <p:nvPr/>
        </p:nvPicPr>
        <p:blipFill rotWithShape="1">
          <a:blip r:embed="rId4"/>
          <a:srcRect l="8003"/>
          <a:stretch/>
        </p:blipFill>
        <p:spPr>
          <a:xfrm>
            <a:off x="6754079" y="2313933"/>
            <a:ext cx="5228901" cy="3403410"/>
          </a:xfrm>
          <a:prstGeom prst="rect">
            <a:avLst/>
          </a:prstGeom>
        </p:spPr>
      </p:pic>
    </p:spTree>
    <p:extLst>
      <p:ext uri="{BB962C8B-B14F-4D97-AF65-F5344CB8AC3E}">
        <p14:creationId xmlns:p14="http://schemas.microsoft.com/office/powerpoint/2010/main" val="1012071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95E44-37B0-4FFB-AA82-60E2440F18FC}"/>
              </a:ext>
            </a:extLst>
          </p:cNvPr>
          <p:cNvSpPr>
            <a:spLocks noGrp="1"/>
          </p:cNvSpPr>
          <p:nvPr>
            <p:ph type="title"/>
          </p:nvPr>
        </p:nvSpPr>
        <p:spPr>
          <a:xfrm>
            <a:off x="838200" y="363024"/>
            <a:ext cx="10515600" cy="650875"/>
          </a:xfrm>
        </p:spPr>
        <p:txBody>
          <a:bodyPr/>
          <a:lstStyle/>
          <a:p>
            <a:r>
              <a:rPr lang="nl-NL" dirty="0"/>
              <a:t>Cementloos beton</a:t>
            </a:r>
          </a:p>
        </p:txBody>
      </p:sp>
      <p:sp>
        <p:nvSpPr>
          <p:cNvPr id="3" name="Tijdelijke aanduiding voor inhoud 2">
            <a:extLst>
              <a:ext uri="{FF2B5EF4-FFF2-40B4-BE49-F238E27FC236}">
                <a16:creationId xmlns:a16="http://schemas.microsoft.com/office/drawing/2014/main" id="{185866DD-BA98-4069-AAC0-2E971777C0BC}"/>
              </a:ext>
            </a:extLst>
          </p:cNvPr>
          <p:cNvSpPr>
            <a:spLocks noGrp="1"/>
          </p:cNvSpPr>
          <p:nvPr>
            <p:ph sz="half" idx="1"/>
          </p:nvPr>
        </p:nvSpPr>
        <p:spPr>
          <a:xfrm>
            <a:off x="721863" y="1042474"/>
            <a:ext cx="6168794" cy="5134488"/>
          </a:xfrm>
        </p:spPr>
        <p:txBody>
          <a:bodyPr>
            <a:noAutofit/>
          </a:bodyPr>
          <a:lstStyle/>
          <a:p>
            <a:pPr marL="0" indent="0">
              <a:spcBef>
                <a:spcPts val="0"/>
              </a:spcBef>
              <a:buNone/>
            </a:pPr>
            <a:r>
              <a:rPr lang="nl-NL" sz="2400" dirty="0">
                <a:solidFill>
                  <a:schemeClr val="tx1">
                    <a:lumMod val="50000"/>
                    <a:lumOff val="50000"/>
                  </a:schemeClr>
                </a:solidFill>
                <a:latin typeface="Candara" panose="020E0502030303020204" pitchFamily="34" charset="0"/>
              </a:rPr>
              <a:t>Uitgelichte innovatie:</a:t>
            </a:r>
          </a:p>
          <a:p>
            <a:pPr marL="0" indent="0">
              <a:spcBef>
                <a:spcPts val="0"/>
              </a:spcBef>
              <a:buNone/>
            </a:pPr>
            <a:r>
              <a:rPr lang="nl-NL" sz="2400" b="1" dirty="0">
                <a:solidFill>
                  <a:schemeClr val="tx1">
                    <a:lumMod val="50000"/>
                    <a:lumOff val="50000"/>
                  </a:schemeClr>
                </a:solidFill>
                <a:latin typeface="Candara" panose="020E0502030303020204" pitchFamily="34" charset="0"/>
              </a:rPr>
              <a:t>SQUAPE, geopolymeer beton </a:t>
            </a:r>
          </a:p>
          <a:p>
            <a:endParaRPr lang="nl-NL" sz="2400" b="0" i="0" dirty="0">
              <a:solidFill>
                <a:schemeClr val="tx1">
                  <a:lumMod val="50000"/>
                  <a:lumOff val="50000"/>
                </a:schemeClr>
              </a:solidFill>
              <a:effectLst/>
              <a:latin typeface="Candara" panose="020E0502030303020204" pitchFamily="34" charset="0"/>
            </a:endParaRPr>
          </a:p>
          <a:p>
            <a:r>
              <a:rPr lang="nl-NL" sz="2400" b="0" i="0" dirty="0">
                <a:solidFill>
                  <a:schemeClr val="tx1">
                    <a:lumMod val="50000"/>
                    <a:lumOff val="50000"/>
                  </a:schemeClr>
                </a:solidFill>
                <a:effectLst/>
                <a:latin typeface="Candara" panose="020E0502030303020204" pitchFamily="34" charset="0"/>
              </a:rPr>
              <a:t>SQAPE-</a:t>
            </a:r>
            <a:r>
              <a:rPr lang="nl-NL" sz="2400" b="0" i="0" dirty="0" err="1">
                <a:solidFill>
                  <a:schemeClr val="tx1">
                    <a:lumMod val="50000"/>
                    <a:lumOff val="50000"/>
                  </a:schemeClr>
                </a:solidFill>
                <a:effectLst/>
                <a:latin typeface="Candara" panose="020E0502030303020204" pitchFamily="34" charset="0"/>
              </a:rPr>
              <a:t>technology</a:t>
            </a:r>
            <a:r>
              <a:rPr lang="nl-NL" sz="2400" b="0" i="0" dirty="0">
                <a:solidFill>
                  <a:schemeClr val="tx1">
                    <a:lumMod val="50000"/>
                    <a:lumOff val="50000"/>
                  </a:schemeClr>
                </a:solidFill>
                <a:effectLst/>
                <a:latin typeface="Candara" panose="020E0502030303020204" pitchFamily="34" charset="0"/>
              </a:rPr>
              <a:t>: bi</a:t>
            </a:r>
            <a:r>
              <a:rPr lang="nl-NL" sz="2400" i="0" dirty="0">
                <a:solidFill>
                  <a:schemeClr val="tx1">
                    <a:lumMod val="50000"/>
                    <a:lumOff val="50000"/>
                  </a:schemeClr>
                </a:solidFill>
                <a:effectLst/>
                <a:latin typeface="Candara" panose="020E0502030303020204" pitchFamily="34" charset="0"/>
              </a:rPr>
              <a:t>ndmiddel op basis van minerale reststoffen (silicium, aluminium), water alkali</a:t>
            </a:r>
            <a:r>
              <a:rPr lang="nl-NL" sz="2400" i="0" dirty="0">
                <a:solidFill>
                  <a:schemeClr val="tx1">
                    <a:lumMod val="50000"/>
                    <a:lumOff val="50000"/>
                  </a:schemeClr>
                </a:solidFill>
                <a:effectLst/>
                <a:latin typeface="Calibri" panose="020F0502020204030204" pitchFamily="34" charset="0"/>
                <a:cs typeface="Calibri" panose="020F0502020204030204" pitchFamily="34" charset="0"/>
              </a:rPr>
              <a:t>ën (activator), gepatenteerde additieven</a:t>
            </a:r>
            <a:r>
              <a:rPr lang="nl-NL" sz="2400" i="0" dirty="0">
                <a:solidFill>
                  <a:schemeClr val="tx1">
                    <a:lumMod val="50000"/>
                    <a:lumOff val="50000"/>
                  </a:schemeClr>
                </a:solidFill>
                <a:effectLst/>
                <a:latin typeface="Candara" panose="020E0502030303020204" pitchFamily="34" charset="0"/>
              </a:rPr>
              <a:t>.</a:t>
            </a:r>
          </a:p>
          <a:p>
            <a:r>
              <a:rPr lang="nl-NL" sz="2400" dirty="0">
                <a:solidFill>
                  <a:schemeClr val="tx1">
                    <a:lumMod val="50000"/>
                    <a:lumOff val="50000"/>
                  </a:schemeClr>
                </a:solidFill>
                <a:latin typeface="Candara" panose="020E0502030303020204" pitchFamily="34" charset="0"/>
              </a:rPr>
              <a:t>Hoge CO</a:t>
            </a:r>
            <a:r>
              <a:rPr lang="nl-NL" sz="2400" dirty="0">
                <a:solidFill>
                  <a:schemeClr val="tx1">
                    <a:lumMod val="50000"/>
                    <a:lumOff val="50000"/>
                  </a:schemeClr>
                </a:solidFill>
                <a:latin typeface="Calibri" panose="020F0502020204030204" pitchFamily="34" charset="0"/>
                <a:cs typeface="Calibri" panose="020F0502020204030204" pitchFamily="34" charset="0"/>
              </a:rPr>
              <a:t>₂-reductie</a:t>
            </a:r>
            <a:r>
              <a:rPr lang="nl-NL" sz="2400" dirty="0">
                <a:solidFill>
                  <a:schemeClr val="tx1">
                    <a:lumMod val="50000"/>
                    <a:lumOff val="50000"/>
                  </a:schemeClr>
                </a:solidFill>
                <a:latin typeface="Candara" panose="020E0502030303020204" pitchFamily="34" charset="0"/>
              </a:rPr>
              <a:t>.</a:t>
            </a:r>
            <a:endParaRPr lang="nl-NL" sz="2400" b="0" i="0" dirty="0">
              <a:solidFill>
                <a:schemeClr val="tx1">
                  <a:lumMod val="50000"/>
                  <a:lumOff val="50000"/>
                </a:schemeClr>
              </a:solidFill>
              <a:effectLst/>
              <a:latin typeface="Candara" panose="020E0502030303020204" pitchFamily="34" charset="0"/>
            </a:endParaRPr>
          </a:p>
          <a:p>
            <a:r>
              <a:rPr lang="nl-NL" sz="2400" dirty="0">
                <a:solidFill>
                  <a:schemeClr val="tx1">
                    <a:lumMod val="50000"/>
                    <a:lumOff val="50000"/>
                  </a:schemeClr>
                </a:solidFill>
                <a:effectLst/>
                <a:latin typeface="Candara" panose="020E0502030303020204" pitchFamily="34" charset="0"/>
                <a:ea typeface="Verdana" panose="020B0604030504040204" pitchFamily="34" charset="0"/>
              </a:rPr>
              <a:t>Toegepast in niet-constructief beton, berm- en wegverhardingen. Onderzoek naar constructieve toepassingen.</a:t>
            </a:r>
          </a:p>
        </p:txBody>
      </p:sp>
      <p:sp>
        <p:nvSpPr>
          <p:cNvPr id="5" name="Tijdelijke aanduiding voor dianummer 4">
            <a:extLst>
              <a:ext uri="{FF2B5EF4-FFF2-40B4-BE49-F238E27FC236}">
                <a16:creationId xmlns:a16="http://schemas.microsoft.com/office/drawing/2014/main" id="{D863211A-1315-4F20-82E6-CC58AB878872}"/>
              </a:ext>
            </a:extLst>
          </p:cNvPr>
          <p:cNvSpPr>
            <a:spLocks noGrp="1"/>
          </p:cNvSpPr>
          <p:nvPr>
            <p:ph type="sldNum" sz="quarter" idx="12"/>
          </p:nvPr>
        </p:nvSpPr>
        <p:spPr/>
        <p:txBody>
          <a:bodyPr/>
          <a:lstStyle/>
          <a:p>
            <a:fld id="{993A4BE7-94F8-43D0-A956-A40AC5AB901E}" type="slidenum">
              <a:rPr lang="nl-NL" smtClean="0"/>
              <a:t>45</a:t>
            </a:fld>
            <a:endParaRPr lang="nl-NL" dirty="0"/>
          </a:p>
        </p:txBody>
      </p:sp>
      <p:pic>
        <p:nvPicPr>
          <p:cNvPr id="7" name="Afbeelding 6">
            <a:hlinkClick r:id="rId3"/>
            <a:extLst>
              <a:ext uri="{FF2B5EF4-FFF2-40B4-BE49-F238E27FC236}">
                <a16:creationId xmlns:a16="http://schemas.microsoft.com/office/drawing/2014/main" id="{EB6E4C79-01BE-42DC-B034-B37ED914DFF9}"/>
              </a:ext>
            </a:extLst>
          </p:cNvPr>
          <p:cNvPicPr>
            <a:picLocks noChangeAspect="1"/>
          </p:cNvPicPr>
          <p:nvPr/>
        </p:nvPicPr>
        <p:blipFill rotWithShape="1">
          <a:blip r:embed="rId4"/>
          <a:srcRect t="29058" r="8892" b="5517"/>
          <a:stretch/>
        </p:blipFill>
        <p:spPr>
          <a:xfrm>
            <a:off x="6972300" y="3720905"/>
            <a:ext cx="5056638" cy="2317558"/>
          </a:xfrm>
          <a:prstGeom prst="rect">
            <a:avLst/>
          </a:prstGeom>
        </p:spPr>
      </p:pic>
      <p:sp>
        <p:nvSpPr>
          <p:cNvPr id="8" name="Tekstvak 7">
            <a:extLst>
              <a:ext uri="{FF2B5EF4-FFF2-40B4-BE49-F238E27FC236}">
                <a16:creationId xmlns:a16="http://schemas.microsoft.com/office/drawing/2014/main" id="{A9999438-B710-49E5-8510-36DD852DF3EA}"/>
              </a:ext>
            </a:extLst>
          </p:cNvPr>
          <p:cNvSpPr txBox="1"/>
          <p:nvPr/>
        </p:nvSpPr>
        <p:spPr>
          <a:xfrm>
            <a:off x="9359900" y="6038463"/>
            <a:ext cx="2476500" cy="276999"/>
          </a:xfrm>
          <a:prstGeom prst="rect">
            <a:avLst/>
          </a:prstGeom>
          <a:noFill/>
        </p:spPr>
        <p:txBody>
          <a:bodyPr wrap="square" rtlCol="0">
            <a:spAutoFit/>
          </a:bodyPr>
          <a:lstStyle/>
          <a:p>
            <a:r>
              <a:rPr lang="nl-NL" sz="1200" i="1" dirty="0"/>
              <a:t>Bron: YouTube, Ramac Cementbouw</a:t>
            </a:r>
          </a:p>
        </p:txBody>
      </p:sp>
      <p:pic>
        <p:nvPicPr>
          <p:cNvPr id="10" name="Afbeelding 9">
            <a:hlinkClick r:id="rId5"/>
            <a:extLst>
              <a:ext uri="{FF2B5EF4-FFF2-40B4-BE49-F238E27FC236}">
                <a16:creationId xmlns:a16="http://schemas.microsoft.com/office/drawing/2014/main" id="{B550E9BC-CF70-4824-8F0C-D2EE390E334C}"/>
              </a:ext>
            </a:extLst>
          </p:cNvPr>
          <p:cNvPicPr>
            <a:picLocks noChangeAspect="1"/>
          </p:cNvPicPr>
          <p:nvPr/>
        </p:nvPicPr>
        <p:blipFill>
          <a:blip r:embed="rId6"/>
          <a:stretch>
            <a:fillRect/>
          </a:stretch>
        </p:blipFill>
        <p:spPr>
          <a:xfrm>
            <a:off x="6972299" y="1453372"/>
            <a:ext cx="5056639" cy="1990534"/>
          </a:xfrm>
          <a:prstGeom prst="rect">
            <a:avLst/>
          </a:prstGeom>
        </p:spPr>
      </p:pic>
      <p:sp>
        <p:nvSpPr>
          <p:cNvPr id="11" name="Tekstvak 10">
            <a:extLst>
              <a:ext uri="{FF2B5EF4-FFF2-40B4-BE49-F238E27FC236}">
                <a16:creationId xmlns:a16="http://schemas.microsoft.com/office/drawing/2014/main" id="{CE57B6B4-F601-4118-897E-DFDA319D3DB9}"/>
              </a:ext>
            </a:extLst>
          </p:cNvPr>
          <p:cNvSpPr txBox="1"/>
          <p:nvPr/>
        </p:nvSpPr>
        <p:spPr>
          <a:xfrm>
            <a:off x="7899400" y="3367221"/>
            <a:ext cx="4292600" cy="276999"/>
          </a:xfrm>
          <a:prstGeom prst="rect">
            <a:avLst/>
          </a:prstGeom>
          <a:noFill/>
        </p:spPr>
        <p:txBody>
          <a:bodyPr wrap="square" rtlCol="0">
            <a:spAutoFit/>
          </a:bodyPr>
          <a:lstStyle/>
          <a:p>
            <a:r>
              <a:rPr lang="nl-NL" sz="1200" i="1" dirty="0"/>
              <a:t>Fietsbrug van polymeer beton project N69. Bron: Boskalis.com</a:t>
            </a:r>
          </a:p>
        </p:txBody>
      </p:sp>
    </p:spTree>
    <p:extLst>
      <p:ext uri="{BB962C8B-B14F-4D97-AF65-F5344CB8AC3E}">
        <p14:creationId xmlns:p14="http://schemas.microsoft.com/office/powerpoint/2010/main" val="2109168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normAutofit/>
          </a:bodyPr>
          <a:lstStyle/>
          <a:p>
            <a:r>
              <a:rPr lang="nl-NL" dirty="0"/>
              <a:t>Duurzame innovaties vanuit het oogpunt van LCA</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extLst>
              <p:ext uri="{D42A27DB-BD31-4B8C-83A1-F6EECF244321}">
                <p14:modId xmlns:p14="http://schemas.microsoft.com/office/powerpoint/2010/main" val="3278729022"/>
              </p:ext>
            </p:extLst>
          </p:nvPr>
        </p:nvGraphicFramePr>
        <p:xfrm>
          <a:off x="1157582" y="1482700"/>
          <a:ext cx="9876836" cy="3815684"/>
        </p:xfrm>
        <a:graphic>
          <a:graphicData uri="http://schemas.openxmlformats.org/drawingml/2006/table">
            <a:tbl>
              <a:tblPr firstRow="1" bandRow="1">
                <a:tableStyleId>{93296810-A885-4BE3-A3E7-6D5BEEA58F35}</a:tableStyleId>
              </a:tblPr>
              <a:tblGrid>
                <a:gridCol w="3150402">
                  <a:extLst>
                    <a:ext uri="{9D8B030D-6E8A-4147-A177-3AD203B41FA5}">
                      <a16:colId xmlns:a16="http://schemas.microsoft.com/office/drawing/2014/main" val="293475174"/>
                    </a:ext>
                  </a:extLst>
                </a:gridCol>
                <a:gridCol w="1349902">
                  <a:extLst>
                    <a:ext uri="{9D8B030D-6E8A-4147-A177-3AD203B41FA5}">
                      <a16:colId xmlns:a16="http://schemas.microsoft.com/office/drawing/2014/main" val="2369572268"/>
                    </a:ext>
                  </a:extLst>
                </a:gridCol>
                <a:gridCol w="1303751">
                  <a:extLst>
                    <a:ext uri="{9D8B030D-6E8A-4147-A177-3AD203B41FA5}">
                      <a16:colId xmlns:a16="http://schemas.microsoft.com/office/drawing/2014/main" val="948224947"/>
                    </a:ext>
                  </a:extLst>
                </a:gridCol>
                <a:gridCol w="1384515">
                  <a:extLst>
                    <a:ext uri="{9D8B030D-6E8A-4147-A177-3AD203B41FA5}">
                      <a16:colId xmlns:a16="http://schemas.microsoft.com/office/drawing/2014/main" val="1927803089"/>
                    </a:ext>
                  </a:extLst>
                </a:gridCol>
                <a:gridCol w="1315289">
                  <a:extLst>
                    <a:ext uri="{9D8B030D-6E8A-4147-A177-3AD203B41FA5}">
                      <a16:colId xmlns:a16="http://schemas.microsoft.com/office/drawing/2014/main" val="3524909623"/>
                    </a:ext>
                  </a:extLst>
                </a:gridCol>
                <a:gridCol w="1372977">
                  <a:extLst>
                    <a:ext uri="{9D8B030D-6E8A-4147-A177-3AD203B41FA5}">
                      <a16:colId xmlns:a16="http://schemas.microsoft.com/office/drawing/2014/main" val="2994365500"/>
                    </a:ext>
                  </a:extLst>
                </a:gridCol>
              </a:tblGrid>
              <a:tr h="1256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Verbetering van de MKI ten opzichte van traditionele producten en processen, gespecificeerd naar fase van de levenscyclusanalyse </a:t>
                      </a:r>
                    </a:p>
                  </a:txBody>
                  <a:tcPr>
                    <a:solidFill>
                      <a:schemeClr val="bg2"/>
                    </a:solidFill>
                  </a:tcPr>
                </a:tc>
                <a:tc>
                  <a:txBody>
                    <a:bodyPr/>
                    <a:lstStyle/>
                    <a:p>
                      <a:pPr algn="ctr"/>
                      <a:r>
                        <a:rPr lang="nl-NL" sz="1600"/>
                        <a:t>Fase A 1 - 3</a:t>
                      </a:r>
                    </a:p>
                    <a:p>
                      <a:pPr algn="ctr"/>
                      <a:r>
                        <a:rPr lang="nl-NL" sz="1600"/>
                        <a:t>Productiefase</a:t>
                      </a:r>
                    </a:p>
                    <a:p>
                      <a:pPr algn="ctr"/>
                      <a:r>
                        <a:rPr lang="nl-NL" sz="1600"/>
                        <a:t>(</a:t>
                      </a:r>
                      <a:r>
                        <a:rPr lang="nl-NL" sz="1600">
                          <a:sym typeface="Symbol" panose="05050102010706020507" pitchFamily="18" charset="2"/>
                        </a:rPr>
                        <a:t></a:t>
                      </a:r>
                      <a:r>
                        <a:rPr lang="nl-NL" sz="1600"/>
                        <a:t>1)</a:t>
                      </a:r>
                      <a:endParaRPr lang="nl-NL" sz="1600" dirty="0"/>
                    </a:p>
                  </a:txBody>
                  <a:tcPr anchor="ctr">
                    <a:solidFill>
                      <a:schemeClr val="accent6">
                        <a:lumMod val="75000"/>
                      </a:schemeClr>
                    </a:solidFill>
                  </a:tcPr>
                </a:tc>
                <a:tc>
                  <a:txBody>
                    <a:bodyPr/>
                    <a:lstStyle/>
                    <a:p>
                      <a:pPr algn="ctr"/>
                      <a:r>
                        <a:rPr lang="nl-NL" sz="1600"/>
                        <a:t>Fase A 4 - 5</a:t>
                      </a:r>
                    </a:p>
                    <a:p>
                      <a:pPr algn="ctr"/>
                      <a:r>
                        <a:rPr lang="nl-NL" sz="1600"/>
                        <a:t>Bouwfase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a:t>(</a:t>
                      </a:r>
                      <a:r>
                        <a:rPr lang="nl-NL" sz="1600">
                          <a:sym typeface="Symbol" panose="05050102010706020507" pitchFamily="18" charset="2"/>
                        </a:rPr>
                        <a:t>2</a:t>
                      </a:r>
                      <a:r>
                        <a:rPr lang="nl-NL" sz="1600"/>
                        <a:t>)</a:t>
                      </a:r>
                      <a:endParaRPr lang="nl-NL" sz="1600" dirty="0"/>
                    </a:p>
                  </a:txBody>
                  <a:tcPr anchor="ctr">
                    <a:solidFill>
                      <a:srgbClr val="92D050"/>
                    </a:solidFill>
                  </a:tcPr>
                </a:tc>
                <a:tc>
                  <a:txBody>
                    <a:bodyPr/>
                    <a:lstStyle/>
                    <a:p>
                      <a:pPr algn="ctr"/>
                      <a:r>
                        <a:rPr lang="nl-NL" sz="1600" dirty="0"/>
                        <a:t>Fase B 1 - 7</a:t>
                      </a:r>
                    </a:p>
                    <a:p>
                      <a:pPr algn="ctr"/>
                      <a:r>
                        <a:rPr lang="nl-NL" sz="1600" dirty="0"/>
                        <a:t>Gebruiksfase</a:t>
                      </a:r>
                    </a:p>
                    <a:p>
                      <a:pPr algn="ctr"/>
                      <a:r>
                        <a:rPr lang="nl-NL" sz="1600" dirty="0"/>
                        <a:t>(</a:t>
                      </a:r>
                      <a:r>
                        <a:rPr lang="nl-NL" sz="1600" dirty="0">
                          <a:sym typeface="Symbol" panose="05050102010706020507" pitchFamily="18" charset="2"/>
                        </a:rPr>
                        <a:t>3)</a:t>
                      </a:r>
                      <a:endParaRPr lang="nl-NL" sz="1600" dirty="0"/>
                    </a:p>
                  </a:txBody>
                  <a:tcPr anchor="ctr">
                    <a:solidFill>
                      <a:schemeClr val="accent6">
                        <a:lumMod val="75000"/>
                      </a:schemeClr>
                    </a:solidFill>
                  </a:tcPr>
                </a:tc>
                <a:tc>
                  <a:txBody>
                    <a:bodyPr/>
                    <a:lstStyle/>
                    <a:p>
                      <a:pPr algn="ctr"/>
                      <a:r>
                        <a:rPr lang="nl-NL" sz="1600"/>
                        <a:t>Fase C 1 - 4</a:t>
                      </a:r>
                    </a:p>
                    <a:p>
                      <a:pPr algn="ctr"/>
                      <a:r>
                        <a:rPr lang="nl-NL" sz="1600"/>
                        <a:t>Sloop- en verwerkings-fase</a:t>
                      </a:r>
                      <a:endParaRPr lang="nl-NL" sz="1600" dirty="0"/>
                    </a:p>
                  </a:txBody>
                  <a:tcPr anchor="ctr">
                    <a:solidFill>
                      <a:srgbClr val="92D050"/>
                    </a:solidFill>
                  </a:tcPr>
                </a:tc>
                <a:tc>
                  <a:txBody>
                    <a:bodyPr/>
                    <a:lstStyle/>
                    <a:p>
                      <a:pPr algn="ctr"/>
                      <a:r>
                        <a:rPr lang="nl-NL" sz="1600"/>
                        <a:t>Fase D</a:t>
                      </a:r>
                    </a:p>
                    <a:p>
                      <a:pPr algn="ctr"/>
                      <a:r>
                        <a:rPr lang="nl-NL" sz="1600"/>
                        <a:t>Milieulasten en -baten buiten de systeemgrens</a:t>
                      </a:r>
                      <a:endParaRPr lang="nl-NL" sz="1600" dirty="0"/>
                    </a:p>
                  </a:txBody>
                  <a:tcPr anchor="ctr">
                    <a:solidFill>
                      <a:schemeClr val="accent6">
                        <a:lumMod val="75000"/>
                      </a:schemeClr>
                    </a:solidFill>
                  </a:tcPr>
                </a:tc>
                <a:extLst>
                  <a:ext uri="{0D108BD9-81ED-4DB2-BD59-A6C34878D82A}">
                    <a16:rowId xmlns:a16="http://schemas.microsoft.com/office/drawing/2014/main" val="3622347801"/>
                  </a:ext>
                </a:extLst>
              </a:tr>
              <a:tr h="382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ction="ppaction://hlinksldjump"/>
                        </a:rPr>
                        <a:t>Basilisk </a:t>
                      </a:r>
                      <a:r>
                        <a:rPr lang="nl-NL" dirty="0" err="1">
                          <a:hlinkClick r:id="rId3" action="ppaction://hlinksldjump"/>
                        </a:rPr>
                        <a:t>Healing</a:t>
                      </a:r>
                      <a:r>
                        <a:rPr lang="nl-NL" dirty="0">
                          <a:hlinkClick r:id="rId3" action="ppaction://hlinksldjump"/>
                        </a:rPr>
                        <a:t> Agent</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019930966"/>
                  </a:ext>
                </a:extLst>
              </a:tr>
              <a:tr h="361292">
                <a:tc>
                  <a:txBody>
                    <a:bodyPr/>
                    <a:lstStyle/>
                    <a:p>
                      <a:r>
                        <a:rPr lang="nl-NL">
                          <a:hlinkClick r:id="rId4" action="ppaction://hlinksldjump"/>
                        </a:rPr>
                        <a:t>Betonballon</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629406227"/>
                  </a:ext>
                </a:extLst>
              </a:tr>
              <a:tr h="412220">
                <a:tc>
                  <a:txBody>
                    <a:bodyPr/>
                    <a:lstStyle/>
                    <a:p>
                      <a:r>
                        <a:rPr lang="nl-NL">
                          <a:hlinkClick r:id="rId5" action="ppaction://hlinksldjump"/>
                        </a:rPr>
                        <a:t>Bio Bound Beton</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255281222"/>
                  </a:ext>
                </a:extLst>
              </a:tr>
              <a:tr h="381965">
                <a:tc>
                  <a:txBody>
                    <a:bodyPr/>
                    <a:lstStyle/>
                    <a:p>
                      <a:r>
                        <a:rPr lang="nl-NL">
                          <a:hlinkClick r:id="rId6" action="ppaction://hlinksldjump"/>
                        </a:rPr>
                        <a:t>Freement (Smart Crusher)</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atin typeface="Calibri" panose="020F0502020204030204" pitchFamily="34" charset="0"/>
                          <a:cs typeface="Calibri" panose="020F0502020204030204" pitchFamily="34" charset="0"/>
                        </a:rPr>
                        <a:t>•</a:t>
                      </a:r>
                      <a:endParaRPr lang="nl-NL" dirty="0"/>
                    </a:p>
                  </a:txBody>
                  <a:tcPr/>
                </a:tc>
                <a:extLst>
                  <a:ext uri="{0D108BD9-81ED-4DB2-BD59-A6C34878D82A}">
                    <a16:rowId xmlns:a16="http://schemas.microsoft.com/office/drawing/2014/main" val="1064113515"/>
                  </a:ext>
                </a:extLst>
              </a:tr>
              <a:tr h="381965">
                <a:tc>
                  <a:txBody>
                    <a:bodyPr/>
                    <a:lstStyle/>
                    <a:p>
                      <a:r>
                        <a:rPr lang="nl-NL">
                          <a:hlinkClick r:id="rId7" action="ppaction://hlinksldjump"/>
                        </a:rPr>
                        <a:t>Reduton</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948739311"/>
                  </a:ext>
                </a:extLst>
              </a:tr>
              <a:tr h="428264">
                <a:tc>
                  <a:txBody>
                    <a:bodyPr/>
                    <a:lstStyle/>
                    <a:p>
                      <a:r>
                        <a:rPr lang="nl-NL" dirty="0" err="1">
                          <a:hlinkClick r:id="rId8" action="ppaction://hlinksldjump"/>
                        </a:rPr>
                        <a:t>Sqape</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4090918317"/>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46</a:t>
            </a:fld>
            <a:endParaRPr lang="nl-NL" dirty="0"/>
          </a:p>
        </p:txBody>
      </p:sp>
      <p:sp>
        <p:nvSpPr>
          <p:cNvPr id="2" name="Tekstvak 1">
            <a:extLst>
              <a:ext uri="{FF2B5EF4-FFF2-40B4-BE49-F238E27FC236}">
                <a16:creationId xmlns:a16="http://schemas.microsoft.com/office/drawing/2014/main" id="{62676DF6-FB3C-4462-9B54-612AF665B476}"/>
              </a:ext>
            </a:extLst>
          </p:cNvPr>
          <p:cNvSpPr txBox="1"/>
          <p:nvPr/>
        </p:nvSpPr>
        <p:spPr>
          <a:xfrm>
            <a:off x="1059610" y="5402547"/>
            <a:ext cx="10729619" cy="984885"/>
          </a:xfrm>
          <a:prstGeom prst="rect">
            <a:avLst/>
          </a:prstGeom>
          <a:noFill/>
        </p:spPr>
        <p:txBody>
          <a:bodyPr wrap="square" rtlCol="0">
            <a:spAutoFit/>
          </a:bodyPr>
          <a:lstStyle/>
          <a:p>
            <a:r>
              <a:rPr lang="nl-NL" sz="1600" dirty="0">
                <a:solidFill>
                  <a:schemeClr val="accent6">
                    <a:lumMod val="50000"/>
                  </a:schemeClr>
                </a:solidFill>
                <a:latin typeface="Candara" panose="020E0502030303020204" pitchFamily="34" charset="0"/>
              </a:rPr>
              <a:t>(</a:t>
            </a:r>
            <a:r>
              <a:rPr lang="nl-NL" sz="1600" dirty="0">
                <a:solidFill>
                  <a:schemeClr val="accent6">
                    <a:lumMod val="50000"/>
                  </a:schemeClr>
                </a:solidFill>
                <a:latin typeface="Candara" panose="020E0502030303020204" pitchFamily="34" charset="0"/>
                <a:sym typeface="Symbol" panose="05050102010706020507" pitchFamily="18" charset="2"/>
              </a:rPr>
              <a:t></a:t>
            </a:r>
            <a:r>
              <a:rPr lang="nl-NL" sz="1400" dirty="0">
                <a:solidFill>
                  <a:schemeClr val="accent6">
                    <a:lumMod val="50000"/>
                  </a:schemeClr>
                </a:solidFill>
                <a:latin typeface="Candara" panose="020E0502030303020204" pitchFamily="34" charset="0"/>
              </a:rPr>
              <a:t>1): verbetering MKI per functionele eenheid door bijvoorbeeld andere samenstelling van het product, hergebruik, gebruik van gerecyclede</a:t>
            </a:r>
          </a:p>
          <a:p>
            <a:r>
              <a:rPr lang="nl-NL" sz="1400" dirty="0">
                <a:solidFill>
                  <a:schemeClr val="accent6">
                    <a:lumMod val="50000"/>
                  </a:schemeClr>
                </a:solidFill>
                <a:latin typeface="Candara" panose="020E0502030303020204" pitchFamily="34" charset="0"/>
              </a:rPr>
              <a:t>          materialen, gebruik van reststromen, duurzamer productieproces, materialen met minder massa.</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2</a:t>
            </a:r>
            <a:r>
              <a:rPr lang="nl-NL" sz="1400" dirty="0">
                <a:solidFill>
                  <a:schemeClr val="accent6">
                    <a:lumMod val="50000"/>
                  </a:schemeClr>
                </a:solidFill>
                <a:latin typeface="Candara" panose="020E0502030303020204" pitchFamily="34" charset="0"/>
              </a:rPr>
              <a:t>): verbetering MKI per functionele eenheid door bijvoorbeeld de inzet van emissieloos transport en materieel</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3</a:t>
            </a:r>
            <a:r>
              <a:rPr lang="nl-NL" sz="1400" dirty="0">
                <a:solidFill>
                  <a:schemeClr val="accent6">
                    <a:lumMod val="50000"/>
                  </a:schemeClr>
                </a:solidFill>
                <a:latin typeface="Candara" panose="020E0502030303020204" pitchFamily="34" charset="0"/>
              </a:rPr>
              <a:t>): verbetering MKI per functionele eenheid en per jaar door verlenging levensduur</a:t>
            </a:r>
            <a:endParaRPr lang="nl-NL" sz="1600" dirty="0"/>
          </a:p>
        </p:txBody>
      </p:sp>
    </p:spTree>
    <p:extLst>
      <p:ext uri="{BB962C8B-B14F-4D97-AF65-F5344CB8AC3E}">
        <p14:creationId xmlns:p14="http://schemas.microsoft.com/office/powerpoint/2010/main" val="663879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AC382F4-873B-42E3-9777-D6C3400C72F8}"/>
              </a:ext>
            </a:extLst>
          </p:cNvPr>
          <p:cNvSpPr>
            <a:spLocks noGrp="1"/>
          </p:cNvSpPr>
          <p:nvPr>
            <p:ph type="title"/>
          </p:nvPr>
        </p:nvSpPr>
        <p:spPr>
          <a:xfrm>
            <a:off x="836612" y="457200"/>
            <a:ext cx="3935413" cy="1600200"/>
          </a:xfrm>
        </p:spPr>
        <p:txBody>
          <a:bodyPr>
            <a:normAutofit/>
          </a:bodyPr>
          <a:lstStyle/>
          <a:p>
            <a:r>
              <a:rPr lang="nl-NL" sz="2400" b="1" dirty="0">
                <a:latin typeface="Candara" panose="020E0502030303020204" pitchFamily="34" charset="0"/>
              </a:rPr>
              <a:t>Milieuprestatie GWW </a:t>
            </a:r>
            <a:br>
              <a:rPr lang="nl-NL" sz="3600" b="1" dirty="0">
                <a:latin typeface="Candara" panose="020E0502030303020204" pitchFamily="34" charset="0"/>
              </a:rPr>
            </a:br>
            <a:r>
              <a:rPr lang="nl-NL" sz="3600" b="1" dirty="0">
                <a:latin typeface="Candara" panose="020E0502030303020204" pitchFamily="34" charset="0"/>
              </a:rPr>
              <a:t>Biobased bouwmaterialen</a:t>
            </a:r>
          </a:p>
        </p:txBody>
      </p:sp>
      <p:sp>
        <p:nvSpPr>
          <p:cNvPr id="12" name="Tijdelijke aanduiding voor tekst 11">
            <a:extLst>
              <a:ext uri="{FF2B5EF4-FFF2-40B4-BE49-F238E27FC236}">
                <a16:creationId xmlns:a16="http://schemas.microsoft.com/office/drawing/2014/main" id="{74D33917-EDA7-4E28-8845-6EB3251DE1B9}"/>
              </a:ext>
            </a:extLst>
          </p:cNvPr>
          <p:cNvSpPr>
            <a:spLocks noGrp="1"/>
          </p:cNvSpPr>
          <p:nvPr>
            <p:ph type="body" sz="half" idx="2"/>
          </p:nvPr>
        </p:nvSpPr>
        <p:spPr/>
        <p:txBody>
          <a:bodyPr>
            <a:normAutofit/>
          </a:bodyPr>
          <a:lstStyle/>
          <a:p>
            <a:pPr marL="457200" indent="-457200">
              <a:buFont typeface="+mj-lt"/>
              <a:buAutoNum type="arabicPeriod"/>
            </a:pPr>
            <a:r>
              <a:rPr lang="nl-NL" sz="2000" dirty="0">
                <a:latin typeface="Candara" panose="020E0502030303020204" pitchFamily="34" charset="0"/>
              </a:rPr>
              <a:t>Leervragen en opdrachten</a:t>
            </a:r>
          </a:p>
          <a:p>
            <a:pPr marL="457200" indent="-457200">
              <a:buFont typeface="+mj-lt"/>
              <a:buAutoNum type="arabicPeriod"/>
            </a:pPr>
            <a:r>
              <a:rPr lang="nl-NL" sz="2000" dirty="0">
                <a:latin typeface="Candara" panose="020E0502030303020204" pitchFamily="34" charset="0"/>
              </a:rPr>
              <a:t>Bibliotheek</a:t>
            </a:r>
          </a:p>
          <a:p>
            <a:pPr marL="914400" lvl="1" indent="-457200">
              <a:buFont typeface="+mj-lt"/>
              <a:buAutoNum type="alphaLcParenR"/>
            </a:pPr>
            <a:r>
              <a:rPr lang="nl-NL" sz="1800" dirty="0">
                <a:latin typeface="Candara" panose="020E0502030303020204" pitchFamily="34" charset="0"/>
              </a:rPr>
              <a:t>Studiemateriaal</a:t>
            </a:r>
          </a:p>
          <a:p>
            <a:pPr marL="914400" lvl="1" indent="-457200">
              <a:buFont typeface="+mj-lt"/>
              <a:buAutoNum type="alphaLcParenR"/>
            </a:pPr>
            <a:r>
              <a:rPr lang="nl-NL" sz="1800" dirty="0">
                <a:latin typeface="Candara" panose="020E0502030303020204" pitchFamily="34" charset="0"/>
              </a:rPr>
              <a:t>Nadere Info</a:t>
            </a:r>
          </a:p>
          <a:p>
            <a:endParaRPr lang="nl-NL" dirty="0"/>
          </a:p>
        </p:txBody>
      </p:sp>
      <p:sp>
        <p:nvSpPr>
          <p:cNvPr id="4" name="Tijdelijke aanduiding voor dianummer 3">
            <a:extLst>
              <a:ext uri="{FF2B5EF4-FFF2-40B4-BE49-F238E27FC236}">
                <a16:creationId xmlns:a16="http://schemas.microsoft.com/office/drawing/2014/main" id="{16B780C7-4F35-4FF3-909C-0BCF17A64536}"/>
              </a:ext>
            </a:extLst>
          </p:cNvPr>
          <p:cNvSpPr>
            <a:spLocks noGrp="1"/>
          </p:cNvSpPr>
          <p:nvPr>
            <p:ph type="sldNum" sz="quarter" idx="12"/>
          </p:nvPr>
        </p:nvSpPr>
        <p:spPr/>
        <p:txBody>
          <a:bodyPr/>
          <a:lstStyle/>
          <a:p>
            <a:fld id="{993A4BE7-94F8-43D0-A956-A40AC5AB901E}" type="slidenum">
              <a:rPr lang="nl-NL" smtClean="0"/>
              <a:t>47</a:t>
            </a:fld>
            <a:endParaRPr lang="nl-NL" dirty="0"/>
          </a:p>
        </p:txBody>
      </p:sp>
      <p:sp>
        <p:nvSpPr>
          <p:cNvPr id="15" name="Tekstvak 14">
            <a:extLst>
              <a:ext uri="{FF2B5EF4-FFF2-40B4-BE49-F238E27FC236}">
                <a16:creationId xmlns:a16="http://schemas.microsoft.com/office/drawing/2014/main" id="{1468219F-4FE1-402E-B72D-12A57820F660}"/>
              </a:ext>
            </a:extLst>
          </p:cNvPr>
          <p:cNvSpPr txBox="1"/>
          <p:nvPr/>
        </p:nvSpPr>
        <p:spPr>
          <a:xfrm>
            <a:off x="10146333" y="5792694"/>
            <a:ext cx="1817914" cy="276999"/>
          </a:xfrm>
          <a:prstGeom prst="rect">
            <a:avLst/>
          </a:prstGeom>
          <a:noFill/>
        </p:spPr>
        <p:txBody>
          <a:bodyPr wrap="square" rtlCol="0">
            <a:spAutoFit/>
          </a:bodyPr>
          <a:lstStyle/>
          <a:p>
            <a:r>
              <a:rPr lang="nl-NL" sz="1200" dirty="0"/>
              <a:t>Bron: milieudatabase.nl </a:t>
            </a:r>
          </a:p>
        </p:txBody>
      </p:sp>
      <p:pic>
        <p:nvPicPr>
          <p:cNvPr id="3" name="Afbeelding 2">
            <a:extLst>
              <a:ext uri="{FF2B5EF4-FFF2-40B4-BE49-F238E27FC236}">
                <a16:creationId xmlns:a16="http://schemas.microsoft.com/office/drawing/2014/main" id="{95891E16-AE80-4BFD-98AB-229564F7652F}"/>
              </a:ext>
            </a:extLst>
          </p:cNvPr>
          <p:cNvPicPr>
            <a:picLocks noChangeAspect="1"/>
          </p:cNvPicPr>
          <p:nvPr/>
        </p:nvPicPr>
        <p:blipFill>
          <a:blip r:embed="rId2"/>
          <a:stretch>
            <a:fillRect/>
          </a:stretch>
        </p:blipFill>
        <p:spPr>
          <a:xfrm>
            <a:off x="6854299" y="788308"/>
            <a:ext cx="4944408" cy="4717730"/>
          </a:xfrm>
          <a:prstGeom prst="rect">
            <a:avLst/>
          </a:prstGeom>
        </p:spPr>
      </p:pic>
    </p:spTree>
    <p:extLst>
      <p:ext uri="{BB962C8B-B14F-4D97-AF65-F5344CB8AC3E}">
        <p14:creationId xmlns:p14="http://schemas.microsoft.com/office/powerpoint/2010/main" val="3130249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1797-2E95-49EB-A78B-8DD2894C1CBB}"/>
              </a:ext>
            </a:extLst>
          </p:cNvPr>
          <p:cNvSpPr>
            <a:spLocks noGrp="1"/>
          </p:cNvSpPr>
          <p:nvPr>
            <p:ph type="title"/>
          </p:nvPr>
        </p:nvSpPr>
        <p:spPr/>
        <p:txBody>
          <a:bodyPr/>
          <a:lstStyle/>
          <a:p>
            <a:r>
              <a:rPr lang="nl-NL" dirty="0"/>
              <a:t>Leervragen en opdrachten</a:t>
            </a:r>
          </a:p>
        </p:txBody>
      </p:sp>
      <p:sp>
        <p:nvSpPr>
          <p:cNvPr id="3" name="Tijdelijke aanduiding voor inhoud 2">
            <a:extLst>
              <a:ext uri="{FF2B5EF4-FFF2-40B4-BE49-F238E27FC236}">
                <a16:creationId xmlns:a16="http://schemas.microsoft.com/office/drawing/2014/main" id="{A5A5949B-CB1B-40C6-BD3A-286719B5CEDE}"/>
              </a:ext>
            </a:extLst>
          </p:cNvPr>
          <p:cNvSpPr>
            <a:spLocks noGrp="1"/>
          </p:cNvSpPr>
          <p:nvPr>
            <p:ph idx="1"/>
          </p:nvPr>
        </p:nvSpPr>
        <p:spPr/>
        <p:txBody>
          <a:bodyPr>
            <a:normAutofit/>
          </a:bodyPr>
          <a:lstStyle/>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Leervragen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lphaU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Wat is de milieu-impact van biobased bouwmaterialen?</a:t>
            </a:r>
          </a:p>
          <a:p>
            <a:pPr marL="342900" indent="-342900">
              <a:buFont typeface="+mj-lt"/>
              <a:buAutoNum type="alphaU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Welke biobased bouwmaterialen zijn duurzamer dan traditionele bouwmaterialen? </a:t>
            </a: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In wel</a:t>
            </a: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k opzicht zijn ze duurzamer?</a:t>
            </a:r>
          </a:p>
          <a:p>
            <a:pPr marL="342900" indent="-342900">
              <a:buFont typeface="+mj-lt"/>
              <a:buAutoNum type="alphaUcPeriod"/>
            </a:pPr>
            <a:endPar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endParaRPr>
          </a:p>
          <a:p>
            <a:pPr marL="0" indent="0">
              <a:buNone/>
            </a:pPr>
            <a:endPar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endParaRPr>
          </a:p>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Opdrachten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Bestudeer </a:t>
            </a: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het Studiemateriaal en bij voorkeur ook de Nadere Info.</a:t>
            </a:r>
            <a:endParaRPr lang="nl-NL" sz="1800" dirty="0">
              <a:solidFill>
                <a:srgbClr val="385623"/>
              </a:solidFill>
              <a:latin typeface="Candara" panose="020E0502030303020204" pitchFamily="34" charset="0"/>
              <a:cs typeface="Times New Roman" panose="02020603050405020304" pitchFamily="18" charset="0"/>
            </a:endParaRPr>
          </a:p>
          <a:p>
            <a:pPr marL="342900" lvl="0" indent="-342900">
              <a:lnSpc>
                <a:spcPct val="107000"/>
              </a:lnSpc>
              <a:buFont typeface="+mj-lt"/>
              <a:buAutoNum type="arabicPeriod"/>
            </a:pPr>
            <a:r>
              <a:rPr lang="nl-NL" sz="1800" dirty="0">
                <a:solidFill>
                  <a:srgbClr val="385623"/>
                </a:solidFill>
                <a:latin typeface="Candara" panose="020E0502030303020204" pitchFamily="34" charset="0"/>
                <a:cs typeface="Times New Roman" panose="02020603050405020304" pitchFamily="18" charset="0"/>
              </a:rPr>
              <a:t>Rangschik de innovaties uit het deel Studiemateriaal naar fase van de levenscyclusanalyse. In welke fase wordt een vermindering van de MKI bereikt ten opzichte van vergelijkbare, traditionele producten of processen?</a:t>
            </a:r>
          </a:p>
          <a:p>
            <a:pPr marL="342900" lvl="0" indent="-342900">
              <a:lnSpc>
                <a:spcPct val="107000"/>
              </a:lnSpc>
              <a:buFont typeface="+mj-lt"/>
              <a:buAutoNum type="arabicPeriod"/>
            </a:pPr>
            <a:r>
              <a:rPr lang="nl-NL" sz="1800" dirty="0">
                <a:solidFill>
                  <a:srgbClr val="385623"/>
                </a:solidFill>
                <a:latin typeface="Candara" panose="020E0502030303020204" pitchFamily="34" charset="0"/>
                <a:cs typeface="Times New Roman" panose="02020603050405020304" pitchFamily="18" charset="0"/>
              </a:rPr>
              <a:t>Bepaal – voor zover mogelijk – voor welke toepassing de verduurzaming / de innovatie geschikt is.</a:t>
            </a:r>
          </a:p>
          <a:p>
            <a:pPr marL="342900" lvl="0" indent="-342900">
              <a:lnSpc>
                <a:spcPct val="107000"/>
              </a:lnSpc>
              <a:buFont typeface="+mj-lt"/>
              <a:buAutoNum type="arabicPeriod"/>
            </a:pPr>
            <a:endParaRPr lang="nl-NL" dirty="0"/>
          </a:p>
        </p:txBody>
      </p:sp>
      <p:sp>
        <p:nvSpPr>
          <p:cNvPr id="4" name="Tijdelijke aanduiding voor dianummer 3">
            <a:extLst>
              <a:ext uri="{FF2B5EF4-FFF2-40B4-BE49-F238E27FC236}">
                <a16:creationId xmlns:a16="http://schemas.microsoft.com/office/drawing/2014/main" id="{5DB454BB-896B-4F9E-BA4B-2D924E6030D3}"/>
              </a:ext>
            </a:extLst>
          </p:cNvPr>
          <p:cNvSpPr>
            <a:spLocks noGrp="1"/>
          </p:cNvSpPr>
          <p:nvPr>
            <p:ph type="sldNum" sz="quarter" idx="12"/>
          </p:nvPr>
        </p:nvSpPr>
        <p:spPr/>
        <p:txBody>
          <a:bodyPr/>
          <a:lstStyle/>
          <a:p>
            <a:fld id="{993A4BE7-94F8-43D0-A956-A40AC5AB901E}" type="slidenum">
              <a:rPr lang="nl-NL" smtClean="0"/>
              <a:t>48</a:t>
            </a:fld>
            <a:endParaRPr lang="nl-NL" dirty="0"/>
          </a:p>
        </p:txBody>
      </p:sp>
    </p:spTree>
    <p:extLst>
      <p:ext uri="{BB962C8B-B14F-4D97-AF65-F5344CB8AC3E}">
        <p14:creationId xmlns:p14="http://schemas.microsoft.com/office/powerpoint/2010/main" val="2022574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Studiemateriaal</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49</a:t>
            </a:fld>
            <a:endParaRPr lang="nl-NL" dirty="0"/>
          </a:p>
        </p:txBody>
      </p:sp>
      <p:graphicFrame>
        <p:nvGraphicFramePr>
          <p:cNvPr id="7" name="Tabel 6">
            <a:extLst>
              <a:ext uri="{FF2B5EF4-FFF2-40B4-BE49-F238E27FC236}">
                <a16:creationId xmlns:a16="http://schemas.microsoft.com/office/drawing/2014/main" id="{F49B29E2-C623-4D3F-A339-D349FB94FD2C}"/>
              </a:ext>
            </a:extLst>
          </p:cNvPr>
          <p:cNvGraphicFramePr>
            <a:graphicFrameLocks noGrp="1"/>
          </p:cNvGraphicFramePr>
          <p:nvPr/>
        </p:nvGraphicFramePr>
        <p:xfrm>
          <a:off x="461437" y="1968178"/>
          <a:ext cx="11492998" cy="2433885"/>
        </p:xfrm>
        <a:graphic>
          <a:graphicData uri="http://schemas.openxmlformats.org/drawingml/2006/table">
            <a:tbl>
              <a:tblPr firstRow="1" firstCol="1" bandRow="1"/>
              <a:tblGrid>
                <a:gridCol w="2470022">
                  <a:extLst>
                    <a:ext uri="{9D8B030D-6E8A-4147-A177-3AD203B41FA5}">
                      <a16:colId xmlns:a16="http://schemas.microsoft.com/office/drawing/2014/main" val="2649859237"/>
                    </a:ext>
                  </a:extLst>
                </a:gridCol>
                <a:gridCol w="2097741">
                  <a:extLst>
                    <a:ext uri="{9D8B030D-6E8A-4147-A177-3AD203B41FA5}">
                      <a16:colId xmlns:a16="http://schemas.microsoft.com/office/drawing/2014/main" val="1906190954"/>
                    </a:ext>
                  </a:extLst>
                </a:gridCol>
                <a:gridCol w="1660443">
                  <a:extLst>
                    <a:ext uri="{9D8B030D-6E8A-4147-A177-3AD203B41FA5}">
                      <a16:colId xmlns:a16="http://schemas.microsoft.com/office/drawing/2014/main" val="2739885629"/>
                    </a:ext>
                  </a:extLst>
                </a:gridCol>
                <a:gridCol w="5264792">
                  <a:extLst>
                    <a:ext uri="{9D8B030D-6E8A-4147-A177-3AD203B41FA5}">
                      <a16:colId xmlns:a16="http://schemas.microsoft.com/office/drawing/2014/main" val="3762428392"/>
                    </a:ext>
                  </a:extLst>
                </a:gridCol>
              </a:tblGrid>
              <a:tr h="452293">
                <a:tc>
                  <a:txBody>
                    <a:bodyPr/>
                    <a:lstStyle/>
                    <a:p>
                      <a:pPr algn="l">
                        <a:lnSpc>
                          <a:spcPct val="107000"/>
                        </a:lnSpc>
                        <a:spcAft>
                          <a:spcPts val="800"/>
                        </a:spcAft>
                      </a:pPr>
                      <a:r>
                        <a:rPr lang="nl-NL"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Onderwerp</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Middel</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208590"/>
                  </a:ext>
                </a:extLst>
              </a:tr>
              <a:tr h="336176">
                <a:tc>
                  <a:txBody>
                    <a:bodyPr/>
                    <a:lstStyle/>
                    <a:p>
                      <a:pPr algn="l" fontAlgn="t"/>
                      <a:r>
                        <a:rPr lang="nl-NL" sz="1800" b="0" i="0" u="none" strike="noStrike" dirty="0">
                          <a:solidFill>
                            <a:srgbClr val="000000"/>
                          </a:solidFill>
                          <a:effectLst/>
                          <a:latin typeface="Calibri" panose="020F0502020204030204" pitchFamily="34" charset="0"/>
                        </a:rPr>
                        <a:t>Accoya</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dirty="0">
                          <a:solidFill>
                            <a:srgbClr val="000000"/>
                          </a:solidFill>
                          <a:effectLst/>
                          <a:latin typeface="Calibri" panose="020F0502020204030204" pitchFamily="34" charset="0"/>
                        </a:rPr>
                        <a:t>Accoya</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sng" strike="noStrike" dirty="0">
                          <a:solidFill>
                            <a:srgbClr val="0563C1"/>
                          </a:solidFill>
                          <a:effectLst/>
                          <a:latin typeface="Calibri" panose="020F0502020204030204" pitchFamily="34" charset="0"/>
                          <a:hlinkClick r:id="rId3"/>
                        </a:rPr>
                        <a:t>https://www.accoya.com/nl/</a:t>
                      </a:r>
                      <a:endParaRPr lang="nl-NL" sz="18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664879"/>
                  </a:ext>
                </a:extLst>
              </a:tr>
              <a:tr h="363052">
                <a:tc>
                  <a:txBody>
                    <a:bodyPr/>
                    <a:lstStyle/>
                    <a:p>
                      <a:pPr algn="l" fontAlgn="t"/>
                      <a:r>
                        <a:rPr lang="nl-NL" sz="1800" b="0" i="0" u="none" strike="noStrike" dirty="0">
                          <a:solidFill>
                            <a:srgbClr val="000000"/>
                          </a:solidFill>
                          <a:effectLst/>
                          <a:latin typeface="Calibri" panose="020F0502020204030204" pitchFamily="34" charset="0"/>
                        </a:rPr>
                        <a:t>Circulus lichtmast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dirty="0">
                          <a:solidFill>
                            <a:srgbClr val="000000"/>
                          </a:solidFill>
                          <a:effectLst/>
                          <a:latin typeface="Calibri" panose="020F0502020204030204" pitchFamily="34" charset="0"/>
                        </a:rPr>
                        <a:t>Circulus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nl-NL" sz="1800" b="0" i="0" u="sng" strike="noStrike" dirty="0">
                          <a:solidFill>
                            <a:srgbClr val="0563C1"/>
                          </a:solidFill>
                          <a:effectLst/>
                          <a:latin typeface="Calibri" panose="020F0502020204030204" pitchFamily="34" charset="0"/>
                        </a:rPr>
                        <a:t>https://</a:t>
                      </a:r>
                      <a:r>
                        <a:rPr lang="nl-NL" sz="1800" b="0" i="0" u="sng" strike="noStrike" dirty="0">
                          <a:solidFill>
                            <a:srgbClr val="0563C1"/>
                          </a:solidFill>
                          <a:effectLst/>
                          <a:latin typeface="Calibri" panose="020F0502020204030204" pitchFamily="34" charset="0"/>
                          <a:hlinkClick r:id="rId4"/>
                        </a:rPr>
                        <a:t>circulusbv</a:t>
                      </a:r>
                      <a:r>
                        <a:rPr lang="nl-NL" sz="1800" b="0" i="0" u="sng" strike="noStrike" dirty="0">
                          <a:solidFill>
                            <a:srgbClr val="0563C1"/>
                          </a:solidFill>
                          <a:effectLst/>
                          <a:latin typeface="Calibri" panose="020F0502020204030204" pitchFamily="34" charset="0"/>
                        </a:rPr>
                        <a:t>.com/biobased-lichtmast/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7988179"/>
                  </a:ext>
                </a:extLst>
              </a:tr>
              <a:tr h="363052">
                <a:tc>
                  <a:txBody>
                    <a:bodyPr/>
                    <a:lstStyle/>
                    <a:p>
                      <a:pPr algn="l" fontAlgn="t"/>
                      <a:r>
                        <a:rPr lang="nl-NL" sz="1800" b="0" i="0" u="none" strike="noStrike" dirty="0">
                          <a:solidFill>
                            <a:srgbClr val="000000"/>
                          </a:solidFill>
                          <a:effectLst/>
                          <a:latin typeface="Calibri" panose="020F0502020204030204" pitchFamily="34" charset="0"/>
                        </a:rPr>
                        <a:t>Circulus straatmeubilair</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dirty="0">
                          <a:solidFill>
                            <a:srgbClr val="000000"/>
                          </a:solidFill>
                          <a:effectLst/>
                          <a:latin typeface="Calibri" panose="020F0502020204030204" pitchFamily="34" charset="0"/>
                        </a:rPr>
                        <a:t>Circulus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nl-NL" sz="1800" b="0" i="0" u="sng" strike="noStrike" dirty="0">
                          <a:solidFill>
                            <a:srgbClr val="0563C1"/>
                          </a:solidFill>
                          <a:effectLst/>
                          <a:latin typeface="Calibri" panose="020F0502020204030204" pitchFamily="34" charset="0"/>
                          <a:hlinkClick r:id="rId5"/>
                        </a:rPr>
                        <a:t>https://circulusbv.com/straatmeubilair/</a:t>
                      </a:r>
                      <a:endParaRPr lang="nl-NL" sz="18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3078377"/>
                  </a:ext>
                </a:extLst>
              </a:tr>
              <a:tr h="363052">
                <a:tc>
                  <a:txBody>
                    <a:bodyPr/>
                    <a:lstStyle/>
                    <a:p>
                      <a:pPr algn="l" fontAlgn="t"/>
                      <a:r>
                        <a:rPr lang="nl-NL" sz="1800" b="0" i="0" u="none" strike="noStrike" dirty="0">
                          <a:solidFill>
                            <a:srgbClr val="000000"/>
                          </a:solidFill>
                          <a:effectLst/>
                          <a:latin typeface="Calibri" panose="020F0502020204030204" pitchFamily="34" charset="0"/>
                        </a:rPr>
                        <a:t>Infrawall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800" b="0" i="0" u="none" strike="noStrike">
                          <a:solidFill>
                            <a:srgbClr val="000000"/>
                          </a:solidFill>
                          <a:effectLst/>
                          <a:latin typeface="Calibri" panose="020F0502020204030204" pitchFamily="34" charset="0"/>
                        </a:rPr>
                        <a:t>HAN university of appplies sciences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dirty="0">
                          <a:solidFill>
                            <a:srgbClr val="000000"/>
                          </a:solidFill>
                          <a:effectLst/>
                          <a:latin typeface="Calibri" panose="020F0502020204030204" pitchFamily="34" charset="0"/>
                        </a:rPr>
                        <a:t>Nieuwsbericht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sng" strike="noStrike" dirty="0">
                          <a:solidFill>
                            <a:srgbClr val="0563C1"/>
                          </a:solidFill>
                          <a:effectLst/>
                          <a:latin typeface="Calibri" panose="020F0502020204030204" pitchFamily="34" charset="0"/>
                          <a:hlinkClick r:id="rId6"/>
                        </a:rPr>
                        <a:t>https://www.han.nl/nieuws/2021/03/de-infrawall-een-uniek-geluidsscherm/#</a:t>
                      </a:r>
                      <a:endParaRPr lang="nl-NL" sz="18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723085"/>
                  </a:ext>
                </a:extLst>
              </a:tr>
              <a:tr h="363052">
                <a:tc>
                  <a:txBody>
                    <a:bodyPr/>
                    <a:lstStyle/>
                    <a:p>
                      <a:pPr algn="l" fontAlgn="t"/>
                      <a:r>
                        <a:rPr lang="nl-NL" sz="1800" b="0" i="0" u="none" strike="noStrike" dirty="0">
                          <a:solidFill>
                            <a:srgbClr val="000000"/>
                          </a:solidFill>
                          <a:effectLst/>
                          <a:latin typeface="Calibri" panose="020F0502020204030204" pitchFamily="34" charset="0"/>
                        </a:rPr>
                        <a:t>Twinwood</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Foreco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sng" strike="noStrike" dirty="0">
                          <a:solidFill>
                            <a:srgbClr val="0563C1"/>
                          </a:solidFill>
                          <a:effectLst/>
                          <a:latin typeface="Calibri" panose="020F0502020204030204" pitchFamily="34" charset="0"/>
                          <a:hlinkClick r:id="rId7"/>
                        </a:rPr>
                        <a:t>https://www.foreco.nl/nl/producten/twinwood</a:t>
                      </a:r>
                      <a:endParaRPr lang="nl-NL" sz="18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5886710"/>
                  </a:ext>
                </a:extLst>
              </a:tr>
            </a:tbl>
          </a:graphicData>
        </a:graphic>
      </p:graphicFrame>
    </p:spTree>
    <p:extLst>
      <p:ext uri="{BB962C8B-B14F-4D97-AF65-F5344CB8AC3E}">
        <p14:creationId xmlns:p14="http://schemas.microsoft.com/office/powerpoint/2010/main" val="3343860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normAutofit/>
          </a:bodyPr>
          <a:lstStyle/>
          <a:p>
            <a:r>
              <a:rPr lang="nl-NL" dirty="0"/>
              <a:t>Duurzame innovaties vanuit het oogpunt van LCA</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extLst>
              <p:ext uri="{D42A27DB-BD31-4B8C-83A1-F6EECF244321}">
                <p14:modId xmlns:p14="http://schemas.microsoft.com/office/powerpoint/2010/main" val="702935422"/>
              </p:ext>
            </p:extLst>
          </p:nvPr>
        </p:nvGraphicFramePr>
        <p:xfrm>
          <a:off x="838200" y="1184226"/>
          <a:ext cx="9876836" cy="4218321"/>
        </p:xfrm>
        <a:graphic>
          <a:graphicData uri="http://schemas.openxmlformats.org/drawingml/2006/table">
            <a:tbl>
              <a:tblPr firstRow="1" bandRow="1">
                <a:tableStyleId>{93296810-A885-4BE3-A3E7-6D5BEEA58F35}</a:tableStyleId>
              </a:tblPr>
              <a:tblGrid>
                <a:gridCol w="3150402">
                  <a:extLst>
                    <a:ext uri="{9D8B030D-6E8A-4147-A177-3AD203B41FA5}">
                      <a16:colId xmlns:a16="http://schemas.microsoft.com/office/drawing/2014/main" val="293475174"/>
                    </a:ext>
                  </a:extLst>
                </a:gridCol>
                <a:gridCol w="1349902">
                  <a:extLst>
                    <a:ext uri="{9D8B030D-6E8A-4147-A177-3AD203B41FA5}">
                      <a16:colId xmlns:a16="http://schemas.microsoft.com/office/drawing/2014/main" val="2369572268"/>
                    </a:ext>
                  </a:extLst>
                </a:gridCol>
                <a:gridCol w="1303751">
                  <a:extLst>
                    <a:ext uri="{9D8B030D-6E8A-4147-A177-3AD203B41FA5}">
                      <a16:colId xmlns:a16="http://schemas.microsoft.com/office/drawing/2014/main" val="948224947"/>
                    </a:ext>
                  </a:extLst>
                </a:gridCol>
                <a:gridCol w="1384515">
                  <a:extLst>
                    <a:ext uri="{9D8B030D-6E8A-4147-A177-3AD203B41FA5}">
                      <a16:colId xmlns:a16="http://schemas.microsoft.com/office/drawing/2014/main" val="1927803089"/>
                    </a:ext>
                  </a:extLst>
                </a:gridCol>
                <a:gridCol w="1315289">
                  <a:extLst>
                    <a:ext uri="{9D8B030D-6E8A-4147-A177-3AD203B41FA5}">
                      <a16:colId xmlns:a16="http://schemas.microsoft.com/office/drawing/2014/main" val="3524909623"/>
                    </a:ext>
                  </a:extLst>
                </a:gridCol>
                <a:gridCol w="1372977">
                  <a:extLst>
                    <a:ext uri="{9D8B030D-6E8A-4147-A177-3AD203B41FA5}">
                      <a16:colId xmlns:a16="http://schemas.microsoft.com/office/drawing/2014/main" val="2994365500"/>
                    </a:ext>
                  </a:extLst>
                </a:gridCol>
              </a:tblGrid>
              <a:tr h="1256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Verbetering van de MKI ten opzichte van traditionele producten en processen, gespecificeerd naar fase van de levenscyclusanalyse </a:t>
                      </a:r>
                    </a:p>
                  </a:txBody>
                  <a:tcPr>
                    <a:solidFill>
                      <a:schemeClr val="bg2"/>
                    </a:solidFill>
                  </a:tcPr>
                </a:tc>
                <a:tc>
                  <a:txBody>
                    <a:bodyPr/>
                    <a:lstStyle/>
                    <a:p>
                      <a:pPr algn="ctr"/>
                      <a:r>
                        <a:rPr lang="nl-NL" sz="1600" dirty="0"/>
                        <a:t>Fase A 1 - 3</a:t>
                      </a:r>
                    </a:p>
                    <a:p>
                      <a:pPr algn="ctr"/>
                      <a:r>
                        <a:rPr lang="nl-NL" sz="1600" dirty="0"/>
                        <a:t>Productiefase</a:t>
                      </a:r>
                    </a:p>
                    <a:p>
                      <a:pPr algn="ctr"/>
                      <a:r>
                        <a:rPr lang="nl-NL" sz="1600" dirty="0"/>
                        <a:t>(</a:t>
                      </a:r>
                      <a:r>
                        <a:rPr lang="nl-NL" sz="1600" dirty="0">
                          <a:sym typeface="Symbol" panose="05050102010706020507" pitchFamily="18" charset="2"/>
                        </a:rPr>
                        <a:t></a:t>
                      </a:r>
                      <a:r>
                        <a:rPr lang="nl-NL" sz="1600" dirty="0"/>
                        <a:t>1)</a:t>
                      </a:r>
                    </a:p>
                  </a:txBody>
                  <a:tcPr anchor="ctr">
                    <a:solidFill>
                      <a:schemeClr val="accent6">
                        <a:lumMod val="75000"/>
                      </a:schemeClr>
                    </a:solidFill>
                  </a:tcPr>
                </a:tc>
                <a:tc>
                  <a:txBody>
                    <a:bodyPr/>
                    <a:lstStyle/>
                    <a:p>
                      <a:pPr algn="ctr"/>
                      <a:r>
                        <a:rPr lang="nl-NL" sz="1600" dirty="0"/>
                        <a:t>Fase A 4 - 5</a:t>
                      </a:r>
                    </a:p>
                    <a:p>
                      <a:pPr algn="ctr"/>
                      <a:r>
                        <a:rPr lang="nl-NL" sz="1600" dirty="0"/>
                        <a:t>Bouwfase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a:t>
                      </a:r>
                      <a:r>
                        <a:rPr lang="nl-NL" sz="1600" dirty="0">
                          <a:sym typeface="Symbol" panose="05050102010706020507" pitchFamily="18" charset="2"/>
                        </a:rPr>
                        <a:t>2</a:t>
                      </a:r>
                      <a:r>
                        <a:rPr lang="nl-NL" sz="1600" dirty="0"/>
                        <a:t>)</a:t>
                      </a:r>
                    </a:p>
                  </a:txBody>
                  <a:tcPr anchor="ctr">
                    <a:solidFill>
                      <a:srgbClr val="92D050"/>
                    </a:solidFill>
                  </a:tcPr>
                </a:tc>
                <a:tc>
                  <a:txBody>
                    <a:bodyPr/>
                    <a:lstStyle/>
                    <a:p>
                      <a:pPr algn="ctr"/>
                      <a:r>
                        <a:rPr lang="nl-NL" sz="1600" dirty="0"/>
                        <a:t>Fase B 1 - 7</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Gebruiksfase (</a:t>
                      </a:r>
                      <a:r>
                        <a:rPr lang="nl-NL" sz="1600" dirty="0">
                          <a:sym typeface="Symbol" panose="05050102010706020507" pitchFamily="18" charset="2"/>
                        </a:rPr>
                        <a:t>3</a:t>
                      </a:r>
                      <a:r>
                        <a:rPr lang="nl-NL" sz="1600" dirty="0"/>
                        <a:t>)</a:t>
                      </a:r>
                    </a:p>
                  </a:txBody>
                  <a:tcPr anchor="ctr">
                    <a:solidFill>
                      <a:schemeClr val="accent6">
                        <a:lumMod val="75000"/>
                      </a:schemeClr>
                    </a:solidFill>
                  </a:tcPr>
                </a:tc>
                <a:tc>
                  <a:txBody>
                    <a:bodyPr/>
                    <a:lstStyle/>
                    <a:p>
                      <a:pPr algn="ctr"/>
                      <a:r>
                        <a:rPr lang="nl-NL" sz="1600" dirty="0"/>
                        <a:t>Fase C 1 - 4</a:t>
                      </a:r>
                    </a:p>
                    <a:p>
                      <a:pPr algn="ctr"/>
                      <a:r>
                        <a:rPr lang="nl-NL" sz="1600" dirty="0"/>
                        <a:t>Sloop- en verwerkings-fase</a:t>
                      </a:r>
                    </a:p>
                  </a:txBody>
                  <a:tcPr anchor="ctr">
                    <a:solidFill>
                      <a:srgbClr val="92D050"/>
                    </a:solidFill>
                  </a:tcPr>
                </a:tc>
                <a:tc>
                  <a:txBody>
                    <a:bodyPr/>
                    <a:lstStyle/>
                    <a:p>
                      <a:pPr algn="ctr"/>
                      <a:r>
                        <a:rPr lang="nl-NL" sz="1600" dirty="0"/>
                        <a:t>Fase D</a:t>
                      </a:r>
                    </a:p>
                    <a:p>
                      <a:pPr algn="ctr"/>
                      <a:r>
                        <a:rPr lang="nl-NL" sz="1600" dirty="0"/>
                        <a:t>Milieulasten en -baten buiten de systeemgrens</a:t>
                      </a:r>
                    </a:p>
                  </a:txBody>
                  <a:tcPr anchor="ctr">
                    <a:solidFill>
                      <a:schemeClr val="accent6">
                        <a:lumMod val="75000"/>
                      </a:schemeClr>
                    </a:solidFill>
                  </a:tcPr>
                </a:tc>
                <a:extLst>
                  <a:ext uri="{0D108BD9-81ED-4DB2-BD59-A6C34878D82A}">
                    <a16:rowId xmlns:a16="http://schemas.microsoft.com/office/drawing/2014/main" val="3622347801"/>
                  </a:ext>
                </a:extLst>
              </a:tr>
              <a:tr h="382470">
                <a:tc>
                  <a:txBody>
                    <a:bodyPr/>
                    <a:lstStyle/>
                    <a:p>
                      <a:r>
                        <a:rPr lang="nl-NL" dirty="0"/>
                        <a:t>Biorepavation</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a:p>
                  </a:txBody>
                  <a:tcPr/>
                </a:tc>
                <a:extLst>
                  <a:ext uri="{0D108BD9-81ED-4DB2-BD59-A6C34878D82A}">
                    <a16:rowId xmlns:a16="http://schemas.microsoft.com/office/drawing/2014/main" val="1019930966"/>
                  </a:ext>
                </a:extLst>
              </a:tr>
              <a:tr h="361292">
                <a:tc>
                  <a:txBody>
                    <a:bodyPr/>
                    <a:lstStyle/>
                    <a:p>
                      <a:r>
                        <a:rPr lang="nl-NL" dirty="0"/>
                        <a:t>Ecofalt</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629406227"/>
                  </a:ext>
                </a:extLst>
              </a:tr>
              <a:tr h="412220">
                <a:tc>
                  <a:txBody>
                    <a:bodyPr/>
                    <a:lstStyle/>
                    <a:p>
                      <a:r>
                        <a:rPr lang="nl-NL" dirty="0"/>
                        <a:t>Ecopave</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255281222"/>
                  </a:ext>
                </a:extLst>
              </a:tr>
              <a:tr h="381965">
                <a:tc>
                  <a:txBody>
                    <a:bodyPr/>
                    <a:lstStyle/>
                    <a:p>
                      <a:r>
                        <a:rPr lang="nl-NL" dirty="0"/>
                        <a:t>Grasfalt</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a:p>
                  </a:txBody>
                  <a:tcPr/>
                </a:tc>
                <a:tc>
                  <a:txBody>
                    <a:bodyPr/>
                    <a:lstStyle/>
                    <a:p>
                      <a:pPr algn="ctr"/>
                      <a:endParaRPr lang="nl-NL"/>
                    </a:p>
                  </a:txBody>
                  <a:tcPr/>
                </a:tc>
                <a:extLst>
                  <a:ext uri="{0D108BD9-81ED-4DB2-BD59-A6C34878D82A}">
                    <a16:rowId xmlns:a16="http://schemas.microsoft.com/office/drawing/2014/main" val="1948739311"/>
                  </a:ext>
                </a:extLst>
              </a:tr>
              <a:tr h="416688">
                <a:tc>
                  <a:txBody>
                    <a:bodyPr/>
                    <a:lstStyle/>
                    <a:p>
                      <a:r>
                        <a:rPr lang="nl-NL" dirty="0"/>
                        <a:t>Greenway-LE</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a:p>
                  </a:txBody>
                  <a:tcPr/>
                </a:tc>
                <a:tc>
                  <a:txBody>
                    <a:bodyPr/>
                    <a:lstStyle/>
                    <a:p>
                      <a:pPr algn="ctr"/>
                      <a:endParaRPr lang="nl-NL"/>
                    </a:p>
                  </a:txBody>
                  <a:tcPr/>
                </a:tc>
                <a:extLst>
                  <a:ext uri="{0D108BD9-81ED-4DB2-BD59-A6C34878D82A}">
                    <a16:rowId xmlns:a16="http://schemas.microsoft.com/office/drawing/2014/main" val="4031327300"/>
                  </a:ext>
                </a:extLst>
              </a:tr>
              <a:tr h="428264">
                <a:tc>
                  <a:txBody>
                    <a:bodyPr/>
                    <a:lstStyle/>
                    <a:p>
                      <a:r>
                        <a:rPr lang="nl-NL" dirty="0"/>
                        <a:t>Healroad</a:t>
                      </a:r>
                    </a:p>
                  </a:txBody>
                  <a:tcPr>
                    <a:solidFill>
                      <a:srgbClr val="EAEAEA"/>
                    </a:solidFill>
                  </a:tcPr>
                </a:tc>
                <a:tc>
                  <a:txBody>
                    <a:bodyPr/>
                    <a:lstStyle/>
                    <a:p>
                      <a:pPr algn="ctr"/>
                      <a:endParaRPr lang="nl-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4090918317"/>
                  </a:ext>
                </a:extLst>
              </a:tr>
              <a:tr h="367914">
                <a:tc>
                  <a:txBody>
                    <a:bodyPr/>
                    <a:lstStyle/>
                    <a:p>
                      <a:r>
                        <a:rPr lang="nl-NL" dirty="0"/>
                        <a:t>Lynpave</a:t>
                      </a:r>
                    </a:p>
                  </a:txBody>
                  <a:tcPr>
                    <a:solidFill>
                      <a:srgbClr val="EAEAEA"/>
                    </a:solidFill>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246009657"/>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5</a:t>
            </a:fld>
            <a:endParaRPr lang="nl-NL" dirty="0"/>
          </a:p>
        </p:txBody>
      </p:sp>
      <p:sp>
        <p:nvSpPr>
          <p:cNvPr id="7" name="Tekstvak 6">
            <a:extLst>
              <a:ext uri="{FF2B5EF4-FFF2-40B4-BE49-F238E27FC236}">
                <a16:creationId xmlns:a16="http://schemas.microsoft.com/office/drawing/2014/main" id="{CFE1498B-3232-4564-ABFE-85AA23C7F2AD}"/>
              </a:ext>
            </a:extLst>
          </p:cNvPr>
          <p:cNvSpPr txBox="1"/>
          <p:nvPr/>
        </p:nvSpPr>
        <p:spPr>
          <a:xfrm>
            <a:off x="754284" y="5402547"/>
            <a:ext cx="11007522" cy="984885"/>
          </a:xfrm>
          <a:prstGeom prst="rect">
            <a:avLst/>
          </a:prstGeom>
          <a:noFill/>
        </p:spPr>
        <p:txBody>
          <a:bodyPr wrap="square" rtlCol="0">
            <a:spAutoFit/>
          </a:bodyPr>
          <a:lstStyle/>
          <a:p>
            <a:r>
              <a:rPr lang="nl-NL" sz="1600" dirty="0">
                <a:solidFill>
                  <a:schemeClr val="accent6">
                    <a:lumMod val="50000"/>
                  </a:schemeClr>
                </a:solidFill>
                <a:latin typeface="Candara" panose="020E0502030303020204" pitchFamily="34" charset="0"/>
              </a:rPr>
              <a:t>(</a:t>
            </a:r>
            <a:r>
              <a:rPr lang="nl-NL" sz="1600" dirty="0">
                <a:solidFill>
                  <a:schemeClr val="accent6">
                    <a:lumMod val="50000"/>
                  </a:schemeClr>
                </a:solidFill>
                <a:latin typeface="Candara" panose="020E0502030303020204" pitchFamily="34" charset="0"/>
                <a:sym typeface="Symbol" panose="05050102010706020507" pitchFamily="18" charset="2"/>
              </a:rPr>
              <a:t></a:t>
            </a:r>
            <a:r>
              <a:rPr lang="nl-NL" sz="1400" dirty="0">
                <a:solidFill>
                  <a:schemeClr val="accent6">
                    <a:lumMod val="50000"/>
                  </a:schemeClr>
                </a:solidFill>
                <a:latin typeface="Candara" panose="020E0502030303020204" pitchFamily="34" charset="0"/>
              </a:rPr>
              <a:t>1): verbetering MKI per functionele eenheid door bijvoorbeeld andere samenstelling van het product, hergebruik, gebruik van gerecyclede</a:t>
            </a:r>
          </a:p>
          <a:p>
            <a:r>
              <a:rPr lang="nl-NL" sz="1400" dirty="0">
                <a:solidFill>
                  <a:schemeClr val="accent6">
                    <a:lumMod val="50000"/>
                  </a:schemeClr>
                </a:solidFill>
                <a:latin typeface="Candara" panose="020E0502030303020204" pitchFamily="34" charset="0"/>
              </a:rPr>
              <a:t>         materialen, gebruik van reststromen, duurzamer productieproces, materialen met minder massa.</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2</a:t>
            </a:r>
            <a:r>
              <a:rPr lang="nl-NL" sz="1400" dirty="0">
                <a:solidFill>
                  <a:schemeClr val="accent6">
                    <a:lumMod val="50000"/>
                  </a:schemeClr>
                </a:solidFill>
                <a:latin typeface="Candara" panose="020E0502030303020204" pitchFamily="34" charset="0"/>
              </a:rPr>
              <a:t>): verbetering MKI per functionele eenheid door bijvoorbeeld de inzet van emissieloos transport en materieel</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3</a:t>
            </a:r>
            <a:r>
              <a:rPr lang="nl-NL" sz="1400" dirty="0">
                <a:solidFill>
                  <a:schemeClr val="accent6">
                    <a:lumMod val="50000"/>
                  </a:schemeClr>
                </a:solidFill>
                <a:latin typeface="Candara" panose="020E0502030303020204" pitchFamily="34" charset="0"/>
              </a:rPr>
              <a:t>): verbetering MKI per functionele eenheid en per jaar door verlenging levensduur</a:t>
            </a:r>
            <a:endParaRPr lang="nl-NL" sz="1600" dirty="0"/>
          </a:p>
        </p:txBody>
      </p:sp>
    </p:spTree>
    <p:extLst>
      <p:ext uri="{BB962C8B-B14F-4D97-AF65-F5344CB8AC3E}">
        <p14:creationId xmlns:p14="http://schemas.microsoft.com/office/powerpoint/2010/main" val="2904880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lstStyle/>
          <a:p>
            <a:r>
              <a:rPr lang="nl-NL" dirty="0"/>
              <a:t>Duurzame innovaties vanuit het oogpunt van LCA</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nvPr>
        </p:nvGraphicFramePr>
        <p:xfrm>
          <a:off x="838200" y="1646361"/>
          <a:ext cx="9876836" cy="3422143"/>
        </p:xfrm>
        <a:graphic>
          <a:graphicData uri="http://schemas.openxmlformats.org/drawingml/2006/table">
            <a:tbl>
              <a:tblPr firstRow="1" bandRow="1">
                <a:tableStyleId>{93296810-A885-4BE3-A3E7-6D5BEEA58F35}</a:tableStyleId>
              </a:tblPr>
              <a:tblGrid>
                <a:gridCol w="3150402">
                  <a:extLst>
                    <a:ext uri="{9D8B030D-6E8A-4147-A177-3AD203B41FA5}">
                      <a16:colId xmlns:a16="http://schemas.microsoft.com/office/drawing/2014/main" val="293475174"/>
                    </a:ext>
                  </a:extLst>
                </a:gridCol>
                <a:gridCol w="1349902">
                  <a:extLst>
                    <a:ext uri="{9D8B030D-6E8A-4147-A177-3AD203B41FA5}">
                      <a16:colId xmlns:a16="http://schemas.microsoft.com/office/drawing/2014/main" val="2369572268"/>
                    </a:ext>
                  </a:extLst>
                </a:gridCol>
                <a:gridCol w="1303751">
                  <a:extLst>
                    <a:ext uri="{9D8B030D-6E8A-4147-A177-3AD203B41FA5}">
                      <a16:colId xmlns:a16="http://schemas.microsoft.com/office/drawing/2014/main" val="948224947"/>
                    </a:ext>
                  </a:extLst>
                </a:gridCol>
                <a:gridCol w="1384515">
                  <a:extLst>
                    <a:ext uri="{9D8B030D-6E8A-4147-A177-3AD203B41FA5}">
                      <a16:colId xmlns:a16="http://schemas.microsoft.com/office/drawing/2014/main" val="1927803089"/>
                    </a:ext>
                  </a:extLst>
                </a:gridCol>
                <a:gridCol w="1315289">
                  <a:extLst>
                    <a:ext uri="{9D8B030D-6E8A-4147-A177-3AD203B41FA5}">
                      <a16:colId xmlns:a16="http://schemas.microsoft.com/office/drawing/2014/main" val="3524909623"/>
                    </a:ext>
                  </a:extLst>
                </a:gridCol>
                <a:gridCol w="1372977">
                  <a:extLst>
                    <a:ext uri="{9D8B030D-6E8A-4147-A177-3AD203B41FA5}">
                      <a16:colId xmlns:a16="http://schemas.microsoft.com/office/drawing/2014/main" val="2994365500"/>
                    </a:ext>
                  </a:extLst>
                </a:gridCol>
              </a:tblGrid>
              <a:tr h="1256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Verbetering van de MKI ten opzichte van traditionele producten en processen, gespecificeerd naar fase van de levenscyclusanalyse </a:t>
                      </a:r>
                    </a:p>
                  </a:txBody>
                  <a:tcPr>
                    <a:solidFill>
                      <a:schemeClr val="bg2"/>
                    </a:solidFill>
                  </a:tcPr>
                </a:tc>
                <a:tc>
                  <a:txBody>
                    <a:bodyPr/>
                    <a:lstStyle/>
                    <a:p>
                      <a:pPr algn="ctr"/>
                      <a:r>
                        <a:rPr lang="nl-NL" sz="1600" dirty="0"/>
                        <a:t>Fase A 1 - 3</a:t>
                      </a:r>
                    </a:p>
                    <a:p>
                      <a:pPr algn="ctr"/>
                      <a:r>
                        <a:rPr lang="nl-NL" sz="1600" dirty="0"/>
                        <a:t>Productiefase</a:t>
                      </a:r>
                    </a:p>
                    <a:p>
                      <a:pPr algn="ctr"/>
                      <a:r>
                        <a:rPr lang="nl-NL" sz="1600" dirty="0"/>
                        <a:t>(</a:t>
                      </a:r>
                      <a:r>
                        <a:rPr lang="nl-NL" sz="1600" dirty="0">
                          <a:sym typeface="Symbol" panose="05050102010706020507" pitchFamily="18" charset="2"/>
                        </a:rPr>
                        <a:t></a:t>
                      </a:r>
                      <a:r>
                        <a:rPr lang="nl-NL" sz="1600" dirty="0"/>
                        <a:t>1)</a:t>
                      </a:r>
                    </a:p>
                  </a:txBody>
                  <a:tcPr anchor="ctr">
                    <a:solidFill>
                      <a:schemeClr val="accent6">
                        <a:lumMod val="75000"/>
                      </a:schemeClr>
                    </a:solidFill>
                  </a:tcPr>
                </a:tc>
                <a:tc>
                  <a:txBody>
                    <a:bodyPr/>
                    <a:lstStyle/>
                    <a:p>
                      <a:pPr algn="ctr"/>
                      <a:r>
                        <a:rPr lang="nl-NL" sz="1600" dirty="0"/>
                        <a:t>Fase A 4 - 5</a:t>
                      </a:r>
                    </a:p>
                    <a:p>
                      <a:pPr algn="ctr"/>
                      <a:r>
                        <a:rPr lang="nl-NL" sz="1600" dirty="0"/>
                        <a:t>Bouwfase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a:t>
                      </a:r>
                      <a:r>
                        <a:rPr lang="nl-NL" sz="1600" dirty="0">
                          <a:sym typeface="Symbol" panose="05050102010706020507" pitchFamily="18" charset="2"/>
                        </a:rPr>
                        <a:t>2</a:t>
                      </a:r>
                      <a:r>
                        <a:rPr lang="nl-NL" sz="1600" dirty="0"/>
                        <a:t>)</a:t>
                      </a:r>
                    </a:p>
                  </a:txBody>
                  <a:tcPr anchor="ctr">
                    <a:solidFill>
                      <a:srgbClr val="92D050"/>
                    </a:solidFill>
                  </a:tcPr>
                </a:tc>
                <a:tc>
                  <a:txBody>
                    <a:bodyPr/>
                    <a:lstStyle/>
                    <a:p>
                      <a:pPr algn="ctr"/>
                      <a:r>
                        <a:rPr lang="nl-NL" sz="1600" dirty="0"/>
                        <a:t>Fase B 1 - 7</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Gebruiksfase (</a:t>
                      </a:r>
                      <a:r>
                        <a:rPr lang="nl-NL" sz="1600" dirty="0">
                          <a:sym typeface="Symbol" panose="05050102010706020507" pitchFamily="18" charset="2"/>
                        </a:rPr>
                        <a:t>3</a:t>
                      </a:r>
                      <a:r>
                        <a:rPr lang="nl-NL" sz="1600" dirty="0"/>
                        <a:t>)</a:t>
                      </a:r>
                    </a:p>
                  </a:txBody>
                  <a:tcPr anchor="ctr">
                    <a:solidFill>
                      <a:schemeClr val="accent6">
                        <a:lumMod val="75000"/>
                      </a:schemeClr>
                    </a:solidFill>
                  </a:tcPr>
                </a:tc>
                <a:tc>
                  <a:txBody>
                    <a:bodyPr/>
                    <a:lstStyle/>
                    <a:p>
                      <a:pPr algn="ctr"/>
                      <a:r>
                        <a:rPr lang="nl-NL" sz="1600" dirty="0"/>
                        <a:t>Fase C 1 - 4</a:t>
                      </a:r>
                    </a:p>
                    <a:p>
                      <a:pPr algn="ctr"/>
                      <a:r>
                        <a:rPr lang="nl-NL" sz="1600" dirty="0"/>
                        <a:t>Sloop- en verwerkings-fase</a:t>
                      </a:r>
                    </a:p>
                  </a:txBody>
                  <a:tcPr anchor="ctr">
                    <a:solidFill>
                      <a:srgbClr val="92D050"/>
                    </a:solidFill>
                  </a:tcPr>
                </a:tc>
                <a:tc>
                  <a:txBody>
                    <a:bodyPr/>
                    <a:lstStyle/>
                    <a:p>
                      <a:pPr algn="ctr"/>
                      <a:r>
                        <a:rPr lang="nl-NL" sz="1600" dirty="0"/>
                        <a:t>Fase D</a:t>
                      </a:r>
                    </a:p>
                    <a:p>
                      <a:pPr algn="ctr"/>
                      <a:r>
                        <a:rPr lang="nl-NL" sz="1600" dirty="0"/>
                        <a:t>Milieulasten en -baten buiten de systeemgrens</a:t>
                      </a:r>
                    </a:p>
                  </a:txBody>
                  <a:tcPr anchor="ctr">
                    <a:solidFill>
                      <a:schemeClr val="accent6">
                        <a:lumMod val="75000"/>
                      </a:schemeClr>
                    </a:solidFill>
                  </a:tcPr>
                </a:tc>
                <a:extLst>
                  <a:ext uri="{0D108BD9-81ED-4DB2-BD59-A6C34878D82A}">
                    <a16:rowId xmlns:a16="http://schemas.microsoft.com/office/drawing/2014/main" val="3622347801"/>
                  </a:ext>
                </a:extLst>
              </a:tr>
              <a:tr h="382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Accoya Hout</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019930966"/>
                  </a:ext>
                </a:extLst>
              </a:tr>
              <a:tr h="361292">
                <a:tc>
                  <a:txBody>
                    <a:bodyPr/>
                    <a:lstStyle/>
                    <a:p>
                      <a:r>
                        <a:rPr lang="nl-NL" dirty="0"/>
                        <a:t>Circulus lichtmast</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629406227"/>
                  </a:ext>
                </a:extLst>
              </a:tr>
              <a:tr h="412220">
                <a:tc>
                  <a:txBody>
                    <a:bodyPr/>
                    <a:lstStyle/>
                    <a:p>
                      <a:r>
                        <a:rPr lang="nl-NL" dirty="0"/>
                        <a:t>Circulus straatmeubilair</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255281222"/>
                  </a:ext>
                </a:extLst>
              </a:tr>
              <a:tr h="381965">
                <a:tc>
                  <a:txBody>
                    <a:bodyPr/>
                    <a:lstStyle/>
                    <a:p>
                      <a:r>
                        <a:rPr lang="nl-NL" dirty="0"/>
                        <a:t>Twinwood</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948739311"/>
                  </a:ext>
                </a:extLst>
              </a:tr>
              <a:tr h="416688">
                <a:tc>
                  <a:txBody>
                    <a:bodyPr/>
                    <a:lstStyle/>
                    <a:p>
                      <a:r>
                        <a:rPr lang="nl-NL" dirty="0"/>
                        <a:t>Infrawall</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3594593867"/>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50</a:t>
            </a:fld>
            <a:endParaRPr lang="nl-NL" dirty="0"/>
          </a:p>
        </p:txBody>
      </p:sp>
      <p:sp>
        <p:nvSpPr>
          <p:cNvPr id="7" name="Tekstvak 6">
            <a:extLst>
              <a:ext uri="{FF2B5EF4-FFF2-40B4-BE49-F238E27FC236}">
                <a16:creationId xmlns:a16="http://schemas.microsoft.com/office/drawing/2014/main" id="{8468F5FA-6AB6-4D2B-94B9-F253F3A70672}"/>
              </a:ext>
            </a:extLst>
          </p:cNvPr>
          <p:cNvSpPr txBox="1"/>
          <p:nvPr/>
        </p:nvSpPr>
        <p:spPr>
          <a:xfrm>
            <a:off x="732088" y="5219984"/>
            <a:ext cx="11007522" cy="984885"/>
          </a:xfrm>
          <a:prstGeom prst="rect">
            <a:avLst/>
          </a:prstGeom>
          <a:noFill/>
        </p:spPr>
        <p:txBody>
          <a:bodyPr wrap="square" rtlCol="0">
            <a:spAutoFit/>
          </a:bodyPr>
          <a:lstStyle/>
          <a:p>
            <a:r>
              <a:rPr lang="nl-NL" sz="1600" dirty="0">
                <a:solidFill>
                  <a:schemeClr val="accent6">
                    <a:lumMod val="50000"/>
                  </a:schemeClr>
                </a:solidFill>
                <a:latin typeface="Candara" panose="020E0502030303020204" pitchFamily="34" charset="0"/>
              </a:rPr>
              <a:t>(</a:t>
            </a:r>
            <a:r>
              <a:rPr lang="nl-NL" sz="1600" dirty="0">
                <a:solidFill>
                  <a:schemeClr val="accent6">
                    <a:lumMod val="50000"/>
                  </a:schemeClr>
                </a:solidFill>
                <a:latin typeface="Candara" panose="020E0502030303020204" pitchFamily="34" charset="0"/>
                <a:sym typeface="Symbol" panose="05050102010706020507" pitchFamily="18" charset="2"/>
              </a:rPr>
              <a:t></a:t>
            </a:r>
            <a:r>
              <a:rPr lang="nl-NL" sz="1400" dirty="0">
                <a:solidFill>
                  <a:schemeClr val="accent6">
                    <a:lumMod val="50000"/>
                  </a:schemeClr>
                </a:solidFill>
                <a:latin typeface="Candara" panose="020E0502030303020204" pitchFamily="34" charset="0"/>
              </a:rPr>
              <a:t>1): verbetering MKI per functionele eenheid door bijvoorbeeld andere samenstelling van het product, hergebruik, gebruik van gerecyclede</a:t>
            </a:r>
          </a:p>
          <a:p>
            <a:r>
              <a:rPr lang="nl-NL" sz="1400" dirty="0">
                <a:solidFill>
                  <a:schemeClr val="accent6">
                    <a:lumMod val="50000"/>
                  </a:schemeClr>
                </a:solidFill>
                <a:latin typeface="Candara" panose="020E0502030303020204" pitchFamily="34" charset="0"/>
              </a:rPr>
              <a:t>          materialen, gebruik van reststromen, duurzamer productieproces, materialen met minder massa.</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2</a:t>
            </a:r>
            <a:r>
              <a:rPr lang="nl-NL" sz="1400" dirty="0">
                <a:solidFill>
                  <a:schemeClr val="accent6">
                    <a:lumMod val="50000"/>
                  </a:schemeClr>
                </a:solidFill>
                <a:latin typeface="Candara" panose="020E0502030303020204" pitchFamily="34" charset="0"/>
              </a:rPr>
              <a:t>): verbetering MKI per functionele eenheid door bijvoorbeeld de inzet van emissieloos transport en materieel</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3</a:t>
            </a:r>
            <a:r>
              <a:rPr lang="nl-NL" sz="1400" dirty="0">
                <a:solidFill>
                  <a:schemeClr val="accent6">
                    <a:lumMod val="50000"/>
                  </a:schemeClr>
                </a:solidFill>
                <a:latin typeface="Candara" panose="020E0502030303020204" pitchFamily="34" charset="0"/>
              </a:rPr>
              <a:t>): verbetering MKI per functionele eenheid en per jaar door verlenging levensduur</a:t>
            </a:r>
            <a:endParaRPr lang="nl-NL" sz="1600" dirty="0"/>
          </a:p>
        </p:txBody>
      </p:sp>
    </p:spTree>
    <p:extLst>
      <p:ext uri="{BB962C8B-B14F-4D97-AF65-F5344CB8AC3E}">
        <p14:creationId xmlns:p14="http://schemas.microsoft.com/office/powerpoint/2010/main" val="1857795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Nadere Info</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51</a:t>
            </a:fld>
            <a:endParaRPr lang="nl-NL" dirty="0"/>
          </a:p>
        </p:txBody>
      </p:sp>
      <p:graphicFrame>
        <p:nvGraphicFramePr>
          <p:cNvPr id="7" name="Tabel 6">
            <a:extLst>
              <a:ext uri="{FF2B5EF4-FFF2-40B4-BE49-F238E27FC236}">
                <a16:creationId xmlns:a16="http://schemas.microsoft.com/office/drawing/2014/main" id="{F49B29E2-C623-4D3F-A339-D349FB94FD2C}"/>
              </a:ext>
            </a:extLst>
          </p:cNvPr>
          <p:cNvGraphicFramePr>
            <a:graphicFrameLocks noGrp="1"/>
          </p:cNvGraphicFramePr>
          <p:nvPr/>
        </p:nvGraphicFramePr>
        <p:xfrm>
          <a:off x="598716" y="1988088"/>
          <a:ext cx="11299371" cy="1612138"/>
        </p:xfrm>
        <a:graphic>
          <a:graphicData uri="http://schemas.openxmlformats.org/drawingml/2006/table">
            <a:tbl>
              <a:tblPr firstRow="1" firstCol="1" bandRow="1"/>
              <a:tblGrid>
                <a:gridCol w="2710028">
                  <a:extLst>
                    <a:ext uri="{9D8B030D-6E8A-4147-A177-3AD203B41FA5}">
                      <a16:colId xmlns:a16="http://schemas.microsoft.com/office/drawing/2014/main" val="2649859237"/>
                    </a:ext>
                  </a:extLst>
                </a:gridCol>
                <a:gridCol w="1580342">
                  <a:extLst>
                    <a:ext uri="{9D8B030D-6E8A-4147-A177-3AD203B41FA5}">
                      <a16:colId xmlns:a16="http://schemas.microsoft.com/office/drawing/2014/main" val="1906190954"/>
                    </a:ext>
                  </a:extLst>
                </a:gridCol>
                <a:gridCol w="1718544">
                  <a:extLst>
                    <a:ext uri="{9D8B030D-6E8A-4147-A177-3AD203B41FA5}">
                      <a16:colId xmlns:a16="http://schemas.microsoft.com/office/drawing/2014/main" val="2739885629"/>
                    </a:ext>
                  </a:extLst>
                </a:gridCol>
                <a:gridCol w="5290457">
                  <a:extLst>
                    <a:ext uri="{9D8B030D-6E8A-4147-A177-3AD203B41FA5}">
                      <a16:colId xmlns:a16="http://schemas.microsoft.com/office/drawing/2014/main" val="3762428392"/>
                    </a:ext>
                  </a:extLst>
                </a:gridCol>
              </a:tblGrid>
              <a:tr h="499618">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Onderwerp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Middel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208590"/>
                  </a:ext>
                </a:extLst>
              </a:tr>
              <a:tr h="363052">
                <a:tc>
                  <a:txBody>
                    <a:bodyPr/>
                    <a:lstStyle/>
                    <a:p>
                      <a:pPr algn="l" fontAlgn="t"/>
                      <a:r>
                        <a:rPr lang="nl-NL" sz="1800" b="0" i="0" u="none" strike="noStrike" dirty="0">
                          <a:solidFill>
                            <a:srgbClr val="000000"/>
                          </a:solidFill>
                          <a:effectLst/>
                          <a:latin typeface="Calibri" panose="020F0502020204030204" pitchFamily="34" charset="0"/>
                        </a:rPr>
                        <a:t>10 redenen om vol te gaan voor biobased bouwen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Duurzaam gebouwd</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Nieuwsbericht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sng" strike="noStrike" dirty="0">
                          <a:solidFill>
                            <a:srgbClr val="0563C1"/>
                          </a:solidFill>
                          <a:effectLst/>
                          <a:latin typeface="Calibri" panose="020F0502020204030204" pitchFamily="34" charset="0"/>
                          <a:hlinkClick r:id="rId3"/>
                        </a:rPr>
                        <a:t>https://www.duurzaamgebouwd.nl/expertpost/20211014-10-redenen-om-vol-te-gaan-voor-biobased-bouwen</a:t>
                      </a:r>
                      <a:endParaRPr lang="nl-NL" sz="18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3078377"/>
                  </a:ext>
                </a:extLst>
              </a:tr>
              <a:tr h="363052">
                <a:tc>
                  <a:txBody>
                    <a:bodyPr/>
                    <a:lstStyle/>
                    <a:p>
                      <a:pPr algn="l" fontAlgn="t"/>
                      <a:r>
                        <a:rPr lang="nl-NL" sz="1800" b="0" i="0" u="none" strike="noStrike" dirty="0">
                          <a:solidFill>
                            <a:srgbClr val="000000"/>
                          </a:solidFill>
                          <a:effectLst/>
                          <a:latin typeface="Calibri" panose="020F0502020204030204" pitchFamily="34" charset="0"/>
                        </a:rPr>
                        <a:t>Biobased innovaties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dirty="0">
                          <a:solidFill>
                            <a:srgbClr val="000000"/>
                          </a:solidFill>
                          <a:effectLst/>
                          <a:latin typeface="Calibri" panose="020F0502020204030204" pitchFamily="34" charset="0"/>
                        </a:rPr>
                        <a:t>RWS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sng" strike="noStrike" dirty="0">
                          <a:solidFill>
                            <a:srgbClr val="0563C1"/>
                          </a:solidFill>
                          <a:effectLst/>
                          <a:latin typeface="Calibri" panose="020F0502020204030204" pitchFamily="34" charset="0"/>
                          <a:hlinkClick r:id="rId4"/>
                        </a:rPr>
                        <a:t>https://www.rijkswaterstaat.nl/zakelijk/duurzame-leefomgeving/circulaire-economie/biobased-innovaties</a:t>
                      </a:r>
                      <a:endParaRPr lang="nl-NL" sz="18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0019909"/>
                  </a:ext>
                </a:extLst>
              </a:tr>
            </a:tbl>
          </a:graphicData>
        </a:graphic>
      </p:graphicFrame>
    </p:spTree>
    <p:extLst>
      <p:ext uri="{BB962C8B-B14F-4D97-AF65-F5344CB8AC3E}">
        <p14:creationId xmlns:p14="http://schemas.microsoft.com/office/powerpoint/2010/main" val="36141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011681"/>
            <a:ext cx="9144000" cy="2392372"/>
          </a:xfrm>
        </p:spPr>
        <p:txBody>
          <a:bodyPr>
            <a:normAutofit/>
          </a:bodyPr>
          <a:lstStyle/>
          <a:p>
            <a:r>
              <a:rPr lang="nl-NL" sz="5300" b="1" dirty="0"/>
              <a:t>Duurzaam en circulair GWW</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Biobased bouwmaterialen</a:t>
            </a:r>
          </a:p>
          <a:p>
            <a:endParaRPr lang="nl-NL" sz="3200" b="1" dirty="0">
              <a:solidFill>
                <a:schemeClr val="accent6">
                  <a:lumMod val="50000"/>
                </a:schemeClr>
              </a:solidFill>
            </a:endParaRPr>
          </a:p>
        </p:txBody>
      </p:sp>
    </p:spTree>
    <p:extLst>
      <p:ext uri="{BB962C8B-B14F-4D97-AF65-F5344CB8AC3E}">
        <p14:creationId xmlns:p14="http://schemas.microsoft.com/office/powerpoint/2010/main" val="1437181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BDE76-9144-4D6A-A99D-4FC491984589}"/>
              </a:ext>
            </a:extLst>
          </p:cNvPr>
          <p:cNvSpPr>
            <a:spLocks noGrp="1"/>
          </p:cNvSpPr>
          <p:nvPr>
            <p:ph type="title"/>
          </p:nvPr>
        </p:nvSpPr>
        <p:spPr/>
        <p:txBody>
          <a:bodyPr/>
          <a:lstStyle/>
          <a:p>
            <a:r>
              <a:rPr lang="nl-NL" dirty="0"/>
              <a:t>Biobased materialen</a:t>
            </a:r>
          </a:p>
        </p:txBody>
      </p:sp>
      <p:sp>
        <p:nvSpPr>
          <p:cNvPr id="3" name="Tijdelijke aanduiding voor inhoud 2">
            <a:extLst>
              <a:ext uri="{FF2B5EF4-FFF2-40B4-BE49-F238E27FC236}">
                <a16:creationId xmlns:a16="http://schemas.microsoft.com/office/drawing/2014/main" id="{1ECD8463-F71C-446F-912E-3A730D0785CD}"/>
              </a:ext>
            </a:extLst>
          </p:cNvPr>
          <p:cNvSpPr>
            <a:spLocks noGrp="1"/>
          </p:cNvSpPr>
          <p:nvPr>
            <p:ph idx="1"/>
          </p:nvPr>
        </p:nvSpPr>
        <p:spPr>
          <a:xfrm>
            <a:off x="838200" y="1311564"/>
            <a:ext cx="10515600" cy="4906356"/>
          </a:xfrm>
        </p:spPr>
        <p:txBody>
          <a:bodyPr>
            <a:normAutofit fontScale="25000" lnSpcReduction="20000"/>
          </a:bodyPr>
          <a:lstStyle/>
          <a:p>
            <a:pPr marL="0" indent="0" algn="l" fontAlgn="base">
              <a:buNone/>
            </a:pPr>
            <a:r>
              <a:rPr lang="nl-NL" sz="8800" b="1" dirty="0">
                <a:latin typeface="Candara" panose="020E0502030303020204" pitchFamily="34" charset="0"/>
              </a:rPr>
              <a:t>D</a:t>
            </a:r>
            <a:r>
              <a:rPr lang="nl-NL" sz="8800" b="1" i="0" dirty="0">
                <a:effectLst/>
                <a:latin typeface="Candara" panose="020E0502030303020204" pitchFamily="34" charset="0"/>
              </a:rPr>
              <a:t>efinitie biobased producten</a:t>
            </a:r>
            <a:r>
              <a:rPr lang="nl-NL" sz="8800" dirty="0">
                <a:latin typeface="Candara" panose="020E0502030303020204" pitchFamily="34" charset="0"/>
              </a:rPr>
              <a:t>:</a:t>
            </a:r>
            <a:r>
              <a:rPr lang="nl-NL" sz="8800" b="0" i="0" dirty="0">
                <a:effectLst/>
                <a:latin typeface="Candara" panose="020E0502030303020204" pitchFamily="34" charset="0"/>
              </a:rPr>
              <a:t> </a:t>
            </a:r>
            <a:r>
              <a:rPr lang="nl-NL" sz="8800" dirty="0">
                <a:effectLst/>
                <a:latin typeface="Candara" panose="020E0502030303020204" pitchFamily="34" charset="0"/>
              </a:rPr>
              <a:t>EN 16575:2014, biobased </a:t>
            </a:r>
            <a:r>
              <a:rPr lang="nl-NL" sz="8800" dirty="0" err="1">
                <a:effectLst/>
                <a:latin typeface="Candara" panose="020E0502030303020204" pitchFamily="34" charset="0"/>
              </a:rPr>
              <a:t>products</a:t>
            </a:r>
            <a:r>
              <a:rPr lang="nl-NL" sz="8800" dirty="0">
                <a:effectLst/>
                <a:latin typeface="Candara" panose="020E0502030303020204" pitchFamily="34" charset="0"/>
              </a:rPr>
              <a:t> – </a:t>
            </a:r>
            <a:r>
              <a:rPr lang="nl-NL" sz="8800" dirty="0" err="1">
                <a:effectLst/>
                <a:latin typeface="Candara" panose="020E0502030303020204" pitchFamily="34" charset="0"/>
              </a:rPr>
              <a:t>Vocabulary</a:t>
            </a:r>
            <a:endParaRPr lang="nl-NL" sz="8800" b="0" i="0" dirty="0">
              <a:effectLst/>
              <a:latin typeface="Candara" panose="020E0502030303020204" pitchFamily="34" charset="0"/>
            </a:endParaRPr>
          </a:p>
          <a:p>
            <a:pPr fontAlgn="base">
              <a:buFont typeface="Arial" panose="020B0604020202020204" pitchFamily="34" charset="0"/>
              <a:buChar char="•"/>
            </a:pPr>
            <a:r>
              <a:rPr lang="nl-NL" sz="8800" dirty="0">
                <a:effectLst/>
                <a:latin typeface="Candara" panose="020E0502030303020204" pitchFamily="34" charset="0"/>
              </a:rPr>
              <a:t>Biomassa is materiaal van biologische oorsprong exclusief materiaal uit geologische afzettingen en/of gefossiliseerd materiaal. </a:t>
            </a:r>
          </a:p>
          <a:p>
            <a:pPr fontAlgn="base"/>
            <a:endParaRPr lang="nl-NL" sz="8800" b="0" dirty="0">
              <a:effectLst/>
              <a:latin typeface="Candara" panose="020E0502030303020204" pitchFamily="34" charset="0"/>
            </a:endParaRPr>
          </a:p>
          <a:p>
            <a:pPr marL="0" indent="0" fontAlgn="base">
              <a:lnSpc>
                <a:spcPct val="110000"/>
              </a:lnSpc>
              <a:spcBef>
                <a:spcPts val="0"/>
              </a:spcBef>
              <a:buNone/>
            </a:pPr>
            <a:r>
              <a:rPr lang="nl-NL" sz="8800" b="0" dirty="0">
                <a:effectLst/>
                <a:latin typeface="Candara" panose="020E0502030303020204" pitchFamily="34" charset="0"/>
              </a:rPr>
              <a:t>Door de </a:t>
            </a:r>
            <a:r>
              <a:rPr lang="nl-NL" sz="8800" b="0" i="1" dirty="0">
                <a:effectLst/>
                <a:latin typeface="Candara" panose="020E0502030303020204" pitchFamily="34" charset="0"/>
                <a:hlinkClick r:id="rId3"/>
              </a:rPr>
              <a:t>Kennisbank Biobased Bouwen </a:t>
            </a:r>
            <a:r>
              <a:rPr lang="nl-NL" sz="8800" b="0" dirty="0">
                <a:effectLst/>
                <a:latin typeface="Candara" panose="020E0502030303020204" pitchFamily="34" charset="0"/>
              </a:rPr>
              <a:t>vertaald in drie hoofdpunten:</a:t>
            </a:r>
          </a:p>
          <a:p>
            <a:pPr fontAlgn="base">
              <a:lnSpc>
                <a:spcPct val="110000"/>
              </a:lnSpc>
              <a:spcBef>
                <a:spcPts val="0"/>
              </a:spcBef>
              <a:buFont typeface="Arial" panose="020B0604020202020204" pitchFamily="34" charset="0"/>
              <a:buChar char="•"/>
            </a:pPr>
            <a:r>
              <a:rPr lang="nl-NL" sz="8800" dirty="0">
                <a:effectLst/>
                <a:latin typeface="Candara" panose="020E0502030303020204" pitchFamily="34" charset="0"/>
              </a:rPr>
              <a:t>Biobased materialen zijn materialen die afkomstig zijn uit de levende natuur.</a:t>
            </a:r>
          </a:p>
          <a:p>
            <a:pPr fontAlgn="base">
              <a:lnSpc>
                <a:spcPct val="110000"/>
              </a:lnSpc>
              <a:spcBef>
                <a:spcPts val="0"/>
              </a:spcBef>
              <a:buFont typeface="Arial" panose="020B0604020202020204" pitchFamily="34" charset="0"/>
              <a:buChar char="•"/>
            </a:pPr>
            <a:r>
              <a:rPr lang="nl-NL" sz="8800" dirty="0">
                <a:effectLst/>
                <a:latin typeface="Candara" panose="020E0502030303020204" pitchFamily="34" charset="0"/>
              </a:rPr>
              <a:t>Dit zijn grondstoffen uit veeteelt, tuin-, land- en bosbouw</a:t>
            </a:r>
          </a:p>
          <a:p>
            <a:pPr fontAlgn="base">
              <a:lnSpc>
                <a:spcPct val="110000"/>
              </a:lnSpc>
              <a:spcBef>
                <a:spcPts val="0"/>
              </a:spcBef>
              <a:buFont typeface="Arial" panose="020B0604020202020204" pitchFamily="34" charset="0"/>
              <a:buChar char="•"/>
            </a:pPr>
            <a:r>
              <a:rPr lang="nl-NL" sz="8800" dirty="0">
                <a:effectLst/>
                <a:latin typeface="Candara" panose="020E0502030303020204" pitchFamily="34" charset="0"/>
              </a:rPr>
              <a:t>En materialen die tijdens de levensduur van een gebouw opnieuw kunnen groeien.</a:t>
            </a:r>
          </a:p>
          <a:p>
            <a:pPr marL="0" indent="0" algn="l" fontAlgn="base">
              <a:lnSpc>
                <a:spcPct val="110000"/>
              </a:lnSpc>
              <a:spcBef>
                <a:spcPts val="0"/>
              </a:spcBef>
              <a:buNone/>
            </a:pPr>
            <a:endParaRPr lang="nl-NL" sz="8800" b="0" i="0" dirty="0">
              <a:effectLst/>
              <a:latin typeface="Candara" panose="020E0502030303020204" pitchFamily="34" charset="0"/>
            </a:endParaRPr>
          </a:p>
          <a:p>
            <a:pPr marL="0" indent="0" algn="l" fontAlgn="base">
              <a:lnSpc>
                <a:spcPct val="110000"/>
              </a:lnSpc>
              <a:spcBef>
                <a:spcPts val="0"/>
              </a:spcBef>
              <a:buNone/>
            </a:pPr>
            <a:r>
              <a:rPr lang="nl-NL" sz="8800" b="0" i="0" dirty="0">
                <a:effectLst/>
                <a:latin typeface="Candara" panose="020E0502030303020204" pitchFamily="34" charset="0"/>
              </a:rPr>
              <a:t>Voorbeelden:</a:t>
            </a:r>
          </a:p>
          <a:p>
            <a:pPr fontAlgn="base">
              <a:lnSpc>
                <a:spcPct val="110000"/>
              </a:lnSpc>
              <a:spcBef>
                <a:spcPts val="0"/>
              </a:spcBef>
              <a:buFont typeface="Arial" panose="020B0604020202020204" pitchFamily="34" charset="0"/>
              <a:buChar char="•"/>
            </a:pPr>
            <a:r>
              <a:rPr lang="nl-NL" sz="8800" dirty="0">
                <a:effectLst/>
                <a:latin typeface="Candara" panose="020E0502030303020204" pitchFamily="34" charset="0"/>
              </a:rPr>
              <a:t>Hout behandeld met natuurlijke olie is biobased.</a:t>
            </a:r>
          </a:p>
          <a:p>
            <a:pPr fontAlgn="base">
              <a:lnSpc>
                <a:spcPct val="110000"/>
              </a:lnSpc>
              <a:spcBef>
                <a:spcPts val="0"/>
              </a:spcBef>
              <a:buFont typeface="Arial" panose="020B0604020202020204" pitchFamily="34" charset="0"/>
              <a:buChar char="•"/>
            </a:pPr>
            <a:r>
              <a:rPr lang="nl-NL" sz="8800" dirty="0">
                <a:effectLst/>
                <a:latin typeface="Candara" panose="020E0502030303020204" pitchFamily="34" charset="0"/>
              </a:rPr>
              <a:t>Bio-plastic is een voorbeeld van een biobased product verkregen uit een chemisch proces. </a:t>
            </a:r>
          </a:p>
          <a:p>
            <a:pPr fontAlgn="base">
              <a:lnSpc>
                <a:spcPct val="110000"/>
              </a:lnSpc>
              <a:spcBef>
                <a:spcPts val="0"/>
              </a:spcBef>
              <a:buFont typeface="Arial" panose="020B0604020202020204" pitchFamily="34" charset="0"/>
              <a:buChar char="•"/>
            </a:pPr>
            <a:r>
              <a:rPr lang="nl-NL" sz="8800" dirty="0">
                <a:effectLst/>
                <a:latin typeface="Candara" panose="020E0502030303020204" pitchFamily="34" charset="0"/>
              </a:rPr>
              <a:t>Leem zonder chemische processen en toevoegingen is niet biobased maar wel circulair. Het kan worden hergebruikt en is niet schadelijk als het terugkomt in de natuur.</a:t>
            </a:r>
          </a:p>
          <a:p>
            <a:pPr>
              <a:lnSpc>
                <a:spcPct val="110000"/>
              </a:lnSpc>
              <a:spcBef>
                <a:spcPts val="0"/>
              </a:spcBef>
            </a:pPr>
            <a:endParaRPr lang="nl-NL" sz="8800" dirty="0">
              <a:latin typeface="Candara" panose="020E0502030303020204" pitchFamily="34" charset="0"/>
            </a:endParaRPr>
          </a:p>
          <a:p>
            <a:endParaRPr lang="nl-NL" sz="9600" dirty="0">
              <a:latin typeface="Candara" panose="020E0502030303020204" pitchFamily="34" charset="0"/>
            </a:endParaRPr>
          </a:p>
          <a:p>
            <a:endParaRPr lang="nl-NL" dirty="0"/>
          </a:p>
          <a:p>
            <a:endParaRPr lang="nl-NL" dirty="0"/>
          </a:p>
        </p:txBody>
      </p:sp>
      <p:sp>
        <p:nvSpPr>
          <p:cNvPr id="4" name="Tijdelijke aanduiding voor dianummer 3">
            <a:extLst>
              <a:ext uri="{FF2B5EF4-FFF2-40B4-BE49-F238E27FC236}">
                <a16:creationId xmlns:a16="http://schemas.microsoft.com/office/drawing/2014/main" id="{95C7BA4C-94F0-4AB7-B52E-E217D1B47C8B}"/>
              </a:ext>
            </a:extLst>
          </p:cNvPr>
          <p:cNvSpPr>
            <a:spLocks noGrp="1"/>
          </p:cNvSpPr>
          <p:nvPr>
            <p:ph type="sldNum" sz="quarter" idx="12"/>
          </p:nvPr>
        </p:nvSpPr>
        <p:spPr/>
        <p:txBody>
          <a:bodyPr/>
          <a:lstStyle/>
          <a:p>
            <a:fld id="{993A4BE7-94F8-43D0-A956-A40AC5AB901E}" type="slidenum">
              <a:rPr lang="nl-NL" smtClean="0"/>
              <a:t>53</a:t>
            </a:fld>
            <a:endParaRPr lang="nl-NL" dirty="0"/>
          </a:p>
        </p:txBody>
      </p:sp>
    </p:spTree>
    <p:extLst>
      <p:ext uri="{BB962C8B-B14F-4D97-AF65-F5344CB8AC3E}">
        <p14:creationId xmlns:p14="http://schemas.microsoft.com/office/powerpoint/2010/main" val="2187102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BDE76-9144-4D6A-A99D-4FC491984589}"/>
              </a:ext>
            </a:extLst>
          </p:cNvPr>
          <p:cNvSpPr>
            <a:spLocks noGrp="1"/>
          </p:cNvSpPr>
          <p:nvPr>
            <p:ph type="title"/>
          </p:nvPr>
        </p:nvSpPr>
        <p:spPr/>
        <p:txBody>
          <a:bodyPr/>
          <a:lstStyle/>
          <a:p>
            <a:r>
              <a:rPr lang="nl-NL" dirty="0"/>
              <a:t>Biobased materialen in de GWW</a:t>
            </a:r>
          </a:p>
        </p:txBody>
      </p:sp>
      <p:sp>
        <p:nvSpPr>
          <p:cNvPr id="3" name="Tijdelijke aanduiding voor inhoud 2">
            <a:extLst>
              <a:ext uri="{FF2B5EF4-FFF2-40B4-BE49-F238E27FC236}">
                <a16:creationId xmlns:a16="http://schemas.microsoft.com/office/drawing/2014/main" id="{1ECD8463-F71C-446F-912E-3A730D0785CD}"/>
              </a:ext>
            </a:extLst>
          </p:cNvPr>
          <p:cNvSpPr>
            <a:spLocks noGrp="1"/>
          </p:cNvSpPr>
          <p:nvPr>
            <p:ph idx="1"/>
          </p:nvPr>
        </p:nvSpPr>
        <p:spPr>
          <a:xfrm>
            <a:off x="838198" y="1311564"/>
            <a:ext cx="7772401" cy="5044786"/>
          </a:xfrm>
        </p:spPr>
        <p:txBody>
          <a:bodyPr>
            <a:normAutofit fontScale="92500" lnSpcReduction="20000"/>
          </a:bodyPr>
          <a:lstStyle/>
          <a:p>
            <a:pPr marL="0" indent="0">
              <a:buNone/>
            </a:pPr>
            <a:r>
              <a:rPr lang="nl-NL" sz="1800" b="1" dirty="0">
                <a:latin typeface="Candara" panose="020E0502030303020204" pitchFamily="34" charset="0"/>
              </a:rPr>
              <a:t>Biobased materialen</a:t>
            </a:r>
          </a:p>
          <a:p>
            <a:r>
              <a:rPr lang="nl-NL" sz="1800" dirty="0">
                <a:latin typeface="Candara" panose="020E0502030303020204" pitchFamily="34" charset="0"/>
              </a:rPr>
              <a:t>Hout, riet, vlas, hennep, bamboe, cellulose, kurk, miscanthus, mycelium, lisdodde, zonnekroon, lignine, lijnolie, koolzaadolie, mais, stro, gras, katoen, schapenwol, paprikastengels, tomatenstengels, bloemenstengels, zonnebloemen, aardappelen ……..</a:t>
            </a:r>
          </a:p>
          <a:p>
            <a:pPr marL="0" indent="0">
              <a:buNone/>
            </a:pPr>
            <a:endParaRPr lang="nl-NL" sz="1800" b="1" dirty="0">
              <a:latin typeface="Candara" panose="020E0502030303020204" pitchFamily="34" charset="0"/>
            </a:endParaRPr>
          </a:p>
          <a:p>
            <a:pPr marL="0" indent="0">
              <a:buNone/>
            </a:pPr>
            <a:r>
              <a:rPr lang="nl-NL" sz="1800" b="1" dirty="0">
                <a:latin typeface="Candara" panose="020E0502030303020204" pitchFamily="34" charset="0"/>
              </a:rPr>
              <a:t>Biobased producten in de GWW</a:t>
            </a:r>
          </a:p>
          <a:p>
            <a:r>
              <a:rPr lang="nl-NL" sz="1800" dirty="0">
                <a:latin typeface="Candara" panose="020E0502030303020204" pitchFamily="34" charset="0"/>
              </a:rPr>
              <a:t>Biobased asfalt</a:t>
            </a:r>
          </a:p>
          <a:p>
            <a:r>
              <a:rPr lang="nl-NL" sz="1800" dirty="0">
                <a:latin typeface="Candara" panose="020E0502030303020204" pitchFamily="34" charset="0"/>
              </a:rPr>
              <a:t>Biobased beton</a:t>
            </a:r>
          </a:p>
          <a:p>
            <a:r>
              <a:rPr lang="nl-NL" sz="1800" dirty="0">
                <a:latin typeface="Candara" panose="020E0502030303020204" pitchFamily="34" charset="0"/>
              </a:rPr>
              <a:t>Bio-plastics</a:t>
            </a:r>
            <a:endParaRPr lang="nl-NL" sz="1800" dirty="0">
              <a:solidFill>
                <a:srgbClr val="C00000"/>
              </a:solidFill>
              <a:latin typeface="Candara" panose="020E0502030303020204" pitchFamily="34" charset="0"/>
            </a:endParaRPr>
          </a:p>
          <a:p>
            <a:r>
              <a:rPr lang="nl-NL" sz="1800" dirty="0">
                <a:latin typeface="Candara" panose="020E0502030303020204" pitchFamily="34" charset="0"/>
              </a:rPr>
              <a:t>Houten vangrails, houten wegportalen, </a:t>
            </a:r>
          </a:p>
          <a:p>
            <a:r>
              <a:rPr lang="nl-NL" sz="1800" dirty="0">
                <a:latin typeface="Candara" panose="020E0502030303020204" pitchFamily="34" charset="0"/>
              </a:rPr>
              <a:t>Biobased vaar/spoor/wegmeubilair, biobased lantaarnpaal</a:t>
            </a:r>
          </a:p>
          <a:p>
            <a:r>
              <a:rPr lang="nl-NL" sz="1800" dirty="0">
                <a:latin typeface="Candara" panose="020E0502030303020204" pitchFamily="34" charset="0"/>
              </a:rPr>
              <a:t>Natuurlijke wegverharding</a:t>
            </a:r>
          </a:p>
          <a:p>
            <a:r>
              <a:rPr lang="nl-NL" sz="1800" dirty="0">
                <a:latin typeface="Candara" panose="020E0502030303020204" pitchFamily="34" charset="0"/>
              </a:rPr>
              <a:t>Natuurlijke geluidschermen</a:t>
            </a:r>
          </a:p>
          <a:p>
            <a:r>
              <a:rPr lang="nl-NL" sz="1800" dirty="0">
                <a:latin typeface="Candara" panose="020E0502030303020204" pitchFamily="34" charset="0"/>
              </a:rPr>
              <a:t>Houten bruggen, houten damwanden</a:t>
            </a:r>
          </a:p>
          <a:p>
            <a:r>
              <a:rPr lang="nl-NL" sz="1800" dirty="0">
                <a:latin typeface="Candara" panose="020E0502030303020204" pitchFamily="34" charset="0"/>
              </a:rPr>
              <a:t>Bio-composieten brugdek</a:t>
            </a:r>
          </a:p>
          <a:p>
            <a:r>
              <a:rPr lang="nl-NL" sz="1800" dirty="0">
                <a:latin typeface="Candara" panose="020E0502030303020204" pitchFamily="34" charset="0"/>
              </a:rPr>
              <a:t>Biobased inrichtingselementen openbare ruimten  (banken, tafels, bewegwijzering)</a:t>
            </a:r>
          </a:p>
        </p:txBody>
      </p:sp>
      <p:sp>
        <p:nvSpPr>
          <p:cNvPr id="4" name="Tijdelijke aanduiding voor dianummer 3">
            <a:extLst>
              <a:ext uri="{FF2B5EF4-FFF2-40B4-BE49-F238E27FC236}">
                <a16:creationId xmlns:a16="http://schemas.microsoft.com/office/drawing/2014/main" id="{95C7BA4C-94F0-4AB7-B52E-E217D1B47C8B}"/>
              </a:ext>
            </a:extLst>
          </p:cNvPr>
          <p:cNvSpPr>
            <a:spLocks noGrp="1"/>
          </p:cNvSpPr>
          <p:nvPr>
            <p:ph type="sldNum" sz="quarter" idx="12"/>
          </p:nvPr>
        </p:nvSpPr>
        <p:spPr/>
        <p:txBody>
          <a:bodyPr/>
          <a:lstStyle/>
          <a:p>
            <a:fld id="{993A4BE7-94F8-43D0-A956-A40AC5AB901E}" type="slidenum">
              <a:rPr lang="nl-NL" smtClean="0"/>
              <a:t>54</a:t>
            </a:fld>
            <a:endParaRPr lang="nl-NL" dirty="0"/>
          </a:p>
        </p:txBody>
      </p:sp>
      <p:pic>
        <p:nvPicPr>
          <p:cNvPr id="5" name="Afbeelding 4">
            <a:extLst>
              <a:ext uri="{FF2B5EF4-FFF2-40B4-BE49-F238E27FC236}">
                <a16:creationId xmlns:a16="http://schemas.microsoft.com/office/drawing/2014/main" id="{B946CD4B-45DC-40BF-B005-5FEF6A381160}"/>
              </a:ext>
            </a:extLst>
          </p:cNvPr>
          <p:cNvPicPr>
            <a:picLocks noChangeAspect="1"/>
          </p:cNvPicPr>
          <p:nvPr/>
        </p:nvPicPr>
        <p:blipFill>
          <a:blip r:embed="rId3"/>
          <a:stretch>
            <a:fillRect/>
          </a:stretch>
        </p:blipFill>
        <p:spPr>
          <a:xfrm>
            <a:off x="7758953" y="2771711"/>
            <a:ext cx="4180725" cy="2120186"/>
          </a:xfrm>
          <a:prstGeom prst="rect">
            <a:avLst/>
          </a:prstGeom>
        </p:spPr>
      </p:pic>
      <p:sp>
        <p:nvSpPr>
          <p:cNvPr id="6" name="Tekstvak 5">
            <a:extLst>
              <a:ext uri="{FF2B5EF4-FFF2-40B4-BE49-F238E27FC236}">
                <a16:creationId xmlns:a16="http://schemas.microsoft.com/office/drawing/2014/main" id="{9A7DC4DE-F495-42A8-82F4-D5D4AA7FF22A}"/>
              </a:ext>
            </a:extLst>
          </p:cNvPr>
          <p:cNvSpPr txBox="1"/>
          <p:nvPr/>
        </p:nvSpPr>
        <p:spPr>
          <a:xfrm>
            <a:off x="10213971" y="4891897"/>
            <a:ext cx="1846730" cy="276999"/>
          </a:xfrm>
          <a:prstGeom prst="rect">
            <a:avLst/>
          </a:prstGeom>
          <a:noFill/>
        </p:spPr>
        <p:txBody>
          <a:bodyPr wrap="square" rtlCol="0">
            <a:spAutoFit/>
          </a:bodyPr>
          <a:lstStyle/>
          <a:p>
            <a:r>
              <a:rPr lang="nl-NL" sz="1200" i="1" dirty="0">
                <a:solidFill>
                  <a:srgbClr val="404040"/>
                </a:solidFill>
                <a:latin typeface="Candara" panose="020E0502030303020204" pitchFamily="34" charset="0"/>
              </a:rPr>
              <a:t>Bron: Milieudatabase.nl</a:t>
            </a:r>
            <a:endParaRPr lang="nl-NL" sz="1200" i="1" dirty="0">
              <a:latin typeface="Candara" panose="020E0502030303020204" pitchFamily="34" charset="0"/>
            </a:endParaRPr>
          </a:p>
        </p:txBody>
      </p:sp>
    </p:spTree>
    <p:extLst>
      <p:ext uri="{BB962C8B-B14F-4D97-AF65-F5344CB8AC3E}">
        <p14:creationId xmlns:p14="http://schemas.microsoft.com/office/powerpoint/2010/main" val="1921931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BDE76-9144-4D6A-A99D-4FC491984589}"/>
              </a:ext>
            </a:extLst>
          </p:cNvPr>
          <p:cNvSpPr>
            <a:spLocks noGrp="1"/>
          </p:cNvSpPr>
          <p:nvPr>
            <p:ph type="title"/>
          </p:nvPr>
        </p:nvSpPr>
        <p:spPr/>
        <p:txBody>
          <a:bodyPr/>
          <a:lstStyle/>
          <a:p>
            <a:r>
              <a:rPr lang="nl-NL" dirty="0"/>
              <a:t>Biobased materialen</a:t>
            </a:r>
          </a:p>
        </p:txBody>
      </p:sp>
      <p:sp>
        <p:nvSpPr>
          <p:cNvPr id="3" name="Tijdelijke aanduiding voor inhoud 2">
            <a:extLst>
              <a:ext uri="{FF2B5EF4-FFF2-40B4-BE49-F238E27FC236}">
                <a16:creationId xmlns:a16="http://schemas.microsoft.com/office/drawing/2014/main" id="{1ECD8463-F71C-446F-912E-3A730D0785CD}"/>
              </a:ext>
            </a:extLst>
          </p:cNvPr>
          <p:cNvSpPr>
            <a:spLocks noGrp="1"/>
          </p:cNvSpPr>
          <p:nvPr>
            <p:ph idx="1"/>
          </p:nvPr>
        </p:nvSpPr>
        <p:spPr>
          <a:xfrm>
            <a:off x="838200" y="1311564"/>
            <a:ext cx="5414682" cy="4865399"/>
          </a:xfrm>
        </p:spPr>
        <p:txBody>
          <a:bodyPr>
            <a:normAutofit/>
          </a:bodyPr>
          <a:lstStyle/>
          <a:p>
            <a:pPr marL="0" indent="0">
              <a:buNone/>
            </a:pPr>
            <a:r>
              <a:rPr lang="nl-NL" b="1" dirty="0" err="1">
                <a:latin typeface="Candara" panose="020E0502030303020204" pitchFamily="34" charset="0"/>
              </a:rPr>
              <a:t>Biocomposieten</a:t>
            </a:r>
            <a:r>
              <a:rPr lang="nl-NL" b="1" dirty="0">
                <a:latin typeface="Candara" panose="020E0502030303020204" pitchFamily="34" charset="0"/>
              </a:rPr>
              <a:t>, bio-asfalt, bio-beton, …</a:t>
            </a:r>
          </a:p>
          <a:p>
            <a:pPr marL="0" indent="0">
              <a:buNone/>
            </a:pPr>
            <a:endParaRPr lang="nl-NL" sz="3200" dirty="0">
              <a:latin typeface="Candara" panose="020E0502030303020204" pitchFamily="34" charset="0"/>
            </a:endParaRPr>
          </a:p>
          <a:p>
            <a:pPr marL="0" indent="0">
              <a:buNone/>
            </a:pPr>
            <a:r>
              <a:rPr lang="nl-NL" sz="3200" dirty="0">
                <a:latin typeface="Candara" panose="020E0502030303020204" pitchFamily="34" charset="0"/>
              </a:rPr>
              <a:t>Het zegt niets over de hoeveelheid biomassa dat in het product is verwerkt.</a:t>
            </a:r>
          </a:p>
        </p:txBody>
      </p:sp>
      <p:sp>
        <p:nvSpPr>
          <p:cNvPr id="4" name="Tijdelijke aanduiding voor dianummer 3">
            <a:extLst>
              <a:ext uri="{FF2B5EF4-FFF2-40B4-BE49-F238E27FC236}">
                <a16:creationId xmlns:a16="http://schemas.microsoft.com/office/drawing/2014/main" id="{95C7BA4C-94F0-4AB7-B52E-E217D1B47C8B}"/>
              </a:ext>
            </a:extLst>
          </p:cNvPr>
          <p:cNvSpPr>
            <a:spLocks noGrp="1"/>
          </p:cNvSpPr>
          <p:nvPr>
            <p:ph type="sldNum" sz="quarter" idx="12"/>
          </p:nvPr>
        </p:nvSpPr>
        <p:spPr/>
        <p:txBody>
          <a:bodyPr/>
          <a:lstStyle/>
          <a:p>
            <a:fld id="{993A4BE7-94F8-43D0-A956-A40AC5AB901E}" type="slidenum">
              <a:rPr lang="nl-NL" smtClean="0"/>
              <a:t>55</a:t>
            </a:fld>
            <a:endParaRPr lang="nl-NL" dirty="0"/>
          </a:p>
        </p:txBody>
      </p:sp>
      <p:pic>
        <p:nvPicPr>
          <p:cNvPr id="9" name="Afbeelding 8">
            <a:extLst>
              <a:ext uri="{FF2B5EF4-FFF2-40B4-BE49-F238E27FC236}">
                <a16:creationId xmlns:a16="http://schemas.microsoft.com/office/drawing/2014/main" id="{FD833DA5-5496-413A-83D6-A40DC49187FC}"/>
              </a:ext>
            </a:extLst>
          </p:cNvPr>
          <p:cNvPicPr>
            <a:picLocks noChangeAspect="1"/>
          </p:cNvPicPr>
          <p:nvPr/>
        </p:nvPicPr>
        <p:blipFill>
          <a:blip r:embed="rId3"/>
          <a:stretch>
            <a:fillRect/>
          </a:stretch>
        </p:blipFill>
        <p:spPr>
          <a:xfrm>
            <a:off x="6901983" y="1775012"/>
            <a:ext cx="5076206" cy="3026988"/>
          </a:xfrm>
          <a:prstGeom prst="rect">
            <a:avLst/>
          </a:prstGeom>
        </p:spPr>
      </p:pic>
      <p:sp>
        <p:nvSpPr>
          <p:cNvPr id="10" name="Tekstvak 9">
            <a:extLst>
              <a:ext uri="{FF2B5EF4-FFF2-40B4-BE49-F238E27FC236}">
                <a16:creationId xmlns:a16="http://schemas.microsoft.com/office/drawing/2014/main" id="{A87F96FD-7C50-42EF-8B0A-6BABF22243C4}"/>
              </a:ext>
            </a:extLst>
          </p:cNvPr>
          <p:cNvSpPr txBox="1"/>
          <p:nvPr/>
        </p:nvSpPr>
        <p:spPr>
          <a:xfrm>
            <a:off x="9215719" y="4802000"/>
            <a:ext cx="2873188" cy="276999"/>
          </a:xfrm>
          <a:prstGeom prst="rect">
            <a:avLst/>
          </a:prstGeom>
          <a:noFill/>
        </p:spPr>
        <p:txBody>
          <a:bodyPr wrap="square" rtlCol="0">
            <a:spAutoFit/>
          </a:bodyPr>
          <a:lstStyle/>
          <a:p>
            <a:r>
              <a:rPr lang="nl-NL" sz="1200" i="1" dirty="0">
                <a:solidFill>
                  <a:srgbClr val="404040"/>
                </a:solidFill>
                <a:latin typeface="Candara" panose="020E0502030303020204" pitchFamily="34" charset="0"/>
              </a:rPr>
              <a:t>Bron: Wageningen University &amp; Research</a:t>
            </a:r>
            <a:endParaRPr lang="nl-NL" sz="1200" i="1" dirty="0">
              <a:latin typeface="Candara" panose="020E0502030303020204" pitchFamily="34" charset="0"/>
            </a:endParaRPr>
          </a:p>
        </p:txBody>
      </p:sp>
    </p:spTree>
    <p:extLst>
      <p:ext uri="{BB962C8B-B14F-4D97-AF65-F5344CB8AC3E}">
        <p14:creationId xmlns:p14="http://schemas.microsoft.com/office/powerpoint/2010/main" val="2279649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lstStyle/>
          <a:p>
            <a:r>
              <a:rPr lang="nl-NL" dirty="0"/>
              <a:t>Biobased bouwmaterialen</a:t>
            </a:r>
          </a:p>
        </p:txBody>
      </p:sp>
      <p:sp>
        <p:nvSpPr>
          <p:cNvPr id="20" name="Tijdelijke aanduiding voor inhoud 19">
            <a:extLst>
              <a:ext uri="{FF2B5EF4-FFF2-40B4-BE49-F238E27FC236}">
                <a16:creationId xmlns:a16="http://schemas.microsoft.com/office/drawing/2014/main" id="{A57D6E8F-E8EB-42A4-99E5-6ABDC9F6301A}"/>
              </a:ext>
            </a:extLst>
          </p:cNvPr>
          <p:cNvSpPr>
            <a:spLocks noGrp="1"/>
          </p:cNvSpPr>
          <p:nvPr>
            <p:ph idx="1"/>
          </p:nvPr>
        </p:nvSpPr>
        <p:spPr>
          <a:xfrm>
            <a:off x="433251" y="1332411"/>
            <a:ext cx="4717052" cy="4726151"/>
          </a:xfrm>
        </p:spPr>
        <p:txBody>
          <a:bodyPr>
            <a:normAutofit/>
          </a:bodyPr>
          <a:lstStyle/>
          <a:p>
            <a:pPr>
              <a:spcBef>
                <a:spcPts val="600"/>
              </a:spcBef>
              <a:spcAft>
                <a:spcPts val="600"/>
              </a:spcAft>
            </a:pPr>
            <a:r>
              <a:rPr lang="nl-NL" sz="2400" dirty="0"/>
              <a:t>In 2010 totale bouwstroom 53 miljoen ton (zand en grind buiten beschouwing gelaten). </a:t>
            </a:r>
          </a:p>
          <a:p>
            <a:pPr>
              <a:spcBef>
                <a:spcPts val="600"/>
              </a:spcBef>
              <a:spcAft>
                <a:spcPts val="600"/>
              </a:spcAft>
            </a:pPr>
            <a:r>
              <a:rPr lang="nl-NL" sz="2400" dirty="0"/>
              <a:t>47% hiervan in de GWW-sector.</a:t>
            </a:r>
          </a:p>
          <a:p>
            <a:pPr>
              <a:spcBef>
                <a:spcPts val="600"/>
              </a:spcBef>
              <a:spcAft>
                <a:spcPts val="600"/>
              </a:spcAft>
            </a:pPr>
            <a:r>
              <a:rPr lang="nl-NL" sz="2400" dirty="0"/>
              <a:t>7% (qua volume) is hout. </a:t>
            </a:r>
          </a:p>
          <a:p>
            <a:pPr>
              <a:spcBef>
                <a:spcPts val="600"/>
              </a:spcBef>
              <a:spcAft>
                <a:spcPts val="600"/>
              </a:spcAft>
            </a:pPr>
            <a:r>
              <a:rPr lang="nl-NL" sz="2400" dirty="0"/>
              <a:t>Hout: 92% naar B&amp;U en 8% naar GWW.</a:t>
            </a:r>
          </a:p>
          <a:p>
            <a:pPr>
              <a:spcBef>
                <a:spcPts val="600"/>
              </a:spcBef>
              <a:spcAft>
                <a:spcPts val="600"/>
              </a:spcAft>
            </a:pPr>
            <a:r>
              <a:rPr lang="nl-NL" sz="2400" dirty="0"/>
              <a:t>Overig biobased niet noemenswaardig.</a:t>
            </a:r>
          </a:p>
          <a:p>
            <a:pPr>
              <a:spcBef>
                <a:spcPts val="600"/>
              </a:spcBef>
              <a:spcAft>
                <a:spcPts val="600"/>
              </a:spcAft>
            </a:pPr>
            <a:r>
              <a:rPr lang="nl-NL" sz="2400" dirty="0"/>
              <a:t>Toenemende aandacht voor biobased producten.</a:t>
            </a:r>
          </a:p>
        </p:txBody>
      </p:sp>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56</a:t>
            </a:fld>
            <a:endParaRPr lang="nl-NL" dirty="0"/>
          </a:p>
        </p:txBody>
      </p:sp>
      <p:pic>
        <p:nvPicPr>
          <p:cNvPr id="14" name="Afbeelding 13">
            <a:extLst>
              <a:ext uri="{FF2B5EF4-FFF2-40B4-BE49-F238E27FC236}">
                <a16:creationId xmlns:a16="http://schemas.microsoft.com/office/drawing/2014/main" id="{75402020-578B-4A85-971E-1E64E84781B2}"/>
              </a:ext>
            </a:extLst>
          </p:cNvPr>
          <p:cNvPicPr>
            <a:picLocks noChangeAspect="1"/>
          </p:cNvPicPr>
          <p:nvPr/>
        </p:nvPicPr>
        <p:blipFill rotWithShape="1">
          <a:blip r:embed="rId3"/>
          <a:srcRect l="10152"/>
          <a:stretch/>
        </p:blipFill>
        <p:spPr>
          <a:xfrm>
            <a:off x="5285014" y="719511"/>
            <a:ext cx="3325586" cy="2644414"/>
          </a:xfrm>
          <a:prstGeom prst="rect">
            <a:avLst/>
          </a:prstGeom>
          <a:ln>
            <a:solidFill>
              <a:schemeClr val="accent6">
                <a:lumMod val="50000"/>
              </a:schemeClr>
            </a:solidFill>
          </a:ln>
        </p:spPr>
      </p:pic>
      <p:pic>
        <p:nvPicPr>
          <p:cNvPr id="16" name="Afbeelding 15">
            <a:extLst>
              <a:ext uri="{FF2B5EF4-FFF2-40B4-BE49-F238E27FC236}">
                <a16:creationId xmlns:a16="http://schemas.microsoft.com/office/drawing/2014/main" id="{63C4EE88-0B23-4BDD-AC3C-9A6BA804FB8C}"/>
              </a:ext>
            </a:extLst>
          </p:cNvPr>
          <p:cNvPicPr>
            <a:picLocks noChangeAspect="1"/>
          </p:cNvPicPr>
          <p:nvPr/>
        </p:nvPicPr>
        <p:blipFill>
          <a:blip r:embed="rId4"/>
          <a:stretch>
            <a:fillRect/>
          </a:stretch>
        </p:blipFill>
        <p:spPr>
          <a:xfrm>
            <a:off x="8745311" y="712556"/>
            <a:ext cx="3332389" cy="2644414"/>
          </a:xfrm>
          <a:prstGeom prst="rect">
            <a:avLst/>
          </a:prstGeom>
          <a:ln>
            <a:solidFill>
              <a:schemeClr val="accent6">
                <a:lumMod val="50000"/>
              </a:schemeClr>
            </a:solidFill>
          </a:ln>
        </p:spPr>
      </p:pic>
      <p:pic>
        <p:nvPicPr>
          <p:cNvPr id="18" name="Afbeelding 17">
            <a:extLst>
              <a:ext uri="{FF2B5EF4-FFF2-40B4-BE49-F238E27FC236}">
                <a16:creationId xmlns:a16="http://schemas.microsoft.com/office/drawing/2014/main" id="{0AFAB45B-68A5-4BE2-A409-DA2A1CF60EA1}"/>
              </a:ext>
            </a:extLst>
          </p:cNvPr>
          <p:cNvPicPr>
            <a:picLocks noChangeAspect="1"/>
          </p:cNvPicPr>
          <p:nvPr/>
        </p:nvPicPr>
        <p:blipFill>
          <a:blip r:embed="rId5"/>
          <a:stretch>
            <a:fillRect/>
          </a:stretch>
        </p:blipFill>
        <p:spPr>
          <a:xfrm>
            <a:off x="8745310" y="3429662"/>
            <a:ext cx="3332390" cy="2628900"/>
          </a:xfrm>
          <a:prstGeom prst="rect">
            <a:avLst/>
          </a:prstGeom>
          <a:ln>
            <a:solidFill>
              <a:schemeClr val="accent6">
                <a:lumMod val="50000"/>
              </a:schemeClr>
            </a:solidFill>
          </a:ln>
        </p:spPr>
      </p:pic>
      <p:sp>
        <p:nvSpPr>
          <p:cNvPr id="19" name="Tekstvak 18">
            <a:extLst>
              <a:ext uri="{FF2B5EF4-FFF2-40B4-BE49-F238E27FC236}">
                <a16:creationId xmlns:a16="http://schemas.microsoft.com/office/drawing/2014/main" id="{17D3C1C3-9B36-4A3D-8EB3-CF03FB478A4A}"/>
              </a:ext>
            </a:extLst>
          </p:cNvPr>
          <p:cNvSpPr txBox="1"/>
          <p:nvPr/>
        </p:nvSpPr>
        <p:spPr>
          <a:xfrm>
            <a:off x="6317672" y="6028377"/>
            <a:ext cx="5643257" cy="276999"/>
          </a:xfrm>
          <a:prstGeom prst="rect">
            <a:avLst/>
          </a:prstGeom>
          <a:noFill/>
        </p:spPr>
        <p:txBody>
          <a:bodyPr wrap="square" rtlCol="0">
            <a:spAutoFit/>
          </a:bodyPr>
          <a:lstStyle/>
          <a:p>
            <a:r>
              <a:rPr lang="nl-NL" sz="1200" i="1" dirty="0"/>
              <a:t>Bron: Potentie van biobased materialen in de bouw, </a:t>
            </a:r>
            <a:r>
              <a:rPr lang="nl-NL" sz="1200" i="1" dirty="0" err="1"/>
              <a:t>nibe</a:t>
            </a:r>
            <a:r>
              <a:rPr lang="nl-NL" sz="1200" i="1" dirty="0"/>
              <a:t>-</a:t>
            </a:r>
            <a:r>
              <a:rPr lang="nl-NL" sz="1200" i="1" dirty="0" err="1"/>
              <a:t>sustainability</a:t>
            </a:r>
            <a:r>
              <a:rPr lang="nl-NL" sz="1200" i="1" dirty="0"/>
              <a:t>-experts, 2019 </a:t>
            </a:r>
          </a:p>
        </p:txBody>
      </p:sp>
      <p:pic>
        <p:nvPicPr>
          <p:cNvPr id="22" name="Afbeelding 21">
            <a:extLst>
              <a:ext uri="{FF2B5EF4-FFF2-40B4-BE49-F238E27FC236}">
                <a16:creationId xmlns:a16="http://schemas.microsoft.com/office/drawing/2014/main" id="{8CD696ED-CF65-44E6-AD2A-BDC482B34615}"/>
              </a:ext>
            </a:extLst>
          </p:cNvPr>
          <p:cNvPicPr>
            <a:picLocks noChangeAspect="1"/>
          </p:cNvPicPr>
          <p:nvPr/>
        </p:nvPicPr>
        <p:blipFill>
          <a:blip r:embed="rId6"/>
          <a:stretch>
            <a:fillRect/>
          </a:stretch>
        </p:blipFill>
        <p:spPr>
          <a:xfrm>
            <a:off x="5285014" y="3429661"/>
            <a:ext cx="3325585" cy="2628901"/>
          </a:xfrm>
          <a:prstGeom prst="rect">
            <a:avLst/>
          </a:prstGeom>
          <a:ln>
            <a:solidFill>
              <a:schemeClr val="accent6">
                <a:lumMod val="50000"/>
              </a:schemeClr>
            </a:solidFill>
          </a:ln>
        </p:spPr>
      </p:pic>
    </p:spTree>
    <p:extLst>
      <p:ext uri="{BB962C8B-B14F-4D97-AF65-F5344CB8AC3E}">
        <p14:creationId xmlns:p14="http://schemas.microsoft.com/office/powerpoint/2010/main" val="33134622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420E7-8339-4A92-8E9D-BCE53076F734}"/>
              </a:ext>
            </a:extLst>
          </p:cNvPr>
          <p:cNvSpPr>
            <a:spLocks noGrp="1"/>
          </p:cNvSpPr>
          <p:nvPr>
            <p:ph type="title"/>
          </p:nvPr>
        </p:nvSpPr>
        <p:spPr/>
        <p:txBody>
          <a:bodyPr/>
          <a:lstStyle/>
          <a:p>
            <a:r>
              <a:rPr lang="nl-NL" dirty="0"/>
              <a:t>Toekomstscenario</a:t>
            </a:r>
          </a:p>
        </p:txBody>
      </p:sp>
      <p:sp>
        <p:nvSpPr>
          <p:cNvPr id="4" name="Tijdelijke aanduiding voor dianummer 3">
            <a:extLst>
              <a:ext uri="{FF2B5EF4-FFF2-40B4-BE49-F238E27FC236}">
                <a16:creationId xmlns:a16="http://schemas.microsoft.com/office/drawing/2014/main" id="{E3D5C9BD-AF4E-4998-B44C-9906C3D17631}"/>
              </a:ext>
            </a:extLst>
          </p:cNvPr>
          <p:cNvSpPr>
            <a:spLocks noGrp="1"/>
          </p:cNvSpPr>
          <p:nvPr>
            <p:ph type="sldNum" sz="quarter" idx="12"/>
          </p:nvPr>
        </p:nvSpPr>
        <p:spPr/>
        <p:txBody>
          <a:bodyPr/>
          <a:lstStyle/>
          <a:p>
            <a:fld id="{993A4BE7-94F8-43D0-A956-A40AC5AB901E}" type="slidenum">
              <a:rPr lang="nl-NL" smtClean="0"/>
              <a:t>57</a:t>
            </a:fld>
            <a:endParaRPr lang="nl-NL" dirty="0"/>
          </a:p>
        </p:txBody>
      </p:sp>
      <p:pic>
        <p:nvPicPr>
          <p:cNvPr id="6" name="Afbeelding 5">
            <a:extLst>
              <a:ext uri="{FF2B5EF4-FFF2-40B4-BE49-F238E27FC236}">
                <a16:creationId xmlns:a16="http://schemas.microsoft.com/office/drawing/2014/main" id="{8688175F-6EF8-4323-B098-03CBA8AD2767}"/>
              </a:ext>
            </a:extLst>
          </p:cNvPr>
          <p:cNvPicPr>
            <a:picLocks noChangeAspect="1"/>
          </p:cNvPicPr>
          <p:nvPr/>
        </p:nvPicPr>
        <p:blipFill rotWithShape="1">
          <a:blip r:embed="rId2"/>
          <a:srcRect b="1427"/>
          <a:stretch/>
        </p:blipFill>
        <p:spPr>
          <a:xfrm>
            <a:off x="5988096" y="1035611"/>
            <a:ext cx="6128741" cy="4585872"/>
          </a:xfrm>
          <a:prstGeom prst="rect">
            <a:avLst/>
          </a:prstGeom>
        </p:spPr>
      </p:pic>
      <p:sp>
        <p:nvSpPr>
          <p:cNvPr id="7" name="Tekstvak 6">
            <a:extLst>
              <a:ext uri="{FF2B5EF4-FFF2-40B4-BE49-F238E27FC236}">
                <a16:creationId xmlns:a16="http://schemas.microsoft.com/office/drawing/2014/main" id="{71A053CA-2E39-4D2E-B87C-D5D41D53B72F}"/>
              </a:ext>
            </a:extLst>
          </p:cNvPr>
          <p:cNvSpPr txBox="1"/>
          <p:nvPr/>
        </p:nvSpPr>
        <p:spPr>
          <a:xfrm>
            <a:off x="272393" y="4434828"/>
            <a:ext cx="3582548" cy="646331"/>
          </a:xfrm>
          <a:prstGeom prst="rect">
            <a:avLst/>
          </a:prstGeom>
          <a:noFill/>
        </p:spPr>
        <p:txBody>
          <a:bodyPr wrap="square" rtlCol="0">
            <a:spAutoFit/>
          </a:bodyPr>
          <a:lstStyle/>
          <a:p>
            <a:r>
              <a:rPr lang="nl-NL" sz="1200" i="1" dirty="0">
                <a:solidFill>
                  <a:srgbClr val="404040"/>
                </a:solidFill>
                <a:latin typeface="Candara" panose="020E0502030303020204" pitchFamily="34" charset="0"/>
              </a:rPr>
              <a:t>Verwachte groei van houtgebruik in Nederland. Bron: </a:t>
            </a:r>
            <a:r>
              <a:rPr lang="nl-NL" sz="1200" i="1" dirty="0"/>
              <a:t>Potentie van biobased materialen in de bouw, </a:t>
            </a:r>
          </a:p>
          <a:p>
            <a:r>
              <a:rPr lang="nl-NL" sz="1200" i="1" dirty="0" err="1"/>
              <a:t>nibe</a:t>
            </a:r>
            <a:r>
              <a:rPr lang="nl-NL" sz="1200" i="1" dirty="0"/>
              <a:t>-</a:t>
            </a:r>
            <a:r>
              <a:rPr lang="nl-NL" sz="1200" i="1" dirty="0" err="1"/>
              <a:t>sustainability</a:t>
            </a:r>
            <a:r>
              <a:rPr lang="nl-NL" sz="1200" i="1" dirty="0"/>
              <a:t>-experts, 2019 </a:t>
            </a:r>
            <a:endParaRPr lang="nl-NL" sz="1200" i="1" dirty="0">
              <a:latin typeface="Candara" panose="020E0502030303020204" pitchFamily="34" charset="0"/>
            </a:endParaRPr>
          </a:p>
        </p:txBody>
      </p:sp>
      <p:pic>
        <p:nvPicPr>
          <p:cNvPr id="9" name="Afbeelding 8">
            <a:extLst>
              <a:ext uri="{FF2B5EF4-FFF2-40B4-BE49-F238E27FC236}">
                <a16:creationId xmlns:a16="http://schemas.microsoft.com/office/drawing/2014/main" id="{A1735362-81C6-4837-BE12-8EC74B288BC1}"/>
              </a:ext>
            </a:extLst>
          </p:cNvPr>
          <p:cNvPicPr>
            <a:picLocks noChangeAspect="1"/>
          </p:cNvPicPr>
          <p:nvPr/>
        </p:nvPicPr>
        <p:blipFill>
          <a:blip r:embed="rId3"/>
          <a:stretch>
            <a:fillRect/>
          </a:stretch>
        </p:blipFill>
        <p:spPr>
          <a:xfrm>
            <a:off x="272393" y="1704107"/>
            <a:ext cx="5563631" cy="2691247"/>
          </a:xfrm>
          <a:prstGeom prst="rect">
            <a:avLst/>
          </a:prstGeom>
        </p:spPr>
      </p:pic>
      <p:sp>
        <p:nvSpPr>
          <p:cNvPr id="10" name="Tekstvak 9">
            <a:extLst>
              <a:ext uri="{FF2B5EF4-FFF2-40B4-BE49-F238E27FC236}">
                <a16:creationId xmlns:a16="http://schemas.microsoft.com/office/drawing/2014/main" id="{12315249-77FD-462E-A5AB-A7B4B6BC0124}"/>
              </a:ext>
            </a:extLst>
          </p:cNvPr>
          <p:cNvSpPr txBox="1"/>
          <p:nvPr/>
        </p:nvSpPr>
        <p:spPr>
          <a:xfrm>
            <a:off x="7814049" y="5670461"/>
            <a:ext cx="3723324" cy="646331"/>
          </a:xfrm>
          <a:prstGeom prst="rect">
            <a:avLst/>
          </a:prstGeom>
          <a:noFill/>
        </p:spPr>
        <p:txBody>
          <a:bodyPr wrap="square" rtlCol="0">
            <a:spAutoFit/>
          </a:bodyPr>
          <a:lstStyle/>
          <a:p>
            <a:r>
              <a:rPr lang="nl-NL" sz="1200" i="1" u="none" strike="noStrike" baseline="0" dirty="0">
                <a:solidFill>
                  <a:srgbClr val="404040"/>
                </a:solidFill>
                <a:latin typeface="Candara" panose="020E0502030303020204" pitchFamily="34" charset="0"/>
              </a:rPr>
              <a:t>Schematische weergave van de Biobased snelweg, zoals ontwikkeld in de community "Visie op de circulaire Infra" van de Bouwcampus en Rijkswaterstaat, 2018. </a:t>
            </a:r>
            <a:endParaRPr lang="nl-NL" sz="1200" i="1" dirty="0">
              <a:latin typeface="Candara" panose="020E0502030303020204" pitchFamily="34" charset="0"/>
            </a:endParaRPr>
          </a:p>
        </p:txBody>
      </p:sp>
    </p:spTree>
    <p:extLst>
      <p:ext uri="{BB962C8B-B14F-4D97-AF65-F5344CB8AC3E}">
        <p14:creationId xmlns:p14="http://schemas.microsoft.com/office/powerpoint/2010/main" val="21669573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0A16D-C136-4450-A59F-566B026C2A9A}"/>
              </a:ext>
            </a:extLst>
          </p:cNvPr>
          <p:cNvSpPr>
            <a:spLocks noGrp="1"/>
          </p:cNvSpPr>
          <p:nvPr>
            <p:ph type="title"/>
          </p:nvPr>
        </p:nvSpPr>
        <p:spPr/>
        <p:txBody>
          <a:bodyPr/>
          <a:lstStyle/>
          <a:p>
            <a:r>
              <a:rPr lang="nl-NL" dirty="0"/>
              <a:t>Houten bruggen</a:t>
            </a:r>
          </a:p>
        </p:txBody>
      </p:sp>
      <p:sp>
        <p:nvSpPr>
          <p:cNvPr id="3" name="Tijdelijke aanduiding voor inhoud 2">
            <a:extLst>
              <a:ext uri="{FF2B5EF4-FFF2-40B4-BE49-F238E27FC236}">
                <a16:creationId xmlns:a16="http://schemas.microsoft.com/office/drawing/2014/main" id="{62FD1C2D-5FDA-401D-AE26-299803E7AAC4}"/>
              </a:ext>
            </a:extLst>
          </p:cNvPr>
          <p:cNvSpPr>
            <a:spLocks noGrp="1"/>
          </p:cNvSpPr>
          <p:nvPr>
            <p:ph idx="1"/>
          </p:nvPr>
        </p:nvSpPr>
        <p:spPr>
          <a:xfrm>
            <a:off x="838201" y="1311564"/>
            <a:ext cx="4858871" cy="4865399"/>
          </a:xfrm>
        </p:spPr>
        <p:txBody>
          <a:bodyPr>
            <a:normAutofit/>
          </a:bodyPr>
          <a:lstStyle/>
          <a:p>
            <a:endParaRPr lang="nl-NL" sz="2400" dirty="0">
              <a:latin typeface="Candara" panose="020E0502030303020204" pitchFamily="34" charset="0"/>
            </a:endParaRPr>
          </a:p>
          <a:p>
            <a:pPr>
              <a:spcBef>
                <a:spcPts val="0"/>
              </a:spcBef>
            </a:pPr>
            <a:r>
              <a:rPr lang="nl-NL" sz="2400" dirty="0">
                <a:latin typeface="Candara" panose="020E0502030303020204" pitchFamily="34" charset="0"/>
              </a:rPr>
              <a:t>Brug van 100% FSC-hout (</a:t>
            </a:r>
            <a:r>
              <a:rPr lang="nl-NL" sz="2400" dirty="0" err="1">
                <a:latin typeface="Candara" panose="020E0502030303020204" pitchFamily="34" charset="0"/>
              </a:rPr>
              <a:t>Azobé</a:t>
            </a:r>
            <a:r>
              <a:rPr lang="nl-NL" sz="2400" dirty="0">
                <a:latin typeface="Candara" panose="020E0502030303020204" pitchFamily="34" charset="0"/>
              </a:rPr>
              <a:t>) met een l</a:t>
            </a:r>
            <a:r>
              <a:rPr lang="nl-NL" sz="2400" b="0" i="0" dirty="0">
                <a:effectLst/>
                <a:latin typeface="Candara" panose="020E0502030303020204" pitchFamily="34" charset="0"/>
              </a:rPr>
              <a:t>engte van 250 meter.</a:t>
            </a:r>
          </a:p>
          <a:p>
            <a:pPr>
              <a:spcBef>
                <a:spcPts val="0"/>
              </a:spcBef>
            </a:pPr>
            <a:endParaRPr lang="nl-NL" sz="2400" dirty="0">
              <a:latin typeface="Candara" panose="020E0502030303020204" pitchFamily="34" charset="0"/>
            </a:endParaRPr>
          </a:p>
          <a:p>
            <a:r>
              <a:rPr lang="nl-NL" sz="2400" b="0" i="0" dirty="0">
                <a:effectLst/>
                <a:latin typeface="Candara" panose="020E0502030303020204" pitchFamily="34" charset="0"/>
              </a:rPr>
              <a:t>In dit project is een totaal van 294.173 Kg CO2 vastgelegd.</a:t>
            </a:r>
            <a:r>
              <a:rPr lang="nl-NL" sz="2400" dirty="0">
                <a:latin typeface="Candara" panose="020E0502030303020204" pitchFamily="34" charset="0"/>
              </a:rPr>
              <a:t> </a:t>
            </a:r>
          </a:p>
        </p:txBody>
      </p:sp>
      <p:sp>
        <p:nvSpPr>
          <p:cNvPr id="4" name="Tijdelijke aanduiding voor dianummer 3">
            <a:extLst>
              <a:ext uri="{FF2B5EF4-FFF2-40B4-BE49-F238E27FC236}">
                <a16:creationId xmlns:a16="http://schemas.microsoft.com/office/drawing/2014/main" id="{B9934036-2B15-4FAF-800C-5448BF360D3A}"/>
              </a:ext>
            </a:extLst>
          </p:cNvPr>
          <p:cNvSpPr>
            <a:spLocks noGrp="1"/>
          </p:cNvSpPr>
          <p:nvPr>
            <p:ph type="sldNum" sz="quarter" idx="12"/>
          </p:nvPr>
        </p:nvSpPr>
        <p:spPr>
          <a:xfrm>
            <a:off x="8292269" y="6310311"/>
            <a:ext cx="2743200" cy="365125"/>
          </a:xfrm>
        </p:spPr>
        <p:txBody>
          <a:bodyPr/>
          <a:lstStyle/>
          <a:p>
            <a:fld id="{993A4BE7-94F8-43D0-A956-A40AC5AB901E}" type="slidenum">
              <a:rPr lang="nl-NL" smtClean="0"/>
              <a:t>58</a:t>
            </a:fld>
            <a:endParaRPr lang="nl-NL" dirty="0"/>
          </a:p>
        </p:txBody>
      </p:sp>
      <p:sp>
        <p:nvSpPr>
          <p:cNvPr id="13" name="Tekstvak 12">
            <a:extLst>
              <a:ext uri="{FF2B5EF4-FFF2-40B4-BE49-F238E27FC236}">
                <a16:creationId xmlns:a16="http://schemas.microsoft.com/office/drawing/2014/main" id="{B87B36C7-FD10-419D-88FA-C808A9DF3B00}"/>
              </a:ext>
            </a:extLst>
          </p:cNvPr>
          <p:cNvSpPr txBox="1"/>
          <p:nvPr/>
        </p:nvSpPr>
        <p:spPr>
          <a:xfrm>
            <a:off x="7942729" y="5705562"/>
            <a:ext cx="4249271" cy="276999"/>
          </a:xfrm>
          <a:prstGeom prst="rect">
            <a:avLst/>
          </a:prstGeom>
          <a:noFill/>
        </p:spPr>
        <p:txBody>
          <a:bodyPr wrap="square" rtlCol="0">
            <a:spAutoFit/>
          </a:bodyPr>
          <a:lstStyle/>
          <a:p>
            <a:r>
              <a:rPr lang="nl-NL" sz="1200" i="1" dirty="0">
                <a:solidFill>
                  <a:srgbClr val="404040"/>
                </a:solidFill>
                <a:latin typeface="Candara" panose="020E0502030303020204" pitchFamily="34" charset="0"/>
              </a:rPr>
              <a:t>Fiets- en voetgangersbrug Denderleeuw. Bron: HoutindeGWW.nl</a:t>
            </a:r>
            <a:endParaRPr lang="nl-NL" sz="1200" i="1" dirty="0">
              <a:latin typeface="Candara" panose="020E0502030303020204" pitchFamily="34" charset="0"/>
            </a:endParaRPr>
          </a:p>
        </p:txBody>
      </p:sp>
      <p:pic>
        <p:nvPicPr>
          <p:cNvPr id="7" name="Afbeelding 6">
            <a:extLst>
              <a:ext uri="{FF2B5EF4-FFF2-40B4-BE49-F238E27FC236}">
                <a16:creationId xmlns:a16="http://schemas.microsoft.com/office/drawing/2014/main" id="{193DC46E-7726-4A86-97EA-ACEA5B980CD5}"/>
              </a:ext>
            </a:extLst>
          </p:cNvPr>
          <p:cNvPicPr>
            <a:picLocks noChangeAspect="1"/>
          </p:cNvPicPr>
          <p:nvPr/>
        </p:nvPicPr>
        <p:blipFill>
          <a:blip r:embed="rId3"/>
          <a:stretch>
            <a:fillRect/>
          </a:stretch>
        </p:blipFill>
        <p:spPr>
          <a:xfrm>
            <a:off x="6096000" y="1930988"/>
            <a:ext cx="5860887" cy="3752096"/>
          </a:xfrm>
          <a:prstGeom prst="rect">
            <a:avLst/>
          </a:prstGeom>
        </p:spPr>
      </p:pic>
    </p:spTree>
    <p:extLst>
      <p:ext uri="{BB962C8B-B14F-4D97-AF65-F5344CB8AC3E}">
        <p14:creationId xmlns:p14="http://schemas.microsoft.com/office/powerpoint/2010/main" val="32703548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0A16D-C136-4450-A59F-566B026C2A9A}"/>
              </a:ext>
            </a:extLst>
          </p:cNvPr>
          <p:cNvSpPr>
            <a:spLocks noGrp="1"/>
          </p:cNvSpPr>
          <p:nvPr>
            <p:ph type="title"/>
          </p:nvPr>
        </p:nvSpPr>
        <p:spPr/>
        <p:txBody>
          <a:bodyPr/>
          <a:lstStyle/>
          <a:p>
            <a:r>
              <a:rPr lang="nl-NL" dirty="0"/>
              <a:t>Houten weg portalen</a:t>
            </a:r>
          </a:p>
        </p:txBody>
      </p:sp>
      <p:sp>
        <p:nvSpPr>
          <p:cNvPr id="3" name="Tijdelijke aanduiding voor inhoud 2">
            <a:extLst>
              <a:ext uri="{FF2B5EF4-FFF2-40B4-BE49-F238E27FC236}">
                <a16:creationId xmlns:a16="http://schemas.microsoft.com/office/drawing/2014/main" id="{62FD1C2D-5FDA-401D-AE26-299803E7AAC4}"/>
              </a:ext>
            </a:extLst>
          </p:cNvPr>
          <p:cNvSpPr>
            <a:spLocks noGrp="1"/>
          </p:cNvSpPr>
          <p:nvPr>
            <p:ph idx="1"/>
          </p:nvPr>
        </p:nvSpPr>
        <p:spPr>
          <a:xfrm>
            <a:off x="838201" y="1311564"/>
            <a:ext cx="5656728" cy="4865399"/>
          </a:xfrm>
        </p:spPr>
        <p:txBody>
          <a:bodyPr>
            <a:normAutofit/>
          </a:bodyPr>
          <a:lstStyle/>
          <a:p>
            <a:endParaRPr lang="nl-NL" sz="2400" dirty="0">
              <a:latin typeface="Candara" panose="020E0502030303020204" pitchFamily="34" charset="0"/>
            </a:endParaRPr>
          </a:p>
          <a:p>
            <a:pPr>
              <a:spcBef>
                <a:spcPts val="0"/>
              </a:spcBef>
            </a:pPr>
            <a:r>
              <a:rPr lang="nl-NL" sz="2400" b="0" i="0" dirty="0">
                <a:effectLst/>
                <a:latin typeface="Candara" panose="020E0502030303020204" pitchFamily="34" charset="0"/>
              </a:rPr>
              <a:t>De portalen zijn van Siberisch lariks en zijn door Stichting Houtresearch (SHR) intensief op hun functioneren en kwaliteitsbehoud gemonitord. </a:t>
            </a:r>
          </a:p>
          <a:p>
            <a:pPr>
              <a:spcBef>
                <a:spcPts val="0"/>
              </a:spcBef>
            </a:pPr>
            <a:endParaRPr lang="nl-NL" sz="2400" b="0" i="0" dirty="0">
              <a:effectLst/>
              <a:latin typeface="Candara" panose="020E0502030303020204" pitchFamily="34" charset="0"/>
            </a:endParaRPr>
          </a:p>
          <a:p>
            <a:pPr>
              <a:spcBef>
                <a:spcPts val="0"/>
              </a:spcBef>
            </a:pPr>
            <a:r>
              <a:rPr lang="nl-NL" sz="2400" dirty="0">
                <a:latin typeface="Candara" panose="020E0502030303020204" pitchFamily="34" charset="0"/>
              </a:rPr>
              <a:t>Conclusie: </a:t>
            </a:r>
            <a:r>
              <a:rPr lang="nl-NL" sz="2400" b="0" i="0" dirty="0">
                <a:effectLst/>
                <a:latin typeface="Candara" panose="020E0502030303020204" pitchFamily="34" charset="0"/>
              </a:rPr>
              <a:t>na 15 jaar en zonder enige onderhoudsbehoefte nog steeds goed functioneren. De houten wegportalen vormen een duurzaam alternatief voor de stalen portalen die iedere 8 tot 12 jaar opnieuw moeten worden</a:t>
            </a:r>
            <a:r>
              <a:rPr lang="nl-NL" sz="2400" dirty="0">
                <a:latin typeface="Candara" panose="020E0502030303020204" pitchFamily="34" charset="0"/>
              </a:rPr>
              <a:t> gecoat.</a:t>
            </a:r>
          </a:p>
          <a:p>
            <a:r>
              <a:rPr lang="nl-NL" sz="2400" dirty="0" err="1">
                <a:latin typeface="Candara" panose="020E0502030303020204" pitchFamily="34" charset="0"/>
              </a:rPr>
              <a:t>EPD’s</a:t>
            </a:r>
            <a:r>
              <a:rPr lang="nl-NL" sz="2400" dirty="0">
                <a:latin typeface="Candara" panose="020E0502030303020204" pitchFamily="34" charset="0"/>
              </a:rPr>
              <a:t> </a:t>
            </a:r>
          </a:p>
        </p:txBody>
      </p:sp>
      <p:sp>
        <p:nvSpPr>
          <p:cNvPr id="4" name="Tijdelijke aanduiding voor dianummer 3">
            <a:extLst>
              <a:ext uri="{FF2B5EF4-FFF2-40B4-BE49-F238E27FC236}">
                <a16:creationId xmlns:a16="http://schemas.microsoft.com/office/drawing/2014/main" id="{B9934036-2B15-4FAF-800C-5448BF360D3A}"/>
              </a:ext>
            </a:extLst>
          </p:cNvPr>
          <p:cNvSpPr>
            <a:spLocks noGrp="1"/>
          </p:cNvSpPr>
          <p:nvPr>
            <p:ph type="sldNum" sz="quarter" idx="12"/>
          </p:nvPr>
        </p:nvSpPr>
        <p:spPr>
          <a:xfrm>
            <a:off x="8292269" y="6310311"/>
            <a:ext cx="2743200" cy="365125"/>
          </a:xfrm>
        </p:spPr>
        <p:txBody>
          <a:bodyPr/>
          <a:lstStyle/>
          <a:p>
            <a:fld id="{993A4BE7-94F8-43D0-A956-A40AC5AB901E}" type="slidenum">
              <a:rPr lang="nl-NL" smtClean="0"/>
              <a:t>59</a:t>
            </a:fld>
            <a:endParaRPr lang="nl-NL" dirty="0"/>
          </a:p>
        </p:txBody>
      </p:sp>
      <p:sp>
        <p:nvSpPr>
          <p:cNvPr id="13" name="Tekstvak 12">
            <a:extLst>
              <a:ext uri="{FF2B5EF4-FFF2-40B4-BE49-F238E27FC236}">
                <a16:creationId xmlns:a16="http://schemas.microsoft.com/office/drawing/2014/main" id="{B87B36C7-FD10-419D-88FA-C808A9DF3B00}"/>
              </a:ext>
            </a:extLst>
          </p:cNvPr>
          <p:cNvSpPr txBox="1"/>
          <p:nvPr/>
        </p:nvSpPr>
        <p:spPr>
          <a:xfrm>
            <a:off x="10307087" y="5719698"/>
            <a:ext cx="1456764" cy="276999"/>
          </a:xfrm>
          <a:prstGeom prst="rect">
            <a:avLst/>
          </a:prstGeom>
          <a:noFill/>
        </p:spPr>
        <p:txBody>
          <a:bodyPr wrap="square" rtlCol="0">
            <a:spAutoFit/>
          </a:bodyPr>
          <a:lstStyle/>
          <a:p>
            <a:r>
              <a:rPr lang="nl-NL" sz="1200" i="1" dirty="0">
                <a:solidFill>
                  <a:srgbClr val="404040"/>
                </a:solidFill>
                <a:latin typeface="Candara" panose="020E0502030303020204" pitchFamily="34" charset="0"/>
              </a:rPr>
              <a:t>Bron: Centrum Hout</a:t>
            </a:r>
            <a:endParaRPr lang="nl-NL" sz="1200" i="1" dirty="0">
              <a:latin typeface="Candara" panose="020E0502030303020204" pitchFamily="34" charset="0"/>
            </a:endParaRPr>
          </a:p>
        </p:txBody>
      </p:sp>
      <p:pic>
        <p:nvPicPr>
          <p:cNvPr id="6" name="Afbeelding 5">
            <a:extLst>
              <a:ext uri="{FF2B5EF4-FFF2-40B4-BE49-F238E27FC236}">
                <a16:creationId xmlns:a16="http://schemas.microsoft.com/office/drawing/2014/main" id="{9D97133B-DC51-407B-B08A-557BE3E416A9}"/>
              </a:ext>
            </a:extLst>
          </p:cNvPr>
          <p:cNvPicPr>
            <a:picLocks noChangeAspect="1"/>
          </p:cNvPicPr>
          <p:nvPr/>
        </p:nvPicPr>
        <p:blipFill>
          <a:blip r:embed="rId3"/>
          <a:stretch>
            <a:fillRect/>
          </a:stretch>
        </p:blipFill>
        <p:spPr>
          <a:xfrm>
            <a:off x="6740899" y="1977134"/>
            <a:ext cx="5257799" cy="3645058"/>
          </a:xfrm>
          <a:prstGeom prst="rect">
            <a:avLst/>
          </a:prstGeom>
        </p:spPr>
      </p:pic>
    </p:spTree>
    <p:extLst>
      <p:ext uri="{BB962C8B-B14F-4D97-AF65-F5344CB8AC3E}">
        <p14:creationId xmlns:p14="http://schemas.microsoft.com/office/powerpoint/2010/main" val="3583698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Nadere Info</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6</a:t>
            </a:fld>
            <a:endParaRPr lang="nl-NL" dirty="0"/>
          </a:p>
        </p:txBody>
      </p:sp>
      <p:graphicFrame>
        <p:nvGraphicFramePr>
          <p:cNvPr id="7" name="Tijdelijke aanduiding voor inhoud 6">
            <a:extLst>
              <a:ext uri="{FF2B5EF4-FFF2-40B4-BE49-F238E27FC236}">
                <a16:creationId xmlns:a16="http://schemas.microsoft.com/office/drawing/2014/main" id="{808C6B28-05D5-439B-88D3-AE5275EB76FC}"/>
              </a:ext>
            </a:extLst>
          </p:cNvPr>
          <p:cNvGraphicFramePr>
            <a:graphicFrameLocks noGrp="1"/>
          </p:cNvGraphicFramePr>
          <p:nvPr>
            <p:ph idx="1"/>
            <p:extLst>
              <p:ext uri="{D42A27DB-BD31-4B8C-83A1-F6EECF244321}">
                <p14:modId xmlns:p14="http://schemas.microsoft.com/office/powerpoint/2010/main" val="1804318092"/>
              </p:ext>
            </p:extLst>
          </p:nvPr>
        </p:nvGraphicFramePr>
        <p:xfrm>
          <a:off x="729205" y="1980175"/>
          <a:ext cx="11181144" cy="1556396"/>
        </p:xfrm>
        <a:graphic>
          <a:graphicData uri="http://schemas.openxmlformats.org/drawingml/2006/table">
            <a:tbl>
              <a:tblPr firstRow="1" firstCol="1" bandRow="1"/>
              <a:tblGrid>
                <a:gridCol w="2469022">
                  <a:extLst>
                    <a:ext uri="{9D8B030D-6E8A-4147-A177-3AD203B41FA5}">
                      <a16:colId xmlns:a16="http://schemas.microsoft.com/office/drawing/2014/main" val="587081130"/>
                    </a:ext>
                  </a:extLst>
                </a:gridCol>
                <a:gridCol w="1775344">
                  <a:extLst>
                    <a:ext uri="{9D8B030D-6E8A-4147-A177-3AD203B41FA5}">
                      <a16:colId xmlns:a16="http://schemas.microsoft.com/office/drawing/2014/main" val="599490861"/>
                    </a:ext>
                  </a:extLst>
                </a:gridCol>
                <a:gridCol w="1058153">
                  <a:extLst>
                    <a:ext uri="{9D8B030D-6E8A-4147-A177-3AD203B41FA5}">
                      <a16:colId xmlns:a16="http://schemas.microsoft.com/office/drawing/2014/main" val="4116372258"/>
                    </a:ext>
                  </a:extLst>
                </a:gridCol>
                <a:gridCol w="5878625">
                  <a:extLst>
                    <a:ext uri="{9D8B030D-6E8A-4147-A177-3AD203B41FA5}">
                      <a16:colId xmlns:a16="http://schemas.microsoft.com/office/drawing/2014/main" val="824151905"/>
                    </a:ext>
                  </a:extLst>
                </a:gridCol>
              </a:tblGrid>
              <a:tr h="243379">
                <a:tc>
                  <a:txBody>
                    <a:bodyPr/>
                    <a:lstStyle/>
                    <a:p>
                      <a:pPr>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Onderwerp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Middel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628176"/>
                  </a:ext>
                </a:extLst>
              </a:tr>
              <a:tr h="262908">
                <a:tc>
                  <a:txBody>
                    <a:bodyPr/>
                    <a:lstStyle/>
                    <a:p>
                      <a:pPr algn="l" rtl="0" fontAlgn="t"/>
                      <a:r>
                        <a:rPr lang="nl-NL" sz="1600" b="0" i="0" u="none" strike="noStrike" dirty="0">
                          <a:solidFill>
                            <a:srgbClr val="000000"/>
                          </a:solidFill>
                          <a:effectLst/>
                          <a:latin typeface="Calibri" panose="020F0502020204030204" pitchFamily="34" charset="0"/>
                        </a:rPr>
                        <a:t>Wat is asfalt?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nl-NL" sz="1600" b="0" i="0" u="none" strike="noStrike">
                          <a:solidFill>
                            <a:srgbClr val="000000"/>
                          </a:solidFill>
                          <a:effectLst/>
                          <a:latin typeface="Calibri" panose="020F0502020204030204" pitchFamily="34" charset="0"/>
                        </a:rPr>
                        <a:t>VBW Asfalt</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nl-NL" sz="1600" b="0" i="0" u="none" strike="noStrike">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nl-NL" sz="1600" b="0" i="0" u="sng" strike="noStrike">
                          <a:solidFill>
                            <a:srgbClr val="0563C1"/>
                          </a:solidFill>
                          <a:effectLst/>
                          <a:latin typeface="Calibri" panose="020F0502020204030204" pitchFamily="34" charset="0"/>
                          <a:hlinkClick r:id="rId2"/>
                        </a:rPr>
                        <a:t>https://www.asfaltblij.nl/</a:t>
                      </a:r>
                      <a:endParaRPr lang="nl-NL" sz="1600" b="0" i="0" u="sng" strike="noStrike">
                        <a:solidFill>
                          <a:srgbClr val="0563C1"/>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609714"/>
                  </a:ext>
                </a:extLst>
              </a:tr>
              <a:tr h="254643">
                <a:tc>
                  <a:txBody>
                    <a:bodyPr/>
                    <a:lstStyle/>
                    <a:p>
                      <a:pPr algn="l" rtl="0" fontAlgn="t"/>
                      <a:r>
                        <a:rPr lang="nl-NL" sz="1600" b="0" i="0" u="none" strike="noStrike" dirty="0">
                          <a:solidFill>
                            <a:srgbClr val="000000"/>
                          </a:solidFill>
                          <a:effectLst/>
                          <a:latin typeface="Calibri" panose="020F0502020204030204" pitchFamily="34" charset="0"/>
                        </a:rPr>
                        <a:t>Dubbel duurzaam asfalt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nl-NL" sz="1600" b="0" i="0" u="none" strike="noStrike" dirty="0">
                          <a:solidFill>
                            <a:srgbClr val="000000"/>
                          </a:solidFill>
                          <a:effectLst/>
                          <a:latin typeface="Calibri" panose="020F0502020204030204" pitchFamily="34" charset="0"/>
                        </a:rPr>
                        <a:t>Rijkswaterstaat</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nl-NL" sz="1600" b="0" i="0" u="sng" strike="noStrike" dirty="0">
                          <a:solidFill>
                            <a:srgbClr val="0563C1"/>
                          </a:solidFill>
                          <a:effectLst/>
                          <a:latin typeface="Calibri" panose="020F0502020204030204" pitchFamily="34" charset="0"/>
                          <a:hlinkClick r:id="rId3"/>
                        </a:rPr>
                        <a:t>https://www.rijkswaterstaat.nl/zakelijk/duurzame-leefomgeving/energie-en-klimaat/icoonprojecten-energie-en-klimaat/dubbel-duurzaam-asfalt</a:t>
                      </a:r>
                      <a:endParaRPr lang="nl-NL" sz="1600" b="0" i="0" u="sng" strike="noStrike" dirty="0">
                        <a:solidFill>
                          <a:srgbClr val="0563C1"/>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763830"/>
                  </a:ext>
                </a:extLst>
              </a:tr>
              <a:tr h="273868">
                <a:tc>
                  <a:txBody>
                    <a:bodyPr/>
                    <a:lstStyle/>
                    <a:p>
                      <a:pPr algn="l" rtl="0" fontAlgn="t"/>
                      <a:r>
                        <a:rPr lang="nl-NL" sz="1600" b="0" i="0" u="none" strike="noStrike" dirty="0" err="1">
                          <a:solidFill>
                            <a:srgbClr val="000000"/>
                          </a:solidFill>
                          <a:effectLst/>
                          <a:latin typeface="Calibri" panose="020F0502020204030204" pitchFamily="34" charset="0"/>
                        </a:rPr>
                        <a:t>Chaplin</a:t>
                      </a:r>
                      <a:endParaRPr lang="nl-NL" sz="1600" b="0" i="0" u="none" strike="noStrike" dirty="0">
                        <a:solidFill>
                          <a:srgbClr val="000000"/>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nl-NL" sz="1600" b="0" i="0" u="none" strike="noStrike" dirty="0" err="1">
                          <a:solidFill>
                            <a:srgbClr val="000000"/>
                          </a:solidFill>
                          <a:effectLst/>
                          <a:latin typeface="Calibri" panose="020F0502020204030204" pitchFamily="34" charset="0"/>
                        </a:rPr>
                        <a:t>Biobaseddelta</a:t>
                      </a:r>
                      <a:endParaRPr lang="nl-NL" sz="1600" b="0" i="0" u="none" strike="noStrike" dirty="0">
                        <a:solidFill>
                          <a:srgbClr val="000000"/>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nl-NL" sz="1600" b="0" i="0" u="none" strike="noStrike" dirty="0">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r>
                        <a:rPr lang="nl-NL" sz="1600" b="0" i="0" u="sng" strike="noStrike" dirty="0">
                          <a:solidFill>
                            <a:srgbClr val="0563C1"/>
                          </a:solidFill>
                          <a:effectLst/>
                          <a:latin typeface="Calibri" panose="020F0502020204030204" pitchFamily="34" charset="0"/>
                          <a:hlinkClick r:id="rId4"/>
                        </a:rPr>
                        <a:t>https://www.youtube.com/watch?v=a9iMb-jLMwI</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7498158"/>
                  </a:ext>
                </a:extLst>
              </a:tr>
            </a:tbl>
          </a:graphicData>
        </a:graphic>
      </p:graphicFrame>
    </p:spTree>
    <p:extLst>
      <p:ext uri="{BB962C8B-B14F-4D97-AF65-F5344CB8AC3E}">
        <p14:creationId xmlns:p14="http://schemas.microsoft.com/office/powerpoint/2010/main" val="32309264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normAutofit/>
          </a:bodyPr>
          <a:lstStyle/>
          <a:p>
            <a:r>
              <a:rPr lang="nl-NL" dirty="0"/>
              <a:t>Duurzame innovaties vanuit het oogpunt van strategie</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nvPr>
        </p:nvGraphicFramePr>
        <p:xfrm>
          <a:off x="167912" y="2188268"/>
          <a:ext cx="11856176" cy="3032760"/>
        </p:xfrm>
        <a:graphic>
          <a:graphicData uri="http://schemas.openxmlformats.org/drawingml/2006/table">
            <a:tbl>
              <a:tblPr firstRow="1" bandRow="1">
                <a:tableStyleId>{93296810-A885-4BE3-A3E7-6D5BEEA58F35}</a:tableStyleId>
              </a:tblPr>
              <a:tblGrid>
                <a:gridCol w="1709173">
                  <a:extLst>
                    <a:ext uri="{9D8B030D-6E8A-4147-A177-3AD203B41FA5}">
                      <a16:colId xmlns:a16="http://schemas.microsoft.com/office/drawing/2014/main" val="293475174"/>
                    </a:ext>
                  </a:extLst>
                </a:gridCol>
                <a:gridCol w="1251242">
                  <a:extLst>
                    <a:ext uri="{9D8B030D-6E8A-4147-A177-3AD203B41FA5}">
                      <a16:colId xmlns:a16="http://schemas.microsoft.com/office/drawing/2014/main" val="2369572268"/>
                    </a:ext>
                  </a:extLst>
                </a:gridCol>
                <a:gridCol w="1270823">
                  <a:extLst>
                    <a:ext uri="{9D8B030D-6E8A-4147-A177-3AD203B41FA5}">
                      <a16:colId xmlns:a16="http://schemas.microsoft.com/office/drawing/2014/main" val="948224947"/>
                    </a:ext>
                  </a:extLst>
                </a:gridCol>
                <a:gridCol w="1270823">
                  <a:extLst>
                    <a:ext uri="{9D8B030D-6E8A-4147-A177-3AD203B41FA5}">
                      <a16:colId xmlns:a16="http://schemas.microsoft.com/office/drawing/2014/main" val="1927803089"/>
                    </a:ext>
                  </a:extLst>
                </a:gridCol>
                <a:gridCol w="1270823">
                  <a:extLst>
                    <a:ext uri="{9D8B030D-6E8A-4147-A177-3AD203B41FA5}">
                      <a16:colId xmlns:a16="http://schemas.microsoft.com/office/drawing/2014/main" val="3524909623"/>
                    </a:ext>
                  </a:extLst>
                </a:gridCol>
                <a:gridCol w="1270823">
                  <a:extLst>
                    <a:ext uri="{9D8B030D-6E8A-4147-A177-3AD203B41FA5}">
                      <a16:colId xmlns:a16="http://schemas.microsoft.com/office/drawing/2014/main" val="2994365500"/>
                    </a:ext>
                  </a:extLst>
                </a:gridCol>
                <a:gridCol w="1270823">
                  <a:extLst>
                    <a:ext uri="{9D8B030D-6E8A-4147-A177-3AD203B41FA5}">
                      <a16:colId xmlns:a16="http://schemas.microsoft.com/office/drawing/2014/main" val="770886607"/>
                    </a:ext>
                  </a:extLst>
                </a:gridCol>
                <a:gridCol w="1270823">
                  <a:extLst>
                    <a:ext uri="{9D8B030D-6E8A-4147-A177-3AD203B41FA5}">
                      <a16:colId xmlns:a16="http://schemas.microsoft.com/office/drawing/2014/main" val="135626981"/>
                    </a:ext>
                  </a:extLst>
                </a:gridCol>
                <a:gridCol w="1270823">
                  <a:extLst>
                    <a:ext uri="{9D8B030D-6E8A-4147-A177-3AD203B41FA5}">
                      <a16:colId xmlns:a16="http://schemas.microsoft.com/office/drawing/2014/main" val="474043519"/>
                    </a:ext>
                  </a:extLst>
                </a:gridCol>
              </a:tblGrid>
              <a:tr h="327297">
                <a:tc>
                  <a:txBody>
                    <a:bodyPr/>
                    <a:lstStyle/>
                    <a:p>
                      <a:endParaRPr lang="nl-NL" dirty="0"/>
                    </a:p>
                  </a:txBody>
                  <a:tcPr>
                    <a:solidFill>
                      <a:schemeClr val="bg2"/>
                    </a:solidFill>
                  </a:tcPr>
                </a:tc>
                <a:tc>
                  <a:txBody>
                    <a:bodyPr/>
                    <a:lstStyle/>
                    <a:p>
                      <a:pPr algn="ctr"/>
                      <a:r>
                        <a:rPr lang="nl-NL" sz="1200" dirty="0"/>
                        <a:t>Voorkom  en beperk gebruik</a:t>
                      </a:r>
                    </a:p>
                  </a:txBody>
                  <a:tcPr>
                    <a:solidFill>
                      <a:srgbClr val="000000"/>
                    </a:solidFill>
                  </a:tcPr>
                </a:tc>
                <a:tc>
                  <a:txBody>
                    <a:bodyPr/>
                    <a:lstStyle/>
                    <a:p>
                      <a:pPr algn="ctr"/>
                      <a:r>
                        <a:rPr lang="nl-NL" sz="1200" dirty="0"/>
                        <a:t>Verleng levensduur</a:t>
                      </a:r>
                    </a:p>
                  </a:txBody>
                  <a:tcPr>
                    <a:solidFill>
                      <a:srgbClr val="FF3300"/>
                    </a:solidFill>
                  </a:tcPr>
                </a:tc>
                <a:tc>
                  <a:txBody>
                    <a:bodyPr/>
                    <a:lstStyle/>
                    <a:p>
                      <a:pPr algn="ctr"/>
                      <a:r>
                        <a:rPr lang="nl-NL" sz="1200" dirty="0"/>
                        <a:t>Gebruik </a:t>
                      </a:r>
                    </a:p>
                    <a:p>
                      <a:pPr algn="ctr"/>
                      <a:r>
                        <a:rPr lang="nl-NL" sz="1200" dirty="0"/>
                        <a:t>wat er is</a:t>
                      </a:r>
                    </a:p>
                  </a:txBody>
                  <a:tcPr>
                    <a:solidFill>
                      <a:srgbClr val="60C460"/>
                    </a:solidFill>
                  </a:tcPr>
                </a:tc>
                <a:tc>
                  <a:txBody>
                    <a:bodyPr/>
                    <a:lstStyle/>
                    <a:p>
                      <a:pPr algn="ctr"/>
                      <a:r>
                        <a:rPr lang="nl-NL" sz="1200" dirty="0"/>
                        <a:t>Meerdere levenscycli</a:t>
                      </a:r>
                    </a:p>
                  </a:txBody>
                  <a:tcPr>
                    <a:solidFill>
                      <a:srgbClr val="FFBB33"/>
                    </a:solidFill>
                  </a:tcPr>
                </a:tc>
                <a:tc>
                  <a:txBody>
                    <a:bodyPr/>
                    <a:lstStyle/>
                    <a:p>
                      <a:pPr algn="ctr"/>
                      <a:r>
                        <a:rPr lang="nl-NL" sz="1200" dirty="0"/>
                        <a:t>Toekomst-bestendig</a:t>
                      </a:r>
                    </a:p>
                  </a:txBody>
                  <a:tcPr>
                    <a:solidFill>
                      <a:srgbClr val="203864"/>
                    </a:solidFill>
                  </a:tcPr>
                </a:tc>
                <a:tc>
                  <a:txBody>
                    <a:bodyPr/>
                    <a:lstStyle/>
                    <a:p>
                      <a:pPr algn="ctr"/>
                      <a:r>
                        <a:rPr lang="nl-NL" sz="1200" dirty="0"/>
                        <a:t>Beheer en onderhoud</a:t>
                      </a:r>
                    </a:p>
                  </a:txBody>
                  <a:tcPr>
                    <a:solidFill>
                      <a:srgbClr val="993366"/>
                    </a:solidFill>
                  </a:tcPr>
                </a:tc>
                <a:tc>
                  <a:txBody>
                    <a:bodyPr/>
                    <a:lstStyle/>
                    <a:p>
                      <a:pPr algn="ctr"/>
                      <a:r>
                        <a:rPr lang="nl-NL" sz="1200" dirty="0"/>
                        <a:t>Duurzaam </a:t>
                      </a:r>
                      <a:r>
                        <a:rPr lang="nl-NL" sz="1200" dirty="0" err="1"/>
                        <a:t>materiaal-gebruik</a:t>
                      </a:r>
                      <a:endParaRPr lang="nl-NL" sz="1200" dirty="0"/>
                    </a:p>
                  </a:txBody>
                  <a:tcPr>
                    <a:solidFill>
                      <a:srgbClr val="FD560B"/>
                    </a:solidFill>
                  </a:tcPr>
                </a:tc>
                <a:tc>
                  <a:txBody>
                    <a:bodyPr/>
                    <a:lstStyle/>
                    <a:p>
                      <a:pPr algn="ctr"/>
                      <a:r>
                        <a:rPr lang="nl-NL" sz="1200" dirty="0"/>
                        <a:t>Beperk grondstof- en energiegebruik</a:t>
                      </a:r>
                    </a:p>
                  </a:txBody>
                  <a:tcPr>
                    <a:solidFill>
                      <a:srgbClr val="A50021"/>
                    </a:solidFill>
                  </a:tcPr>
                </a:tc>
                <a:extLst>
                  <a:ext uri="{0D108BD9-81ED-4DB2-BD59-A6C34878D82A}">
                    <a16:rowId xmlns:a16="http://schemas.microsoft.com/office/drawing/2014/main" val="3622347801"/>
                  </a:ext>
                </a:extLst>
              </a:tr>
              <a:tr h="370840">
                <a:tc>
                  <a:txBody>
                    <a:bodyPr/>
                    <a:lstStyle/>
                    <a:p>
                      <a:r>
                        <a:rPr lang="nl-NL" dirty="0" err="1"/>
                        <a:t>Accoyahout</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a:p>
                  </a:txBody>
                  <a:tcPr anchor="ctr"/>
                </a:tc>
                <a:tc>
                  <a:txBody>
                    <a:bodyPr/>
                    <a:lstStyle/>
                    <a:p>
                      <a:pPr algn="ctr"/>
                      <a:endParaRPr lang="nl-NL"/>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2877385150"/>
                  </a:ext>
                </a:extLst>
              </a:tr>
              <a:tr h="370840">
                <a:tc>
                  <a:txBody>
                    <a:bodyPr/>
                    <a:lstStyle/>
                    <a:p>
                      <a:r>
                        <a:rPr lang="nl-NL" dirty="0"/>
                        <a:t>Circulus lichtmast</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a:p>
                  </a:txBody>
                  <a:tcPr anchor="ctr"/>
                </a:tc>
                <a:tc>
                  <a:txBody>
                    <a:bodyPr/>
                    <a:lstStyle/>
                    <a:p>
                      <a:pPr algn="ctr"/>
                      <a:endParaRPr lang="nl-NL"/>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extLst>
                  <a:ext uri="{0D108BD9-81ED-4DB2-BD59-A6C34878D82A}">
                    <a16:rowId xmlns:a16="http://schemas.microsoft.com/office/drawing/2014/main" val="2569274255"/>
                  </a:ext>
                </a:extLst>
              </a:tr>
              <a:tr h="370840">
                <a:tc>
                  <a:txBody>
                    <a:bodyPr/>
                    <a:lstStyle/>
                    <a:p>
                      <a:r>
                        <a:rPr lang="nl-NL" dirty="0"/>
                        <a:t>Circulus straatmeubilair</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a:p>
                  </a:txBody>
                  <a:tcPr anchor="ctr"/>
                </a:tc>
                <a:tc>
                  <a:txBody>
                    <a:bodyPr/>
                    <a:lstStyle/>
                    <a:p>
                      <a:pPr algn="ctr"/>
                      <a:endParaRPr lang="nl-NL"/>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3972577933"/>
                  </a:ext>
                </a:extLst>
              </a:tr>
              <a:tr h="370840">
                <a:tc>
                  <a:txBody>
                    <a:bodyPr/>
                    <a:lstStyle/>
                    <a:p>
                      <a:r>
                        <a:rPr lang="nl-NL" dirty="0"/>
                        <a:t>Infrawall</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algn="ctr"/>
                      <a:endParaRPr lang="nl-NL"/>
                    </a:p>
                  </a:txBody>
                  <a:tcPr anchor="ctr"/>
                </a:tc>
                <a:tc>
                  <a:txBody>
                    <a:bodyPr/>
                    <a:lstStyle/>
                    <a:p>
                      <a:pPr algn="ctr"/>
                      <a:endParaRPr lang="nl-NL" dirty="0"/>
                    </a:p>
                  </a:txBody>
                  <a:tcPr anchor="ctr"/>
                </a:tc>
                <a:tc>
                  <a:txBody>
                    <a:bodyPr/>
                    <a:lstStyle/>
                    <a:p>
                      <a:pPr algn="ct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2015745567"/>
                  </a:ext>
                </a:extLst>
              </a:tr>
              <a:tr h="370840">
                <a:tc>
                  <a:txBody>
                    <a:bodyPr/>
                    <a:lstStyle/>
                    <a:p>
                      <a:r>
                        <a:rPr lang="nl-NL" dirty="0"/>
                        <a:t>Twinwood</a:t>
                      </a:r>
                    </a:p>
                  </a:txBody>
                  <a:tcPr>
                    <a:solidFill>
                      <a:srgbClr val="EAEAEA"/>
                    </a:solidFill>
                  </a:tcP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a:p>
                  </a:txBody>
                  <a:tcPr anchor="ctr"/>
                </a:tc>
                <a:tc>
                  <a:txBody>
                    <a:bodyPr/>
                    <a:lstStyle/>
                    <a:p>
                      <a:pPr algn="ctr"/>
                      <a:endParaRPr lang="nl-NL"/>
                    </a:p>
                  </a:txBody>
                  <a:tcPr anchor="ctr"/>
                </a:tc>
                <a:tc>
                  <a:txBody>
                    <a:bodyPr/>
                    <a:lstStyle/>
                    <a:p>
                      <a:pPr algn="ctr"/>
                      <a:endParaRPr lang="nl-NL"/>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1629406227"/>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60</a:t>
            </a:fld>
            <a:endParaRPr lang="nl-NL" dirty="0"/>
          </a:p>
        </p:txBody>
      </p:sp>
    </p:spTree>
    <p:extLst>
      <p:ext uri="{BB962C8B-B14F-4D97-AF65-F5344CB8AC3E}">
        <p14:creationId xmlns:p14="http://schemas.microsoft.com/office/powerpoint/2010/main" val="1499553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0A16D-C136-4450-A59F-566B026C2A9A}"/>
              </a:ext>
            </a:extLst>
          </p:cNvPr>
          <p:cNvSpPr>
            <a:spLocks noGrp="1"/>
          </p:cNvSpPr>
          <p:nvPr>
            <p:ph type="title"/>
          </p:nvPr>
        </p:nvSpPr>
        <p:spPr/>
        <p:txBody>
          <a:bodyPr/>
          <a:lstStyle/>
          <a:p>
            <a:r>
              <a:rPr lang="nl-NL" dirty="0"/>
              <a:t>Verduurzaming van hout</a:t>
            </a:r>
          </a:p>
        </p:txBody>
      </p:sp>
      <p:sp>
        <p:nvSpPr>
          <p:cNvPr id="3" name="Tijdelijke aanduiding voor inhoud 2">
            <a:extLst>
              <a:ext uri="{FF2B5EF4-FFF2-40B4-BE49-F238E27FC236}">
                <a16:creationId xmlns:a16="http://schemas.microsoft.com/office/drawing/2014/main" id="{62FD1C2D-5FDA-401D-AE26-299803E7AAC4}"/>
              </a:ext>
            </a:extLst>
          </p:cNvPr>
          <p:cNvSpPr>
            <a:spLocks noGrp="1"/>
          </p:cNvSpPr>
          <p:nvPr>
            <p:ph idx="1"/>
          </p:nvPr>
        </p:nvSpPr>
        <p:spPr>
          <a:xfrm>
            <a:off x="838200" y="1311564"/>
            <a:ext cx="5481917" cy="4865399"/>
          </a:xfrm>
        </p:spPr>
        <p:txBody>
          <a:bodyPr>
            <a:normAutofit/>
          </a:bodyPr>
          <a:lstStyle/>
          <a:p>
            <a:pPr marL="0" indent="0">
              <a:buNone/>
            </a:pPr>
            <a:r>
              <a:rPr lang="nl-NL" sz="2400" dirty="0">
                <a:latin typeface="Candara" panose="020E0502030303020204" pitchFamily="34" charset="0"/>
              </a:rPr>
              <a:t>Uitgelichte innovatie</a:t>
            </a:r>
          </a:p>
          <a:p>
            <a:pPr marL="0" indent="0">
              <a:buNone/>
            </a:pPr>
            <a:r>
              <a:rPr lang="nl-NL" sz="2400" b="1" dirty="0">
                <a:latin typeface="Candara" panose="020E0502030303020204" pitchFamily="34" charset="0"/>
              </a:rPr>
              <a:t>Accoya Hout</a:t>
            </a:r>
          </a:p>
          <a:p>
            <a:endParaRPr lang="nl-NL" sz="2400" dirty="0">
              <a:latin typeface="Candara" panose="020E0502030303020204" pitchFamily="34" charset="0"/>
            </a:endParaRPr>
          </a:p>
          <a:p>
            <a:r>
              <a:rPr lang="nl-NL" sz="2400" dirty="0">
                <a:latin typeface="Candara" panose="020E0502030303020204" pitchFamily="34" charset="0"/>
              </a:rPr>
              <a:t>Gemodificeerd naaldhout, waarbij het hout een proces van </a:t>
            </a:r>
            <a:r>
              <a:rPr lang="nl-NL" sz="2400" dirty="0" err="1">
                <a:latin typeface="Candara" panose="020E0502030303020204" pitchFamily="34" charset="0"/>
              </a:rPr>
              <a:t>acetylering</a:t>
            </a:r>
            <a:r>
              <a:rPr lang="nl-NL" sz="2400" dirty="0">
                <a:latin typeface="Candara" panose="020E0502030303020204" pitchFamily="34" charset="0"/>
              </a:rPr>
              <a:t> ondergaat.</a:t>
            </a:r>
          </a:p>
          <a:p>
            <a:r>
              <a:rPr lang="nl-NL" sz="2400" b="0" i="0" dirty="0">
                <a:effectLst/>
                <a:latin typeface="Candara" panose="020E0502030303020204" pitchFamily="34" charset="0"/>
              </a:rPr>
              <a:t>Het hout wordt bij hoge temperatuur en druk chemisch verduurzaamd met azijnzuuranhydride. </a:t>
            </a:r>
          </a:p>
          <a:p>
            <a:r>
              <a:rPr lang="nl-NL" sz="2400" b="0" i="0" dirty="0">
                <a:effectLst/>
                <a:latin typeface="Candara" panose="020E0502030303020204" pitchFamily="34" charset="0"/>
              </a:rPr>
              <a:t>Het hout neemt geen vocht meer op: duurzaamheidsklasse 1.</a:t>
            </a:r>
          </a:p>
          <a:p>
            <a:r>
              <a:rPr lang="nl-NL" sz="2400" b="0" i="0" dirty="0">
                <a:effectLst/>
                <a:latin typeface="Candara" panose="020E0502030303020204" pitchFamily="34" charset="0"/>
              </a:rPr>
              <a:t>Geaccrediteerd door FSC.</a:t>
            </a:r>
            <a:endParaRPr lang="nl-NL" sz="2400"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B9934036-2B15-4FAF-800C-5448BF360D3A}"/>
              </a:ext>
            </a:extLst>
          </p:cNvPr>
          <p:cNvSpPr>
            <a:spLocks noGrp="1"/>
          </p:cNvSpPr>
          <p:nvPr>
            <p:ph type="sldNum" sz="quarter" idx="12"/>
          </p:nvPr>
        </p:nvSpPr>
        <p:spPr>
          <a:xfrm>
            <a:off x="8292269" y="6310311"/>
            <a:ext cx="2743200" cy="365125"/>
          </a:xfrm>
        </p:spPr>
        <p:txBody>
          <a:bodyPr/>
          <a:lstStyle/>
          <a:p>
            <a:fld id="{993A4BE7-94F8-43D0-A956-A40AC5AB901E}" type="slidenum">
              <a:rPr lang="nl-NL" smtClean="0"/>
              <a:t>61</a:t>
            </a:fld>
            <a:endParaRPr lang="nl-NL" dirty="0"/>
          </a:p>
        </p:txBody>
      </p:sp>
      <p:sp>
        <p:nvSpPr>
          <p:cNvPr id="13" name="Tekstvak 12">
            <a:extLst>
              <a:ext uri="{FF2B5EF4-FFF2-40B4-BE49-F238E27FC236}">
                <a16:creationId xmlns:a16="http://schemas.microsoft.com/office/drawing/2014/main" id="{B87B36C7-FD10-419D-88FA-C808A9DF3B00}"/>
              </a:ext>
            </a:extLst>
          </p:cNvPr>
          <p:cNvSpPr txBox="1"/>
          <p:nvPr/>
        </p:nvSpPr>
        <p:spPr>
          <a:xfrm>
            <a:off x="10448729" y="5106040"/>
            <a:ext cx="1496206" cy="276999"/>
          </a:xfrm>
          <a:prstGeom prst="rect">
            <a:avLst/>
          </a:prstGeom>
          <a:noFill/>
        </p:spPr>
        <p:txBody>
          <a:bodyPr wrap="square" rtlCol="0">
            <a:spAutoFit/>
          </a:bodyPr>
          <a:lstStyle/>
          <a:p>
            <a:r>
              <a:rPr lang="nl-NL" sz="1200" i="1" dirty="0">
                <a:solidFill>
                  <a:srgbClr val="404040"/>
                </a:solidFill>
                <a:latin typeface="Candara" panose="020E0502030303020204" pitchFamily="34" charset="0"/>
              </a:rPr>
              <a:t>Bron: Accoya.com</a:t>
            </a:r>
            <a:endParaRPr lang="nl-NL" sz="1200" i="1" dirty="0">
              <a:latin typeface="Candara" panose="020E0502030303020204" pitchFamily="34" charset="0"/>
            </a:endParaRPr>
          </a:p>
        </p:txBody>
      </p:sp>
      <p:pic>
        <p:nvPicPr>
          <p:cNvPr id="6" name="Afbeelding 5">
            <a:hlinkClick r:id="rId3"/>
            <a:extLst>
              <a:ext uri="{FF2B5EF4-FFF2-40B4-BE49-F238E27FC236}">
                <a16:creationId xmlns:a16="http://schemas.microsoft.com/office/drawing/2014/main" id="{791FE0B4-6F09-4021-98FB-EF9DB2A249C4}"/>
              </a:ext>
            </a:extLst>
          </p:cNvPr>
          <p:cNvPicPr>
            <a:picLocks noChangeAspect="1"/>
          </p:cNvPicPr>
          <p:nvPr/>
        </p:nvPicPr>
        <p:blipFill>
          <a:blip r:embed="rId4"/>
          <a:stretch>
            <a:fillRect/>
          </a:stretch>
        </p:blipFill>
        <p:spPr>
          <a:xfrm>
            <a:off x="6643784" y="1630841"/>
            <a:ext cx="5301151" cy="3475199"/>
          </a:xfrm>
          <a:prstGeom prst="rect">
            <a:avLst/>
          </a:prstGeom>
        </p:spPr>
      </p:pic>
    </p:spTree>
    <p:extLst>
      <p:ext uri="{BB962C8B-B14F-4D97-AF65-F5344CB8AC3E}">
        <p14:creationId xmlns:p14="http://schemas.microsoft.com/office/powerpoint/2010/main" val="31294631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0A16D-C136-4450-A59F-566B026C2A9A}"/>
              </a:ext>
            </a:extLst>
          </p:cNvPr>
          <p:cNvSpPr>
            <a:spLocks noGrp="1"/>
          </p:cNvSpPr>
          <p:nvPr>
            <p:ph type="title"/>
          </p:nvPr>
        </p:nvSpPr>
        <p:spPr/>
        <p:txBody>
          <a:bodyPr/>
          <a:lstStyle/>
          <a:p>
            <a:r>
              <a:rPr lang="nl-NL" dirty="0"/>
              <a:t>Biobased lichtmast</a:t>
            </a:r>
          </a:p>
        </p:txBody>
      </p:sp>
      <p:sp>
        <p:nvSpPr>
          <p:cNvPr id="3" name="Tijdelijke aanduiding voor inhoud 2">
            <a:extLst>
              <a:ext uri="{FF2B5EF4-FFF2-40B4-BE49-F238E27FC236}">
                <a16:creationId xmlns:a16="http://schemas.microsoft.com/office/drawing/2014/main" id="{62FD1C2D-5FDA-401D-AE26-299803E7AAC4}"/>
              </a:ext>
            </a:extLst>
          </p:cNvPr>
          <p:cNvSpPr>
            <a:spLocks noGrp="1"/>
          </p:cNvSpPr>
          <p:nvPr>
            <p:ph idx="1"/>
          </p:nvPr>
        </p:nvSpPr>
        <p:spPr>
          <a:xfrm>
            <a:off x="838201" y="1311564"/>
            <a:ext cx="4944034" cy="4865399"/>
          </a:xfrm>
        </p:spPr>
        <p:txBody>
          <a:bodyPr>
            <a:normAutofit/>
          </a:bodyPr>
          <a:lstStyle/>
          <a:p>
            <a:pPr marL="0" indent="0">
              <a:buNone/>
            </a:pPr>
            <a:r>
              <a:rPr lang="nl-NL" sz="2400" dirty="0">
                <a:latin typeface="Candara" panose="020E0502030303020204" pitchFamily="34" charset="0"/>
              </a:rPr>
              <a:t>Uitgelichte innovatie</a:t>
            </a:r>
          </a:p>
          <a:p>
            <a:pPr marL="0" indent="0">
              <a:buNone/>
            </a:pPr>
            <a:r>
              <a:rPr lang="nl-NL" sz="2400" b="1" dirty="0">
                <a:latin typeface="Candara" panose="020E0502030303020204" pitchFamily="34" charset="0"/>
              </a:rPr>
              <a:t>Circulus lichtmast</a:t>
            </a:r>
          </a:p>
          <a:p>
            <a:endParaRPr lang="nl-NL" sz="2400" dirty="0">
              <a:latin typeface="Candara" panose="020E0502030303020204" pitchFamily="34" charset="0"/>
            </a:endParaRPr>
          </a:p>
          <a:p>
            <a:r>
              <a:rPr lang="nl-NL" sz="2400" dirty="0">
                <a:latin typeface="Candara" panose="020E0502030303020204" pitchFamily="34" charset="0"/>
              </a:rPr>
              <a:t>65% organisch materiaal.</a:t>
            </a:r>
          </a:p>
          <a:p>
            <a:r>
              <a:rPr lang="nl-NL" sz="2400" dirty="0">
                <a:latin typeface="Candara" panose="020E0502030303020204" pitchFamily="34" charset="0"/>
              </a:rPr>
              <a:t>Gemaakt van natuurvezels en biobased polyesterhars</a:t>
            </a:r>
          </a:p>
          <a:p>
            <a:r>
              <a:rPr lang="nl-NL" sz="2400" dirty="0" err="1">
                <a:latin typeface="Candara" panose="020E0502030303020204" pitchFamily="34" charset="0"/>
              </a:rPr>
              <a:t>LED-verlichting</a:t>
            </a:r>
            <a:r>
              <a:rPr lang="nl-NL" sz="2400" dirty="0">
                <a:latin typeface="Candara" panose="020E0502030303020204" pitchFamily="34" charset="0"/>
              </a:rPr>
              <a:t>.</a:t>
            </a:r>
          </a:p>
          <a:p>
            <a:r>
              <a:rPr lang="nl-NL" sz="2400" dirty="0">
                <a:latin typeface="Candara" panose="020E0502030303020204" pitchFamily="34" charset="0"/>
              </a:rPr>
              <a:t>Dankzij de natuurvezels is de biobased lantaarnpaal flexibeler dan traditionele lantaarnpalen.</a:t>
            </a:r>
          </a:p>
        </p:txBody>
      </p:sp>
      <p:sp>
        <p:nvSpPr>
          <p:cNvPr id="4" name="Tijdelijke aanduiding voor dianummer 3">
            <a:extLst>
              <a:ext uri="{FF2B5EF4-FFF2-40B4-BE49-F238E27FC236}">
                <a16:creationId xmlns:a16="http://schemas.microsoft.com/office/drawing/2014/main" id="{B9934036-2B15-4FAF-800C-5448BF360D3A}"/>
              </a:ext>
            </a:extLst>
          </p:cNvPr>
          <p:cNvSpPr>
            <a:spLocks noGrp="1"/>
          </p:cNvSpPr>
          <p:nvPr>
            <p:ph type="sldNum" sz="quarter" idx="12"/>
          </p:nvPr>
        </p:nvSpPr>
        <p:spPr>
          <a:xfrm>
            <a:off x="8292269" y="6310311"/>
            <a:ext cx="2743200" cy="365125"/>
          </a:xfrm>
        </p:spPr>
        <p:txBody>
          <a:bodyPr/>
          <a:lstStyle/>
          <a:p>
            <a:fld id="{993A4BE7-94F8-43D0-A956-A40AC5AB901E}" type="slidenum">
              <a:rPr lang="nl-NL" smtClean="0"/>
              <a:t>62</a:t>
            </a:fld>
            <a:endParaRPr lang="nl-NL" dirty="0"/>
          </a:p>
        </p:txBody>
      </p:sp>
      <p:sp>
        <p:nvSpPr>
          <p:cNvPr id="13" name="Tekstvak 12">
            <a:extLst>
              <a:ext uri="{FF2B5EF4-FFF2-40B4-BE49-F238E27FC236}">
                <a16:creationId xmlns:a16="http://schemas.microsoft.com/office/drawing/2014/main" id="{B87B36C7-FD10-419D-88FA-C808A9DF3B00}"/>
              </a:ext>
            </a:extLst>
          </p:cNvPr>
          <p:cNvSpPr txBox="1"/>
          <p:nvPr/>
        </p:nvSpPr>
        <p:spPr>
          <a:xfrm>
            <a:off x="10287366" y="6010855"/>
            <a:ext cx="1496206" cy="276999"/>
          </a:xfrm>
          <a:prstGeom prst="rect">
            <a:avLst/>
          </a:prstGeom>
          <a:noFill/>
        </p:spPr>
        <p:txBody>
          <a:bodyPr wrap="square" rtlCol="0">
            <a:spAutoFit/>
          </a:bodyPr>
          <a:lstStyle/>
          <a:p>
            <a:r>
              <a:rPr lang="nl-NL" sz="1200" i="1" dirty="0">
                <a:solidFill>
                  <a:srgbClr val="404040"/>
                </a:solidFill>
                <a:latin typeface="Candara" panose="020E0502030303020204" pitchFamily="34" charset="0"/>
              </a:rPr>
              <a:t>Bron: Circulusbv.com</a:t>
            </a:r>
            <a:endParaRPr lang="nl-NL" sz="1200" i="1" dirty="0">
              <a:latin typeface="Candara" panose="020E0502030303020204" pitchFamily="34" charset="0"/>
            </a:endParaRPr>
          </a:p>
        </p:txBody>
      </p:sp>
      <p:pic>
        <p:nvPicPr>
          <p:cNvPr id="6" name="Afbeelding 5">
            <a:hlinkClick r:id="rId3"/>
            <a:extLst>
              <a:ext uri="{FF2B5EF4-FFF2-40B4-BE49-F238E27FC236}">
                <a16:creationId xmlns:a16="http://schemas.microsoft.com/office/drawing/2014/main" id="{1374F8AC-E279-47B9-AF30-64249522E511}"/>
              </a:ext>
            </a:extLst>
          </p:cNvPr>
          <p:cNvPicPr>
            <a:picLocks noChangeAspect="1"/>
          </p:cNvPicPr>
          <p:nvPr/>
        </p:nvPicPr>
        <p:blipFill>
          <a:blip r:embed="rId4"/>
          <a:stretch>
            <a:fillRect/>
          </a:stretch>
        </p:blipFill>
        <p:spPr>
          <a:xfrm>
            <a:off x="7996919" y="1483099"/>
            <a:ext cx="3814081" cy="4498659"/>
          </a:xfrm>
          <a:prstGeom prst="rect">
            <a:avLst/>
          </a:prstGeom>
        </p:spPr>
      </p:pic>
    </p:spTree>
    <p:extLst>
      <p:ext uri="{BB962C8B-B14F-4D97-AF65-F5344CB8AC3E}">
        <p14:creationId xmlns:p14="http://schemas.microsoft.com/office/powerpoint/2010/main" val="2862008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0A16D-C136-4450-A59F-566B026C2A9A}"/>
              </a:ext>
            </a:extLst>
          </p:cNvPr>
          <p:cNvSpPr>
            <a:spLocks noGrp="1"/>
          </p:cNvSpPr>
          <p:nvPr>
            <p:ph type="title"/>
          </p:nvPr>
        </p:nvSpPr>
        <p:spPr/>
        <p:txBody>
          <a:bodyPr/>
          <a:lstStyle/>
          <a:p>
            <a:r>
              <a:rPr lang="nl-NL" dirty="0"/>
              <a:t>Biobased straatmeubilair</a:t>
            </a:r>
          </a:p>
        </p:txBody>
      </p:sp>
      <p:sp>
        <p:nvSpPr>
          <p:cNvPr id="3" name="Tijdelijke aanduiding voor inhoud 2">
            <a:extLst>
              <a:ext uri="{FF2B5EF4-FFF2-40B4-BE49-F238E27FC236}">
                <a16:creationId xmlns:a16="http://schemas.microsoft.com/office/drawing/2014/main" id="{62FD1C2D-5FDA-401D-AE26-299803E7AAC4}"/>
              </a:ext>
            </a:extLst>
          </p:cNvPr>
          <p:cNvSpPr>
            <a:spLocks noGrp="1"/>
          </p:cNvSpPr>
          <p:nvPr>
            <p:ph idx="1"/>
          </p:nvPr>
        </p:nvSpPr>
        <p:spPr>
          <a:xfrm>
            <a:off x="838201" y="1311564"/>
            <a:ext cx="4944034" cy="4865399"/>
          </a:xfrm>
        </p:spPr>
        <p:txBody>
          <a:bodyPr>
            <a:normAutofit/>
          </a:bodyPr>
          <a:lstStyle/>
          <a:p>
            <a:pPr marL="0" indent="0">
              <a:buNone/>
            </a:pPr>
            <a:r>
              <a:rPr lang="nl-NL" sz="2400" dirty="0">
                <a:latin typeface="Candara" panose="020E0502030303020204" pitchFamily="34" charset="0"/>
              </a:rPr>
              <a:t>Uitgelichte innovatie</a:t>
            </a:r>
          </a:p>
          <a:p>
            <a:pPr marL="0" indent="0">
              <a:buNone/>
            </a:pPr>
            <a:r>
              <a:rPr lang="nl-NL" sz="2400" b="1" dirty="0">
                <a:latin typeface="Candara" panose="020E0502030303020204" pitchFamily="34" charset="0"/>
              </a:rPr>
              <a:t>Circulus straatmeubilair</a:t>
            </a:r>
          </a:p>
          <a:p>
            <a:endParaRPr lang="nl-NL" sz="2400" dirty="0">
              <a:latin typeface="Candara" panose="020E0502030303020204" pitchFamily="34" charset="0"/>
            </a:endParaRPr>
          </a:p>
          <a:p>
            <a:r>
              <a:rPr lang="nl-NL" sz="2400" dirty="0">
                <a:latin typeface="Candara" panose="020E0502030303020204" pitchFamily="34" charset="0"/>
              </a:rPr>
              <a:t>Combinatie van bermgras en gerecycled plastic. Het gras vormt een soort wapening die extra sterkte toevoegt aan het eindproduct.</a:t>
            </a:r>
          </a:p>
          <a:p>
            <a:endParaRPr lang="nl-NL" sz="2400" dirty="0">
              <a:latin typeface="Candara" panose="020E0502030303020204" pitchFamily="34" charset="0"/>
            </a:endParaRPr>
          </a:p>
          <a:p>
            <a:r>
              <a:rPr lang="nl-NL" sz="2400" dirty="0">
                <a:latin typeface="Candara" panose="020E0502030303020204" pitchFamily="34" charset="0"/>
              </a:rPr>
              <a:t>Aan het einde van hun levensduur volledig recyclebaar.</a:t>
            </a:r>
          </a:p>
        </p:txBody>
      </p:sp>
      <p:sp>
        <p:nvSpPr>
          <p:cNvPr id="4" name="Tijdelijke aanduiding voor dianummer 3">
            <a:extLst>
              <a:ext uri="{FF2B5EF4-FFF2-40B4-BE49-F238E27FC236}">
                <a16:creationId xmlns:a16="http://schemas.microsoft.com/office/drawing/2014/main" id="{B9934036-2B15-4FAF-800C-5448BF360D3A}"/>
              </a:ext>
            </a:extLst>
          </p:cNvPr>
          <p:cNvSpPr>
            <a:spLocks noGrp="1"/>
          </p:cNvSpPr>
          <p:nvPr>
            <p:ph type="sldNum" sz="quarter" idx="12"/>
          </p:nvPr>
        </p:nvSpPr>
        <p:spPr>
          <a:xfrm>
            <a:off x="8292269" y="6310311"/>
            <a:ext cx="2743200" cy="365125"/>
          </a:xfrm>
        </p:spPr>
        <p:txBody>
          <a:bodyPr/>
          <a:lstStyle/>
          <a:p>
            <a:fld id="{993A4BE7-94F8-43D0-A956-A40AC5AB901E}" type="slidenum">
              <a:rPr lang="nl-NL" smtClean="0"/>
              <a:t>63</a:t>
            </a:fld>
            <a:endParaRPr lang="nl-NL" dirty="0"/>
          </a:p>
        </p:txBody>
      </p:sp>
      <p:pic>
        <p:nvPicPr>
          <p:cNvPr id="12" name="Afbeelding 11">
            <a:hlinkClick r:id="rId3"/>
            <a:extLst>
              <a:ext uri="{FF2B5EF4-FFF2-40B4-BE49-F238E27FC236}">
                <a16:creationId xmlns:a16="http://schemas.microsoft.com/office/drawing/2014/main" id="{789115A7-53CA-47C9-96BC-58DAA8BF54A6}"/>
              </a:ext>
            </a:extLst>
          </p:cNvPr>
          <p:cNvPicPr>
            <a:picLocks noChangeAspect="1"/>
          </p:cNvPicPr>
          <p:nvPr/>
        </p:nvPicPr>
        <p:blipFill>
          <a:blip r:embed="rId4"/>
          <a:stretch>
            <a:fillRect/>
          </a:stretch>
        </p:blipFill>
        <p:spPr>
          <a:xfrm>
            <a:off x="8322817" y="1771597"/>
            <a:ext cx="2530349" cy="2357191"/>
          </a:xfrm>
          <a:prstGeom prst="rect">
            <a:avLst/>
          </a:prstGeom>
        </p:spPr>
      </p:pic>
      <p:sp>
        <p:nvSpPr>
          <p:cNvPr id="13" name="Tekstvak 12">
            <a:extLst>
              <a:ext uri="{FF2B5EF4-FFF2-40B4-BE49-F238E27FC236}">
                <a16:creationId xmlns:a16="http://schemas.microsoft.com/office/drawing/2014/main" id="{B87B36C7-FD10-419D-88FA-C808A9DF3B00}"/>
              </a:ext>
            </a:extLst>
          </p:cNvPr>
          <p:cNvSpPr txBox="1"/>
          <p:nvPr/>
        </p:nvSpPr>
        <p:spPr>
          <a:xfrm>
            <a:off x="10462177" y="6024628"/>
            <a:ext cx="1496206" cy="276999"/>
          </a:xfrm>
          <a:prstGeom prst="rect">
            <a:avLst/>
          </a:prstGeom>
          <a:noFill/>
        </p:spPr>
        <p:txBody>
          <a:bodyPr wrap="square" rtlCol="0">
            <a:spAutoFit/>
          </a:bodyPr>
          <a:lstStyle/>
          <a:p>
            <a:r>
              <a:rPr lang="nl-NL" sz="1200" i="1" dirty="0">
                <a:solidFill>
                  <a:srgbClr val="404040"/>
                </a:solidFill>
                <a:latin typeface="Candara" panose="020E0502030303020204" pitchFamily="34" charset="0"/>
              </a:rPr>
              <a:t>Bron: Circulusbv.com</a:t>
            </a:r>
            <a:endParaRPr lang="nl-NL" sz="1200" i="1" dirty="0">
              <a:latin typeface="Candara" panose="020E0502030303020204" pitchFamily="34" charset="0"/>
            </a:endParaRPr>
          </a:p>
        </p:txBody>
      </p:sp>
      <p:pic>
        <p:nvPicPr>
          <p:cNvPr id="16" name="Afbeelding 15">
            <a:hlinkClick r:id="rId3"/>
            <a:extLst>
              <a:ext uri="{FF2B5EF4-FFF2-40B4-BE49-F238E27FC236}">
                <a16:creationId xmlns:a16="http://schemas.microsoft.com/office/drawing/2014/main" id="{C9BDE57B-8210-47BA-9035-B6A06B862DC6}"/>
              </a:ext>
            </a:extLst>
          </p:cNvPr>
          <p:cNvPicPr>
            <a:picLocks noChangeAspect="1"/>
          </p:cNvPicPr>
          <p:nvPr/>
        </p:nvPicPr>
        <p:blipFill>
          <a:blip r:embed="rId5"/>
          <a:stretch>
            <a:fillRect/>
          </a:stretch>
        </p:blipFill>
        <p:spPr>
          <a:xfrm>
            <a:off x="9575204" y="3636961"/>
            <a:ext cx="2555925" cy="2357191"/>
          </a:xfrm>
          <a:prstGeom prst="rect">
            <a:avLst/>
          </a:prstGeom>
        </p:spPr>
      </p:pic>
      <p:pic>
        <p:nvPicPr>
          <p:cNvPr id="18" name="Afbeelding 17">
            <a:extLst>
              <a:ext uri="{FF2B5EF4-FFF2-40B4-BE49-F238E27FC236}">
                <a16:creationId xmlns:a16="http://schemas.microsoft.com/office/drawing/2014/main" id="{09535122-FFA5-44DB-93B6-39DE3795DE8A}"/>
              </a:ext>
            </a:extLst>
          </p:cNvPr>
          <p:cNvPicPr>
            <a:picLocks noChangeAspect="1"/>
          </p:cNvPicPr>
          <p:nvPr/>
        </p:nvPicPr>
        <p:blipFill>
          <a:blip r:embed="rId6"/>
          <a:stretch>
            <a:fillRect/>
          </a:stretch>
        </p:blipFill>
        <p:spPr>
          <a:xfrm>
            <a:off x="6858663" y="3621911"/>
            <a:ext cx="2527086" cy="2387290"/>
          </a:xfrm>
          <a:prstGeom prst="rect">
            <a:avLst/>
          </a:prstGeom>
        </p:spPr>
      </p:pic>
    </p:spTree>
    <p:extLst>
      <p:ext uri="{BB962C8B-B14F-4D97-AF65-F5344CB8AC3E}">
        <p14:creationId xmlns:p14="http://schemas.microsoft.com/office/powerpoint/2010/main" val="3938308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0A16D-C136-4450-A59F-566B026C2A9A}"/>
              </a:ext>
            </a:extLst>
          </p:cNvPr>
          <p:cNvSpPr>
            <a:spLocks noGrp="1"/>
          </p:cNvSpPr>
          <p:nvPr>
            <p:ph type="title"/>
          </p:nvPr>
        </p:nvSpPr>
        <p:spPr/>
        <p:txBody>
          <a:bodyPr/>
          <a:lstStyle/>
          <a:p>
            <a:r>
              <a:rPr lang="nl-NL" dirty="0"/>
              <a:t>Samengesteld hout</a:t>
            </a:r>
          </a:p>
        </p:txBody>
      </p:sp>
      <p:sp>
        <p:nvSpPr>
          <p:cNvPr id="3" name="Tijdelijke aanduiding voor inhoud 2">
            <a:extLst>
              <a:ext uri="{FF2B5EF4-FFF2-40B4-BE49-F238E27FC236}">
                <a16:creationId xmlns:a16="http://schemas.microsoft.com/office/drawing/2014/main" id="{62FD1C2D-5FDA-401D-AE26-299803E7AAC4}"/>
              </a:ext>
            </a:extLst>
          </p:cNvPr>
          <p:cNvSpPr>
            <a:spLocks noGrp="1"/>
          </p:cNvSpPr>
          <p:nvPr>
            <p:ph idx="1"/>
          </p:nvPr>
        </p:nvSpPr>
        <p:spPr>
          <a:xfrm>
            <a:off x="838201" y="1311564"/>
            <a:ext cx="5257799" cy="4865399"/>
          </a:xfrm>
        </p:spPr>
        <p:txBody>
          <a:bodyPr>
            <a:normAutofit/>
          </a:bodyPr>
          <a:lstStyle/>
          <a:p>
            <a:pPr marL="0" indent="0">
              <a:buNone/>
            </a:pPr>
            <a:r>
              <a:rPr lang="nl-NL" sz="2400" dirty="0">
                <a:latin typeface="Candara" panose="020E0502030303020204" pitchFamily="34" charset="0"/>
              </a:rPr>
              <a:t>Uitgelichte innovatie</a:t>
            </a:r>
          </a:p>
          <a:p>
            <a:pPr marL="0" indent="0">
              <a:buNone/>
            </a:pPr>
            <a:r>
              <a:rPr lang="nl-NL" sz="2400" b="1" dirty="0">
                <a:latin typeface="Candara" panose="020E0502030303020204" pitchFamily="34" charset="0"/>
              </a:rPr>
              <a:t>Twinwood</a:t>
            </a:r>
          </a:p>
          <a:p>
            <a:endParaRPr lang="nl-NL" sz="2400" dirty="0">
              <a:latin typeface="Candara" panose="020E0502030303020204" pitchFamily="34" charset="0"/>
            </a:endParaRPr>
          </a:p>
          <a:p>
            <a:r>
              <a:rPr lang="nl-NL" sz="2400" dirty="0">
                <a:latin typeface="Candara" panose="020E0502030303020204" pitchFamily="34" charset="0"/>
              </a:rPr>
              <a:t>Naaldhout onder water en tropisch hardhout boven water.</a:t>
            </a:r>
          </a:p>
          <a:p>
            <a:r>
              <a:rPr lang="nl-NL" sz="2400" dirty="0">
                <a:latin typeface="Candara" panose="020E0502030303020204" pitchFamily="34" charset="0"/>
              </a:rPr>
              <a:t>Verbinding gelijmd en </a:t>
            </a:r>
            <a:r>
              <a:rPr lang="nl-NL" sz="2400" dirty="0" err="1">
                <a:latin typeface="Candara" panose="020E0502030303020204" pitchFamily="34" charset="0"/>
              </a:rPr>
              <a:t>gevingerlast</a:t>
            </a:r>
            <a:r>
              <a:rPr lang="nl-NL" sz="2400" dirty="0">
                <a:latin typeface="Candara" panose="020E0502030303020204" pitchFamily="34" charset="0"/>
              </a:rPr>
              <a:t>.</a:t>
            </a:r>
          </a:p>
        </p:txBody>
      </p:sp>
      <p:sp>
        <p:nvSpPr>
          <p:cNvPr id="4" name="Tijdelijke aanduiding voor dianummer 3">
            <a:extLst>
              <a:ext uri="{FF2B5EF4-FFF2-40B4-BE49-F238E27FC236}">
                <a16:creationId xmlns:a16="http://schemas.microsoft.com/office/drawing/2014/main" id="{B9934036-2B15-4FAF-800C-5448BF360D3A}"/>
              </a:ext>
            </a:extLst>
          </p:cNvPr>
          <p:cNvSpPr>
            <a:spLocks noGrp="1"/>
          </p:cNvSpPr>
          <p:nvPr>
            <p:ph type="sldNum" sz="quarter" idx="12"/>
          </p:nvPr>
        </p:nvSpPr>
        <p:spPr>
          <a:xfrm>
            <a:off x="8292269" y="6310311"/>
            <a:ext cx="2743200" cy="365125"/>
          </a:xfrm>
        </p:spPr>
        <p:txBody>
          <a:bodyPr/>
          <a:lstStyle/>
          <a:p>
            <a:fld id="{993A4BE7-94F8-43D0-A956-A40AC5AB901E}" type="slidenum">
              <a:rPr lang="nl-NL" smtClean="0"/>
              <a:t>64</a:t>
            </a:fld>
            <a:endParaRPr lang="nl-NL" dirty="0"/>
          </a:p>
        </p:txBody>
      </p:sp>
      <p:sp>
        <p:nvSpPr>
          <p:cNvPr id="13" name="Tekstvak 12">
            <a:extLst>
              <a:ext uri="{FF2B5EF4-FFF2-40B4-BE49-F238E27FC236}">
                <a16:creationId xmlns:a16="http://schemas.microsoft.com/office/drawing/2014/main" id="{B87B36C7-FD10-419D-88FA-C808A9DF3B00}"/>
              </a:ext>
            </a:extLst>
          </p:cNvPr>
          <p:cNvSpPr txBox="1"/>
          <p:nvPr/>
        </p:nvSpPr>
        <p:spPr>
          <a:xfrm>
            <a:off x="10287366" y="5946323"/>
            <a:ext cx="1496206" cy="276999"/>
          </a:xfrm>
          <a:prstGeom prst="rect">
            <a:avLst/>
          </a:prstGeom>
          <a:noFill/>
        </p:spPr>
        <p:txBody>
          <a:bodyPr wrap="square" rtlCol="0">
            <a:spAutoFit/>
          </a:bodyPr>
          <a:lstStyle/>
          <a:p>
            <a:r>
              <a:rPr lang="nl-NL" sz="1200" i="1" dirty="0">
                <a:solidFill>
                  <a:srgbClr val="404040"/>
                </a:solidFill>
                <a:latin typeface="Candara" panose="020E0502030303020204" pitchFamily="34" charset="0"/>
              </a:rPr>
              <a:t>Bron: Foreco.nl</a:t>
            </a:r>
            <a:endParaRPr lang="nl-NL" sz="1200" i="1" dirty="0">
              <a:latin typeface="Candara" panose="020E0502030303020204" pitchFamily="34" charset="0"/>
            </a:endParaRPr>
          </a:p>
        </p:txBody>
      </p:sp>
      <p:pic>
        <p:nvPicPr>
          <p:cNvPr id="9" name="Afbeelding 8">
            <a:hlinkClick r:id="rId3"/>
            <a:extLst>
              <a:ext uri="{FF2B5EF4-FFF2-40B4-BE49-F238E27FC236}">
                <a16:creationId xmlns:a16="http://schemas.microsoft.com/office/drawing/2014/main" id="{5686E9D5-A3C8-4BCF-A7A6-A97C29C84F7D}"/>
              </a:ext>
            </a:extLst>
          </p:cNvPr>
          <p:cNvPicPr>
            <a:picLocks noChangeAspect="1"/>
          </p:cNvPicPr>
          <p:nvPr/>
        </p:nvPicPr>
        <p:blipFill>
          <a:blip r:embed="rId4"/>
          <a:stretch>
            <a:fillRect/>
          </a:stretch>
        </p:blipFill>
        <p:spPr>
          <a:xfrm>
            <a:off x="8292269" y="2107748"/>
            <a:ext cx="3695700" cy="3838575"/>
          </a:xfrm>
          <a:prstGeom prst="rect">
            <a:avLst/>
          </a:prstGeom>
        </p:spPr>
      </p:pic>
      <p:pic>
        <p:nvPicPr>
          <p:cNvPr id="11" name="Afbeelding 10">
            <a:hlinkClick r:id="rId3"/>
            <a:extLst>
              <a:ext uri="{FF2B5EF4-FFF2-40B4-BE49-F238E27FC236}">
                <a16:creationId xmlns:a16="http://schemas.microsoft.com/office/drawing/2014/main" id="{0E50CEFB-9AF5-4A4D-85EB-623A617A2033}"/>
              </a:ext>
            </a:extLst>
          </p:cNvPr>
          <p:cNvPicPr>
            <a:picLocks noChangeAspect="1"/>
          </p:cNvPicPr>
          <p:nvPr/>
        </p:nvPicPr>
        <p:blipFill>
          <a:blip r:embed="rId5"/>
          <a:stretch>
            <a:fillRect/>
          </a:stretch>
        </p:blipFill>
        <p:spPr>
          <a:xfrm>
            <a:off x="6590363" y="820230"/>
            <a:ext cx="1484587" cy="2575035"/>
          </a:xfrm>
          <a:prstGeom prst="rect">
            <a:avLst/>
          </a:prstGeom>
        </p:spPr>
      </p:pic>
    </p:spTree>
    <p:extLst>
      <p:ext uri="{BB962C8B-B14F-4D97-AF65-F5344CB8AC3E}">
        <p14:creationId xmlns:p14="http://schemas.microsoft.com/office/powerpoint/2010/main" val="8109781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0A16D-C136-4450-A59F-566B026C2A9A}"/>
              </a:ext>
            </a:extLst>
          </p:cNvPr>
          <p:cNvSpPr>
            <a:spLocks noGrp="1"/>
          </p:cNvSpPr>
          <p:nvPr>
            <p:ph type="title"/>
          </p:nvPr>
        </p:nvSpPr>
        <p:spPr/>
        <p:txBody>
          <a:bodyPr/>
          <a:lstStyle/>
          <a:p>
            <a:r>
              <a:rPr lang="nl-NL" dirty="0"/>
              <a:t>Biobased geluidscherm</a:t>
            </a:r>
          </a:p>
        </p:txBody>
      </p:sp>
      <p:sp>
        <p:nvSpPr>
          <p:cNvPr id="3" name="Tijdelijke aanduiding voor inhoud 2">
            <a:extLst>
              <a:ext uri="{FF2B5EF4-FFF2-40B4-BE49-F238E27FC236}">
                <a16:creationId xmlns:a16="http://schemas.microsoft.com/office/drawing/2014/main" id="{62FD1C2D-5FDA-401D-AE26-299803E7AAC4}"/>
              </a:ext>
            </a:extLst>
          </p:cNvPr>
          <p:cNvSpPr>
            <a:spLocks noGrp="1"/>
          </p:cNvSpPr>
          <p:nvPr>
            <p:ph idx="1"/>
          </p:nvPr>
        </p:nvSpPr>
        <p:spPr>
          <a:xfrm>
            <a:off x="838201" y="1311564"/>
            <a:ext cx="5257799" cy="4865399"/>
          </a:xfrm>
        </p:spPr>
        <p:txBody>
          <a:bodyPr>
            <a:normAutofit/>
          </a:bodyPr>
          <a:lstStyle/>
          <a:p>
            <a:pPr marL="0" indent="0">
              <a:buNone/>
            </a:pPr>
            <a:r>
              <a:rPr lang="nl-NL" sz="2400" dirty="0">
                <a:latin typeface="Candara" panose="020E0502030303020204" pitchFamily="34" charset="0"/>
              </a:rPr>
              <a:t>Uitgelichte innovatie</a:t>
            </a:r>
          </a:p>
          <a:p>
            <a:pPr marL="0" indent="0">
              <a:buNone/>
            </a:pPr>
            <a:r>
              <a:rPr lang="nl-NL" sz="2400" b="1" dirty="0">
                <a:latin typeface="Candara" panose="020E0502030303020204" pitchFamily="34" charset="0"/>
              </a:rPr>
              <a:t>Infrawall</a:t>
            </a:r>
          </a:p>
          <a:p>
            <a:endParaRPr lang="nl-NL" sz="2400" dirty="0">
              <a:latin typeface="Candara" panose="020E0502030303020204" pitchFamily="34" charset="0"/>
            </a:endParaRPr>
          </a:p>
          <a:p>
            <a:r>
              <a:rPr lang="nl-NL" sz="2400" dirty="0">
                <a:latin typeface="Candara" panose="020E0502030303020204" pitchFamily="34" charset="0"/>
              </a:rPr>
              <a:t>Scherm van mycelium (bermgras en paddenstoelwortels) in een frame van </a:t>
            </a:r>
            <a:r>
              <a:rPr lang="nl-NL" sz="2400" dirty="0" err="1">
                <a:latin typeface="Candara" panose="020E0502030303020204" pitchFamily="34" charset="0"/>
              </a:rPr>
              <a:t>Accoyahout</a:t>
            </a:r>
            <a:r>
              <a:rPr lang="nl-NL" sz="2400" dirty="0">
                <a:latin typeface="Candara" panose="020E0502030303020204" pitchFamily="34" charset="0"/>
              </a:rPr>
              <a:t> en een fundering van gerecycled plastic. </a:t>
            </a:r>
          </a:p>
          <a:p>
            <a:r>
              <a:rPr lang="nl-NL" sz="2400" dirty="0">
                <a:latin typeface="Candara" panose="020E0502030303020204" pitchFamily="34" charset="0"/>
              </a:rPr>
              <a:t>Modulaire opbouw waardoor het mogelijk is zonnepanelen en insectenhotels toe te voegen</a:t>
            </a:r>
          </a:p>
          <a:p>
            <a:r>
              <a:rPr lang="nl-NL" sz="2400" dirty="0">
                <a:latin typeface="Candara" panose="020E0502030303020204" pitchFamily="34" charset="0"/>
              </a:rPr>
              <a:t>Waterberging in de panelen.</a:t>
            </a:r>
          </a:p>
        </p:txBody>
      </p:sp>
      <p:sp>
        <p:nvSpPr>
          <p:cNvPr id="4" name="Tijdelijke aanduiding voor dianummer 3">
            <a:extLst>
              <a:ext uri="{FF2B5EF4-FFF2-40B4-BE49-F238E27FC236}">
                <a16:creationId xmlns:a16="http://schemas.microsoft.com/office/drawing/2014/main" id="{B9934036-2B15-4FAF-800C-5448BF360D3A}"/>
              </a:ext>
            </a:extLst>
          </p:cNvPr>
          <p:cNvSpPr>
            <a:spLocks noGrp="1"/>
          </p:cNvSpPr>
          <p:nvPr>
            <p:ph type="sldNum" sz="quarter" idx="12"/>
          </p:nvPr>
        </p:nvSpPr>
        <p:spPr>
          <a:xfrm>
            <a:off x="8292269" y="6310311"/>
            <a:ext cx="2743200" cy="365125"/>
          </a:xfrm>
        </p:spPr>
        <p:txBody>
          <a:bodyPr/>
          <a:lstStyle/>
          <a:p>
            <a:fld id="{993A4BE7-94F8-43D0-A956-A40AC5AB901E}" type="slidenum">
              <a:rPr lang="nl-NL" smtClean="0"/>
              <a:t>65</a:t>
            </a:fld>
            <a:endParaRPr lang="nl-NL" dirty="0"/>
          </a:p>
        </p:txBody>
      </p:sp>
      <p:sp>
        <p:nvSpPr>
          <p:cNvPr id="13" name="Tekstvak 12">
            <a:extLst>
              <a:ext uri="{FF2B5EF4-FFF2-40B4-BE49-F238E27FC236}">
                <a16:creationId xmlns:a16="http://schemas.microsoft.com/office/drawing/2014/main" id="{B87B36C7-FD10-419D-88FA-C808A9DF3B00}"/>
              </a:ext>
            </a:extLst>
          </p:cNvPr>
          <p:cNvSpPr txBox="1"/>
          <p:nvPr/>
        </p:nvSpPr>
        <p:spPr>
          <a:xfrm>
            <a:off x="10755588" y="6038463"/>
            <a:ext cx="1196422" cy="276999"/>
          </a:xfrm>
          <a:prstGeom prst="rect">
            <a:avLst/>
          </a:prstGeom>
          <a:noFill/>
        </p:spPr>
        <p:txBody>
          <a:bodyPr wrap="square" rtlCol="0">
            <a:spAutoFit/>
          </a:bodyPr>
          <a:lstStyle/>
          <a:p>
            <a:r>
              <a:rPr lang="nl-NL" sz="1200" i="1" dirty="0">
                <a:solidFill>
                  <a:srgbClr val="404040"/>
                </a:solidFill>
                <a:latin typeface="Candara" panose="020E0502030303020204" pitchFamily="34" charset="0"/>
              </a:rPr>
              <a:t>Bron: HAN.nl</a:t>
            </a:r>
            <a:endParaRPr lang="nl-NL" sz="1200" i="1" dirty="0">
              <a:latin typeface="Candara" panose="020E0502030303020204" pitchFamily="34" charset="0"/>
            </a:endParaRPr>
          </a:p>
        </p:txBody>
      </p:sp>
      <p:pic>
        <p:nvPicPr>
          <p:cNvPr id="6" name="Afbeelding 5">
            <a:hlinkClick r:id="rId3"/>
            <a:extLst>
              <a:ext uri="{FF2B5EF4-FFF2-40B4-BE49-F238E27FC236}">
                <a16:creationId xmlns:a16="http://schemas.microsoft.com/office/drawing/2014/main" id="{7AD6DF7D-3DB8-453D-AC7E-93BCDF48D8F4}"/>
              </a:ext>
            </a:extLst>
          </p:cNvPr>
          <p:cNvPicPr>
            <a:picLocks noChangeAspect="1"/>
          </p:cNvPicPr>
          <p:nvPr/>
        </p:nvPicPr>
        <p:blipFill rotWithShape="1">
          <a:blip r:embed="rId4"/>
          <a:srcRect r="6010"/>
          <a:stretch/>
        </p:blipFill>
        <p:spPr>
          <a:xfrm>
            <a:off x="7247515" y="1647969"/>
            <a:ext cx="4563485" cy="4390494"/>
          </a:xfrm>
          <a:prstGeom prst="rect">
            <a:avLst/>
          </a:prstGeom>
        </p:spPr>
      </p:pic>
    </p:spTree>
    <p:extLst>
      <p:ext uri="{BB962C8B-B14F-4D97-AF65-F5344CB8AC3E}">
        <p14:creationId xmlns:p14="http://schemas.microsoft.com/office/powerpoint/2010/main" val="446009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lstStyle/>
          <a:p>
            <a:r>
              <a:rPr lang="nl-NL" dirty="0"/>
              <a:t>Duurzame innovaties vanuit het oogpunt van LCA</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extLst>
              <p:ext uri="{D42A27DB-BD31-4B8C-83A1-F6EECF244321}">
                <p14:modId xmlns:p14="http://schemas.microsoft.com/office/powerpoint/2010/main" val="3810857702"/>
              </p:ext>
            </p:extLst>
          </p:nvPr>
        </p:nvGraphicFramePr>
        <p:xfrm>
          <a:off x="838200" y="1646361"/>
          <a:ext cx="9876836" cy="3422143"/>
        </p:xfrm>
        <a:graphic>
          <a:graphicData uri="http://schemas.openxmlformats.org/drawingml/2006/table">
            <a:tbl>
              <a:tblPr firstRow="1" bandRow="1">
                <a:tableStyleId>{93296810-A885-4BE3-A3E7-6D5BEEA58F35}</a:tableStyleId>
              </a:tblPr>
              <a:tblGrid>
                <a:gridCol w="3150402">
                  <a:extLst>
                    <a:ext uri="{9D8B030D-6E8A-4147-A177-3AD203B41FA5}">
                      <a16:colId xmlns:a16="http://schemas.microsoft.com/office/drawing/2014/main" val="293475174"/>
                    </a:ext>
                  </a:extLst>
                </a:gridCol>
                <a:gridCol w="1349902">
                  <a:extLst>
                    <a:ext uri="{9D8B030D-6E8A-4147-A177-3AD203B41FA5}">
                      <a16:colId xmlns:a16="http://schemas.microsoft.com/office/drawing/2014/main" val="2369572268"/>
                    </a:ext>
                  </a:extLst>
                </a:gridCol>
                <a:gridCol w="1303751">
                  <a:extLst>
                    <a:ext uri="{9D8B030D-6E8A-4147-A177-3AD203B41FA5}">
                      <a16:colId xmlns:a16="http://schemas.microsoft.com/office/drawing/2014/main" val="948224947"/>
                    </a:ext>
                  </a:extLst>
                </a:gridCol>
                <a:gridCol w="1384515">
                  <a:extLst>
                    <a:ext uri="{9D8B030D-6E8A-4147-A177-3AD203B41FA5}">
                      <a16:colId xmlns:a16="http://schemas.microsoft.com/office/drawing/2014/main" val="1927803089"/>
                    </a:ext>
                  </a:extLst>
                </a:gridCol>
                <a:gridCol w="1315289">
                  <a:extLst>
                    <a:ext uri="{9D8B030D-6E8A-4147-A177-3AD203B41FA5}">
                      <a16:colId xmlns:a16="http://schemas.microsoft.com/office/drawing/2014/main" val="3524909623"/>
                    </a:ext>
                  </a:extLst>
                </a:gridCol>
                <a:gridCol w="1372977">
                  <a:extLst>
                    <a:ext uri="{9D8B030D-6E8A-4147-A177-3AD203B41FA5}">
                      <a16:colId xmlns:a16="http://schemas.microsoft.com/office/drawing/2014/main" val="2994365500"/>
                    </a:ext>
                  </a:extLst>
                </a:gridCol>
              </a:tblGrid>
              <a:tr h="1256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Verbetering van de MKI ten opzichte van traditionele producten en processen, gespecificeerd naar fase van de levenscyclusanalyse </a:t>
                      </a:r>
                    </a:p>
                  </a:txBody>
                  <a:tcPr>
                    <a:solidFill>
                      <a:schemeClr val="bg2"/>
                    </a:solidFill>
                  </a:tcPr>
                </a:tc>
                <a:tc>
                  <a:txBody>
                    <a:bodyPr/>
                    <a:lstStyle/>
                    <a:p>
                      <a:pPr algn="ctr"/>
                      <a:r>
                        <a:rPr lang="nl-NL" sz="1600" dirty="0"/>
                        <a:t>Fase A 1 - 3</a:t>
                      </a:r>
                    </a:p>
                    <a:p>
                      <a:pPr algn="ctr"/>
                      <a:r>
                        <a:rPr lang="nl-NL" sz="1600" dirty="0"/>
                        <a:t>Productiefase</a:t>
                      </a:r>
                    </a:p>
                    <a:p>
                      <a:pPr algn="ctr"/>
                      <a:r>
                        <a:rPr lang="nl-NL" sz="1600" dirty="0"/>
                        <a:t>(</a:t>
                      </a:r>
                      <a:r>
                        <a:rPr lang="nl-NL" sz="1600" dirty="0">
                          <a:sym typeface="Symbol" panose="05050102010706020507" pitchFamily="18" charset="2"/>
                        </a:rPr>
                        <a:t></a:t>
                      </a:r>
                      <a:r>
                        <a:rPr lang="nl-NL" sz="1600" dirty="0"/>
                        <a:t>1)</a:t>
                      </a:r>
                    </a:p>
                  </a:txBody>
                  <a:tcPr anchor="ctr">
                    <a:solidFill>
                      <a:schemeClr val="accent6">
                        <a:lumMod val="75000"/>
                      </a:schemeClr>
                    </a:solidFill>
                  </a:tcPr>
                </a:tc>
                <a:tc>
                  <a:txBody>
                    <a:bodyPr/>
                    <a:lstStyle/>
                    <a:p>
                      <a:pPr algn="ctr"/>
                      <a:r>
                        <a:rPr lang="nl-NL" sz="1600" dirty="0"/>
                        <a:t>Fase A 4 - 5</a:t>
                      </a:r>
                    </a:p>
                    <a:p>
                      <a:pPr algn="ctr"/>
                      <a:r>
                        <a:rPr lang="nl-NL" sz="1600" dirty="0"/>
                        <a:t>Bouwfase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a:t>
                      </a:r>
                      <a:r>
                        <a:rPr lang="nl-NL" sz="1600" dirty="0">
                          <a:sym typeface="Symbol" panose="05050102010706020507" pitchFamily="18" charset="2"/>
                        </a:rPr>
                        <a:t>2</a:t>
                      </a:r>
                      <a:r>
                        <a:rPr lang="nl-NL" sz="1600" dirty="0"/>
                        <a:t>)</a:t>
                      </a:r>
                    </a:p>
                  </a:txBody>
                  <a:tcPr anchor="ctr">
                    <a:solidFill>
                      <a:srgbClr val="92D050"/>
                    </a:solidFill>
                  </a:tcPr>
                </a:tc>
                <a:tc>
                  <a:txBody>
                    <a:bodyPr/>
                    <a:lstStyle/>
                    <a:p>
                      <a:pPr algn="ctr"/>
                      <a:r>
                        <a:rPr lang="nl-NL" sz="1600" dirty="0"/>
                        <a:t>Fase B 1 - 7</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Gebruiksfase (</a:t>
                      </a:r>
                      <a:r>
                        <a:rPr lang="nl-NL" sz="1600" dirty="0">
                          <a:sym typeface="Symbol" panose="05050102010706020507" pitchFamily="18" charset="2"/>
                        </a:rPr>
                        <a:t>3</a:t>
                      </a:r>
                      <a:r>
                        <a:rPr lang="nl-NL" sz="1600" dirty="0"/>
                        <a:t>)</a:t>
                      </a:r>
                    </a:p>
                  </a:txBody>
                  <a:tcPr anchor="ctr">
                    <a:solidFill>
                      <a:schemeClr val="accent6">
                        <a:lumMod val="75000"/>
                      </a:schemeClr>
                    </a:solidFill>
                  </a:tcPr>
                </a:tc>
                <a:tc>
                  <a:txBody>
                    <a:bodyPr/>
                    <a:lstStyle/>
                    <a:p>
                      <a:pPr algn="ctr"/>
                      <a:r>
                        <a:rPr lang="nl-NL" sz="1600" dirty="0"/>
                        <a:t>Fase C 1 - 4</a:t>
                      </a:r>
                    </a:p>
                    <a:p>
                      <a:pPr algn="ctr"/>
                      <a:r>
                        <a:rPr lang="nl-NL" sz="1600" dirty="0"/>
                        <a:t>Sloop- en verwerkings-fase</a:t>
                      </a:r>
                    </a:p>
                  </a:txBody>
                  <a:tcPr anchor="ctr">
                    <a:solidFill>
                      <a:srgbClr val="92D050"/>
                    </a:solidFill>
                  </a:tcPr>
                </a:tc>
                <a:tc>
                  <a:txBody>
                    <a:bodyPr/>
                    <a:lstStyle/>
                    <a:p>
                      <a:pPr algn="ctr"/>
                      <a:r>
                        <a:rPr lang="nl-NL" sz="1600" dirty="0"/>
                        <a:t>Fase D</a:t>
                      </a:r>
                    </a:p>
                    <a:p>
                      <a:pPr algn="ctr"/>
                      <a:r>
                        <a:rPr lang="nl-NL" sz="1600" dirty="0"/>
                        <a:t>Milieulasten en -baten buiten de systeemgrens</a:t>
                      </a:r>
                    </a:p>
                  </a:txBody>
                  <a:tcPr anchor="ctr">
                    <a:solidFill>
                      <a:schemeClr val="accent6">
                        <a:lumMod val="75000"/>
                      </a:schemeClr>
                    </a:solidFill>
                  </a:tcPr>
                </a:tc>
                <a:extLst>
                  <a:ext uri="{0D108BD9-81ED-4DB2-BD59-A6C34878D82A}">
                    <a16:rowId xmlns:a16="http://schemas.microsoft.com/office/drawing/2014/main" val="3622347801"/>
                  </a:ext>
                </a:extLst>
              </a:tr>
              <a:tr h="382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ction="ppaction://hlinksldjump"/>
                        </a:rPr>
                        <a:t>Accoya Hout</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019930966"/>
                  </a:ext>
                </a:extLst>
              </a:tr>
              <a:tr h="361292">
                <a:tc>
                  <a:txBody>
                    <a:bodyPr/>
                    <a:lstStyle/>
                    <a:p>
                      <a:r>
                        <a:rPr lang="nl-NL" dirty="0">
                          <a:hlinkClick r:id="rId4" action="ppaction://hlinksldjump"/>
                        </a:rPr>
                        <a:t>Circulus lichtmast</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629406227"/>
                  </a:ext>
                </a:extLst>
              </a:tr>
              <a:tr h="412220">
                <a:tc>
                  <a:txBody>
                    <a:bodyPr/>
                    <a:lstStyle/>
                    <a:p>
                      <a:r>
                        <a:rPr lang="nl-NL" dirty="0">
                          <a:hlinkClick r:id="rId5" action="ppaction://hlinksldjump"/>
                        </a:rPr>
                        <a:t>Circulus straatmeubilair</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255281222"/>
                  </a:ext>
                </a:extLst>
              </a:tr>
              <a:tr h="381965">
                <a:tc>
                  <a:txBody>
                    <a:bodyPr/>
                    <a:lstStyle/>
                    <a:p>
                      <a:r>
                        <a:rPr lang="nl-NL" dirty="0">
                          <a:hlinkClick r:id="rId6" action="ppaction://hlinksldjump"/>
                        </a:rPr>
                        <a:t>Twinwood</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948739311"/>
                  </a:ext>
                </a:extLst>
              </a:tr>
              <a:tr h="416688">
                <a:tc>
                  <a:txBody>
                    <a:bodyPr/>
                    <a:lstStyle/>
                    <a:p>
                      <a:r>
                        <a:rPr lang="nl-NL" dirty="0">
                          <a:hlinkClick r:id="rId7" action="ppaction://hlinksldjump"/>
                        </a:rPr>
                        <a:t>Infrawall</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3594593867"/>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66</a:t>
            </a:fld>
            <a:endParaRPr lang="nl-NL" dirty="0"/>
          </a:p>
        </p:txBody>
      </p:sp>
      <p:sp>
        <p:nvSpPr>
          <p:cNvPr id="7" name="Tekstvak 6">
            <a:extLst>
              <a:ext uri="{FF2B5EF4-FFF2-40B4-BE49-F238E27FC236}">
                <a16:creationId xmlns:a16="http://schemas.microsoft.com/office/drawing/2014/main" id="{8468F5FA-6AB6-4D2B-94B9-F253F3A70672}"/>
              </a:ext>
            </a:extLst>
          </p:cNvPr>
          <p:cNvSpPr txBox="1"/>
          <p:nvPr/>
        </p:nvSpPr>
        <p:spPr>
          <a:xfrm>
            <a:off x="732088" y="5219984"/>
            <a:ext cx="11007522" cy="984885"/>
          </a:xfrm>
          <a:prstGeom prst="rect">
            <a:avLst/>
          </a:prstGeom>
          <a:noFill/>
        </p:spPr>
        <p:txBody>
          <a:bodyPr wrap="square" rtlCol="0">
            <a:spAutoFit/>
          </a:bodyPr>
          <a:lstStyle/>
          <a:p>
            <a:r>
              <a:rPr lang="nl-NL" sz="1600" dirty="0">
                <a:solidFill>
                  <a:schemeClr val="accent6">
                    <a:lumMod val="50000"/>
                  </a:schemeClr>
                </a:solidFill>
                <a:latin typeface="Candara" panose="020E0502030303020204" pitchFamily="34" charset="0"/>
              </a:rPr>
              <a:t>(</a:t>
            </a:r>
            <a:r>
              <a:rPr lang="nl-NL" sz="1600" dirty="0">
                <a:solidFill>
                  <a:schemeClr val="accent6">
                    <a:lumMod val="50000"/>
                  </a:schemeClr>
                </a:solidFill>
                <a:latin typeface="Candara" panose="020E0502030303020204" pitchFamily="34" charset="0"/>
                <a:sym typeface="Symbol" panose="05050102010706020507" pitchFamily="18" charset="2"/>
              </a:rPr>
              <a:t></a:t>
            </a:r>
            <a:r>
              <a:rPr lang="nl-NL" sz="1400" dirty="0">
                <a:solidFill>
                  <a:schemeClr val="accent6">
                    <a:lumMod val="50000"/>
                  </a:schemeClr>
                </a:solidFill>
                <a:latin typeface="Candara" panose="020E0502030303020204" pitchFamily="34" charset="0"/>
              </a:rPr>
              <a:t>1): verbetering MKI per functionele eenheid door bijvoorbeeld andere samenstelling van het product, hergebruik, gebruik van gerecyclede</a:t>
            </a:r>
          </a:p>
          <a:p>
            <a:r>
              <a:rPr lang="nl-NL" sz="1400" dirty="0">
                <a:solidFill>
                  <a:schemeClr val="accent6">
                    <a:lumMod val="50000"/>
                  </a:schemeClr>
                </a:solidFill>
                <a:latin typeface="Candara" panose="020E0502030303020204" pitchFamily="34" charset="0"/>
              </a:rPr>
              <a:t>          materialen, gebruik van reststromen, duurzamer productieproces, materialen met minder massa.</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2</a:t>
            </a:r>
            <a:r>
              <a:rPr lang="nl-NL" sz="1400" dirty="0">
                <a:solidFill>
                  <a:schemeClr val="accent6">
                    <a:lumMod val="50000"/>
                  </a:schemeClr>
                </a:solidFill>
                <a:latin typeface="Candara" panose="020E0502030303020204" pitchFamily="34" charset="0"/>
              </a:rPr>
              <a:t>): verbetering MKI per functionele eenheid door bijvoorbeeld de inzet van emissieloos transport en materieel</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3</a:t>
            </a:r>
            <a:r>
              <a:rPr lang="nl-NL" sz="1400" dirty="0">
                <a:solidFill>
                  <a:schemeClr val="accent6">
                    <a:lumMod val="50000"/>
                  </a:schemeClr>
                </a:solidFill>
                <a:latin typeface="Candara" panose="020E0502030303020204" pitchFamily="34" charset="0"/>
              </a:rPr>
              <a:t>): verbetering MKI per functionele eenheid en per jaar door verlenging levensduur</a:t>
            </a:r>
            <a:endParaRPr lang="nl-NL" sz="1600" dirty="0"/>
          </a:p>
        </p:txBody>
      </p:sp>
    </p:spTree>
    <p:extLst>
      <p:ext uri="{BB962C8B-B14F-4D97-AF65-F5344CB8AC3E}">
        <p14:creationId xmlns:p14="http://schemas.microsoft.com/office/powerpoint/2010/main" val="39289127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AC382F4-873B-42E3-9777-D6C3400C72F8}"/>
              </a:ext>
            </a:extLst>
          </p:cNvPr>
          <p:cNvSpPr>
            <a:spLocks noGrp="1"/>
          </p:cNvSpPr>
          <p:nvPr>
            <p:ph type="title"/>
          </p:nvPr>
        </p:nvSpPr>
        <p:spPr>
          <a:xfrm>
            <a:off x="836612" y="457200"/>
            <a:ext cx="3935413" cy="1600200"/>
          </a:xfrm>
        </p:spPr>
        <p:txBody>
          <a:bodyPr>
            <a:normAutofit/>
          </a:bodyPr>
          <a:lstStyle/>
          <a:p>
            <a:r>
              <a:rPr lang="nl-NL" sz="2400" b="1" dirty="0">
                <a:latin typeface="Candara" panose="020E0502030303020204" pitchFamily="34" charset="0"/>
              </a:rPr>
              <a:t>Milieuprestatie GWW </a:t>
            </a:r>
            <a:br>
              <a:rPr lang="nl-NL" sz="3600" b="1" dirty="0">
                <a:latin typeface="Candara" panose="020E0502030303020204" pitchFamily="34" charset="0"/>
              </a:rPr>
            </a:br>
            <a:r>
              <a:rPr lang="nl-NL" sz="3600" b="1" dirty="0">
                <a:latin typeface="Candara" panose="020E0502030303020204" pitchFamily="34" charset="0"/>
              </a:rPr>
              <a:t>Grond</a:t>
            </a:r>
            <a:br>
              <a:rPr lang="nl-NL" sz="3600" b="1" dirty="0">
                <a:latin typeface="Candara" panose="020E0502030303020204" pitchFamily="34" charset="0"/>
              </a:rPr>
            </a:br>
            <a:endParaRPr lang="nl-NL" sz="3600" b="1" dirty="0">
              <a:latin typeface="Candara" panose="020E0502030303020204" pitchFamily="34" charset="0"/>
            </a:endParaRPr>
          </a:p>
        </p:txBody>
      </p:sp>
      <p:sp>
        <p:nvSpPr>
          <p:cNvPr id="12" name="Tijdelijke aanduiding voor tekst 11">
            <a:extLst>
              <a:ext uri="{FF2B5EF4-FFF2-40B4-BE49-F238E27FC236}">
                <a16:creationId xmlns:a16="http://schemas.microsoft.com/office/drawing/2014/main" id="{74D33917-EDA7-4E28-8845-6EB3251DE1B9}"/>
              </a:ext>
            </a:extLst>
          </p:cNvPr>
          <p:cNvSpPr>
            <a:spLocks noGrp="1"/>
          </p:cNvSpPr>
          <p:nvPr>
            <p:ph type="body" sz="half" idx="2"/>
          </p:nvPr>
        </p:nvSpPr>
        <p:spPr/>
        <p:txBody>
          <a:bodyPr>
            <a:normAutofit/>
          </a:bodyPr>
          <a:lstStyle/>
          <a:p>
            <a:pPr marL="457200" indent="-457200">
              <a:buFont typeface="+mj-lt"/>
              <a:buAutoNum type="arabicPeriod"/>
            </a:pPr>
            <a:r>
              <a:rPr lang="nl-NL" sz="2000" dirty="0">
                <a:latin typeface="Candara" panose="020E0502030303020204" pitchFamily="34" charset="0"/>
              </a:rPr>
              <a:t>Leervragen en opdrachten</a:t>
            </a:r>
          </a:p>
          <a:p>
            <a:pPr marL="457200" indent="-457200">
              <a:buFont typeface="+mj-lt"/>
              <a:buAutoNum type="arabicPeriod"/>
            </a:pPr>
            <a:r>
              <a:rPr lang="nl-NL" sz="2000" dirty="0">
                <a:latin typeface="Candara" panose="020E0502030303020204" pitchFamily="34" charset="0"/>
              </a:rPr>
              <a:t>Bibliotheek</a:t>
            </a:r>
          </a:p>
          <a:p>
            <a:pPr marL="914400" lvl="1" indent="-457200">
              <a:buFont typeface="+mj-lt"/>
              <a:buAutoNum type="alphaLcParenR"/>
            </a:pPr>
            <a:r>
              <a:rPr lang="nl-NL" sz="1800" dirty="0">
                <a:latin typeface="Candara" panose="020E0502030303020204" pitchFamily="34" charset="0"/>
              </a:rPr>
              <a:t>Studiemateriaal</a:t>
            </a:r>
          </a:p>
          <a:p>
            <a:pPr marL="914400" lvl="1" indent="-457200">
              <a:buFont typeface="+mj-lt"/>
              <a:buAutoNum type="alphaLcParenR"/>
            </a:pPr>
            <a:r>
              <a:rPr lang="nl-NL" sz="1800" dirty="0">
                <a:latin typeface="Candara" panose="020E0502030303020204" pitchFamily="34" charset="0"/>
              </a:rPr>
              <a:t>Nadere Info</a:t>
            </a:r>
          </a:p>
          <a:p>
            <a:endParaRPr lang="nl-NL" dirty="0"/>
          </a:p>
        </p:txBody>
      </p:sp>
      <p:sp>
        <p:nvSpPr>
          <p:cNvPr id="4" name="Tijdelijke aanduiding voor dianummer 3">
            <a:extLst>
              <a:ext uri="{FF2B5EF4-FFF2-40B4-BE49-F238E27FC236}">
                <a16:creationId xmlns:a16="http://schemas.microsoft.com/office/drawing/2014/main" id="{16B780C7-4F35-4FF3-909C-0BCF17A64536}"/>
              </a:ext>
            </a:extLst>
          </p:cNvPr>
          <p:cNvSpPr>
            <a:spLocks noGrp="1"/>
          </p:cNvSpPr>
          <p:nvPr>
            <p:ph type="sldNum" sz="quarter" idx="12"/>
          </p:nvPr>
        </p:nvSpPr>
        <p:spPr/>
        <p:txBody>
          <a:bodyPr/>
          <a:lstStyle/>
          <a:p>
            <a:fld id="{993A4BE7-94F8-43D0-A956-A40AC5AB901E}" type="slidenum">
              <a:rPr lang="nl-NL" smtClean="0"/>
              <a:t>67</a:t>
            </a:fld>
            <a:endParaRPr lang="nl-NL" dirty="0"/>
          </a:p>
        </p:txBody>
      </p:sp>
      <p:sp>
        <p:nvSpPr>
          <p:cNvPr id="15" name="Tekstvak 14">
            <a:extLst>
              <a:ext uri="{FF2B5EF4-FFF2-40B4-BE49-F238E27FC236}">
                <a16:creationId xmlns:a16="http://schemas.microsoft.com/office/drawing/2014/main" id="{1468219F-4FE1-402E-B72D-12A57820F660}"/>
              </a:ext>
            </a:extLst>
          </p:cNvPr>
          <p:cNvSpPr txBox="1"/>
          <p:nvPr/>
        </p:nvSpPr>
        <p:spPr>
          <a:xfrm>
            <a:off x="10146333" y="5792694"/>
            <a:ext cx="1817914" cy="276999"/>
          </a:xfrm>
          <a:prstGeom prst="rect">
            <a:avLst/>
          </a:prstGeom>
          <a:noFill/>
        </p:spPr>
        <p:txBody>
          <a:bodyPr wrap="square" rtlCol="0">
            <a:spAutoFit/>
          </a:bodyPr>
          <a:lstStyle/>
          <a:p>
            <a:r>
              <a:rPr lang="nl-NL" sz="1200" dirty="0"/>
              <a:t>Bron: Rijkswaterstaat.nl</a:t>
            </a:r>
          </a:p>
        </p:txBody>
      </p:sp>
      <p:pic>
        <p:nvPicPr>
          <p:cNvPr id="11" name="Afbeelding 10">
            <a:extLst>
              <a:ext uri="{FF2B5EF4-FFF2-40B4-BE49-F238E27FC236}">
                <a16:creationId xmlns:a16="http://schemas.microsoft.com/office/drawing/2014/main" id="{CBB00DF8-F2F9-4F89-9081-05BB6682A074}"/>
              </a:ext>
            </a:extLst>
          </p:cNvPr>
          <p:cNvPicPr>
            <a:picLocks noChangeAspect="1"/>
          </p:cNvPicPr>
          <p:nvPr/>
        </p:nvPicPr>
        <p:blipFill>
          <a:blip r:embed="rId2"/>
          <a:stretch>
            <a:fillRect/>
          </a:stretch>
        </p:blipFill>
        <p:spPr>
          <a:xfrm>
            <a:off x="6539525" y="788307"/>
            <a:ext cx="5424722" cy="4937580"/>
          </a:xfrm>
          <a:prstGeom prst="rect">
            <a:avLst/>
          </a:prstGeom>
        </p:spPr>
      </p:pic>
    </p:spTree>
    <p:extLst>
      <p:ext uri="{BB962C8B-B14F-4D97-AF65-F5344CB8AC3E}">
        <p14:creationId xmlns:p14="http://schemas.microsoft.com/office/powerpoint/2010/main" val="16129714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1797-2E95-49EB-A78B-8DD2894C1CBB}"/>
              </a:ext>
            </a:extLst>
          </p:cNvPr>
          <p:cNvSpPr>
            <a:spLocks noGrp="1"/>
          </p:cNvSpPr>
          <p:nvPr>
            <p:ph type="title"/>
          </p:nvPr>
        </p:nvSpPr>
        <p:spPr/>
        <p:txBody>
          <a:bodyPr/>
          <a:lstStyle/>
          <a:p>
            <a:r>
              <a:rPr lang="nl-NL" dirty="0"/>
              <a:t>Leervragen en opdrachten</a:t>
            </a:r>
          </a:p>
        </p:txBody>
      </p:sp>
      <p:sp>
        <p:nvSpPr>
          <p:cNvPr id="3" name="Tijdelijke aanduiding voor inhoud 2">
            <a:extLst>
              <a:ext uri="{FF2B5EF4-FFF2-40B4-BE49-F238E27FC236}">
                <a16:creationId xmlns:a16="http://schemas.microsoft.com/office/drawing/2014/main" id="{A5A5949B-CB1B-40C6-BD3A-286719B5CEDE}"/>
              </a:ext>
            </a:extLst>
          </p:cNvPr>
          <p:cNvSpPr>
            <a:spLocks noGrp="1"/>
          </p:cNvSpPr>
          <p:nvPr>
            <p:ph idx="1"/>
          </p:nvPr>
        </p:nvSpPr>
        <p:spPr/>
        <p:txBody>
          <a:bodyPr>
            <a:normAutofit/>
          </a:bodyPr>
          <a:lstStyle/>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Leervragen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lphaU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Wat is de milieu-impact van grondwerk en welke werkzaamheden van grondwerk hebben een sterke impact?</a:t>
            </a:r>
          </a:p>
          <a:p>
            <a:pPr marL="342900" indent="-342900">
              <a:buFont typeface="+mj-lt"/>
              <a:buAutoNum type="alphaUcPeriod"/>
            </a:pP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Welke mogelijkheden zijn er om grondwerk te verduurzamen</a:t>
            </a: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a:t>
            </a:r>
          </a:p>
          <a:p>
            <a:pPr marL="342900" indent="-342900">
              <a:buFont typeface="+mj-lt"/>
              <a:buAutoNum type="alphaUcPeriod"/>
            </a:pPr>
            <a:endParaRPr lang="nl-NL" sz="1800" dirty="0">
              <a:solidFill>
                <a:srgbClr val="385623"/>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Opdrachten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Bestudeer </a:t>
            </a: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het Studiemateriaal en bij voorkeur ook de Nadere Info.</a:t>
            </a:r>
            <a:endParaRPr lang="nl-NL" sz="1800" dirty="0">
              <a:solidFill>
                <a:srgbClr val="385623"/>
              </a:solidFill>
              <a:latin typeface="Candara" panose="020E0502030303020204" pitchFamily="34" charset="0"/>
              <a:cs typeface="Times New Roman" panose="02020603050405020304" pitchFamily="18" charset="0"/>
            </a:endParaRPr>
          </a:p>
          <a:p>
            <a:pPr marL="342900" lvl="0" indent="-342900">
              <a:lnSpc>
                <a:spcPct val="107000"/>
              </a:lnSpc>
              <a:buFont typeface="+mj-lt"/>
              <a:buAutoNum type="arabicPeriod"/>
            </a:pPr>
            <a:r>
              <a:rPr lang="nl-NL" sz="1800" dirty="0">
                <a:solidFill>
                  <a:srgbClr val="385623"/>
                </a:solidFill>
                <a:latin typeface="Candara" panose="020E0502030303020204" pitchFamily="34" charset="0"/>
                <a:cs typeface="Times New Roman" panose="02020603050405020304" pitchFamily="18" charset="0"/>
              </a:rPr>
              <a:t>Rangschik de innovaties uit het deel Studiemateriaal naar fase van de levenscyclusanalyse. In welke fase wordt een vermindering van de MKI bereikt ten opzichte van vergelijkbare, traditionele producten of processen?</a:t>
            </a:r>
          </a:p>
          <a:p>
            <a:pPr marL="342900" lvl="0" indent="-342900">
              <a:lnSpc>
                <a:spcPct val="107000"/>
              </a:lnSpc>
              <a:buFont typeface="+mj-lt"/>
              <a:buAutoNum type="arabicPeriod"/>
            </a:pPr>
            <a:r>
              <a:rPr lang="nl-NL" sz="1800" dirty="0">
                <a:solidFill>
                  <a:srgbClr val="385623"/>
                </a:solidFill>
                <a:latin typeface="Candara" panose="020E0502030303020204" pitchFamily="34" charset="0"/>
                <a:cs typeface="Times New Roman" panose="02020603050405020304" pitchFamily="18" charset="0"/>
              </a:rPr>
              <a:t>Bepaal – voor zover mogelijk – voor welke toepassing de verduurzaming / de innovatie geschikt is.</a:t>
            </a:r>
          </a:p>
          <a:p>
            <a:pPr marL="342900" lvl="0" indent="-342900">
              <a:lnSpc>
                <a:spcPct val="107000"/>
              </a:lnSpc>
              <a:buFont typeface="+mj-lt"/>
              <a:buAutoNum type="arabicPeriod"/>
            </a:pPr>
            <a:endParaRPr lang="nl-NL" dirty="0"/>
          </a:p>
        </p:txBody>
      </p:sp>
      <p:sp>
        <p:nvSpPr>
          <p:cNvPr id="4" name="Tijdelijke aanduiding voor dianummer 3">
            <a:extLst>
              <a:ext uri="{FF2B5EF4-FFF2-40B4-BE49-F238E27FC236}">
                <a16:creationId xmlns:a16="http://schemas.microsoft.com/office/drawing/2014/main" id="{5DB454BB-896B-4F9E-BA4B-2D924E6030D3}"/>
              </a:ext>
            </a:extLst>
          </p:cNvPr>
          <p:cNvSpPr>
            <a:spLocks noGrp="1"/>
          </p:cNvSpPr>
          <p:nvPr>
            <p:ph type="sldNum" sz="quarter" idx="12"/>
          </p:nvPr>
        </p:nvSpPr>
        <p:spPr/>
        <p:txBody>
          <a:bodyPr/>
          <a:lstStyle/>
          <a:p>
            <a:fld id="{993A4BE7-94F8-43D0-A956-A40AC5AB901E}" type="slidenum">
              <a:rPr lang="nl-NL" smtClean="0"/>
              <a:t>68</a:t>
            </a:fld>
            <a:endParaRPr lang="nl-NL" dirty="0"/>
          </a:p>
        </p:txBody>
      </p:sp>
    </p:spTree>
    <p:extLst>
      <p:ext uri="{BB962C8B-B14F-4D97-AF65-F5344CB8AC3E}">
        <p14:creationId xmlns:p14="http://schemas.microsoft.com/office/powerpoint/2010/main" val="29300408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Studiemateriaal</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69</a:t>
            </a:fld>
            <a:endParaRPr lang="nl-NL" dirty="0"/>
          </a:p>
        </p:txBody>
      </p:sp>
      <p:graphicFrame>
        <p:nvGraphicFramePr>
          <p:cNvPr id="7" name="Tabel 6">
            <a:extLst>
              <a:ext uri="{FF2B5EF4-FFF2-40B4-BE49-F238E27FC236}">
                <a16:creationId xmlns:a16="http://schemas.microsoft.com/office/drawing/2014/main" id="{F49B29E2-C623-4D3F-A339-D349FB94FD2C}"/>
              </a:ext>
            </a:extLst>
          </p:cNvPr>
          <p:cNvGraphicFramePr>
            <a:graphicFrameLocks noGrp="1"/>
          </p:cNvGraphicFramePr>
          <p:nvPr/>
        </p:nvGraphicFramePr>
        <p:xfrm>
          <a:off x="555172" y="1968178"/>
          <a:ext cx="11269125" cy="2555663"/>
        </p:xfrm>
        <a:graphic>
          <a:graphicData uri="http://schemas.openxmlformats.org/drawingml/2006/table">
            <a:tbl>
              <a:tblPr firstRow="1" firstCol="1" bandRow="1"/>
              <a:tblGrid>
                <a:gridCol w="1654629">
                  <a:extLst>
                    <a:ext uri="{9D8B030D-6E8A-4147-A177-3AD203B41FA5}">
                      <a16:colId xmlns:a16="http://schemas.microsoft.com/office/drawing/2014/main" val="2649859237"/>
                    </a:ext>
                  </a:extLst>
                </a:gridCol>
                <a:gridCol w="2819400">
                  <a:extLst>
                    <a:ext uri="{9D8B030D-6E8A-4147-A177-3AD203B41FA5}">
                      <a16:colId xmlns:a16="http://schemas.microsoft.com/office/drawing/2014/main" val="1906190954"/>
                    </a:ext>
                  </a:extLst>
                </a:gridCol>
                <a:gridCol w="1632857">
                  <a:extLst>
                    <a:ext uri="{9D8B030D-6E8A-4147-A177-3AD203B41FA5}">
                      <a16:colId xmlns:a16="http://schemas.microsoft.com/office/drawing/2014/main" val="2739885629"/>
                    </a:ext>
                  </a:extLst>
                </a:gridCol>
                <a:gridCol w="5162239">
                  <a:extLst>
                    <a:ext uri="{9D8B030D-6E8A-4147-A177-3AD203B41FA5}">
                      <a16:colId xmlns:a16="http://schemas.microsoft.com/office/drawing/2014/main" val="3762428392"/>
                    </a:ext>
                  </a:extLst>
                </a:gridCol>
              </a:tblGrid>
              <a:tr h="608155">
                <a:tc>
                  <a:txBody>
                    <a:bodyPr/>
                    <a:lstStyle/>
                    <a:p>
                      <a:pPr algn="l">
                        <a:lnSpc>
                          <a:spcPct val="107000"/>
                        </a:lnSpc>
                        <a:spcAft>
                          <a:spcPts val="800"/>
                        </a:spcAft>
                      </a:pPr>
                      <a:r>
                        <a:rPr lang="nl-NL"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Onderwerp</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Middel</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208590"/>
                  </a:ext>
                </a:extLst>
              </a:tr>
              <a:tr h="363052">
                <a:tc>
                  <a:txBody>
                    <a:bodyPr/>
                    <a:lstStyle/>
                    <a:p>
                      <a:pPr algn="l" fontAlgn="t"/>
                      <a:r>
                        <a:rPr lang="nl-NL" sz="1600" b="0" i="0" u="none" strike="noStrike" dirty="0">
                          <a:solidFill>
                            <a:srgbClr val="000000"/>
                          </a:solidFill>
                          <a:effectLst/>
                          <a:latin typeface="Calibri" panose="020F0502020204030204" pitchFamily="34" charset="0"/>
                        </a:rPr>
                        <a:t>Acquarius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Acqaint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hlinkClick r:id="rId3"/>
                        </a:rPr>
                        <a:t>https://www.acquaint.eu/nl/oplossingen/acquarius/</a:t>
                      </a:r>
                      <a:endParaRPr lang="nl-NL" sz="1600" b="0" i="0" u="none" strike="noStrike" dirty="0">
                        <a:solidFill>
                          <a:srgbClr val="000000"/>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664879"/>
                  </a:ext>
                </a:extLst>
              </a:tr>
              <a:tr h="363052">
                <a:tc>
                  <a:txBody>
                    <a:bodyPr/>
                    <a:lstStyle/>
                    <a:p>
                      <a:pPr algn="l" fontAlgn="t"/>
                      <a:r>
                        <a:rPr lang="nl-NL" sz="1600" b="0" i="0" u="none" strike="noStrike" dirty="0">
                          <a:solidFill>
                            <a:srgbClr val="171A23"/>
                          </a:solidFill>
                          <a:effectLst/>
                          <a:latin typeface="Calibri" panose="020F0502020204030204" pitchFamily="34" charset="0"/>
                        </a:rPr>
                        <a:t>Durofort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Pipelife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4"/>
                        </a:rPr>
                        <a:t>https://www.pipelife.nl/infrastructuur/buitenriolering.html</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7988179"/>
                  </a:ext>
                </a:extLst>
              </a:tr>
              <a:tr h="363052">
                <a:tc>
                  <a:txBody>
                    <a:bodyPr/>
                    <a:lstStyle/>
                    <a:p>
                      <a:pPr algn="l" fontAlgn="t"/>
                      <a:r>
                        <a:rPr lang="nl-NL" sz="1600" b="0" i="0" u="none" strike="noStrike" dirty="0">
                          <a:solidFill>
                            <a:srgbClr val="000000"/>
                          </a:solidFill>
                          <a:effectLst/>
                          <a:latin typeface="Calibri" panose="020F0502020204030204" pitchFamily="34" charset="0"/>
                        </a:rPr>
                        <a:t>FORZ</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ATM</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5"/>
                        </a:rPr>
                        <a:t>https://www.atm.nl/nl-nl/producten</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3078377"/>
                  </a:ext>
                </a:extLst>
              </a:tr>
              <a:tr h="363052">
                <a:tc>
                  <a:txBody>
                    <a:bodyPr/>
                    <a:lstStyle/>
                    <a:p>
                      <a:pPr algn="l" fontAlgn="t"/>
                      <a:r>
                        <a:rPr lang="nl-NL" sz="1600" b="0" i="0" u="none" strike="noStrike" dirty="0">
                          <a:solidFill>
                            <a:srgbClr val="2C2A3B"/>
                          </a:solidFill>
                          <a:effectLst/>
                          <a:latin typeface="Calibri" panose="020F0502020204030204" pitchFamily="34" charset="0"/>
                        </a:rPr>
                        <a:t>GEOWALL </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Netics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Nieuwsbericht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6"/>
                        </a:rPr>
                        <a:t>https://www.netics.nl/bouwen-met-bagger/</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723085"/>
                  </a:ext>
                </a:extLst>
              </a:tr>
              <a:tr h="363052">
                <a:tc>
                  <a:txBody>
                    <a:bodyPr/>
                    <a:lstStyle/>
                    <a:p>
                      <a:pPr algn="l" fontAlgn="t"/>
                      <a:r>
                        <a:rPr lang="nl-NL" sz="1600" b="0" i="0" u="none" strike="noStrike" dirty="0">
                          <a:solidFill>
                            <a:srgbClr val="2C2A3B"/>
                          </a:solidFill>
                          <a:effectLst/>
                          <a:latin typeface="Calibri" panose="020F0502020204030204" pitchFamily="34" charset="0"/>
                        </a:rPr>
                        <a:t>Het Nieuwe Draaien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GreenDeal Het Nieuwe Draaien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7"/>
                        </a:rPr>
                        <a:t>https://greendealhetnieuwedraaien.nl/lijst-met-beschikbare-elektrische-mobiele-werktuigen/</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5886710"/>
                  </a:ext>
                </a:extLst>
              </a:tr>
            </a:tbl>
          </a:graphicData>
        </a:graphic>
      </p:graphicFrame>
    </p:spTree>
    <p:extLst>
      <p:ext uri="{BB962C8B-B14F-4D97-AF65-F5344CB8AC3E}">
        <p14:creationId xmlns:p14="http://schemas.microsoft.com/office/powerpoint/2010/main" val="3378225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48071" y="4372063"/>
            <a:ext cx="9144000" cy="1655762"/>
          </a:xfrm>
        </p:spPr>
        <p:txBody>
          <a:bodyPr>
            <a:normAutofit/>
          </a:bodyPr>
          <a:lstStyle/>
          <a:p>
            <a:r>
              <a:rPr lang="nl-NL" sz="3200" b="1" dirty="0">
                <a:solidFill>
                  <a:schemeClr val="accent6">
                    <a:lumMod val="50000"/>
                  </a:schemeClr>
                </a:solidFill>
              </a:rPr>
              <a:t>Asfalt</a:t>
            </a:r>
          </a:p>
        </p:txBody>
      </p:sp>
      <p:sp>
        <p:nvSpPr>
          <p:cNvPr id="6" name="Titel 1">
            <a:extLst>
              <a:ext uri="{FF2B5EF4-FFF2-40B4-BE49-F238E27FC236}">
                <a16:creationId xmlns:a16="http://schemas.microsoft.com/office/drawing/2014/main" id="{3C6ECCF2-DBA9-4480-A213-F526BA59227F}"/>
              </a:ext>
            </a:extLst>
          </p:cNvPr>
          <p:cNvSpPr>
            <a:spLocks noGrp="1"/>
          </p:cNvSpPr>
          <p:nvPr>
            <p:ph type="ctrTitle"/>
          </p:nvPr>
        </p:nvSpPr>
        <p:spPr>
          <a:xfrm>
            <a:off x="1524000" y="2453947"/>
            <a:ext cx="9144000" cy="1950105"/>
          </a:xfrm>
        </p:spPr>
        <p:txBody>
          <a:bodyPr>
            <a:normAutofit/>
          </a:bodyPr>
          <a:lstStyle/>
          <a:p>
            <a:r>
              <a:rPr lang="nl-NL" sz="5300" b="1" dirty="0"/>
              <a:t>Milieuprestatie GWW</a:t>
            </a:r>
            <a:br>
              <a:rPr lang="nl-NL" sz="3100" dirty="0"/>
            </a:br>
            <a:endParaRPr lang="nl-NL" sz="3100" dirty="0"/>
          </a:p>
        </p:txBody>
      </p:sp>
    </p:spTree>
    <p:extLst>
      <p:ext uri="{BB962C8B-B14F-4D97-AF65-F5344CB8AC3E}">
        <p14:creationId xmlns:p14="http://schemas.microsoft.com/office/powerpoint/2010/main" val="3087954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normAutofit/>
          </a:bodyPr>
          <a:lstStyle/>
          <a:p>
            <a:r>
              <a:rPr lang="nl-NL" dirty="0"/>
              <a:t>Duurzame innovaties vanuit het oogpunt van LCA</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nvPr>
        </p:nvGraphicFramePr>
        <p:xfrm>
          <a:off x="1029560" y="1567475"/>
          <a:ext cx="9876836" cy="3422143"/>
        </p:xfrm>
        <a:graphic>
          <a:graphicData uri="http://schemas.openxmlformats.org/drawingml/2006/table">
            <a:tbl>
              <a:tblPr firstRow="1" bandRow="1">
                <a:tableStyleId>{93296810-A885-4BE3-A3E7-6D5BEEA58F35}</a:tableStyleId>
              </a:tblPr>
              <a:tblGrid>
                <a:gridCol w="3150402">
                  <a:extLst>
                    <a:ext uri="{9D8B030D-6E8A-4147-A177-3AD203B41FA5}">
                      <a16:colId xmlns:a16="http://schemas.microsoft.com/office/drawing/2014/main" val="293475174"/>
                    </a:ext>
                  </a:extLst>
                </a:gridCol>
                <a:gridCol w="1349902">
                  <a:extLst>
                    <a:ext uri="{9D8B030D-6E8A-4147-A177-3AD203B41FA5}">
                      <a16:colId xmlns:a16="http://schemas.microsoft.com/office/drawing/2014/main" val="2369572268"/>
                    </a:ext>
                  </a:extLst>
                </a:gridCol>
                <a:gridCol w="1303751">
                  <a:extLst>
                    <a:ext uri="{9D8B030D-6E8A-4147-A177-3AD203B41FA5}">
                      <a16:colId xmlns:a16="http://schemas.microsoft.com/office/drawing/2014/main" val="948224947"/>
                    </a:ext>
                  </a:extLst>
                </a:gridCol>
                <a:gridCol w="1384515">
                  <a:extLst>
                    <a:ext uri="{9D8B030D-6E8A-4147-A177-3AD203B41FA5}">
                      <a16:colId xmlns:a16="http://schemas.microsoft.com/office/drawing/2014/main" val="1927803089"/>
                    </a:ext>
                  </a:extLst>
                </a:gridCol>
                <a:gridCol w="1315289">
                  <a:extLst>
                    <a:ext uri="{9D8B030D-6E8A-4147-A177-3AD203B41FA5}">
                      <a16:colId xmlns:a16="http://schemas.microsoft.com/office/drawing/2014/main" val="3524909623"/>
                    </a:ext>
                  </a:extLst>
                </a:gridCol>
                <a:gridCol w="1372977">
                  <a:extLst>
                    <a:ext uri="{9D8B030D-6E8A-4147-A177-3AD203B41FA5}">
                      <a16:colId xmlns:a16="http://schemas.microsoft.com/office/drawing/2014/main" val="2994365500"/>
                    </a:ext>
                  </a:extLst>
                </a:gridCol>
              </a:tblGrid>
              <a:tr h="1256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chemeClr val="tx1"/>
                          </a:solidFill>
                        </a:rPr>
                        <a:t>Verbetering van de MKI ten opzichte van traditionele producten en processen, gespecificeerd naar fase van de levenscyclusanalyse </a:t>
                      </a:r>
                    </a:p>
                  </a:txBody>
                  <a:tcPr>
                    <a:solidFill>
                      <a:schemeClr val="bg2"/>
                    </a:solidFill>
                  </a:tcPr>
                </a:tc>
                <a:tc>
                  <a:txBody>
                    <a:bodyPr/>
                    <a:lstStyle/>
                    <a:p>
                      <a:pPr algn="ctr"/>
                      <a:r>
                        <a:rPr lang="nl-NL" sz="1600" dirty="0"/>
                        <a:t>Fase A 1 - 3</a:t>
                      </a:r>
                    </a:p>
                    <a:p>
                      <a:pPr algn="ctr"/>
                      <a:r>
                        <a:rPr lang="nl-NL" sz="1600" dirty="0"/>
                        <a:t>Productiefase</a:t>
                      </a:r>
                    </a:p>
                    <a:p>
                      <a:pPr algn="ctr"/>
                      <a:r>
                        <a:rPr lang="nl-NL" sz="1600" dirty="0"/>
                        <a:t>(</a:t>
                      </a:r>
                      <a:r>
                        <a:rPr lang="nl-NL" sz="1600" dirty="0">
                          <a:sym typeface="Symbol" panose="05050102010706020507" pitchFamily="18" charset="2"/>
                        </a:rPr>
                        <a:t></a:t>
                      </a:r>
                      <a:r>
                        <a:rPr lang="nl-NL" sz="1600" dirty="0"/>
                        <a:t>1)</a:t>
                      </a:r>
                    </a:p>
                  </a:txBody>
                  <a:tcPr anchor="ctr">
                    <a:solidFill>
                      <a:schemeClr val="accent6">
                        <a:lumMod val="75000"/>
                      </a:schemeClr>
                    </a:solidFill>
                  </a:tcPr>
                </a:tc>
                <a:tc>
                  <a:txBody>
                    <a:bodyPr/>
                    <a:lstStyle/>
                    <a:p>
                      <a:pPr algn="ctr"/>
                      <a:r>
                        <a:rPr lang="nl-NL" sz="1600" dirty="0"/>
                        <a:t>Fase A 4 - 5</a:t>
                      </a:r>
                    </a:p>
                    <a:p>
                      <a:pPr algn="ctr"/>
                      <a:r>
                        <a:rPr lang="nl-NL" sz="1600" dirty="0"/>
                        <a:t>Bouwfase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a:t>
                      </a:r>
                      <a:r>
                        <a:rPr lang="nl-NL" sz="1600" dirty="0">
                          <a:sym typeface="Symbol" panose="05050102010706020507" pitchFamily="18" charset="2"/>
                        </a:rPr>
                        <a:t>2</a:t>
                      </a:r>
                      <a:r>
                        <a:rPr lang="nl-NL" sz="1600" dirty="0"/>
                        <a:t>)</a:t>
                      </a:r>
                    </a:p>
                  </a:txBody>
                  <a:tcPr anchor="ctr">
                    <a:solidFill>
                      <a:srgbClr val="92D050"/>
                    </a:solidFill>
                  </a:tcPr>
                </a:tc>
                <a:tc>
                  <a:txBody>
                    <a:bodyPr/>
                    <a:lstStyle/>
                    <a:p>
                      <a:pPr algn="ctr"/>
                      <a:r>
                        <a:rPr lang="nl-NL" sz="1600" dirty="0"/>
                        <a:t>Fase B 1 - 7</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Gebruiksfase (</a:t>
                      </a:r>
                      <a:r>
                        <a:rPr lang="nl-NL" sz="1600" dirty="0">
                          <a:sym typeface="Symbol" panose="05050102010706020507" pitchFamily="18" charset="2"/>
                        </a:rPr>
                        <a:t>3)</a:t>
                      </a:r>
                      <a:endParaRPr lang="nl-NL" sz="1600" dirty="0"/>
                    </a:p>
                  </a:txBody>
                  <a:tcPr anchor="ctr">
                    <a:solidFill>
                      <a:schemeClr val="accent6">
                        <a:lumMod val="75000"/>
                      </a:schemeClr>
                    </a:solidFill>
                  </a:tcPr>
                </a:tc>
                <a:tc>
                  <a:txBody>
                    <a:bodyPr/>
                    <a:lstStyle/>
                    <a:p>
                      <a:pPr algn="ctr"/>
                      <a:r>
                        <a:rPr lang="nl-NL" sz="1600" dirty="0"/>
                        <a:t>Fase C 1 - 4</a:t>
                      </a:r>
                    </a:p>
                    <a:p>
                      <a:pPr algn="ctr"/>
                      <a:r>
                        <a:rPr lang="nl-NL" sz="1600" dirty="0"/>
                        <a:t>Sloop- en verwerkings-fase</a:t>
                      </a:r>
                    </a:p>
                  </a:txBody>
                  <a:tcPr anchor="ctr">
                    <a:solidFill>
                      <a:srgbClr val="92D050"/>
                    </a:solidFill>
                  </a:tcPr>
                </a:tc>
                <a:tc>
                  <a:txBody>
                    <a:bodyPr/>
                    <a:lstStyle/>
                    <a:p>
                      <a:pPr algn="ctr"/>
                      <a:r>
                        <a:rPr lang="nl-NL" sz="1600" dirty="0"/>
                        <a:t>Fase D</a:t>
                      </a:r>
                    </a:p>
                    <a:p>
                      <a:pPr algn="ctr"/>
                      <a:r>
                        <a:rPr lang="nl-NL" sz="1600" dirty="0"/>
                        <a:t>Milieulasten en -baten buiten de systeemgrens</a:t>
                      </a:r>
                    </a:p>
                  </a:txBody>
                  <a:tcPr anchor="ctr">
                    <a:solidFill>
                      <a:schemeClr val="accent6">
                        <a:lumMod val="75000"/>
                      </a:schemeClr>
                    </a:solidFill>
                  </a:tcPr>
                </a:tc>
                <a:extLst>
                  <a:ext uri="{0D108BD9-81ED-4DB2-BD59-A6C34878D82A}">
                    <a16:rowId xmlns:a16="http://schemas.microsoft.com/office/drawing/2014/main" val="3622347801"/>
                  </a:ext>
                </a:extLst>
              </a:tr>
              <a:tr h="382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Aquarius</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019930966"/>
                  </a:ext>
                </a:extLst>
              </a:tr>
              <a:tr h="361292">
                <a:tc>
                  <a:txBody>
                    <a:bodyPr/>
                    <a:lstStyle/>
                    <a:p>
                      <a:r>
                        <a:rPr lang="nl-NL" dirty="0"/>
                        <a:t>Durofort</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629406227"/>
                  </a:ext>
                </a:extLst>
              </a:tr>
              <a:tr h="412220">
                <a:tc>
                  <a:txBody>
                    <a:bodyPr/>
                    <a:lstStyle/>
                    <a:p>
                      <a:r>
                        <a:rPr lang="nl-NL" dirty="0"/>
                        <a:t>Forz</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255281222"/>
                  </a:ext>
                </a:extLst>
              </a:tr>
              <a:tr h="381965">
                <a:tc>
                  <a:txBody>
                    <a:bodyPr/>
                    <a:lstStyle/>
                    <a:p>
                      <a:r>
                        <a:rPr lang="nl-NL" dirty="0"/>
                        <a:t>Geowall</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948739311"/>
                  </a:ext>
                </a:extLst>
              </a:tr>
              <a:tr h="416688">
                <a:tc>
                  <a:txBody>
                    <a:bodyPr/>
                    <a:lstStyle/>
                    <a:p>
                      <a:r>
                        <a:rPr lang="nl-NL" dirty="0"/>
                        <a:t>Het Nieuwe Draaien</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3594593867"/>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70</a:t>
            </a:fld>
            <a:endParaRPr lang="nl-NL" dirty="0"/>
          </a:p>
        </p:txBody>
      </p:sp>
      <p:sp>
        <p:nvSpPr>
          <p:cNvPr id="7" name="Tekstvak 6">
            <a:extLst>
              <a:ext uri="{FF2B5EF4-FFF2-40B4-BE49-F238E27FC236}">
                <a16:creationId xmlns:a16="http://schemas.microsoft.com/office/drawing/2014/main" id="{19076442-4A90-4980-88BB-173F402EE2A9}"/>
              </a:ext>
            </a:extLst>
          </p:cNvPr>
          <p:cNvSpPr txBox="1"/>
          <p:nvPr/>
        </p:nvSpPr>
        <p:spPr>
          <a:xfrm>
            <a:off x="838200" y="5180541"/>
            <a:ext cx="11007522" cy="984885"/>
          </a:xfrm>
          <a:prstGeom prst="rect">
            <a:avLst/>
          </a:prstGeom>
          <a:noFill/>
        </p:spPr>
        <p:txBody>
          <a:bodyPr wrap="square" rtlCol="0">
            <a:spAutoFit/>
          </a:bodyPr>
          <a:lstStyle/>
          <a:p>
            <a:r>
              <a:rPr lang="nl-NL" sz="1600" dirty="0">
                <a:solidFill>
                  <a:schemeClr val="accent6">
                    <a:lumMod val="50000"/>
                  </a:schemeClr>
                </a:solidFill>
                <a:latin typeface="Candara" panose="020E0502030303020204" pitchFamily="34" charset="0"/>
              </a:rPr>
              <a:t>(</a:t>
            </a:r>
            <a:r>
              <a:rPr lang="nl-NL" sz="1600" dirty="0">
                <a:solidFill>
                  <a:schemeClr val="accent6">
                    <a:lumMod val="50000"/>
                  </a:schemeClr>
                </a:solidFill>
                <a:latin typeface="Candara" panose="020E0502030303020204" pitchFamily="34" charset="0"/>
                <a:sym typeface="Symbol" panose="05050102010706020507" pitchFamily="18" charset="2"/>
              </a:rPr>
              <a:t></a:t>
            </a:r>
            <a:r>
              <a:rPr lang="nl-NL" sz="1400" dirty="0">
                <a:solidFill>
                  <a:schemeClr val="accent6">
                    <a:lumMod val="50000"/>
                  </a:schemeClr>
                </a:solidFill>
                <a:latin typeface="Candara" panose="020E0502030303020204" pitchFamily="34" charset="0"/>
              </a:rPr>
              <a:t>1): verbetering MKI per functionele eenheid door bijvoorbeeld andere samenstelling van het product, hergebruik, gebruik van gerecyclede</a:t>
            </a:r>
          </a:p>
          <a:p>
            <a:r>
              <a:rPr lang="nl-NL" sz="1400" dirty="0">
                <a:solidFill>
                  <a:schemeClr val="accent6">
                    <a:lumMod val="50000"/>
                  </a:schemeClr>
                </a:solidFill>
                <a:latin typeface="Candara" panose="020E0502030303020204" pitchFamily="34" charset="0"/>
              </a:rPr>
              <a:t>         materialen, gebruik van reststromen, duurzamer productieproces, materialen met minder massa.</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2</a:t>
            </a:r>
            <a:r>
              <a:rPr lang="nl-NL" sz="1400" dirty="0">
                <a:solidFill>
                  <a:schemeClr val="accent6">
                    <a:lumMod val="50000"/>
                  </a:schemeClr>
                </a:solidFill>
                <a:latin typeface="Candara" panose="020E0502030303020204" pitchFamily="34" charset="0"/>
              </a:rPr>
              <a:t>): verbetering MKI per functionele eenheid door bijvoorbeeld de inzet van emissieloos transport en materieel</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3</a:t>
            </a:r>
            <a:r>
              <a:rPr lang="nl-NL" sz="1400" dirty="0">
                <a:solidFill>
                  <a:schemeClr val="accent6">
                    <a:lumMod val="50000"/>
                  </a:schemeClr>
                </a:solidFill>
                <a:latin typeface="Candara" panose="020E0502030303020204" pitchFamily="34" charset="0"/>
              </a:rPr>
              <a:t>): verbetering MKI per functionele eenheid en per jaar door verlenging levensduur</a:t>
            </a:r>
            <a:endParaRPr lang="nl-NL" sz="1600" dirty="0"/>
          </a:p>
        </p:txBody>
      </p:sp>
    </p:spTree>
    <p:extLst>
      <p:ext uri="{BB962C8B-B14F-4D97-AF65-F5344CB8AC3E}">
        <p14:creationId xmlns:p14="http://schemas.microsoft.com/office/powerpoint/2010/main" val="34926610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Nadere Info</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71</a:t>
            </a:fld>
            <a:endParaRPr lang="nl-NL" dirty="0"/>
          </a:p>
        </p:txBody>
      </p:sp>
      <p:graphicFrame>
        <p:nvGraphicFramePr>
          <p:cNvPr id="7" name="Tabel 6">
            <a:extLst>
              <a:ext uri="{FF2B5EF4-FFF2-40B4-BE49-F238E27FC236}">
                <a16:creationId xmlns:a16="http://schemas.microsoft.com/office/drawing/2014/main" id="{F49B29E2-C623-4D3F-A339-D349FB94FD2C}"/>
              </a:ext>
            </a:extLst>
          </p:cNvPr>
          <p:cNvGraphicFramePr>
            <a:graphicFrameLocks noGrp="1"/>
          </p:cNvGraphicFramePr>
          <p:nvPr/>
        </p:nvGraphicFramePr>
        <p:xfrm>
          <a:off x="598716" y="1988088"/>
          <a:ext cx="11299371" cy="3644181"/>
        </p:xfrm>
        <a:graphic>
          <a:graphicData uri="http://schemas.openxmlformats.org/drawingml/2006/table">
            <a:tbl>
              <a:tblPr firstRow="1" firstCol="1" bandRow="1"/>
              <a:tblGrid>
                <a:gridCol w="2710028">
                  <a:extLst>
                    <a:ext uri="{9D8B030D-6E8A-4147-A177-3AD203B41FA5}">
                      <a16:colId xmlns:a16="http://schemas.microsoft.com/office/drawing/2014/main" val="2649859237"/>
                    </a:ext>
                  </a:extLst>
                </a:gridCol>
                <a:gridCol w="1580342">
                  <a:extLst>
                    <a:ext uri="{9D8B030D-6E8A-4147-A177-3AD203B41FA5}">
                      <a16:colId xmlns:a16="http://schemas.microsoft.com/office/drawing/2014/main" val="1906190954"/>
                    </a:ext>
                  </a:extLst>
                </a:gridCol>
                <a:gridCol w="1718544">
                  <a:extLst>
                    <a:ext uri="{9D8B030D-6E8A-4147-A177-3AD203B41FA5}">
                      <a16:colId xmlns:a16="http://schemas.microsoft.com/office/drawing/2014/main" val="2739885629"/>
                    </a:ext>
                  </a:extLst>
                </a:gridCol>
                <a:gridCol w="5290457">
                  <a:extLst>
                    <a:ext uri="{9D8B030D-6E8A-4147-A177-3AD203B41FA5}">
                      <a16:colId xmlns:a16="http://schemas.microsoft.com/office/drawing/2014/main" val="3762428392"/>
                    </a:ext>
                  </a:extLst>
                </a:gridCol>
              </a:tblGrid>
              <a:tr h="428541">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Onderwerp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Middel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208590"/>
                  </a:ext>
                </a:extLst>
              </a:tr>
              <a:tr h="363052">
                <a:tc>
                  <a:txBody>
                    <a:bodyPr/>
                    <a:lstStyle/>
                    <a:p>
                      <a:pPr algn="l" fontAlgn="t"/>
                      <a:r>
                        <a:rPr lang="nl-NL" sz="1600" b="0" i="0" u="none" strike="noStrike" dirty="0">
                          <a:solidFill>
                            <a:srgbClr val="000000"/>
                          </a:solidFill>
                          <a:effectLst/>
                          <a:latin typeface="Calibri" panose="020F0502020204030204" pitchFamily="34" charset="0"/>
                        </a:rPr>
                        <a:t>Proeftuin grondverzet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H2O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Nieuwsbericht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3"/>
                        </a:rPr>
                        <a:t>https://www.h2owaternetwerk.nl/h2o-actueel/proeftuin-voor-duurzamer-grondverzet-op-komst</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3078377"/>
                  </a:ext>
                </a:extLst>
              </a:tr>
              <a:tr h="363052">
                <a:tc>
                  <a:txBody>
                    <a:bodyPr/>
                    <a:lstStyle/>
                    <a:p>
                      <a:pPr algn="l" fontAlgn="t"/>
                      <a:r>
                        <a:rPr lang="nl-NL" sz="1600" b="0" i="0" u="none" strike="noStrike" dirty="0">
                          <a:solidFill>
                            <a:srgbClr val="000000"/>
                          </a:solidFill>
                          <a:effectLst/>
                          <a:latin typeface="Calibri" panose="020F0502020204030204" pitchFamily="34" charset="0"/>
                        </a:rPr>
                        <a:t>Hergebruik van thermisch gereinigde grond</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RWS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4"/>
                        </a:rPr>
                        <a:t>https://www.rijkswaterstaat.nl/zakelijk/duurzame-leefomgeving/circulaire-economie/thermisch-gereinigde-grond</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0019909"/>
                  </a:ext>
                </a:extLst>
              </a:tr>
              <a:tr h="373937">
                <a:tc>
                  <a:txBody>
                    <a:bodyPr/>
                    <a:lstStyle/>
                    <a:p>
                      <a:pPr algn="l" fontAlgn="t"/>
                      <a:r>
                        <a:rPr lang="nl-NL" sz="1600" b="0" i="0" u="none" strike="noStrike" dirty="0">
                          <a:solidFill>
                            <a:srgbClr val="000000"/>
                          </a:solidFill>
                          <a:effectLst/>
                          <a:latin typeface="Calibri" panose="020F0502020204030204" pitchFamily="34" charset="0"/>
                        </a:rPr>
                        <a:t>Circulair omgaan met regionale baggerspecie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Netics</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5"/>
                        </a:rPr>
                        <a:t>https://www.youtube.com/watch?v=aB6IUIrWniQ</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5765780"/>
                  </a:ext>
                </a:extLst>
              </a:tr>
              <a:tr h="363052">
                <a:tc>
                  <a:txBody>
                    <a:bodyPr/>
                    <a:lstStyle/>
                    <a:p>
                      <a:pPr algn="l" fontAlgn="t"/>
                      <a:r>
                        <a:rPr lang="nl-NL" sz="1600" b="0" i="0" u="none" strike="noStrike" dirty="0">
                          <a:solidFill>
                            <a:srgbClr val="2C2A3B"/>
                          </a:solidFill>
                          <a:effectLst/>
                          <a:latin typeface="Calibri" panose="020F0502020204030204" pitchFamily="34" charset="0"/>
                        </a:rPr>
                        <a:t>STOWA-Tool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STOWA</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6"/>
                        </a:rPr>
                        <a:t>https://www.stowa.nl/publicaties/circulair-baggerbeheer-een-toetsingsinstrument-voor-regionale-bagger-inclusief-tool</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4681906"/>
                  </a:ext>
                </a:extLst>
              </a:tr>
              <a:tr h="363052">
                <a:tc>
                  <a:txBody>
                    <a:bodyPr/>
                    <a:lstStyle/>
                    <a:p>
                      <a:pPr algn="l" fontAlgn="t"/>
                      <a:r>
                        <a:rPr lang="nl-NL" sz="1600" b="0" i="0" u="none" strike="noStrike" dirty="0">
                          <a:solidFill>
                            <a:srgbClr val="000000"/>
                          </a:solidFill>
                          <a:effectLst/>
                          <a:latin typeface="Calibri" panose="020F0502020204030204" pitchFamily="34" charset="0"/>
                        </a:rPr>
                        <a:t>Terugwinning van fosfaat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Topsector Water&amp;Maritiem</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Nieuwsbericht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7"/>
                        </a:rPr>
                        <a:t>https://www.tkiwatertechnologie.nl/projecten/terugwinnen-van-fosfaat-uit-ijzerfosfaat-houdend-zuiveringsslib/</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6807037"/>
                  </a:ext>
                </a:extLst>
              </a:tr>
              <a:tr h="363052">
                <a:tc>
                  <a:txBody>
                    <a:bodyPr/>
                    <a:lstStyle/>
                    <a:p>
                      <a:pPr algn="l" fontAlgn="t"/>
                      <a:r>
                        <a:rPr lang="nl-NL" sz="1600" b="0" i="0" u="none" strike="noStrike" dirty="0">
                          <a:solidFill>
                            <a:srgbClr val="000000"/>
                          </a:solidFill>
                          <a:effectLst/>
                          <a:latin typeface="Calibri" panose="020F0502020204030204" pitchFamily="34" charset="0"/>
                        </a:rPr>
                        <a:t>Digital twin ondergronds waternet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COB</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none" strike="noStrike" dirty="0">
                          <a:solidFill>
                            <a:srgbClr val="000000"/>
                          </a:solidFill>
                          <a:effectLst/>
                          <a:latin typeface="Calibri" panose="020F0502020204030204" pitchFamily="34" charset="0"/>
                        </a:rPr>
                        <a:t>Nieuwsbericht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8"/>
                        </a:rPr>
                        <a:t>https://www.cob.nl/magazines-brochures-en-nieuws/verdieping/mei-2021/ondergronds-afvalwater-en-drinkwaternet-in-3d/</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9631188"/>
                  </a:ext>
                </a:extLst>
              </a:tr>
            </a:tbl>
          </a:graphicData>
        </a:graphic>
      </p:graphicFrame>
    </p:spTree>
    <p:extLst>
      <p:ext uri="{BB962C8B-B14F-4D97-AF65-F5344CB8AC3E}">
        <p14:creationId xmlns:p14="http://schemas.microsoft.com/office/powerpoint/2010/main" val="31205678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669D1-6C3D-4ECF-87A4-34AFC51E374E}"/>
              </a:ext>
            </a:extLst>
          </p:cNvPr>
          <p:cNvSpPr>
            <a:spLocks noGrp="1"/>
          </p:cNvSpPr>
          <p:nvPr>
            <p:ph type="ctrTitle"/>
          </p:nvPr>
        </p:nvSpPr>
        <p:spPr>
          <a:xfrm>
            <a:off x="1524000" y="2011681"/>
            <a:ext cx="9144000" cy="2392372"/>
          </a:xfrm>
        </p:spPr>
        <p:txBody>
          <a:bodyPr>
            <a:normAutofit/>
          </a:bodyPr>
          <a:lstStyle/>
          <a:p>
            <a:r>
              <a:rPr lang="nl-NL" sz="5300" b="1" dirty="0"/>
              <a:t>Milieuprestatie GWW</a:t>
            </a:r>
            <a:br>
              <a:rPr lang="nl-NL" sz="3100" dirty="0"/>
            </a:br>
            <a:endParaRPr lang="nl-NL" sz="3100" dirty="0"/>
          </a:p>
        </p:txBody>
      </p:sp>
      <p:sp>
        <p:nvSpPr>
          <p:cNvPr id="5" name="Ondertitel 4">
            <a:extLst>
              <a:ext uri="{FF2B5EF4-FFF2-40B4-BE49-F238E27FC236}">
                <a16:creationId xmlns:a16="http://schemas.microsoft.com/office/drawing/2014/main" id="{9A676643-E7A2-43AD-B54B-1654F91A7980}"/>
              </a:ext>
            </a:extLst>
          </p:cNvPr>
          <p:cNvSpPr>
            <a:spLocks noGrp="1"/>
          </p:cNvSpPr>
          <p:nvPr>
            <p:ph type="subTitle" idx="1"/>
          </p:nvPr>
        </p:nvSpPr>
        <p:spPr>
          <a:xfrm>
            <a:off x="1524000" y="4612340"/>
            <a:ext cx="9144000" cy="645459"/>
          </a:xfrm>
        </p:spPr>
        <p:txBody>
          <a:bodyPr>
            <a:normAutofit/>
          </a:bodyPr>
          <a:lstStyle/>
          <a:p>
            <a:r>
              <a:rPr lang="nl-NL" sz="3200" b="1" dirty="0">
                <a:solidFill>
                  <a:schemeClr val="accent6">
                    <a:lumMod val="50000"/>
                  </a:schemeClr>
                </a:solidFill>
              </a:rPr>
              <a:t>Grond</a:t>
            </a:r>
          </a:p>
          <a:p>
            <a:endParaRPr lang="nl-NL" sz="3200" b="1" dirty="0">
              <a:solidFill>
                <a:schemeClr val="accent6">
                  <a:lumMod val="50000"/>
                </a:schemeClr>
              </a:solidFill>
            </a:endParaRPr>
          </a:p>
        </p:txBody>
      </p:sp>
    </p:spTree>
    <p:extLst>
      <p:ext uri="{BB962C8B-B14F-4D97-AF65-F5344CB8AC3E}">
        <p14:creationId xmlns:p14="http://schemas.microsoft.com/office/powerpoint/2010/main" val="42409883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2D994D4-4548-417D-80DE-012656592F6A}"/>
              </a:ext>
            </a:extLst>
          </p:cNvPr>
          <p:cNvPicPr>
            <a:picLocks noChangeAspect="1"/>
          </p:cNvPicPr>
          <p:nvPr/>
        </p:nvPicPr>
        <p:blipFill>
          <a:blip r:embed="rId3"/>
          <a:stretch>
            <a:fillRect/>
          </a:stretch>
        </p:blipFill>
        <p:spPr>
          <a:xfrm>
            <a:off x="9388589" y="4107157"/>
            <a:ext cx="1965211" cy="1666528"/>
          </a:xfrm>
          <a:prstGeom prst="rect">
            <a:avLst/>
          </a:prstGeom>
        </p:spPr>
      </p:pic>
      <p:sp>
        <p:nvSpPr>
          <p:cNvPr id="2" name="Titel 1">
            <a:extLst>
              <a:ext uri="{FF2B5EF4-FFF2-40B4-BE49-F238E27FC236}">
                <a16:creationId xmlns:a16="http://schemas.microsoft.com/office/drawing/2014/main" id="{B0D3A524-CEB9-4183-BB6B-B40B62B6D5B2}"/>
              </a:ext>
            </a:extLst>
          </p:cNvPr>
          <p:cNvSpPr>
            <a:spLocks noGrp="1"/>
          </p:cNvSpPr>
          <p:nvPr>
            <p:ph type="title"/>
          </p:nvPr>
        </p:nvSpPr>
        <p:spPr/>
        <p:txBody>
          <a:bodyPr/>
          <a:lstStyle/>
          <a:p>
            <a:r>
              <a:rPr lang="nl-NL" dirty="0"/>
              <a:t>Klei, zand en grind</a:t>
            </a:r>
          </a:p>
        </p:txBody>
      </p:sp>
      <p:sp>
        <p:nvSpPr>
          <p:cNvPr id="3" name="Tijdelijke aanduiding voor inhoud 2">
            <a:extLst>
              <a:ext uri="{FF2B5EF4-FFF2-40B4-BE49-F238E27FC236}">
                <a16:creationId xmlns:a16="http://schemas.microsoft.com/office/drawing/2014/main" id="{ABA3E270-B09F-4B5E-98B9-4C1EA20DDDF3}"/>
              </a:ext>
            </a:extLst>
          </p:cNvPr>
          <p:cNvSpPr>
            <a:spLocks noGrp="1"/>
          </p:cNvSpPr>
          <p:nvPr>
            <p:ph idx="1"/>
          </p:nvPr>
        </p:nvSpPr>
        <p:spPr>
          <a:xfrm>
            <a:off x="838199" y="1311564"/>
            <a:ext cx="6498772" cy="4865399"/>
          </a:xfrm>
        </p:spPr>
        <p:txBody>
          <a:bodyPr>
            <a:normAutofit fontScale="92500" lnSpcReduction="20000"/>
          </a:bodyPr>
          <a:lstStyle/>
          <a:p>
            <a:r>
              <a:rPr lang="nl-NL" sz="2600" dirty="0"/>
              <a:t>Klei</a:t>
            </a:r>
            <a:endParaRPr lang="nl-NL" sz="2400" dirty="0"/>
          </a:p>
          <a:p>
            <a:pPr lvl="1"/>
            <a:r>
              <a:rPr lang="nl-NL" dirty="0"/>
              <a:t>50% kleiwinning bij secundaire ontgravingen (bij een bouwproject of een infra project)</a:t>
            </a:r>
            <a:endParaRPr lang="nl-NL" sz="2000" dirty="0"/>
          </a:p>
          <a:p>
            <a:r>
              <a:rPr lang="nl-NL" dirty="0"/>
              <a:t>Zand</a:t>
            </a:r>
          </a:p>
          <a:p>
            <a:pPr lvl="1"/>
            <a:r>
              <a:rPr lang="nl-NL" dirty="0"/>
              <a:t>Nederlandse winning ophoogzand: 50 milj.m</a:t>
            </a:r>
            <a:r>
              <a:rPr lang="nl-NL" dirty="0">
                <a:latin typeface="Calibri" panose="020F0502020204030204" pitchFamily="34" charset="0"/>
                <a:cs typeface="Calibri" panose="020F0502020204030204" pitchFamily="34" charset="0"/>
              </a:rPr>
              <a:t>³ per jaar.</a:t>
            </a:r>
          </a:p>
          <a:p>
            <a:pPr lvl="2"/>
            <a:r>
              <a:rPr lang="nl-NL" dirty="0">
                <a:latin typeface="Calibri" panose="020F0502020204030204" pitchFamily="34" charset="0"/>
                <a:cs typeface="Calibri" panose="020F0502020204030204" pitchFamily="34" charset="0"/>
              </a:rPr>
              <a:t>Fijn zand, voornamelijk uit de Noordzee</a:t>
            </a:r>
          </a:p>
          <a:p>
            <a:pPr lvl="1"/>
            <a:r>
              <a:rPr lang="nl-NL" dirty="0">
                <a:latin typeface="Calibri" panose="020F0502020204030204" pitchFamily="34" charset="0"/>
                <a:cs typeface="Calibri" panose="020F0502020204030204" pitchFamily="34" charset="0"/>
              </a:rPr>
              <a:t>Nederlandse winning beton- en metselzand: 20 milj.m³ per jaar</a:t>
            </a:r>
          </a:p>
          <a:p>
            <a:pPr lvl="2"/>
            <a:r>
              <a:rPr lang="nl-NL" dirty="0">
                <a:latin typeface="Calibri" panose="020F0502020204030204" pitchFamily="34" charset="0"/>
                <a:cs typeface="Calibri" panose="020F0502020204030204" pitchFamily="34" charset="0"/>
              </a:rPr>
              <a:t>Grofzand, uit de rivieren</a:t>
            </a:r>
          </a:p>
          <a:p>
            <a:pPr lvl="2"/>
            <a:r>
              <a:rPr lang="nl-NL" dirty="0">
                <a:latin typeface="Calibri" panose="020F0502020204030204" pitchFamily="34" charset="0"/>
                <a:cs typeface="Calibri" panose="020F0502020204030204" pitchFamily="34" charset="0"/>
              </a:rPr>
              <a:t>Uitputting dreigt, voor de bouw ‘hoekig’ zand nodig </a:t>
            </a:r>
          </a:p>
          <a:p>
            <a:r>
              <a:rPr lang="nl-NL" dirty="0">
                <a:latin typeface="Calibri" panose="020F0502020204030204" pitchFamily="34" charset="0"/>
                <a:cs typeface="Calibri" panose="020F0502020204030204" pitchFamily="34" charset="0"/>
              </a:rPr>
              <a:t>Grind</a:t>
            </a:r>
          </a:p>
          <a:p>
            <a:pPr lvl="1"/>
            <a:r>
              <a:rPr lang="nl-NL" dirty="0"/>
              <a:t>Nederlandse winning grind: 5 milj. ton per jaar.</a:t>
            </a:r>
          </a:p>
          <a:p>
            <a:pPr lvl="2"/>
            <a:r>
              <a:rPr lang="nl-NL" dirty="0">
                <a:latin typeface="Calibri" panose="020F0502020204030204" pitchFamily="34" charset="0"/>
                <a:cs typeface="Calibri" panose="020F0502020204030204" pitchFamily="34" charset="0"/>
              </a:rPr>
              <a:t>Limburg is het grote wingebied</a:t>
            </a:r>
          </a:p>
          <a:p>
            <a:pPr lvl="2"/>
            <a:r>
              <a:rPr lang="nl-NL" dirty="0">
                <a:latin typeface="Calibri" panose="020F0502020204030204" pitchFamily="34" charset="0"/>
                <a:cs typeface="Calibri" panose="020F0502020204030204" pitchFamily="34" charset="0"/>
              </a:rPr>
              <a:t>Grindputten geven een verstoring van het ecologisch evenwicht</a:t>
            </a:r>
          </a:p>
          <a:p>
            <a:endParaRPr lang="nl-NL" dirty="0"/>
          </a:p>
        </p:txBody>
      </p:sp>
      <p:sp>
        <p:nvSpPr>
          <p:cNvPr id="4" name="Tijdelijke aanduiding voor dianummer 3">
            <a:extLst>
              <a:ext uri="{FF2B5EF4-FFF2-40B4-BE49-F238E27FC236}">
                <a16:creationId xmlns:a16="http://schemas.microsoft.com/office/drawing/2014/main" id="{60562F12-FB28-4A92-A116-20EF8DC6B173}"/>
              </a:ext>
            </a:extLst>
          </p:cNvPr>
          <p:cNvSpPr>
            <a:spLocks noGrp="1"/>
          </p:cNvSpPr>
          <p:nvPr>
            <p:ph type="sldNum" sz="quarter" idx="12"/>
          </p:nvPr>
        </p:nvSpPr>
        <p:spPr/>
        <p:txBody>
          <a:bodyPr/>
          <a:lstStyle/>
          <a:p>
            <a:fld id="{993A4BE7-94F8-43D0-A956-A40AC5AB901E}" type="slidenum">
              <a:rPr lang="nl-NL" smtClean="0"/>
              <a:t>73</a:t>
            </a:fld>
            <a:endParaRPr lang="nl-NL" dirty="0"/>
          </a:p>
        </p:txBody>
      </p:sp>
      <p:pic>
        <p:nvPicPr>
          <p:cNvPr id="7" name="Afbeelding 6">
            <a:extLst>
              <a:ext uri="{FF2B5EF4-FFF2-40B4-BE49-F238E27FC236}">
                <a16:creationId xmlns:a16="http://schemas.microsoft.com/office/drawing/2014/main" id="{6846153D-9D6C-493F-9B2C-A101C100DF16}"/>
              </a:ext>
            </a:extLst>
          </p:cNvPr>
          <p:cNvPicPr>
            <a:picLocks noChangeAspect="1"/>
          </p:cNvPicPr>
          <p:nvPr/>
        </p:nvPicPr>
        <p:blipFill>
          <a:blip r:embed="rId4"/>
          <a:stretch>
            <a:fillRect/>
          </a:stretch>
        </p:blipFill>
        <p:spPr>
          <a:xfrm>
            <a:off x="7935687" y="2417919"/>
            <a:ext cx="2177142" cy="1876415"/>
          </a:xfrm>
          <a:prstGeom prst="rect">
            <a:avLst/>
          </a:prstGeom>
        </p:spPr>
      </p:pic>
      <p:pic>
        <p:nvPicPr>
          <p:cNvPr id="9" name="Afbeelding 8">
            <a:extLst>
              <a:ext uri="{FF2B5EF4-FFF2-40B4-BE49-F238E27FC236}">
                <a16:creationId xmlns:a16="http://schemas.microsoft.com/office/drawing/2014/main" id="{1B8F1BDD-D40E-4508-9B9A-C51ACCBAC677}"/>
              </a:ext>
            </a:extLst>
          </p:cNvPr>
          <p:cNvPicPr>
            <a:picLocks noChangeAspect="1"/>
          </p:cNvPicPr>
          <p:nvPr/>
        </p:nvPicPr>
        <p:blipFill>
          <a:blip r:embed="rId5"/>
          <a:stretch>
            <a:fillRect/>
          </a:stretch>
        </p:blipFill>
        <p:spPr>
          <a:xfrm>
            <a:off x="9350829" y="1206273"/>
            <a:ext cx="2177142" cy="1876415"/>
          </a:xfrm>
          <a:prstGeom prst="rect">
            <a:avLst/>
          </a:prstGeom>
        </p:spPr>
      </p:pic>
      <p:sp>
        <p:nvSpPr>
          <p:cNvPr id="10" name="Tekstvak 9">
            <a:extLst>
              <a:ext uri="{FF2B5EF4-FFF2-40B4-BE49-F238E27FC236}">
                <a16:creationId xmlns:a16="http://schemas.microsoft.com/office/drawing/2014/main" id="{B42179CD-9CB8-4543-8E12-8AB60620A17C}"/>
              </a:ext>
            </a:extLst>
          </p:cNvPr>
          <p:cNvSpPr txBox="1"/>
          <p:nvPr/>
        </p:nvSpPr>
        <p:spPr>
          <a:xfrm>
            <a:off x="8980714" y="5899964"/>
            <a:ext cx="2547257" cy="276999"/>
          </a:xfrm>
          <a:prstGeom prst="rect">
            <a:avLst/>
          </a:prstGeom>
          <a:noFill/>
        </p:spPr>
        <p:txBody>
          <a:bodyPr wrap="square" rtlCol="0">
            <a:spAutoFit/>
          </a:bodyPr>
          <a:lstStyle/>
          <a:p>
            <a:r>
              <a:rPr lang="nl-NL" sz="1200" i="1" dirty="0"/>
              <a:t>Klei, zand en grind. Bron: wikipedia.nl</a:t>
            </a:r>
          </a:p>
        </p:txBody>
      </p:sp>
    </p:spTree>
    <p:extLst>
      <p:ext uri="{BB962C8B-B14F-4D97-AF65-F5344CB8AC3E}">
        <p14:creationId xmlns:p14="http://schemas.microsoft.com/office/powerpoint/2010/main" val="16764507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CCFE95-837A-4F63-A08E-9D78FF9AC415}"/>
              </a:ext>
            </a:extLst>
          </p:cNvPr>
          <p:cNvSpPr>
            <a:spLocks noGrp="1"/>
          </p:cNvSpPr>
          <p:nvPr>
            <p:ph type="title"/>
          </p:nvPr>
        </p:nvSpPr>
        <p:spPr/>
        <p:txBody>
          <a:bodyPr/>
          <a:lstStyle/>
          <a:p>
            <a:r>
              <a:rPr lang="nl-NL" dirty="0"/>
              <a:t>Grondverzet</a:t>
            </a:r>
          </a:p>
        </p:txBody>
      </p:sp>
      <p:sp>
        <p:nvSpPr>
          <p:cNvPr id="3" name="Tijdelijke aanduiding voor inhoud 2">
            <a:extLst>
              <a:ext uri="{FF2B5EF4-FFF2-40B4-BE49-F238E27FC236}">
                <a16:creationId xmlns:a16="http://schemas.microsoft.com/office/drawing/2014/main" id="{A55656A2-596E-48A7-9E3D-C8A0E208B762}"/>
              </a:ext>
            </a:extLst>
          </p:cNvPr>
          <p:cNvSpPr>
            <a:spLocks noGrp="1"/>
          </p:cNvSpPr>
          <p:nvPr>
            <p:ph idx="1"/>
          </p:nvPr>
        </p:nvSpPr>
        <p:spPr>
          <a:xfrm>
            <a:off x="838200" y="1311564"/>
            <a:ext cx="6008914" cy="4865399"/>
          </a:xfrm>
        </p:spPr>
        <p:txBody>
          <a:bodyPr>
            <a:normAutofit/>
          </a:bodyPr>
          <a:lstStyle/>
          <a:p>
            <a:r>
              <a:rPr lang="nl-NL" sz="2400" dirty="0">
                <a:latin typeface="Candara" panose="020E0502030303020204" pitchFamily="34" charset="0"/>
              </a:rPr>
              <a:t>Grondverzet heeft een hoge milieu-impact</a:t>
            </a:r>
          </a:p>
          <a:p>
            <a:pPr lvl="1"/>
            <a:r>
              <a:rPr lang="nl-NL" i="0" dirty="0">
                <a:effectLst/>
                <a:latin typeface="Candara" panose="020E0502030303020204" pitchFamily="34" charset="0"/>
              </a:rPr>
              <a:t>Fossiele mobiele machines zijn goed voor 8% van de CO2-uitstoot van het verkeer in Nederland, 12% van de NOx en 8% van de fijnstofuitstoot.</a:t>
            </a:r>
          </a:p>
          <a:p>
            <a:pPr lvl="1"/>
            <a:endParaRPr lang="nl-NL" i="0" dirty="0">
              <a:effectLst/>
              <a:latin typeface="Candara" panose="020E0502030303020204" pitchFamily="34" charset="0"/>
            </a:endParaRPr>
          </a:p>
          <a:p>
            <a:r>
              <a:rPr lang="nl-NL" sz="2400" dirty="0">
                <a:latin typeface="Candara" panose="020E0502030303020204" pitchFamily="34" charset="0"/>
              </a:rPr>
              <a:t>Oplossingen:</a:t>
            </a:r>
          </a:p>
          <a:p>
            <a:pPr lvl="1"/>
            <a:r>
              <a:rPr lang="nl-NL" b="0" i="0" dirty="0">
                <a:effectLst/>
                <a:latin typeface="Candara" panose="020E0502030303020204" pitchFamily="34" charset="0"/>
              </a:rPr>
              <a:t>Grondbalans</a:t>
            </a:r>
          </a:p>
          <a:p>
            <a:pPr lvl="1"/>
            <a:r>
              <a:rPr lang="nl-NL" dirty="0">
                <a:latin typeface="Candara" panose="020E0502030303020204" pitchFamily="34" charset="0"/>
              </a:rPr>
              <a:t>Grondbanken</a:t>
            </a:r>
            <a:endParaRPr lang="nl-NL" b="0" i="0" dirty="0">
              <a:effectLst/>
              <a:latin typeface="Candara" panose="020E0502030303020204" pitchFamily="34" charset="0"/>
            </a:endParaRPr>
          </a:p>
          <a:p>
            <a:pPr lvl="1"/>
            <a:r>
              <a:rPr lang="nl-NL" dirty="0">
                <a:latin typeface="Candara" panose="020E0502030303020204" pitchFamily="34" charset="0"/>
              </a:rPr>
              <a:t>Emissieloos materieel en transport</a:t>
            </a:r>
          </a:p>
          <a:p>
            <a:pPr lvl="1"/>
            <a:endParaRPr lang="nl-NL" dirty="0">
              <a:latin typeface="Candara" panose="020E0502030303020204" pitchFamily="34" charset="0"/>
            </a:endParaRPr>
          </a:p>
          <a:p>
            <a:endParaRPr lang="nl-NL" dirty="0"/>
          </a:p>
        </p:txBody>
      </p:sp>
      <p:sp>
        <p:nvSpPr>
          <p:cNvPr id="4" name="Tijdelijke aanduiding voor dianummer 3">
            <a:extLst>
              <a:ext uri="{FF2B5EF4-FFF2-40B4-BE49-F238E27FC236}">
                <a16:creationId xmlns:a16="http://schemas.microsoft.com/office/drawing/2014/main" id="{9FABCF92-C6A7-4DE5-AAF6-AC4E199CA502}"/>
              </a:ext>
            </a:extLst>
          </p:cNvPr>
          <p:cNvSpPr>
            <a:spLocks noGrp="1"/>
          </p:cNvSpPr>
          <p:nvPr>
            <p:ph type="sldNum" sz="quarter" idx="12"/>
          </p:nvPr>
        </p:nvSpPr>
        <p:spPr/>
        <p:txBody>
          <a:bodyPr/>
          <a:lstStyle/>
          <a:p>
            <a:fld id="{993A4BE7-94F8-43D0-A956-A40AC5AB901E}" type="slidenum">
              <a:rPr lang="nl-NL" smtClean="0"/>
              <a:t>74</a:t>
            </a:fld>
            <a:endParaRPr lang="nl-NL" dirty="0"/>
          </a:p>
        </p:txBody>
      </p:sp>
      <p:sp>
        <p:nvSpPr>
          <p:cNvPr id="7" name="Tekstvak 6">
            <a:extLst>
              <a:ext uri="{FF2B5EF4-FFF2-40B4-BE49-F238E27FC236}">
                <a16:creationId xmlns:a16="http://schemas.microsoft.com/office/drawing/2014/main" id="{DE48594F-E642-4DA8-BA04-347D78FBEC92}"/>
              </a:ext>
            </a:extLst>
          </p:cNvPr>
          <p:cNvSpPr txBox="1"/>
          <p:nvPr/>
        </p:nvSpPr>
        <p:spPr>
          <a:xfrm>
            <a:off x="9993086" y="4953456"/>
            <a:ext cx="1567143" cy="276999"/>
          </a:xfrm>
          <a:prstGeom prst="rect">
            <a:avLst/>
          </a:prstGeom>
          <a:noFill/>
        </p:spPr>
        <p:txBody>
          <a:bodyPr wrap="square" rtlCol="0">
            <a:spAutoFit/>
          </a:bodyPr>
          <a:lstStyle/>
          <a:p>
            <a:r>
              <a:rPr lang="nl-NL" sz="1200" i="1" dirty="0"/>
              <a:t>Bron: grondbalans.nl</a:t>
            </a:r>
          </a:p>
        </p:txBody>
      </p:sp>
      <p:pic>
        <p:nvPicPr>
          <p:cNvPr id="11" name="Afbeelding 10">
            <a:hlinkClick r:id="rId3"/>
            <a:extLst>
              <a:ext uri="{FF2B5EF4-FFF2-40B4-BE49-F238E27FC236}">
                <a16:creationId xmlns:a16="http://schemas.microsoft.com/office/drawing/2014/main" id="{AB832E0C-B4EF-4EDA-80F3-F5A66A8C1C5E}"/>
              </a:ext>
            </a:extLst>
          </p:cNvPr>
          <p:cNvPicPr>
            <a:picLocks noChangeAspect="1"/>
          </p:cNvPicPr>
          <p:nvPr/>
        </p:nvPicPr>
        <p:blipFill>
          <a:blip r:embed="rId4"/>
          <a:stretch>
            <a:fillRect/>
          </a:stretch>
        </p:blipFill>
        <p:spPr>
          <a:xfrm>
            <a:off x="7208361" y="2108501"/>
            <a:ext cx="4634615" cy="2695018"/>
          </a:xfrm>
          <a:prstGeom prst="rect">
            <a:avLst/>
          </a:prstGeom>
        </p:spPr>
      </p:pic>
    </p:spTree>
    <p:extLst>
      <p:ext uri="{BB962C8B-B14F-4D97-AF65-F5344CB8AC3E}">
        <p14:creationId xmlns:p14="http://schemas.microsoft.com/office/powerpoint/2010/main" val="32017436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CCFE95-837A-4F63-A08E-9D78FF9AC415}"/>
              </a:ext>
            </a:extLst>
          </p:cNvPr>
          <p:cNvSpPr>
            <a:spLocks noGrp="1"/>
          </p:cNvSpPr>
          <p:nvPr>
            <p:ph type="title"/>
          </p:nvPr>
        </p:nvSpPr>
        <p:spPr/>
        <p:txBody>
          <a:bodyPr/>
          <a:lstStyle/>
          <a:p>
            <a:r>
              <a:rPr lang="nl-NL" dirty="0"/>
              <a:t>Baggeren</a:t>
            </a:r>
          </a:p>
        </p:txBody>
      </p:sp>
      <p:sp>
        <p:nvSpPr>
          <p:cNvPr id="3" name="Tijdelijke aanduiding voor inhoud 2">
            <a:extLst>
              <a:ext uri="{FF2B5EF4-FFF2-40B4-BE49-F238E27FC236}">
                <a16:creationId xmlns:a16="http://schemas.microsoft.com/office/drawing/2014/main" id="{A55656A2-596E-48A7-9E3D-C8A0E208B762}"/>
              </a:ext>
            </a:extLst>
          </p:cNvPr>
          <p:cNvSpPr>
            <a:spLocks noGrp="1"/>
          </p:cNvSpPr>
          <p:nvPr>
            <p:ph idx="1"/>
          </p:nvPr>
        </p:nvSpPr>
        <p:spPr>
          <a:xfrm>
            <a:off x="838200" y="1311564"/>
            <a:ext cx="5497286" cy="4865399"/>
          </a:xfrm>
        </p:spPr>
        <p:txBody>
          <a:bodyPr>
            <a:normAutofit/>
          </a:bodyPr>
          <a:lstStyle/>
          <a:p>
            <a:r>
              <a:rPr lang="nl-NL" sz="2400" dirty="0">
                <a:latin typeface="Candara" panose="020E0502030303020204" pitchFamily="34" charset="0"/>
              </a:rPr>
              <a:t>Baggerwerkzaamheden hebben een hoge milieu-impact.</a:t>
            </a:r>
          </a:p>
          <a:p>
            <a:endParaRPr lang="nl-NL" sz="2400" i="0" dirty="0">
              <a:effectLst/>
              <a:latin typeface="Candara" panose="020E0502030303020204" pitchFamily="34" charset="0"/>
            </a:endParaRPr>
          </a:p>
          <a:p>
            <a:r>
              <a:rPr lang="nl-NL" sz="2400" i="0" dirty="0">
                <a:effectLst/>
                <a:latin typeface="Candara" panose="020E0502030303020204" pitchFamily="34" charset="0"/>
              </a:rPr>
              <a:t>Bij het omwoelen van de grond kunnen grote hoeveelheden CO2 en methaangas vrijkomen.</a:t>
            </a:r>
          </a:p>
          <a:p>
            <a:endParaRPr lang="nl-NL" sz="2400" dirty="0">
              <a:latin typeface="Candara" panose="020E0502030303020204" pitchFamily="34" charset="0"/>
            </a:endParaRPr>
          </a:p>
          <a:p>
            <a:r>
              <a:rPr lang="nl-NL" sz="2400" dirty="0">
                <a:latin typeface="Candara" panose="020E0502030303020204" pitchFamily="34" charset="0"/>
              </a:rPr>
              <a:t>Verder onderzoek </a:t>
            </a:r>
            <a:r>
              <a:rPr lang="nl-NL" sz="2400">
                <a:latin typeface="Candara" panose="020E0502030303020204" pitchFamily="34" charset="0"/>
              </a:rPr>
              <a:t>door middel van </a:t>
            </a:r>
            <a:r>
              <a:rPr lang="nl-NL" sz="2400" dirty="0">
                <a:latin typeface="Candara" panose="020E0502030303020204" pitchFamily="34" charset="0"/>
              </a:rPr>
              <a:t>proeftuinen.</a:t>
            </a:r>
          </a:p>
        </p:txBody>
      </p:sp>
      <p:sp>
        <p:nvSpPr>
          <p:cNvPr id="4" name="Tijdelijke aanduiding voor dianummer 3">
            <a:extLst>
              <a:ext uri="{FF2B5EF4-FFF2-40B4-BE49-F238E27FC236}">
                <a16:creationId xmlns:a16="http://schemas.microsoft.com/office/drawing/2014/main" id="{9FABCF92-C6A7-4DE5-AAF6-AC4E199CA502}"/>
              </a:ext>
            </a:extLst>
          </p:cNvPr>
          <p:cNvSpPr>
            <a:spLocks noGrp="1"/>
          </p:cNvSpPr>
          <p:nvPr>
            <p:ph type="sldNum" sz="quarter" idx="12"/>
          </p:nvPr>
        </p:nvSpPr>
        <p:spPr/>
        <p:txBody>
          <a:bodyPr/>
          <a:lstStyle/>
          <a:p>
            <a:fld id="{993A4BE7-94F8-43D0-A956-A40AC5AB901E}" type="slidenum">
              <a:rPr lang="nl-NL" smtClean="0"/>
              <a:t>75</a:t>
            </a:fld>
            <a:endParaRPr lang="nl-NL" dirty="0"/>
          </a:p>
        </p:txBody>
      </p:sp>
      <p:pic>
        <p:nvPicPr>
          <p:cNvPr id="10" name="Afbeelding 9">
            <a:hlinkClick r:id="rId3"/>
            <a:extLst>
              <a:ext uri="{FF2B5EF4-FFF2-40B4-BE49-F238E27FC236}">
                <a16:creationId xmlns:a16="http://schemas.microsoft.com/office/drawing/2014/main" id="{BA9971BD-2996-4FE4-984F-B4DD72E67A77}"/>
              </a:ext>
            </a:extLst>
          </p:cNvPr>
          <p:cNvPicPr>
            <a:picLocks noChangeAspect="1"/>
          </p:cNvPicPr>
          <p:nvPr/>
        </p:nvPicPr>
        <p:blipFill>
          <a:blip r:embed="rId4"/>
          <a:stretch>
            <a:fillRect/>
          </a:stretch>
        </p:blipFill>
        <p:spPr>
          <a:xfrm>
            <a:off x="7134143" y="1154546"/>
            <a:ext cx="4788072" cy="4125025"/>
          </a:xfrm>
          <a:prstGeom prst="rect">
            <a:avLst/>
          </a:prstGeom>
          <a:ln>
            <a:solidFill>
              <a:schemeClr val="accent6">
                <a:lumMod val="50000"/>
              </a:schemeClr>
            </a:solidFill>
          </a:ln>
        </p:spPr>
      </p:pic>
      <p:sp>
        <p:nvSpPr>
          <p:cNvPr id="11" name="Tekstvak 10">
            <a:extLst>
              <a:ext uri="{FF2B5EF4-FFF2-40B4-BE49-F238E27FC236}">
                <a16:creationId xmlns:a16="http://schemas.microsoft.com/office/drawing/2014/main" id="{4E7BAB31-FA4B-4E24-AF2E-5CBE97C19665}"/>
              </a:ext>
            </a:extLst>
          </p:cNvPr>
          <p:cNvSpPr txBox="1"/>
          <p:nvPr/>
        </p:nvSpPr>
        <p:spPr>
          <a:xfrm>
            <a:off x="9699172" y="5279571"/>
            <a:ext cx="1850172" cy="276999"/>
          </a:xfrm>
          <a:prstGeom prst="rect">
            <a:avLst/>
          </a:prstGeom>
          <a:noFill/>
        </p:spPr>
        <p:txBody>
          <a:bodyPr wrap="square" rtlCol="0">
            <a:spAutoFit/>
          </a:bodyPr>
          <a:lstStyle/>
          <a:p>
            <a:r>
              <a:rPr lang="nl-NL" sz="1200" i="1" dirty="0"/>
              <a:t>Bron: h2owaternetwerk.nl</a:t>
            </a:r>
          </a:p>
        </p:txBody>
      </p:sp>
    </p:spTree>
    <p:extLst>
      <p:ext uri="{BB962C8B-B14F-4D97-AF65-F5344CB8AC3E}">
        <p14:creationId xmlns:p14="http://schemas.microsoft.com/office/powerpoint/2010/main" val="23569349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F7C91-B2F4-47D5-817B-FE4135DC1A30}"/>
              </a:ext>
            </a:extLst>
          </p:cNvPr>
          <p:cNvSpPr>
            <a:spLocks noGrp="1"/>
          </p:cNvSpPr>
          <p:nvPr>
            <p:ph type="title"/>
          </p:nvPr>
        </p:nvSpPr>
        <p:spPr/>
        <p:txBody>
          <a:bodyPr/>
          <a:lstStyle/>
          <a:p>
            <a:r>
              <a:rPr lang="nl-NL" dirty="0"/>
              <a:t>Gesloten grondbalans</a:t>
            </a:r>
          </a:p>
        </p:txBody>
      </p:sp>
      <p:sp>
        <p:nvSpPr>
          <p:cNvPr id="3" name="Tijdelijke aanduiding voor inhoud 2">
            <a:extLst>
              <a:ext uri="{FF2B5EF4-FFF2-40B4-BE49-F238E27FC236}">
                <a16:creationId xmlns:a16="http://schemas.microsoft.com/office/drawing/2014/main" id="{15AFF496-32C9-468C-A544-6911953A3D2C}"/>
              </a:ext>
            </a:extLst>
          </p:cNvPr>
          <p:cNvSpPr>
            <a:spLocks noGrp="1"/>
          </p:cNvSpPr>
          <p:nvPr>
            <p:ph idx="1"/>
          </p:nvPr>
        </p:nvSpPr>
        <p:spPr>
          <a:xfrm>
            <a:off x="838200" y="1311564"/>
            <a:ext cx="6774180" cy="4865399"/>
          </a:xfrm>
        </p:spPr>
        <p:txBody>
          <a:bodyPr>
            <a:normAutofit lnSpcReduction="10000"/>
          </a:bodyPr>
          <a:lstStyle/>
          <a:p>
            <a:pPr marL="0" indent="0">
              <a:spcBef>
                <a:spcPts val="0"/>
              </a:spcBef>
              <a:buNone/>
            </a:pPr>
            <a:r>
              <a:rPr lang="nl-NL" sz="2400" dirty="0"/>
              <a:t>Gesloten grondbalans met gebiedseigen grond</a:t>
            </a:r>
          </a:p>
          <a:p>
            <a:pPr marL="0" indent="0">
              <a:spcBef>
                <a:spcPts val="0"/>
              </a:spcBef>
              <a:buNone/>
            </a:pPr>
            <a:r>
              <a:rPr lang="nl-NL" sz="1800" dirty="0"/>
              <a:t>“uitgangspunt is dat de aan te voeren gewenste grondsoorten worden verworven binnen het werkgebied van het dijkversterkingsproject. De grondstromen verlaten zodoende het werkgebied niet. Het streven naar een gesloten grondbalans wordt dus bereikt door ‘gebiedseigen grond’ toe te passen.”</a:t>
            </a:r>
          </a:p>
          <a:p>
            <a:pPr marL="457200" lvl="1" indent="0">
              <a:spcBef>
                <a:spcPts val="0"/>
              </a:spcBef>
              <a:buNone/>
            </a:pPr>
            <a:endParaRPr lang="nl-NL" sz="2000" dirty="0"/>
          </a:p>
          <a:p>
            <a:pPr>
              <a:spcBef>
                <a:spcPts val="0"/>
              </a:spcBef>
            </a:pPr>
            <a:r>
              <a:rPr lang="nl-NL" sz="2400" dirty="0"/>
              <a:t>Gesloten balans met gebiedseigen grond geeft:</a:t>
            </a:r>
          </a:p>
          <a:p>
            <a:pPr lvl="1">
              <a:spcBef>
                <a:spcPts val="0"/>
              </a:spcBef>
            </a:pPr>
            <a:r>
              <a:rPr lang="nl-NL" sz="2000" dirty="0"/>
              <a:t>minder uitstoot broeikasgassen;</a:t>
            </a:r>
          </a:p>
          <a:p>
            <a:pPr lvl="1">
              <a:spcBef>
                <a:spcPts val="0"/>
              </a:spcBef>
            </a:pPr>
            <a:r>
              <a:rPr lang="nl-NL" sz="2000" dirty="0"/>
              <a:t>minder kosten;</a:t>
            </a:r>
          </a:p>
          <a:p>
            <a:pPr lvl="1">
              <a:spcBef>
                <a:spcPts val="0"/>
              </a:spcBef>
            </a:pPr>
            <a:r>
              <a:rPr lang="nl-NL" sz="2000" dirty="0"/>
              <a:t>minder omgevingshinder.</a:t>
            </a:r>
          </a:p>
          <a:p>
            <a:pPr>
              <a:spcBef>
                <a:spcPts val="0"/>
              </a:spcBef>
            </a:pPr>
            <a:r>
              <a:rPr lang="nl-NL" sz="2400" dirty="0"/>
              <a:t>Technische uitvoerbaarheid afhankelijk van de geologische locatie, de kwaliteit van klei en zand. Zeekleigebied vaak geschikt, veengebieden niet.</a:t>
            </a:r>
          </a:p>
          <a:p>
            <a:pPr>
              <a:spcBef>
                <a:spcPts val="0"/>
              </a:spcBef>
            </a:pPr>
            <a:r>
              <a:rPr lang="nl-NL" sz="2400" dirty="0"/>
              <a:t>Extra graafwerkzaamheden kunnen tot een langere duur van het project.</a:t>
            </a:r>
          </a:p>
          <a:p>
            <a:pPr>
              <a:spcBef>
                <a:spcPts val="0"/>
              </a:spcBef>
            </a:pPr>
            <a:r>
              <a:rPr lang="nl-NL" sz="2400" dirty="0"/>
              <a:t>Koppelen van twee projecten aan de balans is risicovol.</a:t>
            </a:r>
          </a:p>
          <a:p>
            <a:pPr>
              <a:spcBef>
                <a:spcPts val="0"/>
              </a:spcBef>
            </a:pPr>
            <a:endParaRPr lang="nl-NL" sz="2400" dirty="0"/>
          </a:p>
          <a:p>
            <a:pPr lvl="1">
              <a:spcBef>
                <a:spcPts val="0"/>
              </a:spcBef>
            </a:pPr>
            <a:endParaRPr lang="nl-NL" sz="2000" dirty="0"/>
          </a:p>
        </p:txBody>
      </p:sp>
      <p:sp>
        <p:nvSpPr>
          <p:cNvPr id="4" name="Tijdelijke aanduiding voor dianummer 3">
            <a:extLst>
              <a:ext uri="{FF2B5EF4-FFF2-40B4-BE49-F238E27FC236}">
                <a16:creationId xmlns:a16="http://schemas.microsoft.com/office/drawing/2014/main" id="{F4F91349-083B-4862-B55E-161F714F4116}"/>
              </a:ext>
            </a:extLst>
          </p:cNvPr>
          <p:cNvSpPr>
            <a:spLocks noGrp="1"/>
          </p:cNvSpPr>
          <p:nvPr>
            <p:ph type="sldNum" sz="quarter" idx="12"/>
          </p:nvPr>
        </p:nvSpPr>
        <p:spPr/>
        <p:txBody>
          <a:bodyPr/>
          <a:lstStyle/>
          <a:p>
            <a:fld id="{993A4BE7-94F8-43D0-A956-A40AC5AB901E}" type="slidenum">
              <a:rPr lang="nl-NL" smtClean="0"/>
              <a:t>76</a:t>
            </a:fld>
            <a:endParaRPr lang="nl-NL" dirty="0"/>
          </a:p>
        </p:txBody>
      </p:sp>
      <p:pic>
        <p:nvPicPr>
          <p:cNvPr id="6" name="Afbeelding 5">
            <a:hlinkClick r:id="rId3"/>
            <a:extLst>
              <a:ext uri="{FF2B5EF4-FFF2-40B4-BE49-F238E27FC236}">
                <a16:creationId xmlns:a16="http://schemas.microsoft.com/office/drawing/2014/main" id="{FD7365E6-4CE9-4D7A-B92D-4D540E15D381}"/>
              </a:ext>
            </a:extLst>
          </p:cNvPr>
          <p:cNvPicPr>
            <a:picLocks noChangeAspect="1"/>
          </p:cNvPicPr>
          <p:nvPr/>
        </p:nvPicPr>
        <p:blipFill>
          <a:blip r:embed="rId4"/>
          <a:stretch>
            <a:fillRect/>
          </a:stretch>
        </p:blipFill>
        <p:spPr>
          <a:xfrm>
            <a:off x="8096716" y="759836"/>
            <a:ext cx="3558073" cy="4969033"/>
          </a:xfrm>
          <a:prstGeom prst="rect">
            <a:avLst/>
          </a:prstGeom>
          <a:ln>
            <a:solidFill>
              <a:schemeClr val="accent6">
                <a:lumMod val="50000"/>
              </a:schemeClr>
            </a:solidFill>
          </a:ln>
        </p:spPr>
      </p:pic>
      <p:sp>
        <p:nvSpPr>
          <p:cNvPr id="7" name="Tekstvak 6">
            <a:extLst>
              <a:ext uri="{FF2B5EF4-FFF2-40B4-BE49-F238E27FC236}">
                <a16:creationId xmlns:a16="http://schemas.microsoft.com/office/drawing/2014/main" id="{1DC2A749-14DC-4F75-9A9F-BEA544BC0792}"/>
              </a:ext>
            </a:extLst>
          </p:cNvPr>
          <p:cNvSpPr txBox="1"/>
          <p:nvPr/>
        </p:nvSpPr>
        <p:spPr>
          <a:xfrm>
            <a:off x="9978391" y="5765610"/>
            <a:ext cx="1817370" cy="276999"/>
          </a:xfrm>
          <a:prstGeom prst="rect">
            <a:avLst/>
          </a:prstGeom>
          <a:noFill/>
        </p:spPr>
        <p:txBody>
          <a:bodyPr wrap="square" rtlCol="0">
            <a:spAutoFit/>
          </a:bodyPr>
          <a:lstStyle/>
          <a:p>
            <a:r>
              <a:rPr lang="nl-NL" sz="1200" i="1" dirty="0"/>
              <a:t>Bron: Zeeweringenwiki.nl.</a:t>
            </a:r>
          </a:p>
        </p:txBody>
      </p:sp>
    </p:spTree>
    <p:extLst>
      <p:ext uri="{BB962C8B-B14F-4D97-AF65-F5344CB8AC3E}">
        <p14:creationId xmlns:p14="http://schemas.microsoft.com/office/powerpoint/2010/main" val="7843222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5A25B-70E7-4240-8C4C-218D127A2042}"/>
              </a:ext>
            </a:extLst>
          </p:cNvPr>
          <p:cNvSpPr>
            <a:spLocks noGrp="1"/>
          </p:cNvSpPr>
          <p:nvPr>
            <p:ph type="title"/>
          </p:nvPr>
        </p:nvSpPr>
        <p:spPr/>
        <p:txBody>
          <a:bodyPr/>
          <a:lstStyle/>
          <a:p>
            <a:r>
              <a:rPr lang="nl-NL" dirty="0"/>
              <a:t>LCA-rapport categorie 3 producten GWW</a:t>
            </a:r>
          </a:p>
        </p:txBody>
      </p:sp>
      <p:sp>
        <p:nvSpPr>
          <p:cNvPr id="3" name="Tijdelijke aanduiding voor inhoud 2">
            <a:extLst>
              <a:ext uri="{FF2B5EF4-FFF2-40B4-BE49-F238E27FC236}">
                <a16:creationId xmlns:a16="http://schemas.microsoft.com/office/drawing/2014/main" id="{6460087E-85FB-434A-BF80-2CE422F68A55}"/>
              </a:ext>
            </a:extLst>
          </p:cNvPr>
          <p:cNvSpPr>
            <a:spLocks noGrp="1"/>
          </p:cNvSpPr>
          <p:nvPr>
            <p:ph idx="1"/>
          </p:nvPr>
        </p:nvSpPr>
        <p:spPr>
          <a:xfrm>
            <a:off x="838199" y="1311564"/>
            <a:ext cx="5094516" cy="4838865"/>
          </a:xfrm>
        </p:spPr>
        <p:txBody>
          <a:bodyPr>
            <a:normAutofit fontScale="92500" lnSpcReduction="20000"/>
          </a:bodyPr>
          <a:lstStyle/>
          <a:p>
            <a:pPr marL="0" indent="0">
              <a:spcBef>
                <a:spcPts val="0"/>
              </a:spcBef>
              <a:buNone/>
            </a:pPr>
            <a:r>
              <a:rPr lang="nl-NL" sz="2600" dirty="0">
                <a:latin typeface="Candara" panose="020E0502030303020204" pitchFamily="34" charset="0"/>
              </a:rPr>
              <a:t>Ophoogmateriaal grondwerk </a:t>
            </a:r>
          </a:p>
          <a:p>
            <a:pPr marL="0" indent="0">
              <a:spcBef>
                <a:spcPts val="0"/>
              </a:spcBef>
              <a:buNone/>
            </a:pPr>
            <a:r>
              <a:rPr lang="nl-NL" sz="1900" b="1" dirty="0">
                <a:latin typeface="Candara" panose="020E0502030303020204" pitchFamily="34" charset="0"/>
              </a:rPr>
              <a:t>(LCA-rapport cat. 3 kaarten deel 1, V24-01-2022)</a:t>
            </a:r>
          </a:p>
          <a:p>
            <a:pPr marL="0" indent="0">
              <a:spcBef>
                <a:spcPts val="0"/>
              </a:spcBef>
              <a:buNone/>
            </a:pPr>
            <a:endParaRPr lang="nl-NL" sz="2600" b="1" dirty="0">
              <a:latin typeface="Candara" panose="020E0502030303020204" pitchFamily="34" charset="0"/>
            </a:endParaRPr>
          </a:p>
          <a:p>
            <a:pPr algn="l"/>
            <a:r>
              <a:rPr lang="nl-NL" sz="2000" b="0" i="0" u="none" strike="noStrike" baseline="0" dirty="0">
                <a:latin typeface="Candara" panose="020E0502030303020204" pitchFamily="34" charset="0"/>
              </a:rPr>
              <a:t>Zand, MKI € 3,16 euro</a:t>
            </a:r>
          </a:p>
          <a:p>
            <a:pPr algn="l"/>
            <a:r>
              <a:rPr lang="nl-NL" sz="2000" b="0" i="0" u="none" strike="noStrike" baseline="0" dirty="0">
                <a:latin typeface="Candara" panose="020E0502030303020204" pitchFamily="34" charset="0"/>
              </a:rPr>
              <a:t>Klei, MKI 2,37</a:t>
            </a:r>
          </a:p>
          <a:p>
            <a:pPr algn="l"/>
            <a:r>
              <a:rPr lang="nl-NL" sz="2000" b="0" i="0" u="none" strike="noStrike" baseline="0" dirty="0">
                <a:latin typeface="Candara" panose="020E0502030303020204" pitchFamily="34" charset="0"/>
              </a:rPr>
              <a:t>Grond, MKI 1,80</a:t>
            </a:r>
          </a:p>
          <a:p>
            <a:pPr algn="l"/>
            <a:r>
              <a:rPr lang="nl-NL" sz="2000" dirty="0">
                <a:latin typeface="Candara" panose="020E0502030303020204" pitchFamily="34" charset="0"/>
              </a:rPr>
              <a:t>T</a:t>
            </a:r>
            <a:r>
              <a:rPr lang="nl-NL" sz="2000" b="0" i="0" u="none" strike="noStrike" baseline="0" dirty="0">
                <a:latin typeface="Candara" panose="020E0502030303020204" pitchFamily="34" charset="0"/>
              </a:rPr>
              <a:t>hermisch gereinigde grond, MKI 1,80</a:t>
            </a:r>
          </a:p>
          <a:p>
            <a:pPr algn="l"/>
            <a:r>
              <a:rPr lang="nl-NL" sz="2000" dirty="0">
                <a:latin typeface="Candara" panose="020E0502030303020204" pitchFamily="34" charset="0"/>
              </a:rPr>
              <a:t>G</a:t>
            </a:r>
            <a:r>
              <a:rPr lang="nl-NL" sz="2000" b="0" i="0" u="none" strike="noStrike" baseline="0" dirty="0">
                <a:latin typeface="Candara" panose="020E0502030303020204" pitchFamily="34" charset="0"/>
              </a:rPr>
              <a:t>ewassen AEC-bodemas, MKI 1,95</a:t>
            </a:r>
          </a:p>
          <a:p>
            <a:r>
              <a:rPr lang="nl-NL" sz="2000" dirty="0">
                <a:latin typeface="Candara" panose="020E0502030303020204" pitchFamily="34" charset="0"/>
              </a:rPr>
              <a:t>G</a:t>
            </a:r>
            <a:r>
              <a:rPr lang="nl-NL" sz="2000" b="0" i="0" u="none" strike="noStrike" baseline="0" dirty="0">
                <a:latin typeface="Candara" panose="020E0502030303020204" pitchFamily="34" charset="0"/>
              </a:rPr>
              <a:t>eëxpandeerd polystyreen (EPS), MKI 1,85</a:t>
            </a:r>
          </a:p>
          <a:p>
            <a:pPr algn="l"/>
            <a:r>
              <a:rPr lang="nl-NL" sz="2000" b="0" i="0" u="none" strike="noStrike" baseline="0" dirty="0">
                <a:latin typeface="Candara" panose="020E0502030303020204" pitchFamily="34" charset="0"/>
              </a:rPr>
              <a:t>Bims (puimsteen), MKI 4,23</a:t>
            </a:r>
          </a:p>
          <a:p>
            <a:pPr algn="l"/>
            <a:r>
              <a:rPr lang="nl-NL" sz="2000" b="0" i="0" u="none" strike="noStrike" baseline="0" dirty="0" err="1">
                <a:latin typeface="Candara" panose="020E0502030303020204" pitchFamily="34" charset="0"/>
              </a:rPr>
              <a:t>Flugsand</a:t>
            </a:r>
            <a:r>
              <a:rPr lang="nl-NL" sz="2000" b="0" i="0" u="none" strike="noStrike" baseline="0" dirty="0">
                <a:latin typeface="Candara" panose="020E0502030303020204" pitchFamily="34" charset="0"/>
              </a:rPr>
              <a:t>, MKI 3,45</a:t>
            </a:r>
          </a:p>
          <a:p>
            <a:pPr algn="l"/>
            <a:r>
              <a:rPr lang="nl-NL" sz="2000" dirty="0">
                <a:latin typeface="Candara" panose="020E0502030303020204" pitchFamily="34" charset="0"/>
              </a:rPr>
              <a:t>G</a:t>
            </a:r>
            <a:r>
              <a:rPr lang="nl-NL" sz="2000" b="0" i="0" u="none" strike="noStrike" baseline="0" dirty="0">
                <a:latin typeface="Candara" panose="020E0502030303020204" pitchFamily="34" charset="0"/>
              </a:rPr>
              <a:t>eëxpandeerde kleikorrels, MKI 21,67</a:t>
            </a:r>
          </a:p>
          <a:p>
            <a:pPr marL="0" indent="0" algn="l">
              <a:buNone/>
            </a:pPr>
            <a:endParaRPr lang="nl-NL" sz="2000" b="0" i="0" u="none" strike="noStrike" baseline="0" dirty="0">
              <a:latin typeface="Candara" panose="020E0502030303020204" pitchFamily="34" charset="0"/>
            </a:endParaRPr>
          </a:p>
          <a:p>
            <a:pPr marL="0" indent="0">
              <a:buNone/>
            </a:pPr>
            <a:r>
              <a:rPr lang="nl-NL" sz="1800" dirty="0">
                <a:latin typeface="Candara" panose="020E0502030303020204" pitchFamily="34" charset="0"/>
              </a:rPr>
              <a:t>Bron: </a:t>
            </a:r>
            <a:r>
              <a:rPr lang="nl-NL" sz="1800" b="0" i="0" dirty="0">
                <a:effectLst/>
                <a:latin typeface="Candara" panose="020E0502030303020204" pitchFamily="34" charset="0"/>
              </a:rPr>
              <a:t>LCA-rapporten voor GWW-producten </a:t>
            </a:r>
            <a:r>
              <a:rPr lang="nl-NL" sz="1800" dirty="0">
                <a:latin typeface="Candara" panose="020E0502030303020204" pitchFamily="34" charset="0"/>
              </a:rPr>
              <a:t>https://milieudatabase.nl/database/nationalemilieudatabase/</a:t>
            </a:r>
          </a:p>
        </p:txBody>
      </p:sp>
      <p:sp>
        <p:nvSpPr>
          <p:cNvPr id="4" name="Tijdelijke aanduiding voor dianummer 3">
            <a:extLst>
              <a:ext uri="{FF2B5EF4-FFF2-40B4-BE49-F238E27FC236}">
                <a16:creationId xmlns:a16="http://schemas.microsoft.com/office/drawing/2014/main" id="{2AEE6244-D151-4FA4-8951-A81EDA6E3D16}"/>
              </a:ext>
            </a:extLst>
          </p:cNvPr>
          <p:cNvSpPr>
            <a:spLocks noGrp="1"/>
          </p:cNvSpPr>
          <p:nvPr>
            <p:ph type="sldNum" sz="quarter" idx="12"/>
          </p:nvPr>
        </p:nvSpPr>
        <p:spPr/>
        <p:txBody>
          <a:bodyPr/>
          <a:lstStyle/>
          <a:p>
            <a:fld id="{993A4BE7-94F8-43D0-A956-A40AC5AB901E}" type="slidenum">
              <a:rPr lang="nl-NL" smtClean="0"/>
              <a:t>77</a:t>
            </a:fld>
            <a:endParaRPr lang="nl-NL" dirty="0"/>
          </a:p>
        </p:txBody>
      </p:sp>
      <p:sp>
        <p:nvSpPr>
          <p:cNvPr id="9" name="Tekstvak 8">
            <a:extLst>
              <a:ext uri="{FF2B5EF4-FFF2-40B4-BE49-F238E27FC236}">
                <a16:creationId xmlns:a16="http://schemas.microsoft.com/office/drawing/2014/main" id="{9C1B6C28-AB01-4AEC-ACAD-CB0BE3C16320}"/>
              </a:ext>
            </a:extLst>
          </p:cNvPr>
          <p:cNvSpPr txBox="1"/>
          <p:nvPr/>
        </p:nvSpPr>
        <p:spPr>
          <a:xfrm>
            <a:off x="8384172" y="5752405"/>
            <a:ext cx="3559628" cy="461665"/>
          </a:xfrm>
          <a:prstGeom prst="rect">
            <a:avLst/>
          </a:prstGeom>
          <a:noFill/>
        </p:spPr>
        <p:txBody>
          <a:bodyPr wrap="square" rtlCol="0">
            <a:spAutoFit/>
          </a:bodyPr>
          <a:lstStyle/>
          <a:p>
            <a:r>
              <a:rPr lang="nl-NL" sz="1200" i="1" dirty="0"/>
              <a:t>Bron: LCA Rapportage categorie 3 data, deel 1, okt. 2021, H22 Grondwerken, figuur 2</a:t>
            </a:r>
          </a:p>
        </p:txBody>
      </p:sp>
      <p:pic>
        <p:nvPicPr>
          <p:cNvPr id="7" name="Afbeelding 6">
            <a:extLst>
              <a:ext uri="{FF2B5EF4-FFF2-40B4-BE49-F238E27FC236}">
                <a16:creationId xmlns:a16="http://schemas.microsoft.com/office/drawing/2014/main" id="{A07B2818-76FE-4F9A-A39A-60CBF88D6B8C}"/>
              </a:ext>
            </a:extLst>
          </p:cNvPr>
          <p:cNvPicPr>
            <a:picLocks noChangeAspect="1"/>
          </p:cNvPicPr>
          <p:nvPr/>
        </p:nvPicPr>
        <p:blipFill>
          <a:blip r:embed="rId3"/>
          <a:stretch>
            <a:fillRect/>
          </a:stretch>
        </p:blipFill>
        <p:spPr>
          <a:xfrm>
            <a:off x="6119554" y="1830612"/>
            <a:ext cx="5824245" cy="3599054"/>
          </a:xfrm>
          <a:prstGeom prst="rect">
            <a:avLst/>
          </a:prstGeom>
          <a:ln>
            <a:solidFill>
              <a:schemeClr val="accent6">
                <a:lumMod val="50000"/>
              </a:schemeClr>
            </a:solidFill>
          </a:ln>
        </p:spPr>
      </p:pic>
    </p:spTree>
    <p:extLst>
      <p:ext uri="{BB962C8B-B14F-4D97-AF65-F5344CB8AC3E}">
        <p14:creationId xmlns:p14="http://schemas.microsoft.com/office/powerpoint/2010/main" val="13011535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5A25B-70E7-4240-8C4C-218D127A2042}"/>
              </a:ext>
            </a:extLst>
          </p:cNvPr>
          <p:cNvSpPr>
            <a:spLocks noGrp="1"/>
          </p:cNvSpPr>
          <p:nvPr>
            <p:ph type="title"/>
          </p:nvPr>
        </p:nvSpPr>
        <p:spPr/>
        <p:txBody>
          <a:bodyPr/>
          <a:lstStyle/>
          <a:p>
            <a:r>
              <a:rPr lang="nl-NL" dirty="0"/>
              <a:t>LCA-rapport categorie 3 producten GWW</a:t>
            </a:r>
          </a:p>
        </p:txBody>
      </p:sp>
      <p:sp>
        <p:nvSpPr>
          <p:cNvPr id="3" name="Tijdelijke aanduiding voor inhoud 2">
            <a:extLst>
              <a:ext uri="{FF2B5EF4-FFF2-40B4-BE49-F238E27FC236}">
                <a16:creationId xmlns:a16="http://schemas.microsoft.com/office/drawing/2014/main" id="{6460087E-85FB-434A-BF80-2CE422F68A55}"/>
              </a:ext>
            </a:extLst>
          </p:cNvPr>
          <p:cNvSpPr>
            <a:spLocks noGrp="1"/>
          </p:cNvSpPr>
          <p:nvPr>
            <p:ph idx="1"/>
          </p:nvPr>
        </p:nvSpPr>
        <p:spPr>
          <a:xfrm>
            <a:off x="838198" y="1311564"/>
            <a:ext cx="6193223" cy="4838865"/>
          </a:xfrm>
        </p:spPr>
        <p:txBody>
          <a:bodyPr>
            <a:normAutofit/>
          </a:bodyPr>
          <a:lstStyle/>
          <a:p>
            <a:pPr marL="0" indent="0">
              <a:buNone/>
            </a:pPr>
            <a:r>
              <a:rPr lang="nl-NL" sz="2400" dirty="0">
                <a:latin typeface="Candara" panose="020E0502030303020204" pitchFamily="34" charset="0"/>
              </a:rPr>
              <a:t>Producten voor grondstabilisatie (versterkt de ondergrond en beperkt het grondgebruik)</a:t>
            </a:r>
          </a:p>
          <a:p>
            <a:pPr algn="l"/>
            <a:r>
              <a:rPr lang="nl-NL" sz="2000" b="0" i="0" u="none" strike="noStrike" baseline="0" dirty="0">
                <a:latin typeface="Candara" panose="020E0502030303020204" pitchFamily="34" charset="0"/>
              </a:rPr>
              <a:t>Geotextiel PP (polypropyleen), MKI € 0,34</a:t>
            </a:r>
          </a:p>
          <a:p>
            <a:pPr algn="l"/>
            <a:r>
              <a:rPr lang="nl-NL" sz="2000" b="0" i="0" u="none" strike="noStrike" baseline="0" dirty="0">
                <a:latin typeface="Candara" panose="020E0502030303020204" pitchFamily="34" charset="0"/>
              </a:rPr>
              <a:t>Geogrid PP, MKI  0,35</a:t>
            </a:r>
          </a:p>
          <a:p>
            <a:pPr algn="l"/>
            <a:r>
              <a:rPr lang="nl-NL" sz="2000" dirty="0">
                <a:latin typeface="Candara" panose="020E0502030303020204" pitchFamily="34" charset="0"/>
              </a:rPr>
              <a:t>Geogrid HDPE (polyethyleen) MKI 0,43</a:t>
            </a:r>
          </a:p>
          <a:p>
            <a:pPr algn="l"/>
            <a:r>
              <a:rPr lang="nl-NL" sz="2000" dirty="0">
                <a:latin typeface="Candara" panose="020E0502030303020204" pitchFamily="34" charset="0"/>
              </a:rPr>
              <a:t>Kokoksvezeldoek, MKI 0,21</a:t>
            </a:r>
          </a:p>
          <a:p>
            <a:pPr algn="l"/>
            <a:endParaRPr lang="nl-NL" sz="2000" b="0" i="0" u="none" strike="noStrike" baseline="0" dirty="0">
              <a:latin typeface="Candara" panose="020E0502030303020204" pitchFamily="34" charset="0"/>
            </a:endParaRPr>
          </a:p>
          <a:p>
            <a:pPr marL="0" indent="0">
              <a:buNone/>
            </a:pPr>
            <a:endParaRPr lang="nl-NL" dirty="0"/>
          </a:p>
        </p:txBody>
      </p:sp>
      <p:sp>
        <p:nvSpPr>
          <p:cNvPr id="4" name="Tijdelijke aanduiding voor dianummer 3">
            <a:extLst>
              <a:ext uri="{FF2B5EF4-FFF2-40B4-BE49-F238E27FC236}">
                <a16:creationId xmlns:a16="http://schemas.microsoft.com/office/drawing/2014/main" id="{2AEE6244-D151-4FA4-8951-A81EDA6E3D16}"/>
              </a:ext>
            </a:extLst>
          </p:cNvPr>
          <p:cNvSpPr>
            <a:spLocks noGrp="1"/>
          </p:cNvSpPr>
          <p:nvPr>
            <p:ph type="sldNum" sz="quarter" idx="12"/>
          </p:nvPr>
        </p:nvSpPr>
        <p:spPr/>
        <p:txBody>
          <a:bodyPr/>
          <a:lstStyle/>
          <a:p>
            <a:fld id="{993A4BE7-94F8-43D0-A956-A40AC5AB901E}" type="slidenum">
              <a:rPr lang="nl-NL" smtClean="0"/>
              <a:t>78</a:t>
            </a:fld>
            <a:endParaRPr lang="nl-NL" dirty="0"/>
          </a:p>
        </p:txBody>
      </p:sp>
      <p:sp>
        <p:nvSpPr>
          <p:cNvPr id="9" name="Tekstvak 8">
            <a:extLst>
              <a:ext uri="{FF2B5EF4-FFF2-40B4-BE49-F238E27FC236}">
                <a16:creationId xmlns:a16="http://schemas.microsoft.com/office/drawing/2014/main" id="{9C1B6C28-AB01-4AEC-ACAD-CB0BE3C16320}"/>
              </a:ext>
            </a:extLst>
          </p:cNvPr>
          <p:cNvSpPr txBox="1"/>
          <p:nvPr/>
        </p:nvSpPr>
        <p:spPr>
          <a:xfrm>
            <a:off x="6634844" y="5778097"/>
            <a:ext cx="5421083" cy="276999"/>
          </a:xfrm>
          <a:prstGeom prst="rect">
            <a:avLst/>
          </a:prstGeom>
          <a:noFill/>
        </p:spPr>
        <p:txBody>
          <a:bodyPr wrap="square" rtlCol="0">
            <a:spAutoFit/>
          </a:bodyPr>
          <a:lstStyle/>
          <a:p>
            <a:r>
              <a:rPr lang="nl-NL" sz="1200" i="1" dirty="0"/>
              <a:t>MKI per fase geogrid biaxiaal. Bron: LCA Rapportage categorie 3 data, Grondwerken</a:t>
            </a:r>
          </a:p>
        </p:txBody>
      </p:sp>
      <p:pic>
        <p:nvPicPr>
          <p:cNvPr id="7" name="Afbeelding 6">
            <a:extLst>
              <a:ext uri="{FF2B5EF4-FFF2-40B4-BE49-F238E27FC236}">
                <a16:creationId xmlns:a16="http://schemas.microsoft.com/office/drawing/2014/main" id="{7FF67BA7-B17E-4717-B22F-299486A8081D}"/>
              </a:ext>
            </a:extLst>
          </p:cNvPr>
          <p:cNvPicPr>
            <a:picLocks noChangeAspect="1"/>
          </p:cNvPicPr>
          <p:nvPr/>
        </p:nvPicPr>
        <p:blipFill>
          <a:blip r:embed="rId3"/>
          <a:stretch>
            <a:fillRect/>
          </a:stretch>
        </p:blipFill>
        <p:spPr>
          <a:xfrm>
            <a:off x="6166760" y="3562468"/>
            <a:ext cx="5889167" cy="2230289"/>
          </a:xfrm>
          <a:prstGeom prst="rect">
            <a:avLst/>
          </a:prstGeom>
        </p:spPr>
      </p:pic>
      <p:pic>
        <p:nvPicPr>
          <p:cNvPr id="10" name="Afbeelding 9">
            <a:hlinkClick r:id="rId4"/>
            <a:extLst>
              <a:ext uri="{FF2B5EF4-FFF2-40B4-BE49-F238E27FC236}">
                <a16:creationId xmlns:a16="http://schemas.microsoft.com/office/drawing/2014/main" id="{23A0B900-654F-41EB-BBC6-82C72778A722}"/>
              </a:ext>
            </a:extLst>
          </p:cNvPr>
          <p:cNvPicPr>
            <a:picLocks noChangeAspect="1"/>
          </p:cNvPicPr>
          <p:nvPr/>
        </p:nvPicPr>
        <p:blipFill>
          <a:blip r:embed="rId5"/>
          <a:stretch>
            <a:fillRect/>
          </a:stretch>
        </p:blipFill>
        <p:spPr>
          <a:xfrm>
            <a:off x="8986047" y="1353721"/>
            <a:ext cx="2873935" cy="1532336"/>
          </a:xfrm>
          <a:prstGeom prst="rect">
            <a:avLst/>
          </a:prstGeom>
        </p:spPr>
      </p:pic>
      <p:sp>
        <p:nvSpPr>
          <p:cNvPr id="11" name="Tekstvak 10">
            <a:extLst>
              <a:ext uri="{FF2B5EF4-FFF2-40B4-BE49-F238E27FC236}">
                <a16:creationId xmlns:a16="http://schemas.microsoft.com/office/drawing/2014/main" id="{7F5CD71B-76BE-472F-A4B9-13FB9F59DE71}"/>
              </a:ext>
            </a:extLst>
          </p:cNvPr>
          <p:cNvSpPr txBox="1"/>
          <p:nvPr/>
        </p:nvSpPr>
        <p:spPr>
          <a:xfrm>
            <a:off x="9531193" y="2908510"/>
            <a:ext cx="2432956" cy="461665"/>
          </a:xfrm>
          <a:prstGeom prst="rect">
            <a:avLst/>
          </a:prstGeom>
          <a:noFill/>
        </p:spPr>
        <p:txBody>
          <a:bodyPr wrap="square" rtlCol="0">
            <a:spAutoFit/>
          </a:bodyPr>
          <a:lstStyle/>
          <a:p>
            <a:r>
              <a:rPr lang="nl-NL" sz="1200" i="1" dirty="0"/>
              <a:t>Geogrid PRS Neoloy . </a:t>
            </a:r>
          </a:p>
          <a:p>
            <a:r>
              <a:rPr lang="nl-NL" sz="1200" i="1" dirty="0"/>
              <a:t>Bron: Beuker-Intercodaminfra.com</a:t>
            </a:r>
          </a:p>
        </p:txBody>
      </p:sp>
    </p:spTree>
    <p:extLst>
      <p:ext uri="{BB962C8B-B14F-4D97-AF65-F5344CB8AC3E}">
        <p14:creationId xmlns:p14="http://schemas.microsoft.com/office/powerpoint/2010/main" val="23612321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641E2-99DE-4F22-99BB-1ADAFA0D7F7C}"/>
              </a:ext>
            </a:extLst>
          </p:cNvPr>
          <p:cNvSpPr>
            <a:spLocks noGrp="1"/>
          </p:cNvSpPr>
          <p:nvPr>
            <p:ph type="title"/>
          </p:nvPr>
        </p:nvSpPr>
        <p:spPr/>
        <p:txBody>
          <a:bodyPr/>
          <a:lstStyle/>
          <a:p>
            <a:r>
              <a:rPr lang="nl-NL" dirty="0"/>
              <a:t>Circulair gebruik baggerspecie</a:t>
            </a:r>
          </a:p>
        </p:txBody>
      </p:sp>
      <p:sp>
        <p:nvSpPr>
          <p:cNvPr id="3" name="Tijdelijke aanduiding voor inhoud 2">
            <a:extLst>
              <a:ext uri="{FF2B5EF4-FFF2-40B4-BE49-F238E27FC236}">
                <a16:creationId xmlns:a16="http://schemas.microsoft.com/office/drawing/2014/main" id="{5311DD61-B9B8-4A6E-97C3-1207F7986DB7}"/>
              </a:ext>
            </a:extLst>
          </p:cNvPr>
          <p:cNvSpPr>
            <a:spLocks noGrp="1"/>
          </p:cNvSpPr>
          <p:nvPr>
            <p:ph idx="1"/>
          </p:nvPr>
        </p:nvSpPr>
        <p:spPr>
          <a:xfrm>
            <a:off x="457197" y="1278906"/>
            <a:ext cx="5987145" cy="4860638"/>
          </a:xfrm>
        </p:spPr>
        <p:txBody>
          <a:bodyPr>
            <a:noAutofit/>
          </a:bodyPr>
          <a:lstStyle/>
          <a:p>
            <a:pPr marL="0" indent="0">
              <a:spcBef>
                <a:spcPts val="0"/>
              </a:spcBef>
              <a:buNone/>
            </a:pPr>
            <a:r>
              <a:rPr lang="nl-NL" sz="2400" b="1" dirty="0"/>
              <a:t>STOWA-tool </a:t>
            </a:r>
          </a:p>
          <a:p>
            <a:pPr marL="0" indent="0">
              <a:spcBef>
                <a:spcPts val="0"/>
              </a:spcBef>
              <a:buNone/>
            </a:pPr>
            <a:endParaRPr lang="nl-NL" sz="2400" b="1" dirty="0"/>
          </a:p>
          <a:p>
            <a:pPr>
              <a:spcBef>
                <a:spcPts val="1200"/>
              </a:spcBef>
              <a:spcAft>
                <a:spcPts val="600"/>
              </a:spcAft>
            </a:pPr>
            <a:r>
              <a:rPr lang="nl-NL" sz="2400" dirty="0"/>
              <a:t>Circulair gebruik baggerspecie, een van de grote (afval)stromen van de waterschappen.</a:t>
            </a:r>
          </a:p>
          <a:p>
            <a:pPr>
              <a:spcBef>
                <a:spcPts val="0"/>
              </a:spcBef>
            </a:pPr>
            <a:r>
              <a:rPr lang="nl-NL" sz="2400" dirty="0"/>
              <a:t>Beoordeling op:</a:t>
            </a:r>
          </a:p>
          <a:p>
            <a:pPr lvl="1">
              <a:spcBef>
                <a:spcPts val="0"/>
              </a:spcBef>
            </a:pPr>
            <a:r>
              <a:rPr lang="nl-NL" dirty="0"/>
              <a:t>Kosten en waarden (transport, opslag, oeverbescherming)</a:t>
            </a:r>
          </a:p>
          <a:p>
            <a:pPr lvl="1">
              <a:spcBef>
                <a:spcPts val="0"/>
              </a:spcBef>
            </a:pPr>
            <a:r>
              <a:rPr lang="nl-NL" dirty="0"/>
              <a:t>Emissies broeikasgassen (bij transport en sedimentair)</a:t>
            </a:r>
          </a:p>
          <a:p>
            <a:pPr lvl="1">
              <a:spcBef>
                <a:spcPts val="0"/>
              </a:spcBef>
            </a:pPr>
            <a:r>
              <a:rPr lang="nl-NL" dirty="0"/>
              <a:t>Volumes (bagger en toevoegingen)</a:t>
            </a:r>
          </a:p>
          <a:p>
            <a:pPr lvl="1">
              <a:spcBef>
                <a:spcPts val="0"/>
              </a:spcBef>
            </a:pPr>
            <a:r>
              <a:rPr lang="nl-NL" dirty="0"/>
              <a:t>Natuur en systeem (waardering toepassingen).</a:t>
            </a:r>
          </a:p>
          <a:p>
            <a:pPr>
              <a:spcBef>
                <a:spcPts val="600"/>
              </a:spcBef>
              <a:spcAft>
                <a:spcPts val="600"/>
              </a:spcAft>
            </a:pPr>
            <a:r>
              <a:rPr lang="nl-NL" sz="2400" dirty="0"/>
              <a:t>Vrij downloadbare app</a:t>
            </a:r>
          </a:p>
        </p:txBody>
      </p:sp>
      <p:sp>
        <p:nvSpPr>
          <p:cNvPr id="4" name="Tijdelijke aanduiding voor dianummer 3">
            <a:extLst>
              <a:ext uri="{FF2B5EF4-FFF2-40B4-BE49-F238E27FC236}">
                <a16:creationId xmlns:a16="http://schemas.microsoft.com/office/drawing/2014/main" id="{65B40580-BA58-4054-94DC-44FB155A322F}"/>
              </a:ext>
            </a:extLst>
          </p:cNvPr>
          <p:cNvSpPr>
            <a:spLocks noGrp="1"/>
          </p:cNvSpPr>
          <p:nvPr>
            <p:ph type="sldNum" sz="quarter" idx="12"/>
          </p:nvPr>
        </p:nvSpPr>
        <p:spPr/>
        <p:txBody>
          <a:bodyPr/>
          <a:lstStyle/>
          <a:p>
            <a:fld id="{993A4BE7-94F8-43D0-A956-A40AC5AB901E}" type="slidenum">
              <a:rPr lang="nl-NL" smtClean="0"/>
              <a:t>79</a:t>
            </a:fld>
            <a:endParaRPr lang="nl-NL" dirty="0"/>
          </a:p>
        </p:txBody>
      </p:sp>
      <p:pic>
        <p:nvPicPr>
          <p:cNvPr id="6" name="Afbeelding 5">
            <a:hlinkClick r:id="rId3"/>
            <a:extLst>
              <a:ext uri="{FF2B5EF4-FFF2-40B4-BE49-F238E27FC236}">
                <a16:creationId xmlns:a16="http://schemas.microsoft.com/office/drawing/2014/main" id="{5FCA3C65-7235-4B8B-9475-C2C017AB5A19}"/>
              </a:ext>
            </a:extLst>
          </p:cNvPr>
          <p:cNvPicPr>
            <a:picLocks noChangeAspect="1"/>
          </p:cNvPicPr>
          <p:nvPr/>
        </p:nvPicPr>
        <p:blipFill>
          <a:blip r:embed="rId4"/>
          <a:stretch>
            <a:fillRect/>
          </a:stretch>
        </p:blipFill>
        <p:spPr>
          <a:xfrm>
            <a:off x="6618514" y="2083786"/>
            <a:ext cx="5268684" cy="2766200"/>
          </a:xfrm>
          <a:prstGeom prst="rect">
            <a:avLst/>
          </a:prstGeom>
          <a:solidFill>
            <a:schemeClr val="accent6">
              <a:lumMod val="50000"/>
            </a:schemeClr>
          </a:solidFill>
          <a:ln>
            <a:solidFill>
              <a:schemeClr val="accent6">
                <a:lumMod val="50000"/>
              </a:schemeClr>
            </a:solidFill>
          </a:ln>
        </p:spPr>
      </p:pic>
      <p:sp>
        <p:nvSpPr>
          <p:cNvPr id="7" name="Tekstvak 6">
            <a:extLst>
              <a:ext uri="{FF2B5EF4-FFF2-40B4-BE49-F238E27FC236}">
                <a16:creationId xmlns:a16="http://schemas.microsoft.com/office/drawing/2014/main" id="{BC851AB3-277E-4BEC-9453-9FBD2F669DCD}"/>
              </a:ext>
            </a:extLst>
          </p:cNvPr>
          <p:cNvSpPr txBox="1"/>
          <p:nvPr/>
        </p:nvSpPr>
        <p:spPr>
          <a:xfrm>
            <a:off x="10771414" y="4888579"/>
            <a:ext cx="1164771" cy="276999"/>
          </a:xfrm>
          <a:prstGeom prst="rect">
            <a:avLst/>
          </a:prstGeom>
          <a:noFill/>
        </p:spPr>
        <p:txBody>
          <a:bodyPr wrap="square" rtlCol="0">
            <a:spAutoFit/>
          </a:bodyPr>
          <a:lstStyle/>
          <a:p>
            <a:r>
              <a:rPr lang="nl-NL" sz="1200" i="1" dirty="0"/>
              <a:t>Bron: stowa.nl</a:t>
            </a:r>
          </a:p>
        </p:txBody>
      </p:sp>
    </p:spTree>
    <p:extLst>
      <p:ext uri="{BB962C8B-B14F-4D97-AF65-F5344CB8AC3E}">
        <p14:creationId xmlns:p14="http://schemas.microsoft.com/office/powerpoint/2010/main" val="985853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FB748-BF14-4854-8CEB-C2D588B11000}"/>
              </a:ext>
            </a:extLst>
          </p:cNvPr>
          <p:cNvSpPr>
            <a:spLocks noGrp="1"/>
          </p:cNvSpPr>
          <p:nvPr>
            <p:ph type="title"/>
          </p:nvPr>
        </p:nvSpPr>
        <p:spPr/>
        <p:txBody>
          <a:bodyPr/>
          <a:lstStyle/>
          <a:p>
            <a:r>
              <a:rPr lang="nl-NL" dirty="0"/>
              <a:t>Nederlandse representatieve asfaltmengsels</a:t>
            </a:r>
          </a:p>
        </p:txBody>
      </p:sp>
      <p:sp>
        <p:nvSpPr>
          <p:cNvPr id="4" name="Tijdelijke aanduiding voor dianummer 3">
            <a:extLst>
              <a:ext uri="{FF2B5EF4-FFF2-40B4-BE49-F238E27FC236}">
                <a16:creationId xmlns:a16="http://schemas.microsoft.com/office/drawing/2014/main" id="{64A211DD-8FAF-4D99-B6AD-267A1A507F58}"/>
              </a:ext>
            </a:extLst>
          </p:cNvPr>
          <p:cNvSpPr>
            <a:spLocks noGrp="1"/>
          </p:cNvSpPr>
          <p:nvPr>
            <p:ph type="sldNum" sz="quarter" idx="12"/>
          </p:nvPr>
        </p:nvSpPr>
        <p:spPr/>
        <p:txBody>
          <a:bodyPr/>
          <a:lstStyle/>
          <a:p>
            <a:fld id="{993A4BE7-94F8-43D0-A956-A40AC5AB901E}" type="slidenum">
              <a:rPr lang="nl-NL" smtClean="0"/>
              <a:t>8</a:t>
            </a:fld>
            <a:endParaRPr lang="nl-NL" dirty="0"/>
          </a:p>
        </p:txBody>
      </p:sp>
      <p:graphicFrame>
        <p:nvGraphicFramePr>
          <p:cNvPr id="5" name="Tabel 4">
            <a:extLst>
              <a:ext uri="{FF2B5EF4-FFF2-40B4-BE49-F238E27FC236}">
                <a16:creationId xmlns:a16="http://schemas.microsoft.com/office/drawing/2014/main" id="{47CAF825-20EA-4A94-8467-08BC0CEFE824}"/>
              </a:ext>
            </a:extLst>
          </p:cNvPr>
          <p:cNvGraphicFramePr>
            <a:graphicFrameLocks noGrp="1"/>
          </p:cNvGraphicFramePr>
          <p:nvPr>
            <p:extLst>
              <p:ext uri="{D42A27DB-BD31-4B8C-83A1-F6EECF244321}">
                <p14:modId xmlns:p14="http://schemas.microsoft.com/office/powerpoint/2010/main" val="1434949785"/>
              </p:ext>
            </p:extLst>
          </p:nvPr>
        </p:nvGraphicFramePr>
        <p:xfrm>
          <a:off x="1238491" y="1349994"/>
          <a:ext cx="9432857" cy="4877183"/>
        </p:xfrm>
        <a:graphic>
          <a:graphicData uri="http://schemas.openxmlformats.org/drawingml/2006/table">
            <a:tbl>
              <a:tblPr firstRow="1" firstCol="1" bandRow="1">
                <a:tableStyleId>{5C22544A-7EE6-4342-B048-85BDC9FD1C3A}</a:tableStyleId>
              </a:tblPr>
              <a:tblGrid>
                <a:gridCol w="372695">
                  <a:extLst>
                    <a:ext uri="{9D8B030D-6E8A-4147-A177-3AD203B41FA5}">
                      <a16:colId xmlns:a16="http://schemas.microsoft.com/office/drawing/2014/main" val="3557514954"/>
                    </a:ext>
                  </a:extLst>
                </a:gridCol>
                <a:gridCol w="4747416">
                  <a:extLst>
                    <a:ext uri="{9D8B030D-6E8A-4147-A177-3AD203B41FA5}">
                      <a16:colId xmlns:a16="http://schemas.microsoft.com/office/drawing/2014/main" val="2419821019"/>
                    </a:ext>
                  </a:extLst>
                </a:gridCol>
                <a:gridCol w="1907643">
                  <a:extLst>
                    <a:ext uri="{9D8B030D-6E8A-4147-A177-3AD203B41FA5}">
                      <a16:colId xmlns:a16="http://schemas.microsoft.com/office/drawing/2014/main" val="1887095429"/>
                    </a:ext>
                  </a:extLst>
                </a:gridCol>
                <a:gridCol w="1257714">
                  <a:extLst>
                    <a:ext uri="{9D8B030D-6E8A-4147-A177-3AD203B41FA5}">
                      <a16:colId xmlns:a16="http://schemas.microsoft.com/office/drawing/2014/main" val="1631462498"/>
                    </a:ext>
                  </a:extLst>
                </a:gridCol>
                <a:gridCol w="1147389">
                  <a:extLst>
                    <a:ext uri="{9D8B030D-6E8A-4147-A177-3AD203B41FA5}">
                      <a16:colId xmlns:a16="http://schemas.microsoft.com/office/drawing/2014/main" val="3978052898"/>
                    </a:ext>
                  </a:extLst>
                </a:gridCol>
              </a:tblGrid>
              <a:tr h="460519">
                <a:tc>
                  <a:txBody>
                    <a:bodyPr/>
                    <a:lstStyle/>
                    <a:p>
                      <a:pPr>
                        <a:lnSpc>
                          <a:spcPct val="107000"/>
                        </a:lnSpc>
                        <a:spcAft>
                          <a:spcPts val="800"/>
                        </a:spcAft>
                      </a:pPr>
                      <a:r>
                        <a:rPr lang="nl-NL" sz="1400">
                          <a:effectLst/>
                        </a:rPr>
                        <a:t> </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Asfaltmengsel</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dirty="0">
                          <a:effectLst/>
                          <a:latin typeface="Calibri" panose="020F0502020204030204" pitchFamily="34" charset="0"/>
                          <a:ea typeface="Calibri" panose="020F0502020204030204" pitchFamily="34" charset="0"/>
                          <a:cs typeface="Times New Roman" panose="02020603050405020304" pitchFamily="18" charset="0"/>
                        </a:rPr>
                        <a:t>Type</a:t>
                      </a:r>
                    </a:p>
                  </a:txBody>
                  <a:tcPr marL="68580" marR="68580" marT="0" marB="0"/>
                </a:tc>
                <a:tc>
                  <a:txBody>
                    <a:bodyPr/>
                    <a:lstStyle/>
                    <a:p>
                      <a:pPr algn="ctr">
                        <a:lnSpc>
                          <a:spcPct val="107000"/>
                        </a:lnSpc>
                        <a:spcAft>
                          <a:spcPts val="800"/>
                        </a:spcAft>
                      </a:pPr>
                      <a:r>
                        <a:rPr lang="nl-NL" sz="1400">
                          <a:effectLst/>
                        </a:rPr>
                        <a:t>Gem. levensduur</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MKI (rapport TNO)</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9962961"/>
                  </a:ext>
                </a:extLst>
              </a:tr>
              <a:tr h="225052">
                <a:tc>
                  <a:txBody>
                    <a:bodyPr/>
                    <a:lstStyle/>
                    <a:p>
                      <a:pPr>
                        <a:lnSpc>
                          <a:spcPct val="107000"/>
                        </a:lnSpc>
                        <a:spcAft>
                          <a:spcPts val="800"/>
                        </a:spcAft>
                      </a:pPr>
                      <a:r>
                        <a:rPr lang="nl-NL" sz="1400">
                          <a:effectLst/>
                        </a:rPr>
                        <a:t>1</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dirty="0">
                          <a:effectLst/>
                        </a:rPr>
                        <a:t>Asfaltbeton (AC) deklaag (surf) met 0% asfaltgranulaat (PR)</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deklaag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14</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8,1</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6539830"/>
                  </a:ext>
                </a:extLst>
              </a:tr>
              <a:tr h="225052">
                <a:tc>
                  <a:txBody>
                    <a:bodyPr/>
                    <a:lstStyle/>
                    <a:p>
                      <a:pPr>
                        <a:lnSpc>
                          <a:spcPct val="107000"/>
                        </a:lnSpc>
                        <a:spcAft>
                          <a:spcPts val="800"/>
                        </a:spcAft>
                      </a:pPr>
                      <a:r>
                        <a:rPr lang="nl-NL" sz="1400">
                          <a:effectLst/>
                        </a:rPr>
                        <a:t>2</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AC surf met 30% PR</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deklaag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14</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7,4</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667717"/>
                  </a:ext>
                </a:extLst>
              </a:tr>
              <a:tr h="225052">
                <a:tc>
                  <a:txBody>
                    <a:bodyPr/>
                    <a:lstStyle/>
                    <a:p>
                      <a:pPr>
                        <a:lnSpc>
                          <a:spcPct val="107000"/>
                        </a:lnSpc>
                        <a:spcAft>
                          <a:spcPts val="800"/>
                        </a:spcAft>
                      </a:pPr>
                      <a:r>
                        <a:rPr lang="nl-NL" sz="1400">
                          <a:effectLst/>
                        </a:rPr>
                        <a:t>3</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dirty="0">
                          <a:effectLst/>
                        </a:rPr>
                        <a:t>AC surf met gemodificeerd bitumen met 0% PR</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deklaag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14</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9,8</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7265249"/>
                  </a:ext>
                </a:extLst>
              </a:tr>
              <a:tr h="225052">
                <a:tc>
                  <a:txBody>
                    <a:bodyPr/>
                    <a:lstStyle/>
                    <a:p>
                      <a:pPr>
                        <a:lnSpc>
                          <a:spcPct val="107000"/>
                        </a:lnSpc>
                        <a:spcAft>
                          <a:spcPts val="800"/>
                        </a:spcAft>
                      </a:pPr>
                      <a:r>
                        <a:rPr lang="nl-NL" sz="1400">
                          <a:effectLst/>
                        </a:rPr>
                        <a:t>4</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AC surf met gemodificeerd bitumen met 30% PR</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dirty="0">
                          <a:effectLst/>
                        </a:rPr>
                        <a:t>deklaag</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14</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8,8</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6183450"/>
                  </a:ext>
                </a:extLst>
              </a:tr>
              <a:tr h="225052">
                <a:tc>
                  <a:txBody>
                    <a:bodyPr/>
                    <a:lstStyle/>
                    <a:p>
                      <a:pPr>
                        <a:lnSpc>
                          <a:spcPct val="107000"/>
                        </a:lnSpc>
                        <a:spcAft>
                          <a:spcPts val="800"/>
                        </a:spcAft>
                      </a:pPr>
                      <a:r>
                        <a:rPr lang="nl-NL" sz="1400">
                          <a:effectLst/>
                        </a:rPr>
                        <a:t>5</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dirty="0">
                          <a:effectLst/>
                        </a:rPr>
                        <a:t>AC tussenlaag of onderlaag (bin/base) 50% PR</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onderlaag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45</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4,9</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6846051"/>
                  </a:ext>
                </a:extLst>
              </a:tr>
              <a:tr h="225052">
                <a:tc>
                  <a:txBody>
                    <a:bodyPr/>
                    <a:lstStyle/>
                    <a:p>
                      <a:pPr>
                        <a:lnSpc>
                          <a:spcPct val="107000"/>
                        </a:lnSpc>
                        <a:spcAft>
                          <a:spcPts val="800"/>
                        </a:spcAft>
                      </a:pPr>
                      <a:r>
                        <a:rPr lang="nl-NL" sz="1400">
                          <a:effectLst/>
                        </a:rPr>
                        <a:t>6</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AC bin/base 50% PR met gemodificeerd bitumen</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onderlaag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45</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5,5</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5024493"/>
                  </a:ext>
                </a:extLst>
              </a:tr>
              <a:tr h="225052">
                <a:tc>
                  <a:txBody>
                    <a:bodyPr/>
                    <a:lstStyle/>
                    <a:p>
                      <a:pPr>
                        <a:lnSpc>
                          <a:spcPct val="107000"/>
                        </a:lnSpc>
                        <a:spcAft>
                          <a:spcPts val="800"/>
                        </a:spcAft>
                      </a:pPr>
                      <a:r>
                        <a:rPr lang="nl-NL" sz="1400">
                          <a:effectLst/>
                        </a:rPr>
                        <a:t>7</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ZOAB Regulier</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deklaag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12</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8,1</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1074174"/>
                  </a:ext>
                </a:extLst>
              </a:tr>
              <a:tr h="225052">
                <a:tc>
                  <a:txBody>
                    <a:bodyPr/>
                    <a:lstStyle/>
                    <a:p>
                      <a:pPr>
                        <a:lnSpc>
                          <a:spcPct val="107000"/>
                        </a:lnSpc>
                        <a:spcAft>
                          <a:spcPts val="800"/>
                        </a:spcAft>
                      </a:pPr>
                      <a:r>
                        <a:rPr lang="nl-NL" sz="1400">
                          <a:effectLst/>
                        </a:rPr>
                        <a:t>8</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DZOAB (ZOAB Regulier +)</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deklaag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14</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8,5</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1411937"/>
                  </a:ext>
                </a:extLst>
              </a:tr>
              <a:tr h="225052">
                <a:tc>
                  <a:txBody>
                    <a:bodyPr/>
                    <a:lstStyle/>
                    <a:p>
                      <a:pPr>
                        <a:lnSpc>
                          <a:spcPct val="107000"/>
                        </a:lnSpc>
                        <a:spcAft>
                          <a:spcPts val="800"/>
                        </a:spcAft>
                      </a:pPr>
                      <a:r>
                        <a:rPr lang="nl-NL" sz="1400">
                          <a:effectLst/>
                        </a:rPr>
                        <a:t>9</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DZOAB 30% PR</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deklaag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14</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7,6</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5304637"/>
                  </a:ext>
                </a:extLst>
              </a:tr>
              <a:tr h="225052">
                <a:tc>
                  <a:txBody>
                    <a:bodyPr/>
                    <a:lstStyle/>
                    <a:p>
                      <a:pPr>
                        <a:lnSpc>
                          <a:spcPct val="107000"/>
                        </a:lnSpc>
                        <a:spcAft>
                          <a:spcPts val="800"/>
                        </a:spcAft>
                      </a:pPr>
                      <a:r>
                        <a:rPr lang="nl-NL" sz="1400">
                          <a:effectLst/>
                        </a:rPr>
                        <a:t>10</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2L-ZOAB toplaag met gemodificeerd bitumen</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deklaag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10</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9,8</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907465"/>
                  </a:ext>
                </a:extLst>
              </a:tr>
              <a:tr h="225052">
                <a:tc>
                  <a:txBody>
                    <a:bodyPr/>
                    <a:lstStyle/>
                    <a:p>
                      <a:pPr>
                        <a:lnSpc>
                          <a:spcPct val="107000"/>
                        </a:lnSpc>
                        <a:spcAft>
                          <a:spcPts val="800"/>
                        </a:spcAft>
                      </a:pPr>
                      <a:r>
                        <a:rPr lang="nl-NL" sz="1400">
                          <a:effectLst/>
                        </a:rPr>
                        <a:t>11</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2L-ZOAB onderlaag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onderlaag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13</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7,9</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9145489"/>
                  </a:ext>
                </a:extLst>
              </a:tr>
              <a:tr h="225052">
                <a:tc>
                  <a:txBody>
                    <a:bodyPr/>
                    <a:lstStyle/>
                    <a:p>
                      <a:pPr>
                        <a:lnSpc>
                          <a:spcPct val="107000"/>
                        </a:lnSpc>
                        <a:spcAft>
                          <a:spcPts val="800"/>
                        </a:spcAft>
                      </a:pPr>
                      <a:r>
                        <a:rPr lang="nl-NL" sz="1400">
                          <a:effectLst/>
                        </a:rPr>
                        <a:t>12</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2L-ZOAB onderlaag 30% PR</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onderlaag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13</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7,3</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6507241"/>
                  </a:ext>
                </a:extLst>
              </a:tr>
              <a:tr h="225052">
                <a:tc>
                  <a:txBody>
                    <a:bodyPr/>
                    <a:lstStyle/>
                    <a:p>
                      <a:pPr>
                        <a:lnSpc>
                          <a:spcPct val="107000"/>
                        </a:lnSpc>
                        <a:spcAft>
                          <a:spcPts val="800"/>
                        </a:spcAft>
                      </a:pPr>
                      <a:r>
                        <a:rPr lang="nl-NL" sz="1400">
                          <a:effectLst/>
                        </a:rPr>
                        <a:t>13</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dirty="0">
                          <a:effectLst/>
                        </a:rPr>
                        <a:t>Steenmastiekasfalt (SMA) 8-11</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deklaag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16</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8,8</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404225"/>
                  </a:ext>
                </a:extLst>
              </a:tr>
              <a:tr h="225052">
                <a:tc>
                  <a:txBody>
                    <a:bodyPr/>
                    <a:lstStyle/>
                    <a:p>
                      <a:pPr>
                        <a:lnSpc>
                          <a:spcPct val="107000"/>
                        </a:lnSpc>
                        <a:spcAft>
                          <a:spcPts val="800"/>
                        </a:spcAft>
                      </a:pPr>
                      <a:r>
                        <a:rPr lang="nl-NL" sz="1400">
                          <a:effectLst/>
                        </a:rPr>
                        <a:t>14</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Steenmastiekasfalt (SMA) 5</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deklaag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13</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8,8</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5604385"/>
                  </a:ext>
                </a:extLst>
              </a:tr>
              <a:tr h="225052">
                <a:tc>
                  <a:txBody>
                    <a:bodyPr/>
                    <a:lstStyle/>
                    <a:p>
                      <a:pPr>
                        <a:lnSpc>
                          <a:spcPct val="107000"/>
                        </a:lnSpc>
                        <a:spcAft>
                          <a:spcPts val="800"/>
                        </a:spcAft>
                      </a:pPr>
                      <a:r>
                        <a:rPr lang="nl-NL" sz="1400">
                          <a:effectLst/>
                        </a:rPr>
                        <a:t>15</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Steenmastiekasfalt (SMA),  geluidsreducerende deklaag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deklaag</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16</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10,4</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8137650"/>
                  </a:ext>
                </a:extLst>
              </a:tr>
              <a:tr h="256803">
                <a:tc>
                  <a:txBody>
                    <a:bodyPr/>
                    <a:lstStyle/>
                    <a:p>
                      <a:pPr>
                        <a:lnSpc>
                          <a:spcPct val="107000"/>
                        </a:lnSpc>
                        <a:spcAft>
                          <a:spcPts val="800"/>
                        </a:spcAft>
                      </a:pPr>
                      <a:r>
                        <a:rPr lang="nl-NL" sz="1400">
                          <a:effectLst/>
                        </a:rPr>
                        <a:t>16</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Waterbouwasfaltbeton</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waterbouwmengsel</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50-75</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14,6</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3231792"/>
                  </a:ext>
                </a:extLst>
              </a:tr>
              <a:tr h="269479">
                <a:tc>
                  <a:txBody>
                    <a:bodyPr/>
                    <a:lstStyle/>
                    <a:p>
                      <a:pPr>
                        <a:lnSpc>
                          <a:spcPct val="107000"/>
                        </a:lnSpc>
                        <a:spcAft>
                          <a:spcPts val="800"/>
                        </a:spcAft>
                      </a:pPr>
                      <a:r>
                        <a:rPr lang="nl-NL" sz="1400">
                          <a:effectLst/>
                        </a:rPr>
                        <a:t>17</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Open steenasfalt, waterbouw</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waterbouwmengsel</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15-50</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12,9</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321287"/>
                  </a:ext>
                </a:extLst>
              </a:tr>
              <a:tr h="248750">
                <a:tc>
                  <a:txBody>
                    <a:bodyPr/>
                    <a:lstStyle/>
                    <a:p>
                      <a:pPr>
                        <a:lnSpc>
                          <a:spcPct val="107000"/>
                        </a:lnSpc>
                        <a:spcAft>
                          <a:spcPts val="800"/>
                        </a:spcAft>
                      </a:pPr>
                      <a:r>
                        <a:rPr lang="nl-NL" sz="1400">
                          <a:effectLst/>
                        </a:rPr>
                        <a:t>18</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dirty="0">
                          <a:effectLst/>
                        </a:rPr>
                        <a:t>Gietasfalt, waterbouw</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waterbouwmengsel</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50-100</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19,3</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8459503"/>
                  </a:ext>
                </a:extLst>
              </a:tr>
              <a:tr h="265852">
                <a:tc>
                  <a:txBody>
                    <a:bodyPr/>
                    <a:lstStyle/>
                    <a:p>
                      <a:pPr>
                        <a:lnSpc>
                          <a:spcPct val="107000"/>
                        </a:lnSpc>
                        <a:spcAft>
                          <a:spcPts val="800"/>
                        </a:spcAft>
                      </a:pPr>
                      <a:r>
                        <a:rPr lang="nl-NL" sz="1400">
                          <a:effectLst/>
                        </a:rPr>
                        <a:t>19</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dirty="0">
                          <a:effectLst/>
                        </a:rPr>
                        <a:t>Asfaltmastiek, waterbouw</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400">
                          <a:effectLst/>
                        </a:rPr>
                        <a:t>waterbouwmengsel</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a:effectLst/>
                        </a:rPr>
                        <a:t>50-100</a:t>
                      </a:r>
                      <a:endParaRPr lang="nl-NL"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400" dirty="0">
                          <a:effectLst/>
                        </a:rPr>
                        <a:t>24,4</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7933602"/>
                  </a:ext>
                </a:extLst>
              </a:tr>
            </a:tbl>
          </a:graphicData>
        </a:graphic>
      </p:graphicFrame>
    </p:spTree>
    <p:extLst>
      <p:ext uri="{BB962C8B-B14F-4D97-AF65-F5344CB8AC3E}">
        <p14:creationId xmlns:p14="http://schemas.microsoft.com/office/powerpoint/2010/main" val="3041765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98AE12-46F1-4813-B188-E1DE7A7BD958}"/>
              </a:ext>
            </a:extLst>
          </p:cNvPr>
          <p:cNvSpPr>
            <a:spLocks noGrp="1"/>
          </p:cNvSpPr>
          <p:nvPr>
            <p:ph type="title"/>
          </p:nvPr>
        </p:nvSpPr>
        <p:spPr/>
        <p:txBody>
          <a:bodyPr/>
          <a:lstStyle/>
          <a:p>
            <a:r>
              <a:rPr lang="nl-NL" dirty="0"/>
              <a:t>Duurzame dijk</a:t>
            </a:r>
          </a:p>
        </p:txBody>
      </p:sp>
      <p:sp>
        <p:nvSpPr>
          <p:cNvPr id="3" name="Tijdelijke aanduiding voor inhoud 2">
            <a:extLst>
              <a:ext uri="{FF2B5EF4-FFF2-40B4-BE49-F238E27FC236}">
                <a16:creationId xmlns:a16="http://schemas.microsoft.com/office/drawing/2014/main" id="{E1A83F06-97FF-4233-A191-D43AE70B77F5}"/>
              </a:ext>
            </a:extLst>
          </p:cNvPr>
          <p:cNvSpPr>
            <a:spLocks noGrp="1"/>
          </p:cNvSpPr>
          <p:nvPr>
            <p:ph idx="1"/>
          </p:nvPr>
        </p:nvSpPr>
        <p:spPr>
          <a:xfrm>
            <a:off x="838200" y="1311564"/>
            <a:ext cx="3882390" cy="4865399"/>
          </a:xfrm>
        </p:spPr>
        <p:txBody>
          <a:bodyPr/>
          <a:lstStyle/>
          <a:p>
            <a:r>
              <a:rPr lang="nl-NL" dirty="0"/>
              <a:t>Circulariteit</a:t>
            </a:r>
          </a:p>
          <a:p>
            <a:r>
              <a:rPr lang="nl-NL" dirty="0"/>
              <a:t>Biodiversiteit</a:t>
            </a:r>
          </a:p>
          <a:p>
            <a:r>
              <a:rPr lang="nl-NL" dirty="0"/>
              <a:t>Ruimtelijke kwaliteit</a:t>
            </a:r>
          </a:p>
          <a:p>
            <a:r>
              <a:rPr lang="nl-NL" dirty="0"/>
              <a:t>CO</a:t>
            </a:r>
            <a:r>
              <a:rPr lang="nl-NL" dirty="0">
                <a:latin typeface="Calibri" panose="020F0502020204030204" pitchFamily="34" charset="0"/>
                <a:cs typeface="Calibri" panose="020F0502020204030204" pitchFamily="34" charset="0"/>
              </a:rPr>
              <a:t>₂-uitstoot beperken</a:t>
            </a:r>
            <a:endParaRPr lang="nl-NL" dirty="0"/>
          </a:p>
        </p:txBody>
      </p:sp>
      <p:sp>
        <p:nvSpPr>
          <p:cNvPr id="4" name="Tijdelijke aanduiding voor dianummer 3">
            <a:extLst>
              <a:ext uri="{FF2B5EF4-FFF2-40B4-BE49-F238E27FC236}">
                <a16:creationId xmlns:a16="http://schemas.microsoft.com/office/drawing/2014/main" id="{5C67EFE5-2A96-49A6-8FA5-3C5CC5BEC395}"/>
              </a:ext>
            </a:extLst>
          </p:cNvPr>
          <p:cNvSpPr>
            <a:spLocks noGrp="1"/>
          </p:cNvSpPr>
          <p:nvPr>
            <p:ph type="sldNum" sz="quarter" idx="12"/>
          </p:nvPr>
        </p:nvSpPr>
        <p:spPr/>
        <p:txBody>
          <a:bodyPr/>
          <a:lstStyle/>
          <a:p>
            <a:fld id="{993A4BE7-94F8-43D0-A956-A40AC5AB901E}" type="slidenum">
              <a:rPr lang="nl-NL" smtClean="0"/>
              <a:t>80</a:t>
            </a:fld>
            <a:endParaRPr lang="nl-NL" dirty="0"/>
          </a:p>
        </p:txBody>
      </p:sp>
      <p:pic>
        <p:nvPicPr>
          <p:cNvPr id="8" name="Afbeelding 7">
            <a:hlinkClick r:id="rId3"/>
            <a:extLst>
              <a:ext uri="{FF2B5EF4-FFF2-40B4-BE49-F238E27FC236}">
                <a16:creationId xmlns:a16="http://schemas.microsoft.com/office/drawing/2014/main" id="{69200C38-37EA-41EC-B78A-983715E075F9}"/>
              </a:ext>
            </a:extLst>
          </p:cNvPr>
          <p:cNvPicPr>
            <a:picLocks noChangeAspect="1"/>
          </p:cNvPicPr>
          <p:nvPr/>
        </p:nvPicPr>
        <p:blipFill>
          <a:blip r:embed="rId4"/>
          <a:stretch>
            <a:fillRect/>
          </a:stretch>
        </p:blipFill>
        <p:spPr>
          <a:xfrm>
            <a:off x="4978804" y="1898820"/>
            <a:ext cx="6485486" cy="3370410"/>
          </a:xfrm>
          <a:prstGeom prst="rect">
            <a:avLst/>
          </a:prstGeom>
        </p:spPr>
      </p:pic>
      <p:sp>
        <p:nvSpPr>
          <p:cNvPr id="9" name="Tekstvak 8">
            <a:extLst>
              <a:ext uri="{FF2B5EF4-FFF2-40B4-BE49-F238E27FC236}">
                <a16:creationId xmlns:a16="http://schemas.microsoft.com/office/drawing/2014/main" id="{90EB9279-E9D6-428D-8483-1062DAC88EE6}"/>
              </a:ext>
            </a:extLst>
          </p:cNvPr>
          <p:cNvSpPr txBox="1"/>
          <p:nvPr/>
        </p:nvSpPr>
        <p:spPr>
          <a:xfrm>
            <a:off x="9098087" y="5813215"/>
            <a:ext cx="2446020" cy="276999"/>
          </a:xfrm>
          <a:prstGeom prst="rect">
            <a:avLst/>
          </a:prstGeom>
          <a:noFill/>
        </p:spPr>
        <p:txBody>
          <a:bodyPr wrap="square" rtlCol="0">
            <a:spAutoFit/>
          </a:bodyPr>
          <a:lstStyle/>
          <a:p>
            <a:r>
              <a:rPr lang="nl-NL" sz="1200" i="1" dirty="0"/>
              <a:t>Bron: Dijkversterking Lauwersmeer</a:t>
            </a:r>
          </a:p>
        </p:txBody>
      </p:sp>
    </p:spTree>
    <p:extLst>
      <p:ext uri="{BB962C8B-B14F-4D97-AF65-F5344CB8AC3E}">
        <p14:creationId xmlns:p14="http://schemas.microsoft.com/office/powerpoint/2010/main" val="1389745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88EF1-2A8F-4F4F-A3A9-F1DE6816F4D0}"/>
              </a:ext>
            </a:extLst>
          </p:cNvPr>
          <p:cNvSpPr>
            <a:spLocks noGrp="1"/>
          </p:cNvSpPr>
          <p:nvPr>
            <p:ph type="title"/>
          </p:nvPr>
        </p:nvSpPr>
        <p:spPr/>
        <p:txBody>
          <a:bodyPr/>
          <a:lstStyle/>
          <a:p>
            <a:r>
              <a:rPr lang="nl-NL" dirty="0"/>
              <a:t>De Nieuwe Afsluitdijk </a:t>
            </a:r>
          </a:p>
        </p:txBody>
      </p:sp>
      <p:sp>
        <p:nvSpPr>
          <p:cNvPr id="3" name="Tijdelijke aanduiding voor inhoud 2">
            <a:extLst>
              <a:ext uri="{FF2B5EF4-FFF2-40B4-BE49-F238E27FC236}">
                <a16:creationId xmlns:a16="http://schemas.microsoft.com/office/drawing/2014/main" id="{616B26E8-CFBB-44B7-ADC9-DDB8F295EF28}"/>
              </a:ext>
            </a:extLst>
          </p:cNvPr>
          <p:cNvSpPr>
            <a:spLocks noGrp="1"/>
          </p:cNvSpPr>
          <p:nvPr>
            <p:ph idx="1"/>
          </p:nvPr>
        </p:nvSpPr>
        <p:spPr>
          <a:xfrm>
            <a:off x="838200" y="1311564"/>
            <a:ext cx="4259580" cy="4865399"/>
          </a:xfrm>
        </p:spPr>
        <p:txBody>
          <a:bodyPr/>
          <a:lstStyle/>
          <a:p>
            <a:pPr marL="0" indent="0">
              <a:buNone/>
            </a:pPr>
            <a:r>
              <a:rPr lang="nl-NL" dirty="0" err="1"/>
              <a:t>Levvelblocs</a:t>
            </a:r>
            <a:endParaRPr lang="nl-NL" dirty="0"/>
          </a:p>
          <a:p>
            <a:r>
              <a:rPr lang="nl-NL" sz="2400" dirty="0"/>
              <a:t>75.000 beton blokken ter bekleding van de Afsluitdijk.</a:t>
            </a:r>
          </a:p>
          <a:p>
            <a:r>
              <a:rPr lang="nl-NL" sz="2400" dirty="0"/>
              <a:t>Besparing van 10% op het betongebruik door dakpansgewijze onderlinge bevestiging van de blokken door de holle ruimten van het blok.</a:t>
            </a:r>
          </a:p>
          <a:p>
            <a:r>
              <a:rPr lang="nl-NL" sz="2400" dirty="0"/>
              <a:t>Fabriek nabij het werk </a:t>
            </a:r>
            <a:r>
              <a:rPr lang="nl-NL" sz="2400"/>
              <a:t>bespaart transport.</a:t>
            </a:r>
            <a:endParaRPr lang="nl-NL" sz="2400" dirty="0"/>
          </a:p>
          <a:p>
            <a:pPr marL="0" indent="0">
              <a:buNone/>
            </a:pPr>
            <a:endParaRPr lang="nl-NL" dirty="0"/>
          </a:p>
          <a:p>
            <a:pPr marL="0" indent="0">
              <a:buNone/>
            </a:pPr>
            <a:endParaRPr lang="nl-NL" dirty="0"/>
          </a:p>
        </p:txBody>
      </p:sp>
      <p:sp>
        <p:nvSpPr>
          <p:cNvPr id="4" name="Tijdelijke aanduiding voor dianummer 3">
            <a:extLst>
              <a:ext uri="{FF2B5EF4-FFF2-40B4-BE49-F238E27FC236}">
                <a16:creationId xmlns:a16="http://schemas.microsoft.com/office/drawing/2014/main" id="{A319E291-A531-4409-91F1-2F2D860087F9}"/>
              </a:ext>
            </a:extLst>
          </p:cNvPr>
          <p:cNvSpPr>
            <a:spLocks noGrp="1"/>
          </p:cNvSpPr>
          <p:nvPr>
            <p:ph type="sldNum" sz="quarter" idx="12"/>
          </p:nvPr>
        </p:nvSpPr>
        <p:spPr/>
        <p:txBody>
          <a:bodyPr/>
          <a:lstStyle/>
          <a:p>
            <a:fld id="{993A4BE7-94F8-43D0-A956-A40AC5AB901E}" type="slidenum">
              <a:rPr lang="nl-NL" smtClean="0"/>
              <a:t>81</a:t>
            </a:fld>
            <a:endParaRPr lang="nl-NL" dirty="0"/>
          </a:p>
        </p:txBody>
      </p:sp>
      <p:pic>
        <p:nvPicPr>
          <p:cNvPr id="6" name="Afbeelding 5">
            <a:hlinkClick r:id="rId3"/>
            <a:extLst>
              <a:ext uri="{FF2B5EF4-FFF2-40B4-BE49-F238E27FC236}">
                <a16:creationId xmlns:a16="http://schemas.microsoft.com/office/drawing/2014/main" id="{577C1E5B-BDF1-4431-8FBC-EB76B30B1DE4}"/>
              </a:ext>
            </a:extLst>
          </p:cNvPr>
          <p:cNvPicPr>
            <a:picLocks noChangeAspect="1"/>
          </p:cNvPicPr>
          <p:nvPr/>
        </p:nvPicPr>
        <p:blipFill>
          <a:blip r:embed="rId4"/>
          <a:stretch>
            <a:fillRect/>
          </a:stretch>
        </p:blipFill>
        <p:spPr>
          <a:xfrm>
            <a:off x="5676900" y="1729740"/>
            <a:ext cx="6096000" cy="3581400"/>
          </a:xfrm>
          <a:prstGeom prst="rect">
            <a:avLst/>
          </a:prstGeom>
        </p:spPr>
      </p:pic>
      <p:sp>
        <p:nvSpPr>
          <p:cNvPr id="7" name="Tekstvak 6">
            <a:extLst>
              <a:ext uri="{FF2B5EF4-FFF2-40B4-BE49-F238E27FC236}">
                <a16:creationId xmlns:a16="http://schemas.microsoft.com/office/drawing/2014/main" id="{324B6FA8-2B67-4530-91DF-1F2B2F42BEFB}"/>
              </a:ext>
            </a:extLst>
          </p:cNvPr>
          <p:cNvSpPr txBox="1"/>
          <p:nvPr/>
        </p:nvSpPr>
        <p:spPr>
          <a:xfrm>
            <a:off x="9898187" y="5556745"/>
            <a:ext cx="1588963" cy="276999"/>
          </a:xfrm>
          <a:prstGeom prst="rect">
            <a:avLst/>
          </a:prstGeom>
          <a:noFill/>
        </p:spPr>
        <p:txBody>
          <a:bodyPr wrap="square" rtlCol="0">
            <a:spAutoFit/>
          </a:bodyPr>
          <a:lstStyle/>
          <a:p>
            <a:r>
              <a:rPr lang="nl-NL" sz="1200" i="1" dirty="0"/>
              <a:t>Bron: De Afsluitdijk.</a:t>
            </a:r>
          </a:p>
        </p:txBody>
      </p:sp>
    </p:spTree>
    <p:extLst>
      <p:ext uri="{BB962C8B-B14F-4D97-AF65-F5344CB8AC3E}">
        <p14:creationId xmlns:p14="http://schemas.microsoft.com/office/powerpoint/2010/main" val="27840814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850D8C-CDB3-4E7F-9F56-922DBBE99D2C}"/>
              </a:ext>
            </a:extLst>
          </p:cNvPr>
          <p:cNvSpPr>
            <a:spLocks noGrp="1"/>
          </p:cNvSpPr>
          <p:nvPr>
            <p:ph type="title"/>
          </p:nvPr>
        </p:nvSpPr>
        <p:spPr/>
        <p:txBody>
          <a:bodyPr/>
          <a:lstStyle/>
          <a:p>
            <a:r>
              <a:rPr lang="nl-NL" dirty="0"/>
              <a:t>Damwanden in NMD</a:t>
            </a:r>
          </a:p>
        </p:txBody>
      </p:sp>
      <p:graphicFrame>
        <p:nvGraphicFramePr>
          <p:cNvPr id="5" name="Tijdelijke aanduiding voor inhoud 4">
            <a:extLst>
              <a:ext uri="{FF2B5EF4-FFF2-40B4-BE49-F238E27FC236}">
                <a16:creationId xmlns:a16="http://schemas.microsoft.com/office/drawing/2014/main" id="{BF7AB784-B15F-45FC-9E2E-FAA2353F0588}"/>
              </a:ext>
            </a:extLst>
          </p:cNvPr>
          <p:cNvGraphicFramePr>
            <a:graphicFrameLocks noGrp="1"/>
          </p:cNvGraphicFramePr>
          <p:nvPr>
            <p:ph idx="1"/>
          </p:nvPr>
        </p:nvGraphicFramePr>
        <p:xfrm>
          <a:off x="1314450" y="1209427"/>
          <a:ext cx="10290811" cy="4815043"/>
        </p:xfrm>
        <a:graphic>
          <a:graphicData uri="http://schemas.openxmlformats.org/drawingml/2006/table">
            <a:tbl>
              <a:tblPr firstRow="1" firstCol="1" bandRow="1">
                <a:tableStyleId>{21E4AEA4-8DFA-4A89-87EB-49C32662AFE0}</a:tableStyleId>
              </a:tblPr>
              <a:tblGrid>
                <a:gridCol w="191729">
                  <a:extLst>
                    <a:ext uri="{9D8B030D-6E8A-4147-A177-3AD203B41FA5}">
                      <a16:colId xmlns:a16="http://schemas.microsoft.com/office/drawing/2014/main" val="2711066888"/>
                    </a:ext>
                  </a:extLst>
                </a:gridCol>
                <a:gridCol w="1390734">
                  <a:extLst>
                    <a:ext uri="{9D8B030D-6E8A-4147-A177-3AD203B41FA5}">
                      <a16:colId xmlns:a16="http://schemas.microsoft.com/office/drawing/2014/main" val="631192459"/>
                    </a:ext>
                  </a:extLst>
                </a:gridCol>
                <a:gridCol w="5035112">
                  <a:extLst>
                    <a:ext uri="{9D8B030D-6E8A-4147-A177-3AD203B41FA5}">
                      <a16:colId xmlns:a16="http://schemas.microsoft.com/office/drawing/2014/main" val="122149195"/>
                    </a:ext>
                  </a:extLst>
                </a:gridCol>
                <a:gridCol w="822168">
                  <a:extLst>
                    <a:ext uri="{9D8B030D-6E8A-4147-A177-3AD203B41FA5}">
                      <a16:colId xmlns:a16="http://schemas.microsoft.com/office/drawing/2014/main" val="372919555"/>
                    </a:ext>
                  </a:extLst>
                </a:gridCol>
                <a:gridCol w="832613">
                  <a:extLst>
                    <a:ext uri="{9D8B030D-6E8A-4147-A177-3AD203B41FA5}">
                      <a16:colId xmlns:a16="http://schemas.microsoft.com/office/drawing/2014/main" val="1582188249"/>
                    </a:ext>
                  </a:extLst>
                </a:gridCol>
                <a:gridCol w="1014273">
                  <a:extLst>
                    <a:ext uri="{9D8B030D-6E8A-4147-A177-3AD203B41FA5}">
                      <a16:colId xmlns:a16="http://schemas.microsoft.com/office/drawing/2014/main" val="2462888479"/>
                    </a:ext>
                  </a:extLst>
                </a:gridCol>
                <a:gridCol w="1004182">
                  <a:extLst>
                    <a:ext uri="{9D8B030D-6E8A-4147-A177-3AD203B41FA5}">
                      <a16:colId xmlns:a16="http://schemas.microsoft.com/office/drawing/2014/main" val="1946058052"/>
                    </a:ext>
                  </a:extLst>
                </a:gridCol>
              </a:tblGrid>
              <a:tr h="393731">
                <a:tc>
                  <a:txBody>
                    <a:bodyPr/>
                    <a:lstStyle/>
                    <a:p>
                      <a:pPr>
                        <a:lnSpc>
                          <a:spcPct val="107000"/>
                        </a:lnSpc>
                        <a:spcAft>
                          <a:spcPts val="80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dirty="0">
                          <a:effectLst/>
                        </a:rPr>
                        <a:t>Eigenaar</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dirty="0">
                          <a:effectLst/>
                        </a:rPr>
                        <a:t>Omschrijving</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dirty="0" err="1">
                          <a:effectLst/>
                        </a:rPr>
                        <a:t>Functio-nele</a:t>
                      </a:r>
                      <a:r>
                        <a:rPr lang="nl-NL" sz="1200" dirty="0">
                          <a:effectLst/>
                        </a:rPr>
                        <a:t> eenheid</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dirty="0" err="1">
                          <a:effectLst/>
                        </a:rPr>
                        <a:t>Levens-duur</a:t>
                      </a:r>
                      <a:r>
                        <a:rPr lang="nl-NL" sz="1200" dirty="0">
                          <a:effectLst/>
                        </a:rPr>
                        <a:t> (jaar)</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dirty="0">
                          <a:effectLst/>
                        </a:rPr>
                        <a:t>MKI per FE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dirty="0">
                          <a:effectLst/>
                        </a:rPr>
                        <a:t>MKI per FE per jaar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extLst>
                  <a:ext uri="{0D108BD9-81ED-4DB2-BD59-A6C34878D82A}">
                    <a16:rowId xmlns:a16="http://schemas.microsoft.com/office/drawing/2014/main" val="149627094"/>
                  </a:ext>
                </a:extLst>
              </a:tr>
              <a:tr h="305314">
                <a:tc>
                  <a:txBody>
                    <a:bodyPr/>
                    <a:lstStyle/>
                    <a:p>
                      <a:pPr>
                        <a:lnSpc>
                          <a:spcPct val="107000"/>
                        </a:lnSpc>
                        <a:spcAft>
                          <a:spcPts val="80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dirty="0" err="1">
                          <a:effectLst/>
                        </a:rPr>
                        <a:t>Circore</a:t>
                      </a:r>
                      <a:r>
                        <a:rPr lang="nl-NL" sz="1200" dirty="0">
                          <a:effectLst/>
                        </a:rPr>
                        <a:t> / HKS Tiel</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dirty="0">
                          <a:effectLst/>
                        </a:rPr>
                        <a:t>CIRCORE Damwand van gerecycled kunststof uit </a:t>
                      </a:r>
                      <a:r>
                        <a:rPr lang="nl-NL" sz="1200" dirty="0" err="1">
                          <a:effectLst/>
                        </a:rPr>
                        <a:t>autoshredderafval</a:t>
                      </a:r>
                      <a:r>
                        <a:rPr lang="nl-NL" sz="1200" dirty="0">
                          <a:effectLst/>
                        </a:rPr>
                        <a: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m²</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50</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1.5052</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0.0301</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extLst>
                  <a:ext uri="{0D108BD9-81ED-4DB2-BD59-A6C34878D82A}">
                    <a16:rowId xmlns:a16="http://schemas.microsoft.com/office/drawing/2014/main" val="1590833948"/>
                  </a:ext>
                </a:extLst>
              </a:tr>
              <a:tr h="305314">
                <a:tc>
                  <a:txBody>
                    <a:bodyPr/>
                    <a:lstStyle/>
                    <a:p>
                      <a:pPr>
                        <a:lnSpc>
                          <a:spcPct val="107000"/>
                        </a:lnSpc>
                        <a:spcAft>
                          <a:spcPts val="80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a:effectLst/>
                        </a:rPr>
                        <a:t>Circore / HKS Tiel</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dirty="0">
                          <a:effectLst/>
                        </a:rPr>
                        <a:t>CIRCORE Kantbeschoeiing van gerecycled kunststof uit </a:t>
                      </a:r>
                      <a:r>
                        <a:rPr lang="nl-NL" sz="1200" dirty="0" err="1">
                          <a:effectLst/>
                        </a:rPr>
                        <a:t>autoshredderafval</a:t>
                      </a:r>
                      <a:r>
                        <a:rPr lang="nl-NL" sz="1200" dirty="0">
                          <a:effectLst/>
                        </a:rPr>
                        <a: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m²</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50</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1.5382</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0.0308</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extLst>
                  <a:ext uri="{0D108BD9-81ED-4DB2-BD59-A6C34878D82A}">
                    <a16:rowId xmlns:a16="http://schemas.microsoft.com/office/drawing/2014/main" val="1493254027"/>
                  </a:ext>
                </a:extLst>
              </a:tr>
              <a:tr h="305314">
                <a:tc>
                  <a:txBody>
                    <a:bodyPr/>
                    <a:lstStyle/>
                    <a:p>
                      <a:pPr>
                        <a:lnSpc>
                          <a:spcPct val="107000"/>
                        </a:lnSpc>
                        <a:spcAft>
                          <a:spcPts val="80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a:effectLst/>
                        </a:rPr>
                        <a:t>Centrum Hout</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dirty="0">
                          <a:effectLst/>
                        </a:rPr>
                        <a:t>Damwand, Tropisch loofhout Afrikaans, </a:t>
                      </a:r>
                      <a:r>
                        <a:rPr lang="nl-NL" sz="1200" dirty="0" err="1">
                          <a:effectLst/>
                        </a:rPr>
                        <a:t>Azobe</a:t>
                      </a:r>
                      <a:r>
                        <a:rPr lang="nl-NL" sz="1200" dirty="0">
                          <a:effectLst/>
                        </a:rPr>
                        <a:t>, bewerkt, duurzaam bosbeheer.</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m²</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30</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0.1926</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0.0064</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extLst>
                  <a:ext uri="{0D108BD9-81ED-4DB2-BD59-A6C34878D82A}">
                    <a16:rowId xmlns:a16="http://schemas.microsoft.com/office/drawing/2014/main" val="3378128164"/>
                  </a:ext>
                </a:extLst>
              </a:tr>
              <a:tr h="305314">
                <a:tc>
                  <a:txBody>
                    <a:bodyPr/>
                    <a:lstStyle/>
                    <a:p>
                      <a:pPr>
                        <a:lnSpc>
                          <a:spcPct val="107000"/>
                        </a:lnSpc>
                        <a:spcAft>
                          <a:spcPts val="80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a:effectLst/>
                        </a:rPr>
                        <a:t>Centrum Hout</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dirty="0">
                          <a:effectLst/>
                        </a:rPr>
                        <a:t>Damwand, Tropisch loofhout Afrikaans, Okan, bewerkt, duurzaam bosbeheer.</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m²</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30</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0.2059</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0.0069</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extLst>
                  <a:ext uri="{0D108BD9-81ED-4DB2-BD59-A6C34878D82A}">
                    <a16:rowId xmlns:a16="http://schemas.microsoft.com/office/drawing/2014/main" val="1567991010"/>
                  </a:ext>
                </a:extLst>
              </a:tr>
              <a:tr h="305314">
                <a:tc>
                  <a:txBody>
                    <a:bodyPr/>
                    <a:lstStyle/>
                    <a:p>
                      <a:pPr>
                        <a:lnSpc>
                          <a:spcPct val="107000"/>
                        </a:lnSpc>
                        <a:spcAft>
                          <a:spcPts val="80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a:effectLst/>
                        </a:rPr>
                        <a:t>Centrum Hout</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a:effectLst/>
                        </a:rPr>
                        <a:t>Damwand, Tropisch loofhout Zuid Amerikaans, Angelim vermelho, bewerkt, duurzaam bosbeheer.</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m²</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30</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1.1233</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0.0374</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extLst>
                  <a:ext uri="{0D108BD9-81ED-4DB2-BD59-A6C34878D82A}">
                    <a16:rowId xmlns:a16="http://schemas.microsoft.com/office/drawing/2014/main" val="1929022990"/>
                  </a:ext>
                </a:extLst>
              </a:tr>
              <a:tr h="393731">
                <a:tc>
                  <a:txBody>
                    <a:bodyPr/>
                    <a:lstStyle/>
                    <a:p>
                      <a:pPr>
                        <a:lnSpc>
                          <a:spcPct val="107000"/>
                        </a:lnSpc>
                        <a:spcAft>
                          <a:spcPts val="80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a:effectLst/>
                        </a:rPr>
                        <a:t>Bouwen met Staal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dirty="0">
                          <a:effectLst/>
                        </a:rPr>
                        <a:t>Geprofileerd staal. Damwand, basiswand.</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dirty="0">
                          <a:effectLst/>
                        </a:rPr>
                        <a:t>m²</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1000</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3.1919</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0.0032</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extLst>
                  <a:ext uri="{0D108BD9-81ED-4DB2-BD59-A6C34878D82A}">
                    <a16:rowId xmlns:a16="http://schemas.microsoft.com/office/drawing/2014/main" val="3672726964"/>
                  </a:ext>
                </a:extLst>
              </a:tr>
              <a:tr h="393731">
                <a:tc>
                  <a:txBody>
                    <a:bodyPr/>
                    <a:lstStyle/>
                    <a:p>
                      <a:pPr>
                        <a:lnSpc>
                          <a:spcPct val="107000"/>
                        </a:lnSpc>
                        <a:spcAft>
                          <a:spcPts val="80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a:effectLst/>
                        </a:rPr>
                        <a:t>Bouwen met Staal</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0000"/>
                        </a:lnSpc>
                        <a:spcAft>
                          <a:spcPts val="800"/>
                        </a:spcAft>
                      </a:pPr>
                      <a:r>
                        <a:rPr lang="nl-NL" sz="1200" dirty="0">
                          <a:effectLst/>
                        </a:rPr>
                        <a:t>Geprofileerd staal. Damwand 123.5.</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m²</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1000</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4.3558</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0.0044</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extLst>
                  <a:ext uri="{0D108BD9-81ED-4DB2-BD59-A6C34878D82A}">
                    <a16:rowId xmlns:a16="http://schemas.microsoft.com/office/drawing/2014/main" val="1453357627"/>
                  </a:ext>
                </a:extLst>
              </a:tr>
              <a:tr h="305314">
                <a:tc>
                  <a:txBody>
                    <a:bodyPr/>
                    <a:lstStyle/>
                    <a:p>
                      <a:pPr>
                        <a:lnSpc>
                          <a:spcPct val="107000"/>
                        </a:lnSpc>
                        <a:spcAft>
                          <a:spcPts val="80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a:effectLst/>
                        </a:rPr>
                        <a:t>Bouwen met staal</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pPr>
                      <a:r>
                        <a:rPr lang="nl-NL" sz="1200" dirty="0">
                          <a:effectLst/>
                        </a:rPr>
                        <a:t>Damwanden, Geprofileerd staal. Damwand 177.</a:t>
                      </a:r>
                      <a:endParaRPr lang="nl-NL"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m²</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1000</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6.2428</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0.0062</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extLst>
                  <a:ext uri="{0D108BD9-81ED-4DB2-BD59-A6C34878D82A}">
                    <a16:rowId xmlns:a16="http://schemas.microsoft.com/office/drawing/2014/main" val="3410496974"/>
                  </a:ext>
                </a:extLst>
              </a:tr>
              <a:tr h="506249">
                <a:tc>
                  <a:txBody>
                    <a:bodyPr/>
                    <a:lstStyle/>
                    <a:p>
                      <a:pPr>
                        <a:lnSpc>
                          <a:spcPct val="107000"/>
                        </a:lnSpc>
                        <a:spcAft>
                          <a:spcPts val="80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a:effectLst/>
                        </a:rPr>
                        <a:t>Profextru Productie</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dirty="0" err="1">
                          <a:effectLst/>
                        </a:rPr>
                        <a:t>ProLock</a:t>
                      </a:r>
                      <a:r>
                        <a:rPr lang="nl-NL" sz="1200" dirty="0">
                          <a:effectLst/>
                        </a:rPr>
                        <a:t> Delta damwand van gerecycled PVC. Functie: bescherming tegen kwelwater en </a:t>
                      </a:r>
                      <a:r>
                        <a:rPr lang="nl-NL" sz="1200" dirty="0" err="1">
                          <a:effectLst/>
                        </a:rPr>
                        <a:t>piping</a:t>
                      </a:r>
                      <a:r>
                        <a:rPr lang="nl-NL" sz="1200" dirty="0">
                          <a:effectLst/>
                        </a:rPr>
                        <a:t>. Toepassing in dijken, stuwen, aquaducten, peilscheidingen en bodemsanering.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dirty="0">
                          <a:effectLst/>
                        </a:rPr>
                        <a:t>m²</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60</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1.0107</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0.0168</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extLst>
                  <a:ext uri="{0D108BD9-81ED-4DB2-BD59-A6C34878D82A}">
                    <a16:rowId xmlns:a16="http://schemas.microsoft.com/office/drawing/2014/main" val="115807801"/>
                  </a:ext>
                </a:extLst>
              </a:tr>
              <a:tr h="354330">
                <a:tc>
                  <a:txBody>
                    <a:bodyPr/>
                    <a:lstStyle/>
                    <a:p>
                      <a:pPr>
                        <a:lnSpc>
                          <a:spcPct val="107000"/>
                        </a:lnSpc>
                        <a:spcAft>
                          <a:spcPts val="80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a:effectLst/>
                        </a:rPr>
                        <a:t>Profextru Productie</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a:effectLst/>
                        </a:rPr>
                        <a:t>ProLock Omega damwand van gerecycled PVC, Azobe gording. Functie: Oeverbescherming voor kanalen, rivieren, meren en jachthavens.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dirty="0">
                          <a:effectLst/>
                        </a:rPr>
                        <a:t>m²</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60</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2.27</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a:effectLst/>
                        </a:rPr>
                        <a:t>0.0378</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extLst>
                  <a:ext uri="{0D108BD9-81ED-4DB2-BD59-A6C34878D82A}">
                    <a16:rowId xmlns:a16="http://schemas.microsoft.com/office/drawing/2014/main" val="369705502"/>
                  </a:ext>
                </a:extLst>
              </a:tr>
              <a:tr h="537210">
                <a:tc>
                  <a:txBody>
                    <a:bodyPr/>
                    <a:lstStyle/>
                    <a:p>
                      <a:pPr>
                        <a:lnSpc>
                          <a:spcPct val="107000"/>
                        </a:lnSpc>
                        <a:spcAft>
                          <a:spcPts val="800"/>
                        </a:spcAft>
                      </a:pPr>
                      <a:r>
                        <a:rPr lang="nl-NL" sz="1000">
                          <a:effectLst/>
                        </a:rPr>
                        <a:t> </a:t>
                      </a:r>
                      <a:endParaRPr lang="nl-NL" sz="10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a:effectLst/>
                        </a:rPr>
                        <a:t>Profextru Productie</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nSpc>
                          <a:spcPct val="107000"/>
                        </a:lnSpc>
                        <a:spcAft>
                          <a:spcPts val="800"/>
                        </a:spcAft>
                      </a:pPr>
                      <a:r>
                        <a:rPr lang="nl-NL" sz="1200" dirty="0" err="1">
                          <a:effectLst/>
                        </a:rPr>
                        <a:t>ProLock</a:t>
                      </a:r>
                      <a:r>
                        <a:rPr lang="nl-NL" sz="1200" dirty="0">
                          <a:effectLst/>
                        </a:rPr>
                        <a:t> Sigma damwand van gerecycled PVC, naaldhouten palen en </a:t>
                      </a:r>
                      <a:r>
                        <a:rPr lang="nl-NL" sz="1200" dirty="0" err="1">
                          <a:effectLst/>
                        </a:rPr>
                        <a:t>Azobe</a:t>
                      </a:r>
                      <a:r>
                        <a:rPr lang="nl-NL" sz="1200" dirty="0">
                          <a:effectLst/>
                        </a:rPr>
                        <a:t> gording. Functie: oeverbescherming voor vijvers en sloten. Toepassing: beschoeiing en lichte damwandconstructies.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dirty="0">
                          <a:effectLst/>
                        </a:rPr>
                        <a:t>m²</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dirty="0">
                          <a:effectLst/>
                        </a:rPr>
                        <a:t>60</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dirty="0">
                          <a:effectLst/>
                        </a:rPr>
                        <a:t>1.7629</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tc>
                  <a:txBody>
                    <a:bodyPr/>
                    <a:lstStyle/>
                    <a:p>
                      <a:pPr algn="ctr">
                        <a:lnSpc>
                          <a:spcPct val="107000"/>
                        </a:lnSpc>
                        <a:spcAft>
                          <a:spcPts val="800"/>
                        </a:spcAft>
                      </a:pPr>
                      <a:r>
                        <a:rPr lang="nl-NL" sz="1200" dirty="0">
                          <a:effectLst/>
                        </a:rPr>
                        <a:t>0.0294</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681" marR="59681" marT="0" marB="0"/>
                </a:tc>
                <a:extLst>
                  <a:ext uri="{0D108BD9-81ED-4DB2-BD59-A6C34878D82A}">
                    <a16:rowId xmlns:a16="http://schemas.microsoft.com/office/drawing/2014/main" val="3195865000"/>
                  </a:ext>
                </a:extLst>
              </a:tr>
            </a:tbl>
          </a:graphicData>
        </a:graphic>
      </p:graphicFrame>
      <p:sp>
        <p:nvSpPr>
          <p:cNvPr id="4" name="Tijdelijke aanduiding voor dianummer 3">
            <a:extLst>
              <a:ext uri="{FF2B5EF4-FFF2-40B4-BE49-F238E27FC236}">
                <a16:creationId xmlns:a16="http://schemas.microsoft.com/office/drawing/2014/main" id="{6A5E693A-2E28-459C-A981-CF27D5E4D4EF}"/>
              </a:ext>
            </a:extLst>
          </p:cNvPr>
          <p:cNvSpPr>
            <a:spLocks noGrp="1"/>
          </p:cNvSpPr>
          <p:nvPr>
            <p:ph type="sldNum" sz="quarter" idx="12"/>
          </p:nvPr>
        </p:nvSpPr>
        <p:spPr/>
        <p:txBody>
          <a:bodyPr/>
          <a:lstStyle/>
          <a:p>
            <a:fld id="{993A4BE7-94F8-43D0-A956-A40AC5AB901E}" type="slidenum">
              <a:rPr lang="nl-NL" smtClean="0"/>
              <a:t>82</a:t>
            </a:fld>
            <a:endParaRPr lang="nl-NL" dirty="0"/>
          </a:p>
        </p:txBody>
      </p:sp>
      <p:sp>
        <p:nvSpPr>
          <p:cNvPr id="6" name="Tekstvak 5">
            <a:extLst>
              <a:ext uri="{FF2B5EF4-FFF2-40B4-BE49-F238E27FC236}">
                <a16:creationId xmlns:a16="http://schemas.microsoft.com/office/drawing/2014/main" id="{F69C1E23-8DC4-4619-9657-68D40AC3A439}"/>
              </a:ext>
            </a:extLst>
          </p:cNvPr>
          <p:cNvSpPr txBox="1"/>
          <p:nvPr/>
        </p:nvSpPr>
        <p:spPr>
          <a:xfrm>
            <a:off x="8964931" y="6024470"/>
            <a:ext cx="2640330" cy="276999"/>
          </a:xfrm>
          <a:prstGeom prst="rect">
            <a:avLst/>
          </a:prstGeom>
          <a:noFill/>
        </p:spPr>
        <p:txBody>
          <a:bodyPr wrap="square" rtlCol="0">
            <a:spAutoFit/>
          </a:bodyPr>
          <a:lstStyle/>
          <a:p>
            <a:r>
              <a:rPr lang="nl-NL" sz="1200" i="1" dirty="0"/>
              <a:t>Bron: Viewer NMD 25 januari 2025</a:t>
            </a:r>
          </a:p>
        </p:txBody>
      </p:sp>
    </p:spTree>
    <p:extLst>
      <p:ext uri="{BB962C8B-B14F-4D97-AF65-F5344CB8AC3E}">
        <p14:creationId xmlns:p14="http://schemas.microsoft.com/office/powerpoint/2010/main" val="15694419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FEBFCE-66F4-4A5D-AF2E-479611A4D7FB}"/>
              </a:ext>
            </a:extLst>
          </p:cNvPr>
          <p:cNvSpPr>
            <a:spLocks noGrp="1"/>
          </p:cNvSpPr>
          <p:nvPr>
            <p:ph type="title"/>
          </p:nvPr>
        </p:nvSpPr>
        <p:spPr/>
        <p:txBody>
          <a:bodyPr/>
          <a:lstStyle/>
          <a:p>
            <a:r>
              <a:rPr lang="nl-NL" dirty="0"/>
              <a:t>Dijkversterking</a:t>
            </a:r>
          </a:p>
        </p:txBody>
      </p:sp>
      <p:sp>
        <p:nvSpPr>
          <p:cNvPr id="3" name="Tijdelijke aanduiding voor inhoud 2">
            <a:extLst>
              <a:ext uri="{FF2B5EF4-FFF2-40B4-BE49-F238E27FC236}">
                <a16:creationId xmlns:a16="http://schemas.microsoft.com/office/drawing/2014/main" id="{A9B25AA5-6CEE-4500-8613-A71930236BC5}"/>
              </a:ext>
            </a:extLst>
          </p:cNvPr>
          <p:cNvSpPr>
            <a:spLocks noGrp="1"/>
          </p:cNvSpPr>
          <p:nvPr>
            <p:ph idx="1"/>
          </p:nvPr>
        </p:nvSpPr>
        <p:spPr>
          <a:xfrm>
            <a:off x="838200" y="1311565"/>
            <a:ext cx="4693920" cy="4620606"/>
          </a:xfrm>
        </p:spPr>
        <p:txBody>
          <a:bodyPr/>
          <a:lstStyle/>
          <a:p>
            <a:r>
              <a:rPr lang="nl-NL" dirty="0"/>
              <a:t>Wat is het duurzaamst?</a:t>
            </a:r>
          </a:p>
        </p:txBody>
      </p:sp>
      <p:sp>
        <p:nvSpPr>
          <p:cNvPr id="4" name="Tijdelijke aanduiding voor dianummer 3">
            <a:extLst>
              <a:ext uri="{FF2B5EF4-FFF2-40B4-BE49-F238E27FC236}">
                <a16:creationId xmlns:a16="http://schemas.microsoft.com/office/drawing/2014/main" id="{954820A1-AEDD-490C-B3C1-1AAE7302BB6D}"/>
              </a:ext>
            </a:extLst>
          </p:cNvPr>
          <p:cNvSpPr>
            <a:spLocks noGrp="1"/>
          </p:cNvSpPr>
          <p:nvPr>
            <p:ph type="sldNum" sz="quarter" idx="12"/>
          </p:nvPr>
        </p:nvSpPr>
        <p:spPr/>
        <p:txBody>
          <a:bodyPr/>
          <a:lstStyle/>
          <a:p>
            <a:fld id="{993A4BE7-94F8-43D0-A956-A40AC5AB901E}" type="slidenum">
              <a:rPr lang="nl-NL" smtClean="0"/>
              <a:t>83</a:t>
            </a:fld>
            <a:endParaRPr lang="nl-NL" dirty="0"/>
          </a:p>
        </p:txBody>
      </p:sp>
      <p:graphicFrame>
        <p:nvGraphicFramePr>
          <p:cNvPr id="5" name="Tijdelijke aanduiding voor inhoud 6">
            <a:extLst>
              <a:ext uri="{FF2B5EF4-FFF2-40B4-BE49-F238E27FC236}">
                <a16:creationId xmlns:a16="http://schemas.microsoft.com/office/drawing/2014/main" id="{5212A950-70D0-46F5-AFA1-08086A11B4DC}"/>
              </a:ext>
            </a:extLst>
          </p:cNvPr>
          <p:cNvGraphicFramePr>
            <a:graphicFrameLocks/>
          </p:cNvGraphicFramePr>
          <p:nvPr/>
        </p:nvGraphicFramePr>
        <p:xfrm>
          <a:off x="1590675" y="4143743"/>
          <a:ext cx="9010650" cy="1923294"/>
        </p:xfrm>
        <a:graphic>
          <a:graphicData uri="http://schemas.openxmlformats.org/drawingml/2006/table">
            <a:tbl>
              <a:tblPr firstRow="1" firstCol="1" bandRow="1"/>
              <a:tblGrid>
                <a:gridCol w="3703320">
                  <a:extLst>
                    <a:ext uri="{9D8B030D-6E8A-4147-A177-3AD203B41FA5}">
                      <a16:colId xmlns:a16="http://schemas.microsoft.com/office/drawing/2014/main" val="587081130"/>
                    </a:ext>
                  </a:extLst>
                </a:gridCol>
                <a:gridCol w="5307330">
                  <a:extLst>
                    <a:ext uri="{9D8B030D-6E8A-4147-A177-3AD203B41FA5}">
                      <a16:colId xmlns:a16="http://schemas.microsoft.com/office/drawing/2014/main" val="824151905"/>
                    </a:ext>
                  </a:extLst>
                </a:gridCol>
              </a:tblGrid>
              <a:tr h="243379">
                <a:tc>
                  <a:txBody>
                    <a:bodyPr/>
                    <a:lstStyle/>
                    <a:p>
                      <a:pPr>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Onderwerp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628176"/>
                  </a:ext>
                </a:extLst>
              </a:tr>
              <a:tr h="262908">
                <a:tc>
                  <a:txBody>
                    <a:bodyPr/>
                    <a:lstStyle/>
                    <a:p>
                      <a:pPr algn="l" fontAlgn="t"/>
                      <a:r>
                        <a:rPr lang="nl-NL" sz="1600" b="0" i="0" u="none" strike="noStrike" dirty="0">
                          <a:solidFill>
                            <a:srgbClr val="000000"/>
                          </a:solidFill>
                          <a:effectLst/>
                          <a:latin typeface="Calibri" panose="020F0502020204030204" pitchFamily="34" charset="0"/>
                        </a:rPr>
                        <a:t>Dijkversterking met stalen damwand</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3"/>
                        </a:rPr>
                        <a:t>https://www.youtube.com/watch?v=cFUZsx8x89w</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2310894"/>
                  </a:ext>
                </a:extLst>
              </a:tr>
              <a:tr h="262908">
                <a:tc>
                  <a:txBody>
                    <a:bodyPr/>
                    <a:lstStyle/>
                    <a:p>
                      <a:pPr algn="l" fontAlgn="t"/>
                      <a:r>
                        <a:rPr lang="nl-NL" sz="1600" b="0" i="0" u="none" strike="noStrike">
                          <a:solidFill>
                            <a:srgbClr val="000000"/>
                          </a:solidFill>
                          <a:effectLst/>
                          <a:latin typeface="Calibri" panose="020F0502020204030204" pitchFamily="34" charset="0"/>
                        </a:rPr>
                        <a:t>Dijkversterking met diepwanden</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4"/>
                        </a:rPr>
                        <a:t>https://www.youtube.com/watch?v=IyKmb1WI5-0</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7472589"/>
                  </a:ext>
                </a:extLst>
              </a:tr>
              <a:tr h="262908">
                <a:tc>
                  <a:txBody>
                    <a:bodyPr/>
                    <a:lstStyle/>
                    <a:p>
                      <a:pPr algn="l" fontAlgn="t"/>
                      <a:r>
                        <a:rPr lang="nl-NL" sz="1600" b="0" i="0" u="none" strike="noStrike" dirty="0">
                          <a:solidFill>
                            <a:srgbClr val="000000"/>
                          </a:solidFill>
                          <a:effectLst/>
                          <a:latin typeface="Calibri" panose="020F0502020204030204" pitchFamily="34" charset="0"/>
                        </a:rPr>
                        <a:t>Dijkversterking door vernageling</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5"/>
                        </a:rPr>
                        <a:t>https://www.youtube.com/watch?v=vFsA9H_9eGs</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0190854"/>
                  </a:ext>
                </a:extLst>
              </a:tr>
              <a:tr h="262908">
                <a:tc>
                  <a:txBody>
                    <a:bodyPr/>
                    <a:lstStyle/>
                    <a:p>
                      <a:pPr algn="l" fontAlgn="t"/>
                      <a:r>
                        <a:rPr lang="nl-NL" sz="1600" b="0" i="0" u="none" strike="noStrike">
                          <a:solidFill>
                            <a:srgbClr val="000000"/>
                          </a:solidFill>
                          <a:effectLst/>
                          <a:latin typeface="Calibri" panose="020F0502020204030204" pitchFamily="34" charset="0"/>
                        </a:rPr>
                        <a:t>Dijkversterking met palenwand</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6"/>
                        </a:rPr>
                        <a:t>https://www.youtube.com/watch?v=HDUTMx_Wmn0</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504948"/>
                  </a:ext>
                </a:extLst>
              </a:tr>
              <a:tr h="262908">
                <a:tc>
                  <a:txBody>
                    <a:bodyPr/>
                    <a:lstStyle/>
                    <a:p>
                      <a:pPr algn="l" fontAlgn="t"/>
                      <a:r>
                        <a:rPr lang="nl-NL" sz="1600" b="0" i="0" u="none" strike="noStrike">
                          <a:solidFill>
                            <a:srgbClr val="000000"/>
                          </a:solidFill>
                          <a:effectLst/>
                          <a:latin typeface="Calibri" panose="020F0502020204030204" pitchFamily="34" charset="0"/>
                        </a:rPr>
                        <a:t>Dijkversterking met geotextiel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7"/>
                        </a:rPr>
                        <a:t>https://www.youtube.com/watch?v=8-oZrG-Bi_E</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2755849"/>
                  </a:ext>
                </a:extLst>
              </a:tr>
              <a:tr h="328274">
                <a:tc>
                  <a:txBody>
                    <a:bodyPr/>
                    <a:lstStyle/>
                    <a:p>
                      <a:pPr algn="l" fontAlgn="t"/>
                      <a:r>
                        <a:rPr lang="nl-NL" sz="1600" b="0" i="0" u="none" strike="noStrike" dirty="0">
                          <a:solidFill>
                            <a:srgbClr val="000000"/>
                          </a:solidFill>
                          <a:effectLst/>
                          <a:latin typeface="Calibri" panose="020F0502020204030204" pitchFamily="34" charset="0"/>
                        </a:rPr>
                        <a:t>Dijkversterking met waterontspanner</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600" b="0" i="0" u="sng" strike="noStrike" dirty="0">
                          <a:solidFill>
                            <a:srgbClr val="0563C1"/>
                          </a:solidFill>
                          <a:effectLst/>
                          <a:latin typeface="Calibri" panose="020F0502020204030204" pitchFamily="34" charset="0"/>
                          <a:hlinkClick r:id="rId8"/>
                        </a:rPr>
                        <a:t>https://www.youtube.com/watch?v=atJPOiLEkNA</a:t>
                      </a:r>
                      <a:endParaRPr lang="nl-NL" sz="16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763830"/>
                  </a:ext>
                </a:extLst>
              </a:tr>
            </a:tbl>
          </a:graphicData>
        </a:graphic>
      </p:graphicFrame>
      <p:pic>
        <p:nvPicPr>
          <p:cNvPr id="7" name="Afbeelding 6">
            <a:extLst>
              <a:ext uri="{FF2B5EF4-FFF2-40B4-BE49-F238E27FC236}">
                <a16:creationId xmlns:a16="http://schemas.microsoft.com/office/drawing/2014/main" id="{B76121F4-2F7B-43DC-8498-053728C8174F}"/>
              </a:ext>
            </a:extLst>
          </p:cNvPr>
          <p:cNvPicPr>
            <a:picLocks noChangeAspect="1"/>
          </p:cNvPicPr>
          <p:nvPr/>
        </p:nvPicPr>
        <p:blipFill>
          <a:blip r:embed="rId9"/>
          <a:stretch>
            <a:fillRect/>
          </a:stretch>
        </p:blipFill>
        <p:spPr>
          <a:xfrm>
            <a:off x="6361834" y="1121708"/>
            <a:ext cx="4713837" cy="2732722"/>
          </a:xfrm>
          <a:prstGeom prst="rect">
            <a:avLst/>
          </a:prstGeom>
          <a:ln>
            <a:solidFill>
              <a:schemeClr val="accent6">
                <a:lumMod val="50000"/>
              </a:schemeClr>
            </a:solidFill>
          </a:ln>
        </p:spPr>
      </p:pic>
    </p:spTree>
    <p:extLst>
      <p:ext uri="{BB962C8B-B14F-4D97-AF65-F5344CB8AC3E}">
        <p14:creationId xmlns:p14="http://schemas.microsoft.com/office/powerpoint/2010/main" val="3095662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C9EA5F-F6F4-4070-ABDE-9A704404CB00}"/>
              </a:ext>
            </a:extLst>
          </p:cNvPr>
          <p:cNvSpPr>
            <a:spLocks noGrp="1"/>
          </p:cNvSpPr>
          <p:nvPr>
            <p:ph type="title"/>
          </p:nvPr>
        </p:nvSpPr>
        <p:spPr/>
        <p:txBody>
          <a:bodyPr>
            <a:normAutofit/>
          </a:bodyPr>
          <a:lstStyle/>
          <a:p>
            <a:r>
              <a:rPr lang="nl-NL" dirty="0"/>
              <a:t>Circulaire maatregelen dijken en oeverbescherming</a:t>
            </a:r>
          </a:p>
        </p:txBody>
      </p:sp>
      <p:sp>
        <p:nvSpPr>
          <p:cNvPr id="4" name="Tijdelijke aanduiding voor dianummer 3">
            <a:extLst>
              <a:ext uri="{FF2B5EF4-FFF2-40B4-BE49-F238E27FC236}">
                <a16:creationId xmlns:a16="http://schemas.microsoft.com/office/drawing/2014/main" id="{35FA2CF8-BBB6-4393-A977-66E8C8F835C3}"/>
              </a:ext>
            </a:extLst>
          </p:cNvPr>
          <p:cNvSpPr>
            <a:spLocks noGrp="1"/>
          </p:cNvSpPr>
          <p:nvPr>
            <p:ph type="sldNum" sz="quarter" idx="12"/>
          </p:nvPr>
        </p:nvSpPr>
        <p:spPr/>
        <p:txBody>
          <a:bodyPr/>
          <a:lstStyle/>
          <a:p>
            <a:fld id="{993A4BE7-94F8-43D0-A956-A40AC5AB901E}" type="slidenum">
              <a:rPr lang="nl-NL" smtClean="0"/>
              <a:t>84</a:t>
            </a:fld>
            <a:endParaRPr lang="nl-NL" dirty="0"/>
          </a:p>
        </p:txBody>
      </p:sp>
      <p:sp>
        <p:nvSpPr>
          <p:cNvPr id="7" name="Tekstvak 6">
            <a:extLst>
              <a:ext uri="{FF2B5EF4-FFF2-40B4-BE49-F238E27FC236}">
                <a16:creationId xmlns:a16="http://schemas.microsoft.com/office/drawing/2014/main" id="{E0CA7C39-F5C4-473D-A46A-DB726BA898C6}"/>
              </a:ext>
            </a:extLst>
          </p:cNvPr>
          <p:cNvSpPr txBox="1"/>
          <p:nvPr/>
        </p:nvSpPr>
        <p:spPr>
          <a:xfrm>
            <a:off x="8610600" y="6033392"/>
            <a:ext cx="3361603" cy="276999"/>
          </a:xfrm>
          <a:prstGeom prst="rect">
            <a:avLst/>
          </a:prstGeom>
          <a:noFill/>
        </p:spPr>
        <p:txBody>
          <a:bodyPr wrap="square" rtlCol="0">
            <a:spAutoFit/>
          </a:bodyPr>
          <a:lstStyle/>
          <a:p>
            <a:r>
              <a:rPr lang="nl-NL" sz="1200" i="1" dirty="0"/>
              <a:t>Bron: Circulaire objecten, Royal </a:t>
            </a:r>
            <a:r>
              <a:rPr lang="nl-NL" sz="1200" i="1" dirty="0" err="1"/>
              <a:t>HaskongDHV</a:t>
            </a:r>
            <a:r>
              <a:rPr lang="nl-NL" sz="1200" i="1" dirty="0"/>
              <a:t> - RWS</a:t>
            </a:r>
          </a:p>
        </p:txBody>
      </p:sp>
      <p:pic>
        <p:nvPicPr>
          <p:cNvPr id="5" name="Afbeelding 4">
            <a:extLst>
              <a:ext uri="{FF2B5EF4-FFF2-40B4-BE49-F238E27FC236}">
                <a16:creationId xmlns:a16="http://schemas.microsoft.com/office/drawing/2014/main" id="{63C3AB18-2C06-4B63-B490-AA5FE91F1930}"/>
              </a:ext>
            </a:extLst>
          </p:cNvPr>
          <p:cNvPicPr>
            <a:picLocks noChangeAspect="1"/>
          </p:cNvPicPr>
          <p:nvPr/>
        </p:nvPicPr>
        <p:blipFill>
          <a:blip r:embed="rId3"/>
          <a:stretch>
            <a:fillRect/>
          </a:stretch>
        </p:blipFill>
        <p:spPr>
          <a:xfrm>
            <a:off x="2761347" y="1117609"/>
            <a:ext cx="7083693" cy="4952720"/>
          </a:xfrm>
          <a:prstGeom prst="rect">
            <a:avLst/>
          </a:prstGeom>
        </p:spPr>
      </p:pic>
    </p:spTree>
    <p:extLst>
      <p:ext uri="{BB962C8B-B14F-4D97-AF65-F5344CB8AC3E}">
        <p14:creationId xmlns:p14="http://schemas.microsoft.com/office/powerpoint/2010/main" val="10784503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lstStyle/>
          <a:p>
            <a:r>
              <a:rPr lang="nl-NL" dirty="0"/>
              <a:t>Verduurzamen grondwerk</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nvPr>
        </p:nvGraphicFramePr>
        <p:xfrm>
          <a:off x="167912" y="2188268"/>
          <a:ext cx="11856176" cy="2763520"/>
        </p:xfrm>
        <a:graphic>
          <a:graphicData uri="http://schemas.openxmlformats.org/drawingml/2006/table">
            <a:tbl>
              <a:tblPr firstRow="1" bandRow="1">
                <a:tableStyleId>{93296810-A885-4BE3-A3E7-6D5BEEA58F35}</a:tableStyleId>
              </a:tblPr>
              <a:tblGrid>
                <a:gridCol w="1709173">
                  <a:extLst>
                    <a:ext uri="{9D8B030D-6E8A-4147-A177-3AD203B41FA5}">
                      <a16:colId xmlns:a16="http://schemas.microsoft.com/office/drawing/2014/main" val="293475174"/>
                    </a:ext>
                  </a:extLst>
                </a:gridCol>
                <a:gridCol w="1251242">
                  <a:extLst>
                    <a:ext uri="{9D8B030D-6E8A-4147-A177-3AD203B41FA5}">
                      <a16:colId xmlns:a16="http://schemas.microsoft.com/office/drawing/2014/main" val="2369572268"/>
                    </a:ext>
                  </a:extLst>
                </a:gridCol>
                <a:gridCol w="1270823">
                  <a:extLst>
                    <a:ext uri="{9D8B030D-6E8A-4147-A177-3AD203B41FA5}">
                      <a16:colId xmlns:a16="http://schemas.microsoft.com/office/drawing/2014/main" val="948224947"/>
                    </a:ext>
                  </a:extLst>
                </a:gridCol>
                <a:gridCol w="1270823">
                  <a:extLst>
                    <a:ext uri="{9D8B030D-6E8A-4147-A177-3AD203B41FA5}">
                      <a16:colId xmlns:a16="http://schemas.microsoft.com/office/drawing/2014/main" val="1927803089"/>
                    </a:ext>
                  </a:extLst>
                </a:gridCol>
                <a:gridCol w="1270823">
                  <a:extLst>
                    <a:ext uri="{9D8B030D-6E8A-4147-A177-3AD203B41FA5}">
                      <a16:colId xmlns:a16="http://schemas.microsoft.com/office/drawing/2014/main" val="3524909623"/>
                    </a:ext>
                  </a:extLst>
                </a:gridCol>
                <a:gridCol w="1270823">
                  <a:extLst>
                    <a:ext uri="{9D8B030D-6E8A-4147-A177-3AD203B41FA5}">
                      <a16:colId xmlns:a16="http://schemas.microsoft.com/office/drawing/2014/main" val="2994365500"/>
                    </a:ext>
                  </a:extLst>
                </a:gridCol>
                <a:gridCol w="1270823">
                  <a:extLst>
                    <a:ext uri="{9D8B030D-6E8A-4147-A177-3AD203B41FA5}">
                      <a16:colId xmlns:a16="http://schemas.microsoft.com/office/drawing/2014/main" val="770886607"/>
                    </a:ext>
                  </a:extLst>
                </a:gridCol>
                <a:gridCol w="1270823">
                  <a:extLst>
                    <a:ext uri="{9D8B030D-6E8A-4147-A177-3AD203B41FA5}">
                      <a16:colId xmlns:a16="http://schemas.microsoft.com/office/drawing/2014/main" val="135626981"/>
                    </a:ext>
                  </a:extLst>
                </a:gridCol>
                <a:gridCol w="1270823">
                  <a:extLst>
                    <a:ext uri="{9D8B030D-6E8A-4147-A177-3AD203B41FA5}">
                      <a16:colId xmlns:a16="http://schemas.microsoft.com/office/drawing/2014/main" val="474043519"/>
                    </a:ext>
                  </a:extLst>
                </a:gridCol>
              </a:tblGrid>
              <a:tr h="327297">
                <a:tc>
                  <a:txBody>
                    <a:bodyPr/>
                    <a:lstStyle/>
                    <a:p>
                      <a:endParaRPr lang="nl-NL" dirty="0"/>
                    </a:p>
                  </a:txBody>
                  <a:tcPr>
                    <a:solidFill>
                      <a:schemeClr val="bg2"/>
                    </a:solidFill>
                  </a:tcPr>
                </a:tc>
                <a:tc>
                  <a:txBody>
                    <a:bodyPr/>
                    <a:lstStyle/>
                    <a:p>
                      <a:pPr algn="ctr"/>
                      <a:r>
                        <a:rPr lang="nl-NL" sz="1200" dirty="0"/>
                        <a:t>Voorkom  en beperk gebruik</a:t>
                      </a:r>
                    </a:p>
                  </a:txBody>
                  <a:tcPr>
                    <a:solidFill>
                      <a:srgbClr val="000000"/>
                    </a:solidFill>
                  </a:tcPr>
                </a:tc>
                <a:tc>
                  <a:txBody>
                    <a:bodyPr/>
                    <a:lstStyle/>
                    <a:p>
                      <a:pPr algn="ctr"/>
                      <a:r>
                        <a:rPr lang="nl-NL" sz="1200" dirty="0"/>
                        <a:t>Verleng levensduur</a:t>
                      </a:r>
                    </a:p>
                  </a:txBody>
                  <a:tcPr>
                    <a:solidFill>
                      <a:srgbClr val="FF3300"/>
                    </a:solidFill>
                  </a:tcPr>
                </a:tc>
                <a:tc>
                  <a:txBody>
                    <a:bodyPr/>
                    <a:lstStyle/>
                    <a:p>
                      <a:pPr algn="ctr"/>
                      <a:r>
                        <a:rPr lang="nl-NL" sz="1200" dirty="0"/>
                        <a:t>Gebruik </a:t>
                      </a:r>
                    </a:p>
                    <a:p>
                      <a:pPr algn="ctr"/>
                      <a:r>
                        <a:rPr lang="nl-NL" sz="1200" dirty="0"/>
                        <a:t>wat er is</a:t>
                      </a:r>
                    </a:p>
                  </a:txBody>
                  <a:tcPr>
                    <a:solidFill>
                      <a:srgbClr val="60C460"/>
                    </a:solidFill>
                  </a:tcPr>
                </a:tc>
                <a:tc>
                  <a:txBody>
                    <a:bodyPr/>
                    <a:lstStyle/>
                    <a:p>
                      <a:pPr algn="ctr"/>
                      <a:r>
                        <a:rPr lang="nl-NL" sz="1200" dirty="0"/>
                        <a:t>Meerdere levenscycli</a:t>
                      </a:r>
                    </a:p>
                  </a:txBody>
                  <a:tcPr>
                    <a:solidFill>
                      <a:srgbClr val="FFBB33"/>
                    </a:solidFill>
                  </a:tcPr>
                </a:tc>
                <a:tc>
                  <a:txBody>
                    <a:bodyPr/>
                    <a:lstStyle/>
                    <a:p>
                      <a:pPr algn="ctr"/>
                      <a:r>
                        <a:rPr lang="nl-NL" sz="1200" dirty="0"/>
                        <a:t>Toekomst-bestendig</a:t>
                      </a:r>
                    </a:p>
                  </a:txBody>
                  <a:tcPr>
                    <a:solidFill>
                      <a:srgbClr val="203864"/>
                    </a:solidFill>
                  </a:tcPr>
                </a:tc>
                <a:tc>
                  <a:txBody>
                    <a:bodyPr/>
                    <a:lstStyle/>
                    <a:p>
                      <a:pPr algn="ctr"/>
                      <a:r>
                        <a:rPr lang="nl-NL" sz="1200" dirty="0"/>
                        <a:t>Beheer en onderhoud</a:t>
                      </a:r>
                    </a:p>
                  </a:txBody>
                  <a:tcPr>
                    <a:solidFill>
                      <a:srgbClr val="993366"/>
                    </a:solidFill>
                  </a:tcPr>
                </a:tc>
                <a:tc>
                  <a:txBody>
                    <a:bodyPr/>
                    <a:lstStyle/>
                    <a:p>
                      <a:pPr algn="ctr"/>
                      <a:r>
                        <a:rPr lang="nl-NL" sz="1200" dirty="0"/>
                        <a:t>Duurzaam materiaal-gebruik</a:t>
                      </a:r>
                    </a:p>
                  </a:txBody>
                  <a:tcPr>
                    <a:solidFill>
                      <a:srgbClr val="FD560B"/>
                    </a:solidFill>
                  </a:tcPr>
                </a:tc>
                <a:tc>
                  <a:txBody>
                    <a:bodyPr/>
                    <a:lstStyle/>
                    <a:p>
                      <a:pPr algn="ctr"/>
                      <a:r>
                        <a:rPr lang="nl-NL" sz="1200" dirty="0"/>
                        <a:t>Beperk grondstof- en energiegebruik</a:t>
                      </a:r>
                    </a:p>
                  </a:txBody>
                  <a:tcPr>
                    <a:solidFill>
                      <a:srgbClr val="A50021"/>
                    </a:solidFill>
                  </a:tcPr>
                </a:tc>
                <a:extLst>
                  <a:ext uri="{0D108BD9-81ED-4DB2-BD59-A6C34878D82A}">
                    <a16:rowId xmlns:a16="http://schemas.microsoft.com/office/drawing/2014/main" val="3622347801"/>
                  </a:ext>
                </a:extLst>
              </a:tr>
              <a:tr h="370840">
                <a:tc>
                  <a:txBody>
                    <a:bodyPr/>
                    <a:lstStyle/>
                    <a:p>
                      <a:r>
                        <a:rPr lang="nl-NL" dirty="0"/>
                        <a:t>Acquarius</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3972577933"/>
                  </a:ext>
                </a:extLst>
              </a:tr>
              <a:tr h="370840">
                <a:tc>
                  <a:txBody>
                    <a:bodyPr/>
                    <a:lstStyle/>
                    <a:p>
                      <a:r>
                        <a:rPr lang="nl-NL" dirty="0"/>
                        <a:t>Durofort</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2015745567"/>
                  </a:ext>
                </a:extLst>
              </a:tr>
              <a:tr h="370840">
                <a:tc>
                  <a:txBody>
                    <a:bodyPr/>
                    <a:lstStyle/>
                    <a:p>
                      <a:r>
                        <a:rPr lang="nl-NL" dirty="0"/>
                        <a:t>Forz</a:t>
                      </a:r>
                    </a:p>
                  </a:txBody>
                  <a:tcPr>
                    <a:solidFill>
                      <a:srgbClr val="EAEAEA"/>
                    </a:solidFill>
                  </a:tcP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1629406227"/>
                  </a:ext>
                </a:extLst>
              </a:tr>
              <a:tr h="370840">
                <a:tc>
                  <a:txBody>
                    <a:bodyPr/>
                    <a:lstStyle/>
                    <a:p>
                      <a:r>
                        <a:rPr lang="nl-NL" dirty="0"/>
                        <a:t>Geowall</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255281222"/>
                  </a:ext>
                </a:extLst>
              </a:tr>
              <a:tr h="370840">
                <a:tc>
                  <a:txBody>
                    <a:bodyPr/>
                    <a:lstStyle/>
                    <a:p>
                      <a:r>
                        <a:rPr lang="nl-NL" dirty="0"/>
                        <a:t>Het Nieuwe Draaien</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algn="ct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nchor="ctr"/>
                </a:tc>
                <a:extLst>
                  <a:ext uri="{0D108BD9-81ED-4DB2-BD59-A6C34878D82A}">
                    <a16:rowId xmlns:a16="http://schemas.microsoft.com/office/drawing/2014/main" val="2395019530"/>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85</a:t>
            </a:fld>
            <a:endParaRPr lang="nl-NL" dirty="0"/>
          </a:p>
        </p:txBody>
      </p:sp>
    </p:spTree>
    <p:extLst>
      <p:ext uri="{BB962C8B-B14F-4D97-AF65-F5344CB8AC3E}">
        <p14:creationId xmlns:p14="http://schemas.microsoft.com/office/powerpoint/2010/main" val="32375155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641E2-99DE-4F22-99BB-1ADAFA0D7F7C}"/>
              </a:ext>
            </a:extLst>
          </p:cNvPr>
          <p:cNvSpPr>
            <a:spLocks noGrp="1"/>
          </p:cNvSpPr>
          <p:nvPr>
            <p:ph type="title"/>
          </p:nvPr>
        </p:nvSpPr>
        <p:spPr/>
        <p:txBody>
          <a:bodyPr>
            <a:normAutofit/>
          </a:bodyPr>
          <a:lstStyle/>
          <a:p>
            <a:r>
              <a:rPr lang="nl-NL" dirty="0"/>
              <a:t>Conditiemeting leidingen</a:t>
            </a:r>
          </a:p>
        </p:txBody>
      </p:sp>
      <p:sp>
        <p:nvSpPr>
          <p:cNvPr id="3" name="Tijdelijke aanduiding voor inhoud 2">
            <a:extLst>
              <a:ext uri="{FF2B5EF4-FFF2-40B4-BE49-F238E27FC236}">
                <a16:creationId xmlns:a16="http://schemas.microsoft.com/office/drawing/2014/main" id="{5311DD61-B9B8-4A6E-97C3-1207F7986DB7}"/>
              </a:ext>
            </a:extLst>
          </p:cNvPr>
          <p:cNvSpPr>
            <a:spLocks noGrp="1"/>
          </p:cNvSpPr>
          <p:nvPr>
            <p:ph idx="1"/>
          </p:nvPr>
        </p:nvSpPr>
        <p:spPr>
          <a:xfrm>
            <a:off x="740227" y="1496619"/>
            <a:ext cx="5660574" cy="4653809"/>
          </a:xfrm>
        </p:spPr>
        <p:txBody>
          <a:bodyPr>
            <a:noAutofit/>
          </a:bodyPr>
          <a:lstStyle/>
          <a:p>
            <a:pPr marL="0" indent="0">
              <a:spcBef>
                <a:spcPts val="0"/>
              </a:spcBef>
              <a:buNone/>
            </a:pPr>
            <a:r>
              <a:rPr lang="nl-NL" sz="2400" dirty="0"/>
              <a:t>Uitgelichte innovatie</a:t>
            </a:r>
          </a:p>
          <a:p>
            <a:pPr marL="0" indent="0">
              <a:spcBef>
                <a:spcPts val="0"/>
              </a:spcBef>
              <a:buNone/>
            </a:pPr>
            <a:r>
              <a:rPr lang="nl-NL" sz="2400" b="1" dirty="0"/>
              <a:t>Aquarius </a:t>
            </a:r>
          </a:p>
          <a:p>
            <a:pPr marL="0" indent="0">
              <a:spcBef>
                <a:spcPts val="0"/>
              </a:spcBef>
              <a:buNone/>
            </a:pPr>
            <a:endParaRPr lang="nl-NL" sz="2400" b="1" dirty="0"/>
          </a:p>
          <a:p>
            <a:pPr>
              <a:spcBef>
                <a:spcPts val="1200"/>
              </a:spcBef>
              <a:spcAft>
                <a:spcPts val="600"/>
              </a:spcAft>
            </a:pPr>
            <a:r>
              <a:rPr lang="nl-NL" sz="2400" dirty="0"/>
              <a:t>Inwendige conditiemeting leidingen met behulp van sensoren.</a:t>
            </a:r>
          </a:p>
          <a:p>
            <a:pPr>
              <a:spcBef>
                <a:spcPts val="1200"/>
              </a:spcBef>
              <a:spcAft>
                <a:spcPts val="600"/>
              </a:spcAft>
            </a:pPr>
            <a:r>
              <a:rPr lang="nl-NL" sz="2400" b="0" i="0" dirty="0">
                <a:effectLst/>
              </a:rPr>
              <a:t>Conditiemeting van o.a. wanddikte-degradatie, ligging, corrosie, uitloging, diameter en H2S-aantasting.</a:t>
            </a:r>
          </a:p>
          <a:p>
            <a:pPr>
              <a:spcBef>
                <a:spcPts val="1200"/>
              </a:spcBef>
              <a:spcAft>
                <a:spcPts val="600"/>
              </a:spcAft>
            </a:pPr>
            <a:r>
              <a:rPr lang="nl-NL" sz="2400" dirty="0"/>
              <a:t>Toepasbaar voor </a:t>
            </a:r>
            <a:r>
              <a:rPr lang="nl-NL" sz="2400" b="0" i="0" dirty="0">
                <a:effectLst/>
              </a:rPr>
              <a:t>pers- en transportleidingen met een diameter &gt; DN150.</a:t>
            </a:r>
          </a:p>
          <a:p>
            <a:pPr>
              <a:spcBef>
                <a:spcPts val="1200"/>
              </a:spcBef>
              <a:spcAft>
                <a:spcPts val="600"/>
              </a:spcAft>
            </a:pPr>
            <a:endParaRPr lang="nl-NL" sz="2400" dirty="0"/>
          </a:p>
        </p:txBody>
      </p:sp>
      <p:sp>
        <p:nvSpPr>
          <p:cNvPr id="4" name="Tijdelijke aanduiding voor dianummer 3">
            <a:extLst>
              <a:ext uri="{FF2B5EF4-FFF2-40B4-BE49-F238E27FC236}">
                <a16:creationId xmlns:a16="http://schemas.microsoft.com/office/drawing/2014/main" id="{65B40580-BA58-4054-94DC-44FB155A322F}"/>
              </a:ext>
            </a:extLst>
          </p:cNvPr>
          <p:cNvSpPr>
            <a:spLocks noGrp="1"/>
          </p:cNvSpPr>
          <p:nvPr>
            <p:ph type="sldNum" sz="quarter" idx="12"/>
          </p:nvPr>
        </p:nvSpPr>
        <p:spPr/>
        <p:txBody>
          <a:bodyPr/>
          <a:lstStyle/>
          <a:p>
            <a:fld id="{993A4BE7-94F8-43D0-A956-A40AC5AB901E}" type="slidenum">
              <a:rPr lang="nl-NL" smtClean="0"/>
              <a:t>86</a:t>
            </a:fld>
            <a:endParaRPr lang="nl-NL" dirty="0"/>
          </a:p>
        </p:txBody>
      </p:sp>
      <p:sp>
        <p:nvSpPr>
          <p:cNvPr id="7" name="Tekstvak 6">
            <a:extLst>
              <a:ext uri="{FF2B5EF4-FFF2-40B4-BE49-F238E27FC236}">
                <a16:creationId xmlns:a16="http://schemas.microsoft.com/office/drawing/2014/main" id="{BC851AB3-277E-4BEC-9453-9FBD2F669DCD}"/>
              </a:ext>
            </a:extLst>
          </p:cNvPr>
          <p:cNvSpPr txBox="1"/>
          <p:nvPr/>
        </p:nvSpPr>
        <p:spPr>
          <a:xfrm>
            <a:off x="10526486" y="6011928"/>
            <a:ext cx="1409699" cy="276999"/>
          </a:xfrm>
          <a:prstGeom prst="rect">
            <a:avLst/>
          </a:prstGeom>
          <a:noFill/>
        </p:spPr>
        <p:txBody>
          <a:bodyPr wrap="square" rtlCol="0">
            <a:spAutoFit/>
          </a:bodyPr>
          <a:lstStyle/>
          <a:p>
            <a:r>
              <a:rPr lang="nl-NL" sz="1200" i="1" dirty="0"/>
              <a:t>Bron: acquaint.nl</a:t>
            </a:r>
          </a:p>
        </p:txBody>
      </p:sp>
      <p:pic>
        <p:nvPicPr>
          <p:cNvPr id="6" name="Afbeelding 5">
            <a:hlinkClick r:id="rId3"/>
            <a:extLst>
              <a:ext uri="{FF2B5EF4-FFF2-40B4-BE49-F238E27FC236}">
                <a16:creationId xmlns:a16="http://schemas.microsoft.com/office/drawing/2014/main" id="{658F90E3-E9C5-4851-8BE6-26CCB25410DF}"/>
              </a:ext>
            </a:extLst>
          </p:cNvPr>
          <p:cNvPicPr>
            <a:picLocks noChangeAspect="1"/>
          </p:cNvPicPr>
          <p:nvPr/>
        </p:nvPicPr>
        <p:blipFill rotWithShape="1">
          <a:blip r:embed="rId4"/>
          <a:srcRect b="8014"/>
          <a:stretch/>
        </p:blipFill>
        <p:spPr>
          <a:xfrm>
            <a:off x="6794923" y="2236567"/>
            <a:ext cx="5141262" cy="3741650"/>
          </a:xfrm>
          <a:prstGeom prst="rect">
            <a:avLst/>
          </a:prstGeom>
        </p:spPr>
      </p:pic>
    </p:spTree>
    <p:extLst>
      <p:ext uri="{BB962C8B-B14F-4D97-AF65-F5344CB8AC3E}">
        <p14:creationId xmlns:p14="http://schemas.microsoft.com/office/powerpoint/2010/main" val="36541595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641E2-99DE-4F22-99BB-1ADAFA0D7F7C}"/>
              </a:ext>
            </a:extLst>
          </p:cNvPr>
          <p:cNvSpPr>
            <a:spLocks noGrp="1"/>
          </p:cNvSpPr>
          <p:nvPr>
            <p:ph type="title"/>
          </p:nvPr>
        </p:nvSpPr>
        <p:spPr/>
        <p:txBody>
          <a:bodyPr/>
          <a:lstStyle/>
          <a:p>
            <a:r>
              <a:rPr lang="nl-NL" dirty="0"/>
              <a:t>Bouwproducten van gerecycled materiaal</a:t>
            </a:r>
          </a:p>
        </p:txBody>
      </p:sp>
      <p:sp>
        <p:nvSpPr>
          <p:cNvPr id="3" name="Tijdelijke aanduiding voor inhoud 2">
            <a:extLst>
              <a:ext uri="{FF2B5EF4-FFF2-40B4-BE49-F238E27FC236}">
                <a16:creationId xmlns:a16="http://schemas.microsoft.com/office/drawing/2014/main" id="{5311DD61-B9B8-4A6E-97C3-1207F7986DB7}"/>
              </a:ext>
            </a:extLst>
          </p:cNvPr>
          <p:cNvSpPr>
            <a:spLocks noGrp="1"/>
          </p:cNvSpPr>
          <p:nvPr>
            <p:ph idx="1"/>
          </p:nvPr>
        </p:nvSpPr>
        <p:spPr>
          <a:xfrm>
            <a:off x="740226" y="1496619"/>
            <a:ext cx="5987145" cy="4653809"/>
          </a:xfrm>
        </p:spPr>
        <p:txBody>
          <a:bodyPr>
            <a:noAutofit/>
          </a:bodyPr>
          <a:lstStyle/>
          <a:p>
            <a:pPr marL="0" indent="0">
              <a:spcBef>
                <a:spcPts val="0"/>
              </a:spcBef>
              <a:buNone/>
            </a:pPr>
            <a:r>
              <a:rPr lang="nl-NL" sz="2400" dirty="0"/>
              <a:t>Uitgelichte innovatie</a:t>
            </a:r>
          </a:p>
          <a:p>
            <a:pPr marL="0" indent="0">
              <a:spcBef>
                <a:spcPts val="0"/>
              </a:spcBef>
              <a:buNone/>
            </a:pPr>
            <a:r>
              <a:rPr lang="nl-NL" sz="2400" b="1" dirty="0"/>
              <a:t>Durofort </a:t>
            </a:r>
          </a:p>
          <a:p>
            <a:pPr marL="0" indent="0">
              <a:spcBef>
                <a:spcPts val="0"/>
              </a:spcBef>
              <a:buNone/>
            </a:pPr>
            <a:endParaRPr lang="nl-NL" sz="2400" b="1" dirty="0"/>
          </a:p>
          <a:p>
            <a:pPr>
              <a:spcBef>
                <a:spcPts val="1200"/>
              </a:spcBef>
              <a:spcAft>
                <a:spcPts val="600"/>
              </a:spcAft>
            </a:pPr>
            <a:r>
              <a:rPr lang="nl-NL" sz="2400" dirty="0"/>
              <a:t>Tot nu toe recyclebare PVC-buizen bij Infra niet zo gangbaar als bij binnenriolering</a:t>
            </a:r>
          </a:p>
          <a:p>
            <a:pPr>
              <a:spcBef>
                <a:spcPts val="1200"/>
              </a:spcBef>
              <a:spcAft>
                <a:spcPts val="600"/>
              </a:spcAft>
            </a:pPr>
            <a:r>
              <a:rPr lang="nl-NL" sz="2400" dirty="0"/>
              <a:t>100% gerecyclede PVC</a:t>
            </a:r>
          </a:p>
          <a:p>
            <a:pPr>
              <a:spcBef>
                <a:spcPts val="1200"/>
              </a:spcBef>
              <a:spcAft>
                <a:spcPts val="600"/>
              </a:spcAft>
            </a:pPr>
            <a:r>
              <a:rPr lang="nl-NL" sz="2400" dirty="0"/>
              <a:t>Recyclebaar bij einde leven</a:t>
            </a:r>
          </a:p>
        </p:txBody>
      </p:sp>
      <p:sp>
        <p:nvSpPr>
          <p:cNvPr id="4" name="Tijdelijke aanduiding voor dianummer 3">
            <a:extLst>
              <a:ext uri="{FF2B5EF4-FFF2-40B4-BE49-F238E27FC236}">
                <a16:creationId xmlns:a16="http://schemas.microsoft.com/office/drawing/2014/main" id="{65B40580-BA58-4054-94DC-44FB155A322F}"/>
              </a:ext>
            </a:extLst>
          </p:cNvPr>
          <p:cNvSpPr>
            <a:spLocks noGrp="1"/>
          </p:cNvSpPr>
          <p:nvPr>
            <p:ph type="sldNum" sz="quarter" idx="12"/>
          </p:nvPr>
        </p:nvSpPr>
        <p:spPr/>
        <p:txBody>
          <a:bodyPr/>
          <a:lstStyle/>
          <a:p>
            <a:fld id="{993A4BE7-94F8-43D0-A956-A40AC5AB901E}" type="slidenum">
              <a:rPr lang="nl-NL" smtClean="0"/>
              <a:t>87</a:t>
            </a:fld>
            <a:endParaRPr lang="nl-NL" dirty="0"/>
          </a:p>
        </p:txBody>
      </p:sp>
      <p:sp>
        <p:nvSpPr>
          <p:cNvPr id="7" name="Tekstvak 6">
            <a:extLst>
              <a:ext uri="{FF2B5EF4-FFF2-40B4-BE49-F238E27FC236}">
                <a16:creationId xmlns:a16="http://schemas.microsoft.com/office/drawing/2014/main" id="{BC851AB3-277E-4BEC-9453-9FBD2F669DCD}"/>
              </a:ext>
            </a:extLst>
          </p:cNvPr>
          <p:cNvSpPr txBox="1"/>
          <p:nvPr/>
        </p:nvSpPr>
        <p:spPr>
          <a:xfrm>
            <a:off x="10771414" y="5873429"/>
            <a:ext cx="1164771" cy="276999"/>
          </a:xfrm>
          <a:prstGeom prst="rect">
            <a:avLst/>
          </a:prstGeom>
          <a:noFill/>
        </p:spPr>
        <p:txBody>
          <a:bodyPr wrap="square" rtlCol="0">
            <a:spAutoFit/>
          </a:bodyPr>
          <a:lstStyle/>
          <a:p>
            <a:r>
              <a:rPr lang="nl-NL" sz="1200" i="1" dirty="0"/>
              <a:t>Bron: pipelife.nl</a:t>
            </a:r>
          </a:p>
        </p:txBody>
      </p:sp>
      <p:pic>
        <p:nvPicPr>
          <p:cNvPr id="10" name="Afbeelding 9">
            <a:hlinkClick r:id="rId3"/>
            <a:extLst>
              <a:ext uri="{FF2B5EF4-FFF2-40B4-BE49-F238E27FC236}">
                <a16:creationId xmlns:a16="http://schemas.microsoft.com/office/drawing/2014/main" id="{68F52A32-40A7-460E-A53F-16DCB8495A2C}"/>
              </a:ext>
            </a:extLst>
          </p:cNvPr>
          <p:cNvPicPr>
            <a:picLocks noChangeAspect="1"/>
          </p:cNvPicPr>
          <p:nvPr/>
        </p:nvPicPr>
        <p:blipFill rotWithShape="1">
          <a:blip r:embed="rId4"/>
          <a:srcRect l="5314"/>
          <a:stretch/>
        </p:blipFill>
        <p:spPr>
          <a:xfrm>
            <a:off x="6879771" y="2521082"/>
            <a:ext cx="5056414" cy="3249386"/>
          </a:xfrm>
          <a:prstGeom prst="rect">
            <a:avLst/>
          </a:prstGeom>
        </p:spPr>
      </p:pic>
    </p:spTree>
    <p:extLst>
      <p:ext uri="{BB962C8B-B14F-4D97-AF65-F5344CB8AC3E}">
        <p14:creationId xmlns:p14="http://schemas.microsoft.com/office/powerpoint/2010/main" val="2638798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641E2-99DE-4F22-99BB-1ADAFA0D7F7C}"/>
              </a:ext>
            </a:extLst>
          </p:cNvPr>
          <p:cNvSpPr>
            <a:spLocks noGrp="1"/>
          </p:cNvSpPr>
          <p:nvPr>
            <p:ph type="title"/>
          </p:nvPr>
        </p:nvSpPr>
        <p:spPr/>
        <p:txBody>
          <a:bodyPr>
            <a:normAutofit/>
          </a:bodyPr>
          <a:lstStyle/>
          <a:p>
            <a:r>
              <a:rPr lang="nl-NL" dirty="0"/>
              <a:t>Hergebruik gereinigde grond</a:t>
            </a:r>
          </a:p>
        </p:txBody>
      </p:sp>
      <p:sp>
        <p:nvSpPr>
          <p:cNvPr id="3" name="Tijdelijke aanduiding voor inhoud 2">
            <a:extLst>
              <a:ext uri="{FF2B5EF4-FFF2-40B4-BE49-F238E27FC236}">
                <a16:creationId xmlns:a16="http://schemas.microsoft.com/office/drawing/2014/main" id="{5311DD61-B9B8-4A6E-97C3-1207F7986DB7}"/>
              </a:ext>
            </a:extLst>
          </p:cNvPr>
          <p:cNvSpPr>
            <a:spLocks noGrp="1"/>
          </p:cNvSpPr>
          <p:nvPr>
            <p:ph idx="1"/>
          </p:nvPr>
        </p:nvSpPr>
        <p:spPr>
          <a:xfrm>
            <a:off x="740226" y="1496619"/>
            <a:ext cx="5987145" cy="4653809"/>
          </a:xfrm>
        </p:spPr>
        <p:txBody>
          <a:bodyPr>
            <a:noAutofit/>
          </a:bodyPr>
          <a:lstStyle/>
          <a:p>
            <a:pPr marL="0" indent="0">
              <a:spcBef>
                <a:spcPts val="0"/>
              </a:spcBef>
              <a:buNone/>
            </a:pPr>
            <a:r>
              <a:rPr lang="nl-NL" sz="2400" dirty="0"/>
              <a:t>Uitgelichte innovatie</a:t>
            </a:r>
          </a:p>
          <a:p>
            <a:pPr marL="0" indent="0">
              <a:spcBef>
                <a:spcPts val="0"/>
              </a:spcBef>
              <a:buNone/>
            </a:pPr>
            <a:r>
              <a:rPr lang="nl-NL" sz="2400" b="1" dirty="0"/>
              <a:t>Forz Sand, Forz Gravel en Forz Filler</a:t>
            </a:r>
          </a:p>
          <a:p>
            <a:pPr marL="0" indent="0">
              <a:spcBef>
                <a:spcPts val="0"/>
              </a:spcBef>
              <a:buNone/>
            </a:pPr>
            <a:endParaRPr lang="nl-NL" sz="2400" b="1" dirty="0"/>
          </a:p>
          <a:p>
            <a:pPr>
              <a:spcBef>
                <a:spcPts val="1200"/>
              </a:spcBef>
              <a:spcAft>
                <a:spcPts val="600"/>
              </a:spcAft>
            </a:pPr>
            <a:r>
              <a:rPr lang="nl-NL" sz="2400" b="0" i="0" dirty="0">
                <a:solidFill>
                  <a:srgbClr val="737373"/>
                </a:solidFill>
                <a:effectLst/>
                <a:latin typeface="Candara" panose="020E0502030303020204" pitchFamily="34" charset="0"/>
              </a:rPr>
              <a:t>ATM verwerkt verontreinigde grond en teerhoudend asfaltgranulaat (TAG) </a:t>
            </a:r>
          </a:p>
          <a:p>
            <a:pPr>
              <a:spcBef>
                <a:spcPts val="1200"/>
              </a:spcBef>
              <a:spcAft>
                <a:spcPts val="600"/>
              </a:spcAft>
            </a:pPr>
            <a:r>
              <a:rPr lang="nl-NL" sz="2400" b="0" i="0" dirty="0">
                <a:solidFill>
                  <a:srgbClr val="737373"/>
                </a:solidFill>
                <a:effectLst/>
                <a:latin typeface="Candara" panose="020E0502030303020204" pitchFamily="34" charset="0"/>
              </a:rPr>
              <a:t>Thermische reiniging of natte reiniging</a:t>
            </a:r>
          </a:p>
          <a:p>
            <a:pPr>
              <a:spcBef>
                <a:spcPts val="1200"/>
              </a:spcBef>
              <a:spcAft>
                <a:spcPts val="600"/>
              </a:spcAft>
            </a:pPr>
            <a:r>
              <a:rPr lang="nl-NL" sz="2400" b="0" i="0" dirty="0">
                <a:solidFill>
                  <a:srgbClr val="737373"/>
                </a:solidFill>
                <a:effectLst/>
                <a:latin typeface="Candara" panose="020E0502030303020204" pitchFamily="34" charset="0"/>
              </a:rPr>
              <a:t>Secundaire grondstoffen voor de infra- en betonindustrie. </a:t>
            </a:r>
            <a:endParaRPr lang="nl-NL" sz="2400"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65B40580-BA58-4054-94DC-44FB155A322F}"/>
              </a:ext>
            </a:extLst>
          </p:cNvPr>
          <p:cNvSpPr>
            <a:spLocks noGrp="1"/>
          </p:cNvSpPr>
          <p:nvPr>
            <p:ph type="sldNum" sz="quarter" idx="12"/>
          </p:nvPr>
        </p:nvSpPr>
        <p:spPr/>
        <p:txBody>
          <a:bodyPr/>
          <a:lstStyle/>
          <a:p>
            <a:fld id="{993A4BE7-94F8-43D0-A956-A40AC5AB901E}" type="slidenum">
              <a:rPr lang="nl-NL" smtClean="0"/>
              <a:t>88</a:t>
            </a:fld>
            <a:endParaRPr lang="nl-NL" dirty="0"/>
          </a:p>
        </p:txBody>
      </p:sp>
      <p:sp>
        <p:nvSpPr>
          <p:cNvPr id="7" name="Tekstvak 6">
            <a:extLst>
              <a:ext uri="{FF2B5EF4-FFF2-40B4-BE49-F238E27FC236}">
                <a16:creationId xmlns:a16="http://schemas.microsoft.com/office/drawing/2014/main" id="{BC851AB3-277E-4BEC-9453-9FBD2F669DCD}"/>
              </a:ext>
            </a:extLst>
          </p:cNvPr>
          <p:cNvSpPr txBox="1"/>
          <p:nvPr/>
        </p:nvSpPr>
        <p:spPr>
          <a:xfrm>
            <a:off x="10140043" y="5759252"/>
            <a:ext cx="1796142" cy="276999"/>
          </a:xfrm>
          <a:prstGeom prst="rect">
            <a:avLst/>
          </a:prstGeom>
          <a:noFill/>
        </p:spPr>
        <p:txBody>
          <a:bodyPr wrap="square" rtlCol="0">
            <a:spAutoFit/>
          </a:bodyPr>
          <a:lstStyle/>
          <a:p>
            <a:r>
              <a:rPr lang="nl-NL" sz="1200" i="1" dirty="0"/>
              <a:t>Forz Sand. Bron: ATM.nl</a:t>
            </a:r>
          </a:p>
        </p:txBody>
      </p:sp>
      <p:pic>
        <p:nvPicPr>
          <p:cNvPr id="6" name="Afbeelding 5">
            <a:hlinkClick r:id="rId3"/>
            <a:extLst>
              <a:ext uri="{FF2B5EF4-FFF2-40B4-BE49-F238E27FC236}">
                <a16:creationId xmlns:a16="http://schemas.microsoft.com/office/drawing/2014/main" id="{BFD88AFA-A914-415F-AD0E-7BF013E89617}"/>
              </a:ext>
            </a:extLst>
          </p:cNvPr>
          <p:cNvPicPr>
            <a:picLocks noChangeAspect="1"/>
          </p:cNvPicPr>
          <p:nvPr/>
        </p:nvPicPr>
        <p:blipFill>
          <a:blip r:embed="rId4"/>
          <a:stretch>
            <a:fillRect/>
          </a:stretch>
        </p:blipFill>
        <p:spPr>
          <a:xfrm>
            <a:off x="7319061" y="2281100"/>
            <a:ext cx="4617124" cy="3478152"/>
          </a:xfrm>
          <a:prstGeom prst="rect">
            <a:avLst/>
          </a:prstGeom>
        </p:spPr>
      </p:pic>
    </p:spTree>
    <p:extLst>
      <p:ext uri="{BB962C8B-B14F-4D97-AF65-F5344CB8AC3E}">
        <p14:creationId xmlns:p14="http://schemas.microsoft.com/office/powerpoint/2010/main" val="24372177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641E2-99DE-4F22-99BB-1ADAFA0D7F7C}"/>
              </a:ext>
            </a:extLst>
          </p:cNvPr>
          <p:cNvSpPr>
            <a:spLocks noGrp="1"/>
          </p:cNvSpPr>
          <p:nvPr>
            <p:ph type="title"/>
          </p:nvPr>
        </p:nvSpPr>
        <p:spPr/>
        <p:txBody>
          <a:bodyPr>
            <a:normAutofit/>
          </a:bodyPr>
          <a:lstStyle/>
          <a:p>
            <a:r>
              <a:rPr lang="nl-NL" dirty="0"/>
              <a:t>Gebruik van afvalstromen</a:t>
            </a:r>
          </a:p>
        </p:txBody>
      </p:sp>
      <p:sp>
        <p:nvSpPr>
          <p:cNvPr id="3" name="Tijdelijke aanduiding voor inhoud 2">
            <a:extLst>
              <a:ext uri="{FF2B5EF4-FFF2-40B4-BE49-F238E27FC236}">
                <a16:creationId xmlns:a16="http://schemas.microsoft.com/office/drawing/2014/main" id="{5311DD61-B9B8-4A6E-97C3-1207F7986DB7}"/>
              </a:ext>
            </a:extLst>
          </p:cNvPr>
          <p:cNvSpPr>
            <a:spLocks noGrp="1"/>
          </p:cNvSpPr>
          <p:nvPr>
            <p:ph idx="1"/>
          </p:nvPr>
        </p:nvSpPr>
        <p:spPr>
          <a:xfrm>
            <a:off x="740227" y="1496619"/>
            <a:ext cx="5279574" cy="4653809"/>
          </a:xfrm>
        </p:spPr>
        <p:txBody>
          <a:bodyPr>
            <a:noAutofit/>
          </a:bodyPr>
          <a:lstStyle/>
          <a:p>
            <a:pPr marL="0" indent="0">
              <a:spcBef>
                <a:spcPts val="0"/>
              </a:spcBef>
              <a:buNone/>
            </a:pPr>
            <a:r>
              <a:rPr lang="nl-NL" sz="2400" dirty="0"/>
              <a:t>Uitgelichte innovatie</a:t>
            </a:r>
          </a:p>
          <a:p>
            <a:pPr marL="0" indent="0">
              <a:spcBef>
                <a:spcPts val="0"/>
              </a:spcBef>
              <a:buNone/>
            </a:pPr>
            <a:r>
              <a:rPr lang="nl-NL" sz="2400" b="1" dirty="0"/>
              <a:t>Geowall</a:t>
            </a:r>
          </a:p>
          <a:p>
            <a:pPr marL="0" indent="0">
              <a:spcBef>
                <a:spcPts val="0"/>
              </a:spcBef>
              <a:buNone/>
            </a:pPr>
            <a:endParaRPr lang="nl-NL" sz="2400" b="1" dirty="0"/>
          </a:p>
          <a:p>
            <a:pPr>
              <a:spcBef>
                <a:spcPts val="1200"/>
              </a:spcBef>
              <a:spcAft>
                <a:spcPts val="600"/>
              </a:spcAft>
            </a:pPr>
            <a:r>
              <a:rPr lang="nl-NL" sz="2400" dirty="0">
                <a:solidFill>
                  <a:srgbClr val="737373"/>
                </a:solidFill>
                <a:latin typeface="Candara" panose="020E0502030303020204" pitchFamily="34" charset="0"/>
              </a:rPr>
              <a:t>Bouws</a:t>
            </a:r>
            <a:r>
              <a:rPr lang="nl-NL" sz="2400" b="0" i="0" dirty="0">
                <a:solidFill>
                  <a:srgbClr val="737373"/>
                </a:solidFill>
                <a:effectLst/>
                <a:latin typeface="Candara" panose="020E0502030303020204" pitchFamily="34" charset="0"/>
              </a:rPr>
              <a:t>tenen door het samenpersen van baggerspecie.</a:t>
            </a:r>
          </a:p>
          <a:p>
            <a:pPr>
              <a:spcBef>
                <a:spcPts val="1200"/>
              </a:spcBef>
              <a:spcAft>
                <a:spcPts val="600"/>
              </a:spcAft>
            </a:pPr>
            <a:r>
              <a:rPr lang="nl-NL" sz="2400" b="0" i="0" dirty="0">
                <a:solidFill>
                  <a:srgbClr val="737373"/>
                </a:solidFill>
                <a:effectLst/>
                <a:latin typeface="Candara" panose="020E0502030303020204" pitchFamily="34" charset="0"/>
              </a:rPr>
              <a:t>Toepassing o.a. in keermure</a:t>
            </a:r>
            <a:r>
              <a:rPr lang="nl-NL" sz="2400" dirty="0">
                <a:solidFill>
                  <a:srgbClr val="737373"/>
                </a:solidFill>
                <a:latin typeface="Candara" panose="020E0502030303020204" pitchFamily="34" charset="0"/>
              </a:rPr>
              <a:t>n, rioolsleuven, wegenbouw; ook voor onder water.</a:t>
            </a:r>
            <a:endParaRPr lang="nl-NL" sz="2400" b="0" i="0" dirty="0">
              <a:solidFill>
                <a:srgbClr val="737373"/>
              </a:solidFill>
              <a:effectLst/>
              <a:latin typeface="Candara" panose="020E0502030303020204" pitchFamily="34" charset="0"/>
            </a:endParaRPr>
          </a:p>
          <a:p>
            <a:pPr>
              <a:spcBef>
                <a:spcPts val="1200"/>
              </a:spcBef>
              <a:spcAft>
                <a:spcPts val="600"/>
              </a:spcAft>
            </a:pPr>
            <a:r>
              <a:rPr lang="nl-NL" sz="2400" dirty="0">
                <a:solidFill>
                  <a:srgbClr val="737373"/>
                </a:solidFill>
                <a:latin typeface="Candara" panose="020E0502030303020204" pitchFamily="34" charset="0"/>
              </a:rPr>
              <a:t>Zo mogelijk wordt gebruik gemaakt van grond of baggerspecie van het project zelf. (gesloten grondbalans).</a:t>
            </a:r>
            <a:endParaRPr lang="nl-NL" sz="2400"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65B40580-BA58-4054-94DC-44FB155A322F}"/>
              </a:ext>
            </a:extLst>
          </p:cNvPr>
          <p:cNvSpPr>
            <a:spLocks noGrp="1"/>
          </p:cNvSpPr>
          <p:nvPr>
            <p:ph type="sldNum" sz="quarter" idx="12"/>
          </p:nvPr>
        </p:nvSpPr>
        <p:spPr/>
        <p:txBody>
          <a:bodyPr/>
          <a:lstStyle/>
          <a:p>
            <a:fld id="{993A4BE7-94F8-43D0-A956-A40AC5AB901E}" type="slidenum">
              <a:rPr lang="nl-NL" smtClean="0"/>
              <a:t>89</a:t>
            </a:fld>
            <a:endParaRPr lang="nl-NL" dirty="0"/>
          </a:p>
        </p:txBody>
      </p:sp>
      <p:sp>
        <p:nvSpPr>
          <p:cNvPr id="7" name="Tekstvak 6">
            <a:extLst>
              <a:ext uri="{FF2B5EF4-FFF2-40B4-BE49-F238E27FC236}">
                <a16:creationId xmlns:a16="http://schemas.microsoft.com/office/drawing/2014/main" id="{BC851AB3-277E-4BEC-9453-9FBD2F669DCD}"/>
              </a:ext>
            </a:extLst>
          </p:cNvPr>
          <p:cNvSpPr txBox="1"/>
          <p:nvPr/>
        </p:nvSpPr>
        <p:spPr>
          <a:xfrm>
            <a:off x="7791451" y="5968553"/>
            <a:ext cx="4215020" cy="276999"/>
          </a:xfrm>
          <a:prstGeom prst="rect">
            <a:avLst/>
          </a:prstGeom>
          <a:noFill/>
        </p:spPr>
        <p:txBody>
          <a:bodyPr wrap="square" rtlCol="0">
            <a:spAutoFit/>
          </a:bodyPr>
          <a:lstStyle/>
          <a:p>
            <a:r>
              <a:rPr lang="nl-NL" sz="1200" i="1" dirty="0"/>
              <a:t> Baggerstenen bij spooruitbreiding rond Zwolle. Bron: Netics.nl</a:t>
            </a:r>
          </a:p>
        </p:txBody>
      </p:sp>
      <p:pic>
        <p:nvPicPr>
          <p:cNvPr id="12" name="Afbeelding 11">
            <a:hlinkClick r:id="rId3"/>
            <a:extLst>
              <a:ext uri="{FF2B5EF4-FFF2-40B4-BE49-F238E27FC236}">
                <a16:creationId xmlns:a16="http://schemas.microsoft.com/office/drawing/2014/main" id="{FF90A655-B535-4E25-B7D3-AC6604138E04}"/>
              </a:ext>
            </a:extLst>
          </p:cNvPr>
          <p:cNvPicPr>
            <a:picLocks noChangeAspect="1"/>
          </p:cNvPicPr>
          <p:nvPr/>
        </p:nvPicPr>
        <p:blipFill rotWithShape="1">
          <a:blip r:embed="rId4"/>
          <a:srcRect t="22115"/>
          <a:stretch/>
        </p:blipFill>
        <p:spPr>
          <a:xfrm>
            <a:off x="7348746" y="2292481"/>
            <a:ext cx="4657725" cy="3676072"/>
          </a:xfrm>
          <a:prstGeom prst="rect">
            <a:avLst/>
          </a:prstGeom>
        </p:spPr>
      </p:pic>
    </p:spTree>
    <p:extLst>
      <p:ext uri="{BB962C8B-B14F-4D97-AF65-F5344CB8AC3E}">
        <p14:creationId xmlns:p14="http://schemas.microsoft.com/office/powerpoint/2010/main" val="4126568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23867-9BD4-411E-9E5A-588F8E062D17}"/>
              </a:ext>
            </a:extLst>
          </p:cNvPr>
          <p:cNvSpPr>
            <a:spLocks noGrp="1"/>
          </p:cNvSpPr>
          <p:nvPr>
            <p:ph type="title"/>
          </p:nvPr>
        </p:nvSpPr>
        <p:spPr/>
        <p:txBody>
          <a:bodyPr>
            <a:normAutofit/>
          </a:bodyPr>
          <a:lstStyle/>
          <a:p>
            <a:r>
              <a:rPr lang="nl-NL" b="0" i="0" u="none" strike="noStrike" baseline="0" dirty="0">
                <a:latin typeface="Candara" panose="020E0502030303020204" pitchFamily="34" charset="0"/>
              </a:rPr>
              <a:t>MKI 19 Nederlandse asfaltmengsels per 1 ton asfalt</a:t>
            </a:r>
            <a:endParaRPr lang="nl-NL"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76FF1E4A-D6A2-4485-B1DC-54E8F752CE7C}"/>
              </a:ext>
            </a:extLst>
          </p:cNvPr>
          <p:cNvSpPr>
            <a:spLocks noGrp="1"/>
          </p:cNvSpPr>
          <p:nvPr>
            <p:ph type="sldNum" sz="quarter" idx="12"/>
          </p:nvPr>
        </p:nvSpPr>
        <p:spPr/>
        <p:txBody>
          <a:bodyPr/>
          <a:lstStyle/>
          <a:p>
            <a:fld id="{993A4BE7-94F8-43D0-A956-A40AC5AB901E}" type="slidenum">
              <a:rPr lang="nl-NL" smtClean="0"/>
              <a:t>9</a:t>
            </a:fld>
            <a:endParaRPr lang="nl-NL" dirty="0"/>
          </a:p>
        </p:txBody>
      </p:sp>
      <p:sp>
        <p:nvSpPr>
          <p:cNvPr id="7" name="Tekstvak 6">
            <a:extLst>
              <a:ext uri="{FF2B5EF4-FFF2-40B4-BE49-F238E27FC236}">
                <a16:creationId xmlns:a16="http://schemas.microsoft.com/office/drawing/2014/main" id="{8322ADB0-1CC4-489B-9340-74ECF5089F00}"/>
              </a:ext>
            </a:extLst>
          </p:cNvPr>
          <p:cNvSpPr txBox="1"/>
          <p:nvPr/>
        </p:nvSpPr>
        <p:spPr>
          <a:xfrm>
            <a:off x="9982200" y="5144186"/>
            <a:ext cx="1790701" cy="954107"/>
          </a:xfrm>
          <a:prstGeom prst="rect">
            <a:avLst/>
          </a:prstGeom>
          <a:noFill/>
          <a:ln>
            <a:solidFill>
              <a:schemeClr val="accent6">
                <a:lumMod val="50000"/>
              </a:schemeClr>
            </a:solidFill>
          </a:ln>
        </p:spPr>
        <p:txBody>
          <a:bodyPr wrap="square" rtlCol="0">
            <a:spAutoFit/>
          </a:bodyPr>
          <a:lstStyle/>
          <a:p>
            <a:r>
              <a:rPr lang="nl-NL" sz="1400" dirty="0"/>
              <a:t>Bron: TNO-rapport LCA achtergronden 19 asfaltmengsels 2020, figuur 2a.</a:t>
            </a:r>
          </a:p>
        </p:txBody>
      </p:sp>
      <p:sp>
        <p:nvSpPr>
          <p:cNvPr id="8" name="Tekstvak 7">
            <a:extLst>
              <a:ext uri="{FF2B5EF4-FFF2-40B4-BE49-F238E27FC236}">
                <a16:creationId xmlns:a16="http://schemas.microsoft.com/office/drawing/2014/main" id="{4B16BD10-C644-4920-A59B-C2835FD1CEB1}"/>
              </a:ext>
            </a:extLst>
          </p:cNvPr>
          <p:cNvSpPr txBox="1"/>
          <p:nvPr/>
        </p:nvSpPr>
        <p:spPr>
          <a:xfrm>
            <a:off x="333897" y="5359629"/>
            <a:ext cx="1790700" cy="738664"/>
          </a:xfrm>
          <a:prstGeom prst="rect">
            <a:avLst/>
          </a:prstGeom>
          <a:noFill/>
          <a:ln>
            <a:solidFill>
              <a:schemeClr val="accent6">
                <a:lumMod val="50000"/>
              </a:schemeClr>
            </a:solidFill>
          </a:ln>
        </p:spPr>
        <p:txBody>
          <a:bodyPr wrap="square" rtlCol="0">
            <a:spAutoFit/>
          </a:bodyPr>
          <a:lstStyle/>
          <a:p>
            <a:r>
              <a:rPr lang="nl-NL" sz="1400" dirty="0"/>
              <a:t>Voor actuele MKI-waarden, zie Viewer Milieudatabase.nl </a:t>
            </a:r>
          </a:p>
        </p:txBody>
      </p:sp>
      <p:pic>
        <p:nvPicPr>
          <p:cNvPr id="5" name="Afbeelding 4">
            <a:extLst>
              <a:ext uri="{FF2B5EF4-FFF2-40B4-BE49-F238E27FC236}">
                <a16:creationId xmlns:a16="http://schemas.microsoft.com/office/drawing/2014/main" id="{AA3FC10B-CF8C-4408-B6AA-81CE47A1D680}"/>
              </a:ext>
            </a:extLst>
          </p:cNvPr>
          <p:cNvPicPr>
            <a:picLocks noChangeAspect="1"/>
          </p:cNvPicPr>
          <p:nvPr/>
        </p:nvPicPr>
        <p:blipFill>
          <a:blip r:embed="rId3"/>
          <a:stretch>
            <a:fillRect/>
          </a:stretch>
        </p:blipFill>
        <p:spPr>
          <a:xfrm>
            <a:off x="2124597" y="1266216"/>
            <a:ext cx="7687310" cy="5007261"/>
          </a:xfrm>
          <a:prstGeom prst="rect">
            <a:avLst/>
          </a:prstGeom>
        </p:spPr>
      </p:pic>
    </p:spTree>
    <p:extLst>
      <p:ext uri="{BB962C8B-B14F-4D97-AF65-F5344CB8AC3E}">
        <p14:creationId xmlns:p14="http://schemas.microsoft.com/office/powerpoint/2010/main" val="39778393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641E2-99DE-4F22-99BB-1ADAFA0D7F7C}"/>
              </a:ext>
            </a:extLst>
          </p:cNvPr>
          <p:cNvSpPr>
            <a:spLocks noGrp="1"/>
          </p:cNvSpPr>
          <p:nvPr>
            <p:ph type="title"/>
          </p:nvPr>
        </p:nvSpPr>
        <p:spPr/>
        <p:txBody>
          <a:bodyPr>
            <a:normAutofit/>
          </a:bodyPr>
          <a:lstStyle/>
          <a:p>
            <a:r>
              <a:rPr lang="nl-NL" dirty="0"/>
              <a:t>Emissieloos materieel en transport</a:t>
            </a:r>
          </a:p>
        </p:txBody>
      </p:sp>
      <p:sp>
        <p:nvSpPr>
          <p:cNvPr id="3" name="Tijdelijke aanduiding voor inhoud 2">
            <a:extLst>
              <a:ext uri="{FF2B5EF4-FFF2-40B4-BE49-F238E27FC236}">
                <a16:creationId xmlns:a16="http://schemas.microsoft.com/office/drawing/2014/main" id="{5311DD61-B9B8-4A6E-97C3-1207F7986DB7}"/>
              </a:ext>
            </a:extLst>
          </p:cNvPr>
          <p:cNvSpPr>
            <a:spLocks noGrp="1"/>
          </p:cNvSpPr>
          <p:nvPr>
            <p:ph idx="1"/>
          </p:nvPr>
        </p:nvSpPr>
        <p:spPr>
          <a:xfrm>
            <a:off x="740227" y="1496619"/>
            <a:ext cx="5279574" cy="4653809"/>
          </a:xfrm>
        </p:spPr>
        <p:txBody>
          <a:bodyPr>
            <a:noAutofit/>
          </a:bodyPr>
          <a:lstStyle/>
          <a:p>
            <a:pPr marL="0" indent="0">
              <a:spcBef>
                <a:spcPts val="0"/>
              </a:spcBef>
              <a:buNone/>
            </a:pPr>
            <a:r>
              <a:rPr lang="nl-NL" sz="2400" dirty="0"/>
              <a:t>Uitgelichte innovatie</a:t>
            </a:r>
          </a:p>
          <a:p>
            <a:pPr marL="0" indent="0">
              <a:spcBef>
                <a:spcPts val="0"/>
              </a:spcBef>
              <a:buNone/>
            </a:pPr>
            <a:r>
              <a:rPr lang="nl-NL" sz="2400" b="1" dirty="0"/>
              <a:t>Het Nieuwe Draaien</a:t>
            </a:r>
          </a:p>
          <a:p>
            <a:pPr marL="0" indent="0">
              <a:spcBef>
                <a:spcPts val="0"/>
              </a:spcBef>
              <a:buNone/>
            </a:pPr>
            <a:endParaRPr lang="nl-NL" sz="2400" b="1" dirty="0"/>
          </a:p>
          <a:p>
            <a:pPr>
              <a:spcBef>
                <a:spcPts val="0"/>
              </a:spcBef>
            </a:pPr>
            <a:r>
              <a:rPr lang="nl-NL" sz="2400" dirty="0">
                <a:latin typeface="Candara" panose="020E0502030303020204" pitchFamily="34" charset="0"/>
              </a:rPr>
              <a:t>Werken met elektrisch materieel en transport</a:t>
            </a:r>
          </a:p>
          <a:p>
            <a:pPr lvl="1">
              <a:spcBef>
                <a:spcPts val="0"/>
              </a:spcBef>
            </a:pPr>
            <a:r>
              <a:rPr lang="nl-NL" sz="2000" dirty="0">
                <a:latin typeface="Candara" panose="020E0502030303020204" pitchFamily="34" charset="0"/>
              </a:rPr>
              <a:t>Van toenemende betekenis bij de gunning</a:t>
            </a:r>
          </a:p>
          <a:p>
            <a:pPr>
              <a:spcBef>
                <a:spcPts val="0"/>
              </a:spcBef>
            </a:pPr>
            <a:endParaRPr lang="nl-NL" sz="2400" dirty="0">
              <a:solidFill>
                <a:srgbClr val="737373"/>
              </a:solidFill>
              <a:latin typeface="Candara" panose="020E0502030303020204" pitchFamily="34" charset="0"/>
            </a:endParaRPr>
          </a:p>
          <a:p>
            <a:pPr>
              <a:spcBef>
                <a:spcPts val="0"/>
              </a:spcBef>
            </a:pPr>
            <a:r>
              <a:rPr lang="nl-NL" sz="2400" dirty="0">
                <a:solidFill>
                  <a:srgbClr val="737373"/>
                </a:solidFill>
                <a:latin typeface="Candara" panose="020E0502030303020204" pitchFamily="34" charset="0"/>
              </a:rPr>
              <a:t>Onderhoud en gebruik</a:t>
            </a:r>
          </a:p>
          <a:p>
            <a:pPr lvl="1">
              <a:spcBef>
                <a:spcPts val="0"/>
              </a:spcBef>
            </a:pPr>
            <a:r>
              <a:rPr lang="nl-NL" sz="2000" dirty="0">
                <a:solidFill>
                  <a:srgbClr val="737373"/>
                </a:solidFill>
                <a:latin typeface="Candara" panose="020E0502030303020204" pitchFamily="34" charset="0"/>
              </a:rPr>
              <a:t>Bandenspanning, niet onnodig stationair draaien, juist materieel voor de klus, etc.</a:t>
            </a:r>
            <a:endParaRPr lang="nl-NL" sz="2000"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65B40580-BA58-4054-94DC-44FB155A322F}"/>
              </a:ext>
            </a:extLst>
          </p:cNvPr>
          <p:cNvSpPr>
            <a:spLocks noGrp="1"/>
          </p:cNvSpPr>
          <p:nvPr>
            <p:ph type="sldNum" sz="quarter" idx="12"/>
          </p:nvPr>
        </p:nvSpPr>
        <p:spPr/>
        <p:txBody>
          <a:bodyPr/>
          <a:lstStyle/>
          <a:p>
            <a:fld id="{993A4BE7-94F8-43D0-A956-A40AC5AB901E}" type="slidenum">
              <a:rPr lang="nl-NL" smtClean="0"/>
              <a:t>90</a:t>
            </a:fld>
            <a:endParaRPr lang="nl-NL" dirty="0"/>
          </a:p>
        </p:txBody>
      </p:sp>
      <p:sp>
        <p:nvSpPr>
          <p:cNvPr id="7" name="Tekstvak 6">
            <a:extLst>
              <a:ext uri="{FF2B5EF4-FFF2-40B4-BE49-F238E27FC236}">
                <a16:creationId xmlns:a16="http://schemas.microsoft.com/office/drawing/2014/main" id="{BC851AB3-277E-4BEC-9453-9FBD2F669DCD}"/>
              </a:ext>
            </a:extLst>
          </p:cNvPr>
          <p:cNvSpPr txBox="1"/>
          <p:nvPr/>
        </p:nvSpPr>
        <p:spPr>
          <a:xfrm>
            <a:off x="10246771" y="5976390"/>
            <a:ext cx="1600200" cy="276999"/>
          </a:xfrm>
          <a:prstGeom prst="rect">
            <a:avLst/>
          </a:prstGeom>
          <a:noFill/>
        </p:spPr>
        <p:txBody>
          <a:bodyPr wrap="square" rtlCol="0">
            <a:spAutoFit/>
          </a:bodyPr>
          <a:lstStyle/>
          <a:p>
            <a:r>
              <a:rPr lang="nl-NL" sz="1200" i="1" dirty="0"/>
              <a:t>Bron: Natuur &amp; Milieu</a:t>
            </a:r>
          </a:p>
        </p:txBody>
      </p:sp>
      <p:pic>
        <p:nvPicPr>
          <p:cNvPr id="6" name="Afbeelding 5">
            <a:hlinkClick r:id="rId3"/>
            <a:extLst>
              <a:ext uri="{FF2B5EF4-FFF2-40B4-BE49-F238E27FC236}">
                <a16:creationId xmlns:a16="http://schemas.microsoft.com/office/drawing/2014/main" id="{90C8AD7E-0845-43E3-8808-C640B9704C32}"/>
              </a:ext>
            </a:extLst>
          </p:cNvPr>
          <p:cNvPicPr>
            <a:picLocks noChangeAspect="1"/>
          </p:cNvPicPr>
          <p:nvPr/>
        </p:nvPicPr>
        <p:blipFill rotWithShape="1">
          <a:blip r:embed="rId4"/>
          <a:srcRect r="3387"/>
          <a:stretch/>
        </p:blipFill>
        <p:spPr>
          <a:xfrm>
            <a:off x="7101309" y="2409633"/>
            <a:ext cx="4745662" cy="3566757"/>
          </a:xfrm>
          <a:prstGeom prst="rect">
            <a:avLst/>
          </a:prstGeom>
        </p:spPr>
      </p:pic>
    </p:spTree>
    <p:extLst>
      <p:ext uri="{BB962C8B-B14F-4D97-AF65-F5344CB8AC3E}">
        <p14:creationId xmlns:p14="http://schemas.microsoft.com/office/powerpoint/2010/main" val="19258405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A76B08-F3F8-4D52-9061-A1F1F9FA151A}"/>
              </a:ext>
            </a:extLst>
          </p:cNvPr>
          <p:cNvSpPr>
            <a:spLocks noGrp="1"/>
          </p:cNvSpPr>
          <p:nvPr>
            <p:ph type="title"/>
          </p:nvPr>
        </p:nvSpPr>
        <p:spPr/>
        <p:txBody>
          <a:bodyPr/>
          <a:lstStyle/>
          <a:p>
            <a:r>
              <a:rPr lang="nl-NL" dirty="0"/>
              <a:t>Transport en materieel</a:t>
            </a:r>
          </a:p>
        </p:txBody>
      </p:sp>
      <p:sp>
        <p:nvSpPr>
          <p:cNvPr id="3" name="Tijdelijke aanduiding voor inhoud 2">
            <a:extLst>
              <a:ext uri="{FF2B5EF4-FFF2-40B4-BE49-F238E27FC236}">
                <a16:creationId xmlns:a16="http://schemas.microsoft.com/office/drawing/2014/main" id="{AAD09E71-BF5B-48A3-A2C2-37BD9F7D34C4}"/>
              </a:ext>
            </a:extLst>
          </p:cNvPr>
          <p:cNvSpPr>
            <a:spLocks noGrp="1"/>
          </p:cNvSpPr>
          <p:nvPr>
            <p:ph idx="1"/>
          </p:nvPr>
        </p:nvSpPr>
        <p:spPr>
          <a:xfrm>
            <a:off x="838200" y="1311564"/>
            <a:ext cx="6314954" cy="4865399"/>
          </a:xfrm>
        </p:spPr>
        <p:txBody>
          <a:bodyPr>
            <a:normAutofit/>
          </a:bodyPr>
          <a:lstStyle/>
          <a:p>
            <a:pPr marL="0" indent="0">
              <a:spcBef>
                <a:spcPts val="0"/>
              </a:spcBef>
              <a:buNone/>
            </a:pPr>
            <a:r>
              <a:rPr lang="nl-NL" sz="2400" dirty="0"/>
              <a:t>LCA rapportage voor categorie 3 data biedt milieuprofielen voor:</a:t>
            </a:r>
          </a:p>
          <a:p>
            <a:pPr lvl="1">
              <a:spcBef>
                <a:spcPts val="0"/>
              </a:spcBef>
            </a:pPr>
            <a:r>
              <a:rPr lang="nl-NL" sz="2000" dirty="0"/>
              <a:t>Transport (weg, water, spoor, hydraulisch);</a:t>
            </a:r>
          </a:p>
          <a:p>
            <a:pPr lvl="1">
              <a:spcBef>
                <a:spcPts val="0"/>
              </a:spcBef>
            </a:pPr>
            <a:r>
              <a:rPr lang="nl-NL" sz="2000" dirty="0"/>
              <a:t>Hijsen &amp; heffen (hijskraan, </a:t>
            </a:r>
            <a:r>
              <a:rPr lang="nl-NL" sz="2000" dirty="0" err="1"/>
              <a:t>telekraan</a:t>
            </a:r>
            <a:r>
              <a:rPr lang="nl-NL" sz="2000" dirty="0"/>
              <a:t>) </a:t>
            </a:r>
          </a:p>
          <a:p>
            <a:pPr lvl="1">
              <a:spcBef>
                <a:spcPts val="0"/>
              </a:spcBef>
            </a:pPr>
            <a:r>
              <a:rPr lang="nl-NL" sz="2000" dirty="0"/>
              <a:t>Bewerkingen (asfalt, beton), </a:t>
            </a:r>
          </a:p>
          <a:p>
            <a:pPr lvl="1">
              <a:spcBef>
                <a:spcPts val="0"/>
              </a:spcBef>
            </a:pPr>
            <a:r>
              <a:rPr lang="nl-NL" sz="2000" dirty="0"/>
              <a:t>Verplaatsingen (graafmachine, bulldozer, …)</a:t>
            </a:r>
          </a:p>
          <a:p>
            <a:pPr lvl="1">
              <a:spcBef>
                <a:spcPts val="0"/>
              </a:spcBef>
            </a:pPr>
            <a:r>
              <a:rPr lang="nl-NL" sz="2000" dirty="0"/>
              <a:t>Heien;</a:t>
            </a:r>
          </a:p>
          <a:p>
            <a:pPr lvl="1">
              <a:spcBef>
                <a:spcPts val="0"/>
              </a:spcBef>
            </a:pPr>
            <a:r>
              <a:rPr lang="nl-NL" sz="2000" dirty="0"/>
              <a:t>Slopen.</a:t>
            </a:r>
          </a:p>
          <a:p>
            <a:endParaRPr lang="nl-NL" dirty="0"/>
          </a:p>
          <a:p>
            <a:pPr marL="0" indent="0">
              <a:buNone/>
            </a:pPr>
            <a:r>
              <a:rPr lang="nl-NL" sz="2400" dirty="0"/>
              <a:t>Rapporten categorie 3 kaarten deel 5, H1000-8000 Processen, V24-01-2022. </a:t>
            </a:r>
            <a:r>
              <a:rPr lang="nl-NL" sz="1900" dirty="0"/>
              <a:t>https://milieudatabase.nl/database/nationalemilieudatabase/</a:t>
            </a:r>
          </a:p>
          <a:p>
            <a:endParaRPr lang="nl-NL" dirty="0"/>
          </a:p>
        </p:txBody>
      </p:sp>
      <p:sp>
        <p:nvSpPr>
          <p:cNvPr id="4" name="Tijdelijke aanduiding voor dianummer 3">
            <a:extLst>
              <a:ext uri="{FF2B5EF4-FFF2-40B4-BE49-F238E27FC236}">
                <a16:creationId xmlns:a16="http://schemas.microsoft.com/office/drawing/2014/main" id="{85E78CBD-C7F2-4A0C-8D34-98964A39521F}"/>
              </a:ext>
            </a:extLst>
          </p:cNvPr>
          <p:cNvSpPr>
            <a:spLocks noGrp="1"/>
          </p:cNvSpPr>
          <p:nvPr>
            <p:ph type="sldNum" sz="quarter" idx="12"/>
          </p:nvPr>
        </p:nvSpPr>
        <p:spPr/>
        <p:txBody>
          <a:bodyPr/>
          <a:lstStyle/>
          <a:p>
            <a:fld id="{993A4BE7-94F8-43D0-A956-A40AC5AB901E}" type="slidenum">
              <a:rPr lang="nl-NL" smtClean="0"/>
              <a:t>91</a:t>
            </a:fld>
            <a:endParaRPr lang="nl-NL" dirty="0"/>
          </a:p>
        </p:txBody>
      </p:sp>
      <p:pic>
        <p:nvPicPr>
          <p:cNvPr id="6" name="Afbeelding 5">
            <a:extLst>
              <a:ext uri="{FF2B5EF4-FFF2-40B4-BE49-F238E27FC236}">
                <a16:creationId xmlns:a16="http://schemas.microsoft.com/office/drawing/2014/main" id="{3100AEF4-1435-4BA8-8CF8-A2E9E3752B33}"/>
              </a:ext>
            </a:extLst>
          </p:cNvPr>
          <p:cNvPicPr>
            <a:picLocks noChangeAspect="1"/>
          </p:cNvPicPr>
          <p:nvPr/>
        </p:nvPicPr>
        <p:blipFill>
          <a:blip r:embed="rId2"/>
          <a:stretch>
            <a:fillRect/>
          </a:stretch>
        </p:blipFill>
        <p:spPr>
          <a:xfrm>
            <a:off x="7481335" y="1029850"/>
            <a:ext cx="4112277" cy="2680865"/>
          </a:xfrm>
          <a:prstGeom prst="rect">
            <a:avLst/>
          </a:prstGeom>
          <a:ln>
            <a:solidFill>
              <a:schemeClr val="accent6">
                <a:lumMod val="50000"/>
              </a:schemeClr>
            </a:solidFill>
          </a:ln>
        </p:spPr>
      </p:pic>
    </p:spTree>
    <p:extLst>
      <p:ext uri="{BB962C8B-B14F-4D97-AF65-F5344CB8AC3E}">
        <p14:creationId xmlns:p14="http://schemas.microsoft.com/office/powerpoint/2010/main" val="42150391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A76B08-F3F8-4D52-9061-A1F1F9FA151A}"/>
              </a:ext>
            </a:extLst>
          </p:cNvPr>
          <p:cNvSpPr>
            <a:spLocks noGrp="1"/>
          </p:cNvSpPr>
          <p:nvPr>
            <p:ph type="title"/>
          </p:nvPr>
        </p:nvSpPr>
        <p:spPr/>
        <p:txBody>
          <a:bodyPr/>
          <a:lstStyle/>
          <a:p>
            <a:r>
              <a:rPr lang="nl-NL" dirty="0"/>
              <a:t>Zwaartepuntanalyse wegtransport</a:t>
            </a:r>
          </a:p>
        </p:txBody>
      </p:sp>
      <p:sp>
        <p:nvSpPr>
          <p:cNvPr id="3" name="Tijdelijke aanduiding voor inhoud 2">
            <a:extLst>
              <a:ext uri="{FF2B5EF4-FFF2-40B4-BE49-F238E27FC236}">
                <a16:creationId xmlns:a16="http://schemas.microsoft.com/office/drawing/2014/main" id="{AAD09E71-BF5B-48A3-A2C2-37BD9F7D34C4}"/>
              </a:ext>
            </a:extLst>
          </p:cNvPr>
          <p:cNvSpPr>
            <a:spLocks noGrp="1"/>
          </p:cNvSpPr>
          <p:nvPr>
            <p:ph idx="1"/>
          </p:nvPr>
        </p:nvSpPr>
        <p:spPr>
          <a:xfrm>
            <a:off x="1604058" y="5613569"/>
            <a:ext cx="8983884" cy="664272"/>
          </a:xfrm>
        </p:spPr>
        <p:txBody>
          <a:bodyPr>
            <a:normAutofit fontScale="92500" lnSpcReduction="10000"/>
          </a:bodyPr>
          <a:lstStyle/>
          <a:p>
            <a:pPr marL="0" indent="0">
              <a:buNone/>
            </a:pPr>
            <a:r>
              <a:rPr lang="nl-NL" sz="2400" dirty="0">
                <a:latin typeface="Candara" panose="020E0502030303020204" pitchFamily="34" charset="0"/>
              </a:rPr>
              <a:t>Wegtransport per ton en per kilometer.  G</a:t>
            </a:r>
            <a:r>
              <a:rPr lang="nl-NL" sz="2400" b="0" i="0" u="none" strike="noStrike" baseline="0" dirty="0">
                <a:latin typeface="Candara" panose="020E0502030303020204" pitchFamily="34" charset="0"/>
              </a:rPr>
              <a:t>rootste impact wordt veroorzaakt in </a:t>
            </a:r>
            <a:r>
              <a:rPr lang="nl-NL" sz="2400" b="0" i="0" u="none" strike="noStrike" baseline="0" dirty="0" err="1">
                <a:latin typeface="Candara" panose="020E0502030303020204" pitchFamily="34" charset="0"/>
              </a:rPr>
              <a:t>global</a:t>
            </a:r>
            <a:r>
              <a:rPr lang="nl-NL" sz="2400" b="0" i="0" u="none" strike="noStrike" baseline="0" dirty="0">
                <a:latin typeface="Candara" panose="020E0502030303020204" pitchFamily="34" charset="0"/>
              </a:rPr>
              <a:t> warming en humane toxiciteit.</a:t>
            </a:r>
            <a:endParaRPr lang="nl-NL" sz="2400"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85E78CBD-C7F2-4A0C-8D34-98964A39521F}"/>
              </a:ext>
            </a:extLst>
          </p:cNvPr>
          <p:cNvSpPr>
            <a:spLocks noGrp="1"/>
          </p:cNvSpPr>
          <p:nvPr>
            <p:ph type="sldNum" sz="quarter" idx="12"/>
          </p:nvPr>
        </p:nvSpPr>
        <p:spPr/>
        <p:txBody>
          <a:bodyPr/>
          <a:lstStyle/>
          <a:p>
            <a:fld id="{993A4BE7-94F8-43D0-A956-A40AC5AB901E}" type="slidenum">
              <a:rPr lang="nl-NL" smtClean="0"/>
              <a:t>92</a:t>
            </a:fld>
            <a:endParaRPr lang="nl-NL" dirty="0"/>
          </a:p>
        </p:txBody>
      </p:sp>
      <p:pic>
        <p:nvPicPr>
          <p:cNvPr id="6" name="Afbeelding 5">
            <a:extLst>
              <a:ext uri="{FF2B5EF4-FFF2-40B4-BE49-F238E27FC236}">
                <a16:creationId xmlns:a16="http://schemas.microsoft.com/office/drawing/2014/main" id="{9D87584D-D9EB-4ABE-8920-E21DA509CDF3}"/>
              </a:ext>
            </a:extLst>
          </p:cNvPr>
          <p:cNvPicPr>
            <a:picLocks noChangeAspect="1"/>
          </p:cNvPicPr>
          <p:nvPr/>
        </p:nvPicPr>
        <p:blipFill>
          <a:blip r:embed="rId3"/>
          <a:stretch>
            <a:fillRect/>
          </a:stretch>
        </p:blipFill>
        <p:spPr>
          <a:xfrm>
            <a:off x="1665852" y="1154545"/>
            <a:ext cx="9586326" cy="4419769"/>
          </a:xfrm>
          <a:prstGeom prst="rect">
            <a:avLst/>
          </a:prstGeom>
          <a:ln>
            <a:solidFill>
              <a:schemeClr val="accent6">
                <a:lumMod val="50000"/>
              </a:schemeClr>
            </a:solidFill>
          </a:ln>
        </p:spPr>
      </p:pic>
    </p:spTree>
    <p:extLst>
      <p:ext uri="{BB962C8B-B14F-4D97-AF65-F5344CB8AC3E}">
        <p14:creationId xmlns:p14="http://schemas.microsoft.com/office/powerpoint/2010/main" val="7345049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A76B08-F3F8-4D52-9061-A1F1F9FA151A}"/>
              </a:ext>
            </a:extLst>
          </p:cNvPr>
          <p:cNvSpPr>
            <a:spLocks noGrp="1"/>
          </p:cNvSpPr>
          <p:nvPr>
            <p:ph type="title"/>
          </p:nvPr>
        </p:nvSpPr>
        <p:spPr/>
        <p:txBody>
          <a:bodyPr/>
          <a:lstStyle/>
          <a:p>
            <a:r>
              <a:rPr lang="nl-NL" dirty="0"/>
              <a:t>Zwaartepuntanalyse graafmachines</a:t>
            </a:r>
          </a:p>
        </p:txBody>
      </p:sp>
      <p:sp>
        <p:nvSpPr>
          <p:cNvPr id="3" name="Tijdelijke aanduiding voor inhoud 2">
            <a:extLst>
              <a:ext uri="{FF2B5EF4-FFF2-40B4-BE49-F238E27FC236}">
                <a16:creationId xmlns:a16="http://schemas.microsoft.com/office/drawing/2014/main" id="{AAD09E71-BF5B-48A3-A2C2-37BD9F7D34C4}"/>
              </a:ext>
            </a:extLst>
          </p:cNvPr>
          <p:cNvSpPr>
            <a:spLocks noGrp="1"/>
          </p:cNvSpPr>
          <p:nvPr>
            <p:ph idx="1"/>
          </p:nvPr>
        </p:nvSpPr>
        <p:spPr>
          <a:xfrm>
            <a:off x="1604058" y="5613569"/>
            <a:ext cx="8983884" cy="664272"/>
          </a:xfrm>
        </p:spPr>
        <p:txBody>
          <a:bodyPr>
            <a:normAutofit fontScale="92500" lnSpcReduction="10000"/>
          </a:bodyPr>
          <a:lstStyle/>
          <a:p>
            <a:pPr marL="0" indent="0">
              <a:buNone/>
            </a:pPr>
            <a:r>
              <a:rPr lang="nl-NL" sz="2400" dirty="0">
                <a:latin typeface="Candara" panose="020E0502030303020204" pitchFamily="34" charset="0"/>
              </a:rPr>
              <a:t>Inzet graafmachine per uur.  G</a:t>
            </a:r>
            <a:r>
              <a:rPr lang="nl-NL" sz="2400" b="0" i="0" u="none" strike="noStrike" baseline="0" dirty="0">
                <a:latin typeface="Candara" panose="020E0502030303020204" pitchFamily="34" charset="0"/>
              </a:rPr>
              <a:t>rootste impact wordt veroorzaakt in </a:t>
            </a:r>
            <a:r>
              <a:rPr lang="nl-NL" sz="2400" b="0" i="0" u="none" strike="noStrike" baseline="0" dirty="0" err="1">
                <a:latin typeface="Candara" panose="020E0502030303020204" pitchFamily="34" charset="0"/>
              </a:rPr>
              <a:t>global</a:t>
            </a:r>
            <a:r>
              <a:rPr lang="nl-NL" sz="2400" b="0" i="0" u="none" strike="noStrike" baseline="0" dirty="0">
                <a:latin typeface="Candara" panose="020E0502030303020204" pitchFamily="34" charset="0"/>
              </a:rPr>
              <a:t> warming en humane toxiciteit.</a:t>
            </a:r>
            <a:endParaRPr lang="nl-NL" sz="2400" dirty="0">
              <a:latin typeface="Candara" panose="020E0502030303020204" pitchFamily="34" charset="0"/>
            </a:endParaRPr>
          </a:p>
        </p:txBody>
      </p:sp>
      <p:sp>
        <p:nvSpPr>
          <p:cNvPr id="4" name="Tijdelijke aanduiding voor dianummer 3">
            <a:extLst>
              <a:ext uri="{FF2B5EF4-FFF2-40B4-BE49-F238E27FC236}">
                <a16:creationId xmlns:a16="http://schemas.microsoft.com/office/drawing/2014/main" id="{85E78CBD-C7F2-4A0C-8D34-98964A39521F}"/>
              </a:ext>
            </a:extLst>
          </p:cNvPr>
          <p:cNvSpPr>
            <a:spLocks noGrp="1"/>
          </p:cNvSpPr>
          <p:nvPr>
            <p:ph type="sldNum" sz="quarter" idx="12"/>
          </p:nvPr>
        </p:nvSpPr>
        <p:spPr/>
        <p:txBody>
          <a:bodyPr/>
          <a:lstStyle/>
          <a:p>
            <a:fld id="{993A4BE7-94F8-43D0-A956-A40AC5AB901E}" type="slidenum">
              <a:rPr lang="nl-NL" smtClean="0"/>
              <a:t>93</a:t>
            </a:fld>
            <a:endParaRPr lang="nl-NL" dirty="0"/>
          </a:p>
        </p:txBody>
      </p:sp>
      <p:pic>
        <p:nvPicPr>
          <p:cNvPr id="8" name="Afbeelding 7">
            <a:extLst>
              <a:ext uri="{FF2B5EF4-FFF2-40B4-BE49-F238E27FC236}">
                <a16:creationId xmlns:a16="http://schemas.microsoft.com/office/drawing/2014/main" id="{6D49BA4B-93BC-422F-9641-B3B103D7D3EA}"/>
              </a:ext>
            </a:extLst>
          </p:cNvPr>
          <p:cNvPicPr>
            <a:picLocks noChangeAspect="1"/>
          </p:cNvPicPr>
          <p:nvPr/>
        </p:nvPicPr>
        <p:blipFill>
          <a:blip r:embed="rId3"/>
          <a:stretch>
            <a:fillRect/>
          </a:stretch>
        </p:blipFill>
        <p:spPr>
          <a:xfrm>
            <a:off x="1028069" y="1382586"/>
            <a:ext cx="10002603" cy="4152474"/>
          </a:xfrm>
          <a:prstGeom prst="rect">
            <a:avLst/>
          </a:prstGeom>
          <a:ln>
            <a:solidFill>
              <a:schemeClr val="accent6">
                <a:lumMod val="50000"/>
              </a:schemeClr>
            </a:solidFill>
          </a:ln>
        </p:spPr>
      </p:pic>
    </p:spTree>
    <p:extLst>
      <p:ext uri="{BB962C8B-B14F-4D97-AF65-F5344CB8AC3E}">
        <p14:creationId xmlns:p14="http://schemas.microsoft.com/office/powerpoint/2010/main" val="10897109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normAutofit/>
          </a:bodyPr>
          <a:lstStyle/>
          <a:p>
            <a:r>
              <a:rPr lang="nl-NL" dirty="0"/>
              <a:t>Duurzame innovaties vanuit het oogpunt van LCA</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nvPr>
        </p:nvGraphicFramePr>
        <p:xfrm>
          <a:off x="1029560" y="1567475"/>
          <a:ext cx="9876836" cy="3422143"/>
        </p:xfrm>
        <a:graphic>
          <a:graphicData uri="http://schemas.openxmlformats.org/drawingml/2006/table">
            <a:tbl>
              <a:tblPr firstRow="1" bandRow="1">
                <a:tableStyleId>{93296810-A885-4BE3-A3E7-6D5BEEA58F35}</a:tableStyleId>
              </a:tblPr>
              <a:tblGrid>
                <a:gridCol w="3150402">
                  <a:extLst>
                    <a:ext uri="{9D8B030D-6E8A-4147-A177-3AD203B41FA5}">
                      <a16:colId xmlns:a16="http://schemas.microsoft.com/office/drawing/2014/main" val="293475174"/>
                    </a:ext>
                  </a:extLst>
                </a:gridCol>
                <a:gridCol w="1349902">
                  <a:extLst>
                    <a:ext uri="{9D8B030D-6E8A-4147-A177-3AD203B41FA5}">
                      <a16:colId xmlns:a16="http://schemas.microsoft.com/office/drawing/2014/main" val="2369572268"/>
                    </a:ext>
                  </a:extLst>
                </a:gridCol>
                <a:gridCol w="1303751">
                  <a:extLst>
                    <a:ext uri="{9D8B030D-6E8A-4147-A177-3AD203B41FA5}">
                      <a16:colId xmlns:a16="http://schemas.microsoft.com/office/drawing/2014/main" val="948224947"/>
                    </a:ext>
                  </a:extLst>
                </a:gridCol>
                <a:gridCol w="1384515">
                  <a:extLst>
                    <a:ext uri="{9D8B030D-6E8A-4147-A177-3AD203B41FA5}">
                      <a16:colId xmlns:a16="http://schemas.microsoft.com/office/drawing/2014/main" val="1927803089"/>
                    </a:ext>
                  </a:extLst>
                </a:gridCol>
                <a:gridCol w="1315289">
                  <a:extLst>
                    <a:ext uri="{9D8B030D-6E8A-4147-A177-3AD203B41FA5}">
                      <a16:colId xmlns:a16="http://schemas.microsoft.com/office/drawing/2014/main" val="3524909623"/>
                    </a:ext>
                  </a:extLst>
                </a:gridCol>
                <a:gridCol w="1372977">
                  <a:extLst>
                    <a:ext uri="{9D8B030D-6E8A-4147-A177-3AD203B41FA5}">
                      <a16:colId xmlns:a16="http://schemas.microsoft.com/office/drawing/2014/main" val="2994365500"/>
                    </a:ext>
                  </a:extLst>
                </a:gridCol>
              </a:tblGrid>
              <a:tr h="1256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chemeClr val="tx1"/>
                          </a:solidFill>
                        </a:rPr>
                        <a:t>Verbetering van de MKI ten opzichte van traditionele producten en processen, gespecificeerd naar fase van de levenscyclusanalyse </a:t>
                      </a:r>
                    </a:p>
                  </a:txBody>
                  <a:tcPr>
                    <a:solidFill>
                      <a:schemeClr val="bg2"/>
                    </a:solidFill>
                  </a:tcPr>
                </a:tc>
                <a:tc>
                  <a:txBody>
                    <a:bodyPr/>
                    <a:lstStyle/>
                    <a:p>
                      <a:pPr algn="ctr"/>
                      <a:r>
                        <a:rPr lang="nl-NL" sz="1600" dirty="0"/>
                        <a:t>Fase A 1 - 3</a:t>
                      </a:r>
                    </a:p>
                    <a:p>
                      <a:pPr algn="ctr"/>
                      <a:r>
                        <a:rPr lang="nl-NL" sz="1600" dirty="0"/>
                        <a:t>Productiefase</a:t>
                      </a:r>
                    </a:p>
                    <a:p>
                      <a:pPr algn="ctr"/>
                      <a:r>
                        <a:rPr lang="nl-NL" sz="1600" dirty="0"/>
                        <a:t>(</a:t>
                      </a:r>
                      <a:r>
                        <a:rPr lang="nl-NL" sz="1600" dirty="0">
                          <a:sym typeface="Symbol" panose="05050102010706020507" pitchFamily="18" charset="2"/>
                        </a:rPr>
                        <a:t></a:t>
                      </a:r>
                      <a:r>
                        <a:rPr lang="nl-NL" sz="1600" dirty="0"/>
                        <a:t>1)</a:t>
                      </a:r>
                    </a:p>
                  </a:txBody>
                  <a:tcPr anchor="ctr">
                    <a:solidFill>
                      <a:schemeClr val="accent6">
                        <a:lumMod val="75000"/>
                      </a:schemeClr>
                    </a:solidFill>
                  </a:tcPr>
                </a:tc>
                <a:tc>
                  <a:txBody>
                    <a:bodyPr/>
                    <a:lstStyle/>
                    <a:p>
                      <a:pPr algn="ctr"/>
                      <a:r>
                        <a:rPr lang="nl-NL" sz="1600" dirty="0"/>
                        <a:t>Fase A 4 - 5</a:t>
                      </a:r>
                    </a:p>
                    <a:p>
                      <a:pPr algn="ctr"/>
                      <a:r>
                        <a:rPr lang="nl-NL" sz="1600" dirty="0"/>
                        <a:t>Bouwfase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a:t>
                      </a:r>
                      <a:r>
                        <a:rPr lang="nl-NL" sz="1600" dirty="0">
                          <a:sym typeface="Symbol" panose="05050102010706020507" pitchFamily="18" charset="2"/>
                        </a:rPr>
                        <a:t>2</a:t>
                      </a:r>
                      <a:r>
                        <a:rPr lang="nl-NL" sz="1600" dirty="0"/>
                        <a:t>)</a:t>
                      </a:r>
                    </a:p>
                  </a:txBody>
                  <a:tcPr anchor="ctr">
                    <a:solidFill>
                      <a:srgbClr val="92D050"/>
                    </a:solidFill>
                  </a:tcPr>
                </a:tc>
                <a:tc>
                  <a:txBody>
                    <a:bodyPr/>
                    <a:lstStyle/>
                    <a:p>
                      <a:pPr algn="ctr"/>
                      <a:r>
                        <a:rPr lang="nl-NL" sz="1600" dirty="0"/>
                        <a:t>Fase B 1 - 7</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Gebruiksfase (</a:t>
                      </a:r>
                      <a:r>
                        <a:rPr lang="nl-NL" sz="1600" dirty="0">
                          <a:sym typeface="Symbol" panose="05050102010706020507" pitchFamily="18" charset="2"/>
                        </a:rPr>
                        <a:t>3)</a:t>
                      </a:r>
                      <a:endParaRPr lang="nl-NL" sz="1600" dirty="0"/>
                    </a:p>
                  </a:txBody>
                  <a:tcPr anchor="ctr">
                    <a:solidFill>
                      <a:schemeClr val="accent6">
                        <a:lumMod val="75000"/>
                      </a:schemeClr>
                    </a:solidFill>
                  </a:tcPr>
                </a:tc>
                <a:tc>
                  <a:txBody>
                    <a:bodyPr/>
                    <a:lstStyle/>
                    <a:p>
                      <a:pPr algn="ctr"/>
                      <a:r>
                        <a:rPr lang="nl-NL" sz="1600" dirty="0"/>
                        <a:t>Fase C 1 - 4</a:t>
                      </a:r>
                    </a:p>
                    <a:p>
                      <a:pPr algn="ctr"/>
                      <a:r>
                        <a:rPr lang="nl-NL" sz="1600" dirty="0"/>
                        <a:t>Sloop- en verwerkings-fase</a:t>
                      </a:r>
                    </a:p>
                  </a:txBody>
                  <a:tcPr anchor="ctr">
                    <a:solidFill>
                      <a:srgbClr val="92D050"/>
                    </a:solidFill>
                  </a:tcPr>
                </a:tc>
                <a:tc>
                  <a:txBody>
                    <a:bodyPr/>
                    <a:lstStyle/>
                    <a:p>
                      <a:pPr algn="ctr"/>
                      <a:r>
                        <a:rPr lang="nl-NL" sz="1600" dirty="0"/>
                        <a:t>Fase D</a:t>
                      </a:r>
                    </a:p>
                    <a:p>
                      <a:pPr algn="ctr"/>
                      <a:r>
                        <a:rPr lang="nl-NL" sz="1600" dirty="0"/>
                        <a:t>Milieulasten en -baten buiten de systeemgrens</a:t>
                      </a:r>
                    </a:p>
                  </a:txBody>
                  <a:tcPr anchor="ctr">
                    <a:solidFill>
                      <a:schemeClr val="accent6">
                        <a:lumMod val="75000"/>
                      </a:schemeClr>
                    </a:solidFill>
                  </a:tcPr>
                </a:tc>
                <a:extLst>
                  <a:ext uri="{0D108BD9-81ED-4DB2-BD59-A6C34878D82A}">
                    <a16:rowId xmlns:a16="http://schemas.microsoft.com/office/drawing/2014/main" val="3622347801"/>
                  </a:ext>
                </a:extLst>
              </a:tr>
              <a:tr h="382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ction="ppaction://hlinksldjump"/>
                        </a:rPr>
                        <a:t>Aquarius</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019930966"/>
                  </a:ext>
                </a:extLst>
              </a:tr>
              <a:tr h="361292">
                <a:tc>
                  <a:txBody>
                    <a:bodyPr/>
                    <a:lstStyle/>
                    <a:p>
                      <a:r>
                        <a:rPr lang="nl-NL" dirty="0">
                          <a:hlinkClick r:id="rId4" action="ppaction://hlinksldjump"/>
                        </a:rPr>
                        <a:t>Durofort</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629406227"/>
                  </a:ext>
                </a:extLst>
              </a:tr>
              <a:tr h="412220">
                <a:tc>
                  <a:txBody>
                    <a:bodyPr/>
                    <a:lstStyle/>
                    <a:p>
                      <a:r>
                        <a:rPr lang="nl-NL" dirty="0">
                          <a:hlinkClick r:id="rId5" action="ppaction://hlinksldjump"/>
                        </a:rPr>
                        <a:t>Forz</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255281222"/>
                  </a:ext>
                </a:extLst>
              </a:tr>
              <a:tr h="381965">
                <a:tc>
                  <a:txBody>
                    <a:bodyPr/>
                    <a:lstStyle/>
                    <a:p>
                      <a:r>
                        <a:rPr lang="nl-NL" dirty="0">
                          <a:hlinkClick r:id="rId6" action="ppaction://hlinksldjump"/>
                        </a:rPr>
                        <a:t>Geowall</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algn="ctr"/>
                      <a:endParaRPr lang="nl-NL" dirty="0"/>
                    </a:p>
                  </a:txBody>
                  <a:tcPr/>
                </a:tc>
                <a:tc>
                  <a:txBody>
                    <a:bodyPr/>
                    <a:lstStyle/>
                    <a:p>
                      <a:pPr algn="ctr"/>
                      <a:endParaRPr lang="nl-NL" dirty="0"/>
                    </a:p>
                  </a:txBody>
                  <a:tcPr/>
                </a:tc>
                <a:extLst>
                  <a:ext uri="{0D108BD9-81ED-4DB2-BD59-A6C34878D82A}">
                    <a16:rowId xmlns:a16="http://schemas.microsoft.com/office/drawing/2014/main" val="1948739311"/>
                  </a:ext>
                </a:extLst>
              </a:tr>
              <a:tr h="416688">
                <a:tc>
                  <a:txBody>
                    <a:bodyPr/>
                    <a:lstStyle/>
                    <a:p>
                      <a:r>
                        <a:rPr lang="nl-NL" dirty="0">
                          <a:hlinkClick r:id="rId7" action="ppaction://hlinksldjump"/>
                        </a:rPr>
                        <a:t>Het Nieuwe Draaien</a:t>
                      </a:r>
                      <a:endParaRPr lang="nl-NL" dirty="0"/>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Calibri" panose="020F0502020204030204" pitchFamily="34" charset="0"/>
                          <a:cs typeface="Calibri" panose="020F0502020204030204" pitchFamily="34" charset="0"/>
                        </a:rPr>
                        <a:t>•</a:t>
                      </a: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3594593867"/>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94</a:t>
            </a:fld>
            <a:endParaRPr lang="nl-NL" dirty="0"/>
          </a:p>
        </p:txBody>
      </p:sp>
      <p:sp>
        <p:nvSpPr>
          <p:cNvPr id="7" name="Tekstvak 6">
            <a:extLst>
              <a:ext uri="{FF2B5EF4-FFF2-40B4-BE49-F238E27FC236}">
                <a16:creationId xmlns:a16="http://schemas.microsoft.com/office/drawing/2014/main" id="{19076442-4A90-4980-88BB-173F402EE2A9}"/>
              </a:ext>
            </a:extLst>
          </p:cNvPr>
          <p:cNvSpPr txBox="1"/>
          <p:nvPr/>
        </p:nvSpPr>
        <p:spPr>
          <a:xfrm>
            <a:off x="838200" y="5180541"/>
            <a:ext cx="11007522" cy="984885"/>
          </a:xfrm>
          <a:prstGeom prst="rect">
            <a:avLst/>
          </a:prstGeom>
          <a:noFill/>
        </p:spPr>
        <p:txBody>
          <a:bodyPr wrap="square" rtlCol="0">
            <a:spAutoFit/>
          </a:bodyPr>
          <a:lstStyle/>
          <a:p>
            <a:r>
              <a:rPr lang="nl-NL" sz="1600" dirty="0">
                <a:solidFill>
                  <a:schemeClr val="accent6">
                    <a:lumMod val="50000"/>
                  </a:schemeClr>
                </a:solidFill>
                <a:latin typeface="Candara" panose="020E0502030303020204" pitchFamily="34" charset="0"/>
              </a:rPr>
              <a:t>(</a:t>
            </a:r>
            <a:r>
              <a:rPr lang="nl-NL" sz="1600" dirty="0">
                <a:solidFill>
                  <a:schemeClr val="accent6">
                    <a:lumMod val="50000"/>
                  </a:schemeClr>
                </a:solidFill>
                <a:latin typeface="Candara" panose="020E0502030303020204" pitchFamily="34" charset="0"/>
                <a:sym typeface="Symbol" panose="05050102010706020507" pitchFamily="18" charset="2"/>
              </a:rPr>
              <a:t></a:t>
            </a:r>
            <a:r>
              <a:rPr lang="nl-NL" sz="1400" dirty="0">
                <a:solidFill>
                  <a:schemeClr val="accent6">
                    <a:lumMod val="50000"/>
                  </a:schemeClr>
                </a:solidFill>
                <a:latin typeface="Candara" panose="020E0502030303020204" pitchFamily="34" charset="0"/>
              </a:rPr>
              <a:t>1): verbetering MKI per functionele eenheid door bijvoorbeeld andere samenstelling van het product, hergebruik, gebruik van gerecyclede</a:t>
            </a:r>
          </a:p>
          <a:p>
            <a:r>
              <a:rPr lang="nl-NL" sz="1400" dirty="0">
                <a:solidFill>
                  <a:schemeClr val="accent6">
                    <a:lumMod val="50000"/>
                  </a:schemeClr>
                </a:solidFill>
                <a:latin typeface="Candara" panose="020E0502030303020204" pitchFamily="34" charset="0"/>
              </a:rPr>
              <a:t>         materialen, gebruik van reststromen, duurzamer productieproces, materialen met minder massa.</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2</a:t>
            </a:r>
            <a:r>
              <a:rPr lang="nl-NL" sz="1400" dirty="0">
                <a:solidFill>
                  <a:schemeClr val="accent6">
                    <a:lumMod val="50000"/>
                  </a:schemeClr>
                </a:solidFill>
                <a:latin typeface="Candara" panose="020E0502030303020204" pitchFamily="34" charset="0"/>
              </a:rPr>
              <a:t>): verbetering MKI per functionele eenheid door bijvoorbeeld de inzet van emissieloos transport en materieel</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3</a:t>
            </a:r>
            <a:r>
              <a:rPr lang="nl-NL" sz="1400" dirty="0">
                <a:solidFill>
                  <a:schemeClr val="accent6">
                    <a:lumMod val="50000"/>
                  </a:schemeClr>
                </a:solidFill>
                <a:latin typeface="Candara" panose="020E0502030303020204" pitchFamily="34" charset="0"/>
              </a:rPr>
              <a:t>): verbetering MKI per functionele eenheid en per jaar door verlenging levensduur</a:t>
            </a:r>
            <a:endParaRPr lang="nl-NL" sz="1600" dirty="0"/>
          </a:p>
        </p:txBody>
      </p:sp>
    </p:spTree>
    <p:extLst>
      <p:ext uri="{BB962C8B-B14F-4D97-AF65-F5344CB8AC3E}">
        <p14:creationId xmlns:p14="http://schemas.microsoft.com/office/powerpoint/2010/main" val="31958712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AC382F4-873B-42E3-9777-D6C3400C72F8}"/>
              </a:ext>
            </a:extLst>
          </p:cNvPr>
          <p:cNvSpPr>
            <a:spLocks noGrp="1"/>
          </p:cNvSpPr>
          <p:nvPr>
            <p:ph type="title"/>
          </p:nvPr>
        </p:nvSpPr>
        <p:spPr>
          <a:xfrm>
            <a:off x="836612" y="457200"/>
            <a:ext cx="3935413" cy="1600200"/>
          </a:xfrm>
        </p:spPr>
        <p:txBody>
          <a:bodyPr>
            <a:normAutofit/>
          </a:bodyPr>
          <a:lstStyle/>
          <a:p>
            <a:r>
              <a:rPr lang="nl-NL" sz="2400" b="1" dirty="0">
                <a:latin typeface="Candara" panose="020E0502030303020204" pitchFamily="34" charset="0"/>
              </a:rPr>
              <a:t>Milieuprestatie GWW</a:t>
            </a:r>
            <a:br>
              <a:rPr lang="nl-NL" sz="3600" b="1" dirty="0">
                <a:latin typeface="Candara" panose="020E0502030303020204" pitchFamily="34" charset="0"/>
              </a:rPr>
            </a:br>
            <a:r>
              <a:rPr lang="nl-NL" sz="3600" b="1" dirty="0">
                <a:latin typeface="Candara" panose="020E0502030303020204" pitchFamily="34" charset="0"/>
              </a:rPr>
              <a:t>Staal</a:t>
            </a:r>
          </a:p>
        </p:txBody>
      </p:sp>
      <p:sp>
        <p:nvSpPr>
          <p:cNvPr id="12" name="Tijdelijke aanduiding voor tekst 11">
            <a:extLst>
              <a:ext uri="{FF2B5EF4-FFF2-40B4-BE49-F238E27FC236}">
                <a16:creationId xmlns:a16="http://schemas.microsoft.com/office/drawing/2014/main" id="{74D33917-EDA7-4E28-8845-6EB3251DE1B9}"/>
              </a:ext>
            </a:extLst>
          </p:cNvPr>
          <p:cNvSpPr>
            <a:spLocks noGrp="1"/>
          </p:cNvSpPr>
          <p:nvPr>
            <p:ph type="body" sz="half" idx="2"/>
          </p:nvPr>
        </p:nvSpPr>
        <p:spPr/>
        <p:txBody>
          <a:bodyPr>
            <a:normAutofit/>
          </a:bodyPr>
          <a:lstStyle/>
          <a:p>
            <a:pPr marL="457200" indent="-457200">
              <a:buFont typeface="+mj-lt"/>
              <a:buAutoNum type="arabicPeriod"/>
            </a:pPr>
            <a:r>
              <a:rPr lang="nl-NL" sz="2000" dirty="0">
                <a:latin typeface="Candara" panose="020E0502030303020204" pitchFamily="34" charset="0"/>
              </a:rPr>
              <a:t>Leervragen en opdrachten</a:t>
            </a:r>
          </a:p>
          <a:p>
            <a:pPr marL="457200" indent="-457200">
              <a:buFont typeface="+mj-lt"/>
              <a:buAutoNum type="arabicPeriod"/>
            </a:pPr>
            <a:r>
              <a:rPr lang="nl-NL" sz="2000" dirty="0">
                <a:latin typeface="Candara" panose="020E0502030303020204" pitchFamily="34" charset="0"/>
              </a:rPr>
              <a:t>Bibliotheek</a:t>
            </a:r>
          </a:p>
          <a:p>
            <a:pPr marL="914400" lvl="1" indent="-457200">
              <a:buFont typeface="+mj-lt"/>
              <a:buAutoNum type="alphaLcParenR"/>
            </a:pPr>
            <a:r>
              <a:rPr lang="nl-NL" sz="1800" dirty="0">
                <a:latin typeface="Candara" panose="020E0502030303020204" pitchFamily="34" charset="0"/>
              </a:rPr>
              <a:t>Studiemateriaal</a:t>
            </a:r>
          </a:p>
          <a:p>
            <a:pPr marL="914400" lvl="1" indent="-457200">
              <a:buFont typeface="+mj-lt"/>
              <a:buAutoNum type="alphaLcParenR"/>
            </a:pPr>
            <a:r>
              <a:rPr lang="nl-NL" sz="1800" dirty="0">
                <a:latin typeface="Candara" panose="020E0502030303020204" pitchFamily="34" charset="0"/>
              </a:rPr>
              <a:t>Nadere Info</a:t>
            </a:r>
          </a:p>
          <a:p>
            <a:endParaRPr lang="nl-NL" dirty="0"/>
          </a:p>
        </p:txBody>
      </p:sp>
      <p:sp>
        <p:nvSpPr>
          <p:cNvPr id="4" name="Tijdelijke aanduiding voor dianummer 3">
            <a:extLst>
              <a:ext uri="{FF2B5EF4-FFF2-40B4-BE49-F238E27FC236}">
                <a16:creationId xmlns:a16="http://schemas.microsoft.com/office/drawing/2014/main" id="{16B780C7-4F35-4FF3-909C-0BCF17A64536}"/>
              </a:ext>
            </a:extLst>
          </p:cNvPr>
          <p:cNvSpPr>
            <a:spLocks noGrp="1"/>
          </p:cNvSpPr>
          <p:nvPr>
            <p:ph type="sldNum" sz="quarter" idx="12"/>
          </p:nvPr>
        </p:nvSpPr>
        <p:spPr/>
        <p:txBody>
          <a:bodyPr/>
          <a:lstStyle/>
          <a:p>
            <a:fld id="{993A4BE7-94F8-43D0-A956-A40AC5AB901E}" type="slidenum">
              <a:rPr lang="nl-NL" smtClean="0"/>
              <a:t>95</a:t>
            </a:fld>
            <a:endParaRPr lang="nl-NL" dirty="0"/>
          </a:p>
        </p:txBody>
      </p:sp>
      <p:sp>
        <p:nvSpPr>
          <p:cNvPr id="15" name="Tekstvak 14">
            <a:extLst>
              <a:ext uri="{FF2B5EF4-FFF2-40B4-BE49-F238E27FC236}">
                <a16:creationId xmlns:a16="http://schemas.microsoft.com/office/drawing/2014/main" id="{1468219F-4FE1-402E-B72D-12A57820F660}"/>
              </a:ext>
            </a:extLst>
          </p:cNvPr>
          <p:cNvSpPr txBox="1"/>
          <p:nvPr/>
        </p:nvSpPr>
        <p:spPr>
          <a:xfrm>
            <a:off x="10146333" y="5792694"/>
            <a:ext cx="1817914" cy="276999"/>
          </a:xfrm>
          <a:prstGeom prst="rect">
            <a:avLst/>
          </a:prstGeom>
          <a:noFill/>
        </p:spPr>
        <p:txBody>
          <a:bodyPr wrap="square" rtlCol="0">
            <a:spAutoFit/>
          </a:bodyPr>
          <a:lstStyle/>
          <a:p>
            <a:r>
              <a:rPr lang="nl-NL" sz="1200" i="1" dirty="0"/>
              <a:t>Bron: </a:t>
            </a:r>
            <a:r>
              <a:rPr lang="nl-NL" sz="1200" i="1" dirty="0" err="1"/>
              <a:t>Railpro</a:t>
            </a:r>
            <a:r>
              <a:rPr lang="nl-NL" sz="1200" i="1" dirty="0"/>
              <a:t>-online </a:t>
            </a:r>
          </a:p>
        </p:txBody>
      </p:sp>
      <p:pic>
        <p:nvPicPr>
          <p:cNvPr id="5" name="Afbeelding 4">
            <a:extLst>
              <a:ext uri="{FF2B5EF4-FFF2-40B4-BE49-F238E27FC236}">
                <a16:creationId xmlns:a16="http://schemas.microsoft.com/office/drawing/2014/main" id="{C47E84E0-3CF7-44D6-87A2-BCBA224C6715}"/>
              </a:ext>
            </a:extLst>
          </p:cNvPr>
          <p:cNvPicPr>
            <a:picLocks noChangeAspect="1"/>
          </p:cNvPicPr>
          <p:nvPr/>
        </p:nvPicPr>
        <p:blipFill rotWithShape="1">
          <a:blip r:embed="rId2"/>
          <a:srcRect l="20237" r="16494"/>
          <a:stretch/>
        </p:blipFill>
        <p:spPr>
          <a:xfrm>
            <a:off x="6727371" y="1563140"/>
            <a:ext cx="5236876" cy="4086225"/>
          </a:xfrm>
          <a:prstGeom prst="rect">
            <a:avLst/>
          </a:prstGeom>
        </p:spPr>
      </p:pic>
    </p:spTree>
    <p:extLst>
      <p:ext uri="{BB962C8B-B14F-4D97-AF65-F5344CB8AC3E}">
        <p14:creationId xmlns:p14="http://schemas.microsoft.com/office/powerpoint/2010/main" val="38815302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81797-2E95-49EB-A78B-8DD2894C1CBB}"/>
              </a:ext>
            </a:extLst>
          </p:cNvPr>
          <p:cNvSpPr>
            <a:spLocks noGrp="1"/>
          </p:cNvSpPr>
          <p:nvPr>
            <p:ph type="title"/>
          </p:nvPr>
        </p:nvSpPr>
        <p:spPr/>
        <p:txBody>
          <a:bodyPr/>
          <a:lstStyle/>
          <a:p>
            <a:r>
              <a:rPr lang="nl-NL" dirty="0"/>
              <a:t>Leervragen en opdrachten</a:t>
            </a:r>
          </a:p>
        </p:txBody>
      </p:sp>
      <p:sp>
        <p:nvSpPr>
          <p:cNvPr id="3" name="Tijdelijke aanduiding voor inhoud 2">
            <a:extLst>
              <a:ext uri="{FF2B5EF4-FFF2-40B4-BE49-F238E27FC236}">
                <a16:creationId xmlns:a16="http://schemas.microsoft.com/office/drawing/2014/main" id="{A5A5949B-CB1B-40C6-BD3A-286719B5CEDE}"/>
              </a:ext>
            </a:extLst>
          </p:cNvPr>
          <p:cNvSpPr>
            <a:spLocks noGrp="1"/>
          </p:cNvSpPr>
          <p:nvPr>
            <p:ph idx="1"/>
          </p:nvPr>
        </p:nvSpPr>
        <p:spPr/>
        <p:txBody>
          <a:bodyPr>
            <a:normAutofit/>
          </a:bodyPr>
          <a:lstStyle/>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Leervragen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lphaU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Wat is de milieu-impact van  staal?</a:t>
            </a:r>
          </a:p>
          <a:p>
            <a:pPr marL="342900" indent="-342900">
              <a:buFont typeface="+mj-lt"/>
              <a:buAutoNum type="alphaUcPeriod"/>
            </a:pP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Is het mogelijk staal te verduurzamen of duurzamer toe te passen?</a:t>
            </a:r>
          </a:p>
          <a:p>
            <a:pPr marL="342900" indent="-342900">
              <a:buFont typeface="+mj-lt"/>
              <a:buAutoNum type="alphaUcPeriod"/>
            </a:pPr>
            <a:endPar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endParaRPr>
          </a:p>
          <a:p>
            <a:pPr marL="0" indent="0">
              <a:buNone/>
            </a:pPr>
            <a:endPar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endParaRPr>
          </a:p>
          <a:p>
            <a:pPr marL="0" indent="0">
              <a:buNone/>
            </a:pPr>
            <a:r>
              <a:rPr lang="nl-NL" sz="1800" b="1"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Opdrachten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l-NL" sz="1800" dirty="0">
                <a:solidFill>
                  <a:srgbClr val="385623"/>
                </a:solidFill>
                <a:effectLst/>
                <a:latin typeface="Candara" panose="020E0502030303020204" pitchFamily="34" charset="0"/>
                <a:ea typeface="Calibri" panose="020F0502020204030204" pitchFamily="34" charset="0"/>
                <a:cs typeface="Times New Roman" panose="02020603050405020304" pitchFamily="18" charset="0"/>
              </a:rPr>
              <a:t>Bestudeer </a:t>
            </a:r>
            <a:r>
              <a:rPr lang="nl-NL" sz="1800" dirty="0">
                <a:solidFill>
                  <a:srgbClr val="385623"/>
                </a:solidFill>
                <a:latin typeface="Candara" panose="020E0502030303020204" pitchFamily="34" charset="0"/>
                <a:ea typeface="Calibri" panose="020F0502020204030204" pitchFamily="34" charset="0"/>
                <a:cs typeface="Times New Roman" panose="02020603050405020304" pitchFamily="18" charset="0"/>
              </a:rPr>
              <a:t>het Studiemateriaal en bij voorkeur ook de Nadere Info.</a:t>
            </a:r>
            <a:endParaRPr lang="nl-NL" sz="1800" dirty="0">
              <a:solidFill>
                <a:srgbClr val="385623"/>
              </a:solidFill>
              <a:latin typeface="Candara" panose="020E0502030303020204" pitchFamily="34" charset="0"/>
              <a:cs typeface="Times New Roman" panose="02020603050405020304" pitchFamily="18" charset="0"/>
            </a:endParaRPr>
          </a:p>
          <a:p>
            <a:pPr marL="342900" indent="-342900">
              <a:lnSpc>
                <a:spcPct val="107000"/>
              </a:lnSpc>
              <a:buFont typeface="+mj-lt"/>
              <a:buAutoNum type="arabicPeriod"/>
            </a:pPr>
            <a:r>
              <a:rPr lang="nl-NL" sz="1800" dirty="0">
                <a:solidFill>
                  <a:srgbClr val="385623"/>
                </a:solidFill>
                <a:latin typeface="Candara" panose="020E0502030303020204" pitchFamily="34" charset="0"/>
                <a:cs typeface="Times New Roman" panose="02020603050405020304" pitchFamily="18" charset="0"/>
              </a:rPr>
              <a:t>Rangschik de innovaties uit het deel Studiemateriaal naar fase van de levenscyclusanalyse. In welke fase wordt een vermindering van de MKI bereikt ten opzichte van vergelijkbare, traditionele producten of processen?</a:t>
            </a:r>
          </a:p>
          <a:p>
            <a:pPr marL="342900" lvl="0" indent="-342900">
              <a:lnSpc>
                <a:spcPct val="107000"/>
              </a:lnSpc>
              <a:buFont typeface="+mj-lt"/>
              <a:buAutoNum type="arabicPeriod"/>
            </a:pPr>
            <a:r>
              <a:rPr lang="nl-NL" sz="1800" dirty="0">
                <a:solidFill>
                  <a:srgbClr val="385623"/>
                </a:solidFill>
                <a:latin typeface="Candara" panose="020E0502030303020204" pitchFamily="34" charset="0"/>
                <a:cs typeface="Times New Roman" panose="02020603050405020304" pitchFamily="18" charset="0"/>
              </a:rPr>
              <a:t>Bepaal – voor zover mogelijk – voor welke toepassing de verduurzaming / de innovatie geschikt is.</a:t>
            </a:r>
          </a:p>
          <a:p>
            <a:pPr marL="342900" lvl="0" indent="-342900">
              <a:lnSpc>
                <a:spcPct val="107000"/>
              </a:lnSpc>
              <a:buFont typeface="+mj-lt"/>
              <a:buAutoNum type="arabicPeriod"/>
            </a:pPr>
            <a:endParaRPr lang="nl-NL" dirty="0"/>
          </a:p>
        </p:txBody>
      </p:sp>
      <p:sp>
        <p:nvSpPr>
          <p:cNvPr id="4" name="Tijdelijke aanduiding voor dianummer 3">
            <a:extLst>
              <a:ext uri="{FF2B5EF4-FFF2-40B4-BE49-F238E27FC236}">
                <a16:creationId xmlns:a16="http://schemas.microsoft.com/office/drawing/2014/main" id="{5DB454BB-896B-4F9E-BA4B-2D924E6030D3}"/>
              </a:ext>
            </a:extLst>
          </p:cNvPr>
          <p:cNvSpPr>
            <a:spLocks noGrp="1"/>
          </p:cNvSpPr>
          <p:nvPr>
            <p:ph type="sldNum" sz="quarter" idx="12"/>
          </p:nvPr>
        </p:nvSpPr>
        <p:spPr/>
        <p:txBody>
          <a:bodyPr/>
          <a:lstStyle/>
          <a:p>
            <a:fld id="{993A4BE7-94F8-43D0-A956-A40AC5AB901E}" type="slidenum">
              <a:rPr lang="nl-NL" smtClean="0"/>
              <a:t>96</a:t>
            </a:fld>
            <a:endParaRPr lang="nl-NL" dirty="0"/>
          </a:p>
        </p:txBody>
      </p:sp>
    </p:spTree>
    <p:extLst>
      <p:ext uri="{BB962C8B-B14F-4D97-AF65-F5344CB8AC3E}">
        <p14:creationId xmlns:p14="http://schemas.microsoft.com/office/powerpoint/2010/main" val="14439495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Studiemateriaal</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97</a:t>
            </a:fld>
            <a:endParaRPr lang="nl-NL" dirty="0"/>
          </a:p>
        </p:txBody>
      </p:sp>
      <p:graphicFrame>
        <p:nvGraphicFramePr>
          <p:cNvPr id="7" name="Tabel 6">
            <a:extLst>
              <a:ext uri="{FF2B5EF4-FFF2-40B4-BE49-F238E27FC236}">
                <a16:creationId xmlns:a16="http://schemas.microsoft.com/office/drawing/2014/main" id="{F49B29E2-C623-4D3F-A339-D349FB94FD2C}"/>
              </a:ext>
            </a:extLst>
          </p:cNvPr>
          <p:cNvGraphicFramePr>
            <a:graphicFrameLocks noGrp="1"/>
          </p:cNvGraphicFramePr>
          <p:nvPr/>
        </p:nvGraphicFramePr>
        <p:xfrm>
          <a:off x="461437" y="1968178"/>
          <a:ext cx="11492998" cy="1164987"/>
        </p:xfrm>
        <a:graphic>
          <a:graphicData uri="http://schemas.openxmlformats.org/drawingml/2006/table">
            <a:tbl>
              <a:tblPr firstRow="1" firstCol="1" bandRow="1"/>
              <a:tblGrid>
                <a:gridCol w="2470022">
                  <a:extLst>
                    <a:ext uri="{9D8B030D-6E8A-4147-A177-3AD203B41FA5}">
                      <a16:colId xmlns:a16="http://schemas.microsoft.com/office/drawing/2014/main" val="2649859237"/>
                    </a:ext>
                  </a:extLst>
                </a:gridCol>
                <a:gridCol w="2097741">
                  <a:extLst>
                    <a:ext uri="{9D8B030D-6E8A-4147-A177-3AD203B41FA5}">
                      <a16:colId xmlns:a16="http://schemas.microsoft.com/office/drawing/2014/main" val="1906190954"/>
                    </a:ext>
                  </a:extLst>
                </a:gridCol>
                <a:gridCol w="1660443">
                  <a:extLst>
                    <a:ext uri="{9D8B030D-6E8A-4147-A177-3AD203B41FA5}">
                      <a16:colId xmlns:a16="http://schemas.microsoft.com/office/drawing/2014/main" val="2739885629"/>
                    </a:ext>
                  </a:extLst>
                </a:gridCol>
                <a:gridCol w="5264792">
                  <a:extLst>
                    <a:ext uri="{9D8B030D-6E8A-4147-A177-3AD203B41FA5}">
                      <a16:colId xmlns:a16="http://schemas.microsoft.com/office/drawing/2014/main" val="3762428392"/>
                    </a:ext>
                  </a:extLst>
                </a:gridCol>
              </a:tblGrid>
              <a:tr h="438846">
                <a:tc>
                  <a:txBody>
                    <a:bodyPr/>
                    <a:lstStyle/>
                    <a:p>
                      <a:pPr algn="l">
                        <a:lnSpc>
                          <a:spcPct val="107000"/>
                        </a:lnSpc>
                        <a:spcAft>
                          <a:spcPts val="800"/>
                        </a:spcAft>
                      </a:pPr>
                      <a:r>
                        <a:rPr lang="nl-NL"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Onderwerp</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Middel</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208590"/>
                  </a:ext>
                </a:extLst>
              </a:tr>
              <a:tr h="336176">
                <a:tc>
                  <a:txBody>
                    <a:bodyPr/>
                    <a:lstStyle/>
                    <a:p>
                      <a:pPr algn="l" fontAlgn="t"/>
                      <a:r>
                        <a:rPr lang="nl-NL" sz="1800" b="0" i="0" u="none" strike="noStrike" dirty="0">
                          <a:solidFill>
                            <a:srgbClr val="000000"/>
                          </a:solidFill>
                          <a:effectLst/>
                          <a:latin typeface="Calibri" panose="020F0502020204030204" pitchFamily="34" charset="0"/>
                        </a:rPr>
                        <a:t>Circulairstaal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dirty="0">
                          <a:solidFill>
                            <a:srgbClr val="000000"/>
                          </a:solidFill>
                          <a:effectLst/>
                          <a:latin typeface="Calibri" panose="020F0502020204030204" pitchFamily="34" charset="0"/>
                        </a:rPr>
                        <a:t>Circulairstaal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sng" strike="noStrike" dirty="0">
                          <a:solidFill>
                            <a:srgbClr val="0563C1"/>
                          </a:solidFill>
                          <a:effectLst/>
                          <a:latin typeface="Calibri" panose="020F0502020204030204" pitchFamily="34" charset="0"/>
                          <a:hlinkClick r:id="rId3"/>
                        </a:rPr>
                        <a:t>https://circulairstaal.nl/</a:t>
                      </a:r>
                      <a:endParaRPr lang="nl-NL" sz="18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664879"/>
                  </a:ext>
                </a:extLst>
              </a:tr>
              <a:tr h="389965">
                <a:tc>
                  <a:txBody>
                    <a:bodyPr/>
                    <a:lstStyle/>
                    <a:p>
                      <a:pPr algn="l" fontAlgn="t"/>
                      <a:r>
                        <a:rPr lang="nl-NL" sz="1800" b="0" i="0" u="none" strike="noStrike" dirty="0">
                          <a:solidFill>
                            <a:srgbClr val="000000"/>
                          </a:solidFill>
                          <a:effectLst/>
                          <a:latin typeface="Calibri" panose="020F0502020204030204" pitchFamily="34" charset="0"/>
                        </a:rPr>
                        <a:t>RenoRail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Saferoad</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sng" strike="noStrike" dirty="0">
                          <a:solidFill>
                            <a:srgbClr val="0563C1"/>
                          </a:solidFill>
                          <a:effectLst/>
                          <a:latin typeface="Calibri" panose="020F0502020204030204" pitchFamily="34" charset="0"/>
                          <a:hlinkClick r:id="rId4"/>
                        </a:rPr>
                        <a:t>https://www.saferoad.nl/renorail/</a:t>
                      </a:r>
                      <a:endParaRPr lang="nl-NL" sz="18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7988179"/>
                  </a:ext>
                </a:extLst>
              </a:tr>
            </a:tbl>
          </a:graphicData>
        </a:graphic>
      </p:graphicFrame>
    </p:spTree>
    <p:extLst>
      <p:ext uri="{BB962C8B-B14F-4D97-AF65-F5344CB8AC3E}">
        <p14:creationId xmlns:p14="http://schemas.microsoft.com/office/powerpoint/2010/main" val="17287497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CCFE36-EF44-4A86-A242-05074DD6613B}"/>
              </a:ext>
            </a:extLst>
          </p:cNvPr>
          <p:cNvSpPr>
            <a:spLocks noGrp="1"/>
          </p:cNvSpPr>
          <p:nvPr>
            <p:ph type="title"/>
          </p:nvPr>
        </p:nvSpPr>
        <p:spPr/>
        <p:txBody>
          <a:bodyPr>
            <a:normAutofit/>
          </a:bodyPr>
          <a:lstStyle/>
          <a:p>
            <a:r>
              <a:rPr lang="nl-NL" dirty="0"/>
              <a:t>Duurzame innovaties vanuit het oogpunt van LCA</a:t>
            </a:r>
          </a:p>
        </p:txBody>
      </p:sp>
      <p:graphicFrame>
        <p:nvGraphicFramePr>
          <p:cNvPr id="8" name="Tabel 8">
            <a:extLst>
              <a:ext uri="{FF2B5EF4-FFF2-40B4-BE49-F238E27FC236}">
                <a16:creationId xmlns:a16="http://schemas.microsoft.com/office/drawing/2014/main" id="{56E12963-44A8-4CE0-817A-DDD73162F0B2}"/>
              </a:ext>
            </a:extLst>
          </p:cNvPr>
          <p:cNvGraphicFramePr>
            <a:graphicFrameLocks noGrp="1"/>
          </p:cNvGraphicFramePr>
          <p:nvPr>
            <p:ph idx="1"/>
          </p:nvPr>
        </p:nvGraphicFramePr>
        <p:xfrm>
          <a:off x="1157582" y="2222738"/>
          <a:ext cx="9876836" cy="2211270"/>
        </p:xfrm>
        <a:graphic>
          <a:graphicData uri="http://schemas.openxmlformats.org/drawingml/2006/table">
            <a:tbl>
              <a:tblPr firstRow="1" bandRow="1">
                <a:tableStyleId>{93296810-A885-4BE3-A3E7-6D5BEEA58F35}</a:tableStyleId>
              </a:tblPr>
              <a:tblGrid>
                <a:gridCol w="3150402">
                  <a:extLst>
                    <a:ext uri="{9D8B030D-6E8A-4147-A177-3AD203B41FA5}">
                      <a16:colId xmlns:a16="http://schemas.microsoft.com/office/drawing/2014/main" val="293475174"/>
                    </a:ext>
                  </a:extLst>
                </a:gridCol>
                <a:gridCol w="1349902">
                  <a:extLst>
                    <a:ext uri="{9D8B030D-6E8A-4147-A177-3AD203B41FA5}">
                      <a16:colId xmlns:a16="http://schemas.microsoft.com/office/drawing/2014/main" val="2369572268"/>
                    </a:ext>
                  </a:extLst>
                </a:gridCol>
                <a:gridCol w="1303751">
                  <a:extLst>
                    <a:ext uri="{9D8B030D-6E8A-4147-A177-3AD203B41FA5}">
                      <a16:colId xmlns:a16="http://schemas.microsoft.com/office/drawing/2014/main" val="948224947"/>
                    </a:ext>
                  </a:extLst>
                </a:gridCol>
                <a:gridCol w="1384515">
                  <a:extLst>
                    <a:ext uri="{9D8B030D-6E8A-4147-A177-3AD203B41FA5}">
                      <a16:colId xmlns:a16="http://schemas.microsoft.com/office/drawing/2014/main" val="1927803089"/>
                    </a:ext>
                  </a:extLst>
                </a:gridCol>
                <a:gridCol w="1315289">
                  <a:extLst>
                    <a:ext uri="{9D8B030D-6E8A-4147-A177-3AD203B41FA5}">
                      <a16:colId xmlns:a16="http://schemas.microsoft.com/office/drawing/2014/main" val="3524909623"/>
                    </a:ext>
                  </a:extLst>
                </a:gridCol>
                <a:gridCol w="1372977">
                  <a:extLst>
                    <a:ext uri="{9D8B030D-6E8A-4147-A177-3AD203B41FA5}">
                      <a16:colId xmlns:a16="http://schemas.microsoft.com/office/drawing/2014/main" val="2994365500"/>
                    </a:ext>
                  </a:extLst>
                </a:gridCol>
              </a:tblGrid>
              <a:tr h="1256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Verbetering van de MKI ten opzichte van traditionele producten en processen, gespecificeerd naar fase van de levenscyclusanalyse </a:t>
                      </a:r>
                    </a:p>
                  </a:txBody>
                  <a:tcPr>
                    <a:solidFill>
                      <a:schemeClr val="bg2"/>
                    </a:solidFill>
                  </a:tcPr>
                </a:tc>
                <a:tc>
                  <a:txBody>
                    <a:bodyPr/>
                    <a:lstStyle/>
                    <a:p>
                      <a:pPr algn="ctr"/>
                      <a:r>
                        <a:rPr lang="nl-NL" sz="1600" dirty="0"/>
                        <a:t>Fase A 1 - 3</a:t>
                      </a:r>
                    </a:p>
                    <a:p>
                      <a:pPr algn="ctr"/>
                      <a:r>
                        <a:rPr lang="nl-NL" sz="1600" dirty="0"/>
                        <a:t>Productiefase</a:t>
                      </a:r>
                    </a:p>
                    <a:p>
                      <a:pPr algn="ctr"/>
                      <a:r>
                        <a:rPr lang="nl-NL" sz="1600" dirty="0"/>
                        <a:t>(</a:t>
                      </a:r>
                      <a:r>
                        <a:rPr lang="nl-NL" sz="1600" dirty="0">
                          <a:sym typeface="Symbol" panose="05050102010706020507" pitchFamily="18" charset="2"/>
                        </a:rPr>
                        <a:t></a:t>
                      </a:r>
                      <a:r>
                        <a:rPr lang="nl-NL" sz="1600" dirty="0"/>
                        <a:t>1)</a:t>
                      </a:r>
                    </a:p>
                  </a:txBody>
                  <a:tcPr anchor="ctr">
                    <a:solidFill>
                      <a:schemeClr val="accent6">
                        <a:lumMod val="75000"/>
                      </a:schemeClr>
                    </a:solidFill>
                  </a:tcPr>
                </a:tc>
                <a:tc>
                  <a:txBody>
                    <a:bodyPr/>
                    <a:lstStyle/>
                    <a:p>
                      <a:pPr algn="ctr"/>
                      <a:r>
                        <a:rPr lang="nl-NL" sz="1600" dirty="0"/>
                        <a:t>Fase A 4 - 5</a:t>
                      </a:r>
                    </a:p>
                    <a:p>
                      <a:pPr algn="ctr"/>
                      <a:r>
                        <a:rPr lang="nl-NL" sz="1600" dirty="0"/>
                        <a:t>Bouwfase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a:t>
                      </a:r>
                      <a:r>
                        <a:rPr lang="nl-NL" sz="1600" dirty="0">
                          <a:sym typeface="Symbol" panose="05050102010706020507" pitchFamily="18" charset="2"/>
                        </a:rPr>
                        <a:t>2</a:t>
                      </a:r>
                      <a:r>
                        <a:rPr lang="nl-NL" sz="1600" dirty="0"/>
                        <a:t>)</a:t>
                      </a:r>
                    </a:p>
                  </a:txBody>
                  <a:tcPr anchor="ctr">
                    <a:solidFill>
                      <a:srgbClr val="92D050"/>
                    </a:solidFill>
                  </a:tcPr>
                </a:tc>
                <a:tc>
                  <a:txBody>
                    <a:bodyPr/>
                    <a:lstStyle/>
                    <a:p>
                      <a:pPr algn="ctr"/>
                      <a:r>
                        <a:rPr lang="nl-NL" sz="1600" dirty="0"/>
                        <a:t>Fase B 1 - 7</a:t>
                      </a:r>
                    </a:p>
                    <a:p>
                      <a:pPr algn="ctr"/>
                      <a:r>
                        <a:rPr lang="nl-NL" sz="1600" dirty="0"/>
                        <a:t>Gebruiksfase</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dirty="0"/>
                        <a:t>(</a:t>
                      </a:r>
                      <a:r>
                        <a:rPr lang="nl-NL" sz="1600" dirty="0">
                          <a:sym typeface="Symbol" panose="05050102010706020507" pitchFamily="18" charset="2"/>
                        </a:rPr>
                        <a:t>3</a:t>
                      </a:r>
                      <a:r>
                        <a:rPr lang="nl-NL" sz="1600" dirty="0"/>
                        <a:t>)</a:t>
                      </a:r>
                    </a:p>
                  </a:txBody>
                  <a:tcPr anchor="ctr">
                    <a:solidFill>
                      <a:schemeClr val="accent6">
                        <a:lumMod val="75000"/>
                      </a:schemeClr>
                    </a:solidFill>
                  </a:tcPr>
                </a:tc>
                <a:tc>
                  <a:txBody>
                    <a:bodyPr/>
                    <a:lstStyle/>
                    <a:p>
                      <a:pPr algn="ctr"/>
                      <a:r>
                        <a:rPr lang="nl-NL" sz="1600"/>
                        <a:t>Fase C 1 - 4</a:t>
                      </a:r>
                    </a:p>
                    <a:p>
                      <a:pPr algn="ctr"/>
                      <a:r>
                        <a:rPr lang="nl-NL" sz="1600"/>
                        <a:t>Sloop- en verwerkings-fase</a:t>
                      </a:r>
                      <a:endParaRPr lang="nl-NL" sz="1600" dirty="0"/>
                    </a:p>
                  </a:txBody>
                  <a:tcPr anchor="ctr">
                    <a:solidFill>
                      <a:srgbClr val="92D050"/>
                    </a:solidFill>
                  </a:tcPr>
                </a:tc>
                <a:tc>
                  <a:txBody>
                    <a:bodyPr/>
                    <a:lstStyle/>
                    <a:p>
                      <a:pPr algn="ctr"/>
                      <a:r>
                        <a:rPr lang="nl-NL" sz="1600"/>
                        <a:t>Fase D</a:t>
                      </a:r>
                    </a:p>
                    <a:p>
                      <a:pPr algn="ctr"/>
                      <a:r>
                        <a:rPr lang="nl-NL" sz="1600"/>
                        <a:t>Milieulasten en -baten buiten de systeemgrens</a:t>
                      </a:r>
                      <a:endParaRPr lang="nl-NL" sz="1600" dirty="0"/>
                    </a:p>
                  </a:txBody>
                  <a:tcPr anchor="ctr">
                    <a:solidFill>
                      <a:schemeClr val="accent6">
                        <a:lumMod val="75000"/>
                      </a:schemeClr>
                    </a:solidFill>
                  </a:tcPr>
                </a:tc>
                <a:extLst>
                  <a:ext uri="{0D108BD9-81ED-4DB2-BD59-A6C34878D82A}">
                    <a16:rowId xmlns:a16="http://schemas.microsoft.com/office/drawing/2014/main" val="3622347801"/>
                  </a:ext>
                </a:extLst>
              </a:tr>
              <a:tr h="382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Circulairstaal</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019930966"/>
                  </a:ext>
                </a:extLst>
              </a:tr>
              <a:tr h="361292">
                <a:tc>
                  <a:txBody>
                    <a:bodyPr/>
                    <a:lstStyle/>
                    <a:p>
                      <a:r>
                        <a:rPr lang="nl-NL" dirty="0"/>
                        <a:t>RenoRail</a:t>
                      </a:r>
                    </a:p>
                  </a:txBody>
                  <a:tcPr>
                    <a:solidFill>
                      <a:srgbClr val="EA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pPr algn="ctr"/>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629406227"/>
                  </a:ext>
                </a:extLst>
              </a:tr>
            </a:tbl>
          </a:graphicData>
        </a:graphic>
      </p:graphicFrame>
      <p:sp>
        <p:nvSpPr>
          <p:cNvPr id="5" name="Tijdelijke aanduiding voor dianummer 4">
            <a:extLst>
              <a:ext uri="{FF2B5EF4-FFF2-40B4-BE49-F238E27FC236}">
                <a16:creationId xmlns:a16="http://schemas.microsoft.com/office/drawing/2014/main" id="{C8F6D4B2-90F4-4FE5-A89E-651E8C6545D8}"/>
              </a:ext>
            </a:extLst>
          </p:cNvPr>
          <p:cNvSpPr>
            <a:spLocks noGrp="1"/>
          </p:cNvSpPr>
          <p:nvPr>
            <p:ph type="sldNum" sz="quarter" idx="12"/>
          </p:nvPr>
        </p:nvSpPr>
        <p:spPr/>
        <p:txBody>
          <a:bodyPr/>
          <a:lstStyle/>
          <a:p>
            <a:fld id="{993A4BE7-94F8-43D0-A956-A40AC5AB901E}" type="slidenum">
              <a:rPr lang="nl-NL" smtClean="0"/>
              <a:t>98</a:t>
            </a:fld>
            <a:endParaRPr lang="nl-NL" dirty="0"/>
          </a:p>
        </p:txBody>
      </p:sp>
      <p:sp>
        <p:nvSpPr>
          <p:cNvPr id="2" name="Tekstvak 1">
            <a:extLst>
              <a:ext uri="{FF2B5EF4-FFF2-40B4-BE49-F238E27FC236}">
                <a16:creationId xmlns:a16="http://schemas.microsoft.com/office/drawing/2014/main" id="{62676DF6-FB3C-4462-9B54-612AF665B476}"/>
              </a:ext>
            </a:extLst>
          </p:cNvPr>
          <p:cNvSpPr txBox="1"/>
          <p:nvPr/>
        </p:nvSpPr>
        <p:spPr>
          <a:xfrm>
            <a:off x="1157582" y="4517315"/>
            <a:ext cx="11007522" cy="984885"/>
          </a:xfrm>
          <a:prstGeom prst="rect">
            <a:avLst/>
          </a:prstGeom>
          <a:noFill/>
        </p:spPr>
        <p:txBody>
          <a:bodyPr wrap="square" rtlCol="0">
            <a:spAutoFit/>
          </a:bodyPr>
          <a:lstStyle/>
          <a:p>
            <a:r>
              <a:rPr lang="nl-NL" sz="1600" dirty="0">
                <a:solidFill>
                  <a:schemeClr val="accent6">
                    <a:lumMod val="50000"/>
                  </a:schemeClr>
                </a:solidFill>
                <a:latin typeface="Candara" panose="020E0502030303020204" pitchFamily="34" charset="0"/>
              </a:rPr>
              <a:t>(</a:t>
            </a:r>
            <a:r>
              <a:rPr lang="nl-NL" sz="1600" dirty="0">
                <a:solidFill>
                  <a:schemeClr val="accent6">
                    <a:lumMod val="50000"/>
                  </a:schemeClr>
                </a:solidFill>
                <a:latin typeface="Candara" panose="020E0502030303020204" pitchFamily="34" charset="0"/>
                <a:sym typeface="Symbol" panose="05050102010706020507" pitchFamily="18" charset="2"/>
              </a:rPr>
              <a:t></a:t>
            </a:r>
            <a:r>
              <a:rPr lang="nl-NL" sz="1400" dirty="0">
                <a:solidFill>
                  <a:schemeClr val="accent6">
                    <a:lumMod val="50000"/>
                  </a:schemeClr>
                </a:solidFill>
                <a:latin typeface="Candara" panose="020E0502030303020204" pitchFamily="34" charset="0"/>
              </a:rPr>
              <a:t>1): verbetering MKI per functionele eenheid door bijvoorbeeld andere samenstelling van het product, hergebruik, gebruik van gerecyclede</a:t>
            </a:r>
          </a:p>
          <a:p>
            <a:r>
              <a:rPr lang="nl-NL" sz="1400" dirty="0">
                <a:solidFill>
                  <a:schemeClr val="accent6">
                    <a:lumMod val="50000"/>
                  </a:schemeClr>
                </a:solidFill>
                <a:latin typeface="Candara" panose="020E0502030303020204" pitchFamily="34" charset="0"/>
              </a:rPr>
              <a:t>        materialen, gebruik van reststromen, duurzamer productieproces, materialen met minder massa.</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2</a:t>
            </a:r>
            <a:r>
              <a:rPr lang="nl-NL" sz="1400" dirty="0">
                <a:solidFill>
                  <a:schemeClr val="accent6">
                    <a:lumMod val="50000"/>
                  </a:schemeClr>
                </a:solidFill>
                <a:latin typeface="Candara" panose="020E0502030303020204" pitchFamily="34" charset="0"/>
              </a:rPr>
              <a:t>): verbetering MKI per functionele eenheid door bijvoorbeeld de inzet van emissieloos transport en materieel</a:t>
            </a:r>
          </a:p>
          <a:p>
            <a:r>
              <a:rPr lang="nl-NL" sz="1400" dirty="0">
                <a:solidFill>
                  <a:schemeClr val="accent6">
                    <a:lumMod val="50000"/>
                  </a:schemeClr>
                </a:solidFill>
                <a:latin typeface="Candara" panose="020E0502030303020204" pitchFamily="34" charset="0"/>
              </a:rPr>
              <a:t>(</a:t>
            </a:r>
            <a:r>
              <a:rPr lang="nl-NL" sz="1400" dirty="0">
                <a:solidFill>
                  <a:schemeClr val="accent6">
                    <a:lumMod val="50000"/>
                  </a:schemeClr>
                </a:solidFill>
                <a:latin typeface="Candara" panose="020E0502030303020204" pitchFamily="34" charset="0"/>
                <a:sym typeface="Symbol" panose="05050102010706020507" pitchFamily="18" charset="2"/>
              </a:rPr>
              <a:t>3</a:t>
            </a:r>
            <a:r>
              <a:rPr lang="nl-NL" sz="1400" dirty="0">
                <a:solidFill>
                  <a:schemeClr val="accent6">
                    <a:lumMod val="50000"/>
                  </a:schemeClr>
                </a:solidFill>
                <a:latin typeface="Candara" panose="020E0502030303020204" pitchFamily="34" charset="0"/>
              </a:rPr>
              <a:t>): verbetering MKI per functionele eenheid en per jaar door verlenging levensduur</a:t>
            </a:r>
            <a:endParaRPr lang="nl-NL" sz="1600" dirty="0"/>
          </a:p>
        </p:txBody>
      </p:sp>
    </p:spTree>
    <p:extLst>
      <p:ext uri="{BB962C8B-B14F-4D97-AF65-F5344CB8AC3E}">
        <p14:creationId xmlns:p14="http://schemas.microsoft.com/office/powerpoint/2010/main" val="7449427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DFF40B4-B06E-4BB0-8689-915673536C71}"/>
              </a:ext>
            </a:extLst>
          </p:cNvPr>
          <p:cNvSpPr>
            <a:spLocks noGrp="1"/>
          </p:cNvSpPr>
          <p:nvPr>
            <p:ph type="title"/>
          </p:nvPr>
        </p:nvSpPr>
        <p:spPr/>
        <p:txBody>
          <a:bodyPr/>
          <a:lstStyle/>
          <a:p>
            <a:r>
              <a:rPr lang="nl-NL" dirty="0">
                <a:latin typeface="Candara" panose="020E0502030303020204" pitchFamily="34" charset="0"/>
              </a:rPr>
              <a:t>Nadere Info</a:t>
            </a:r>
          </a:p>
        </p:txBody>
      </p:sp>
      <p:sp>
        <p:nvSpPr>
          <p:cNvPr id="5" name="Tijdelijke aanduiding voor dianummer 4">
            <a:extLst>
              <a:ext uri="{FF2B5EF4-FFF2-40B4-BE49-F238E27FC236}">
                <a16:creationId xmlns:a16="http://schemas.microsoft.com/office/drawing/2014/main" id="{D7DF6F60-F33F-468B-8CFB-617F31EBD342}"/>
              </a:ext>
            </a:extLst>
          </p:cNvPr>
          <p:cNvSpPr>
            <a:spLocks noGrp="1"/>
          </p:cNvSpPr>
          <p:nvPr>
            <p:ph type="sldNum" sz="quarter" idx="12"/>
          </p:nvPr>
        </p:nvSpPr>
        <p:spPr/>
        <p:txBody>
          <a:bodyPr/>
          <a:lstStyle/>
          <a:p>
            <a:fld id="{993A4BE7-94F8-43D0-A956-A40AC5AB901E}" type="slidenum">
              <a:rPr lang="nl-NL" smtClean="0"/>
              <a:t>99</a:t>
            </a:fld>
            <a:endParaRPr lang="nl-NL" dirty="0"/>
          </a:p>
        </p:txBody>
      </p:sp>
      <p:graphicFrame>
        <p:nvGraphicFramePr>
          <p:cNvPr id="7" name="Tabel 6">
            <a:extLst>
              <a:ext uri="{FF2B5EF4-FFF2-40B4-BE49-F238E27FC236}">
                <a16:creationId xmlns:a16="http://schemas.microsoft.com/office/drawing/2014/main" id="{F49B29E2-C623-4D3F-A339-D349FB94FD2C}"/>
              </a:ext>
            </a:extLst>
          </p:cNvPr>
          <p:cNvGraphicFramePr>
            <a:graphicFrameLocks noGrp="1"/>
          </p:cNvGraphicFramePr>
          <p:nvPr/>
        </p:nvGraphicFramePr>
        <p:xfrm>
          <a:off x="598716" y="1988088"/>
          <a:ext cx="11299371" cy="3033922"/>
        </p:xfrm>
        <a:graphic>
          <a:graphicData uri="http://schemas.openxmlformats.org/drawingml/2006/table">
            <a:tbl>
              <a:tblPr firstRow="1" firstCol="1" bandRow="1"/>
              <a:tblGrid>
                <a:gridCol w="2710028">
                  <a:extLst>
                    <a:ext uri="{9D8B030D-6E8A-4147-A177-3AD203B41FA5}">
                      <a16:colId xmlns:a16="http://schemas.microsoft.com/office/drawing/2014/main" val="2649859237"/>
                    </a:ext>
                  </a:extLst>
                </a:gridCol>
                <a:gridCol w="1580342">
                  <a:extLst>
                    <a:ext uri="{9D8B030D-6E8A-4147-A177-3AD203B41FA5}">
                      <a16:colId xmlns:a16="http://schemas.microsoft.com/office/drawing/2014/main" val="1906190954"/>
                    </a:ext>
                  </a:extLst>
                </a:gridCol>
                <a:gridCol w="1718544">
                  <a:extLst>
                    <a:ext uri="{9D8B030D-6E8A-4147-A177-3AD203B41FA5}">
                      <a16:colId xmlns:a16="http://schemas.microsoft.com/office/drawing/2014/main" val="2739885629"/>
                    </a:ext>
                  </a:extLst>
                </a:gridCol>
                <a:gridCol w="5290457">
                  <a:extLst>
                    <a:ext uri="{9D8B030D-6E8A-4147-A177-3AD203B41FA5}">
                      <a16:colId xmlns:a16="http://schemas.microsoft.com/office/drawing/2014/main" val="3762428392"/>
                    </a:ext>
                  </a:extLst>
                </a:gridCol>
              </a:tblGrid>
              <a:tr h="445830">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Onderwerp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Uitgever</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Middel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07000"/>
                        </a:lnSpc>
                        <a:spcAft>
                          <a:spcPts val="800"/>
                        </a:spcAft>
                      </a:pPr>
                      <a:r>
                        <a:rPr lang="nl-NL"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Vindplaats</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208590"/>
                  </a:ext>
                </a:extLst>
              </a:tr>
              <a:tr h="363052">
                <a:tc>
                  <a:txBody>
                    <a:bodyPr/>
                    <a:lstStyle/>
                    <a:p>
                      <a:pPr algn="l" fontAlgn="t"/>
                      <a:r>
                        <a:rPr lang="nl-NL" sz="1800" b="0" i="0" u="none" strike="noStrike" dirty="0">
                          <a:solidFill>
                            <a:srgbClr val="000000"/>
                          </a:solidFill>
                          <a:effectLst/>
                          <a:latin typeface="Calibri" panose="020F0502020204030204" pitchFamily="34" charset="0"/>
                        </a:rPr>
                        <a:t>Staal - Hoe wordt dit gemaakt?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Tata Staal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sng" strike="noStrike" dirty="0">
                          <a:solidFill>
                            <a:srgbClr val="0563C1"/>
                          </a:solidFill>
                          <a:effectLst/>
                          <a:latin typeface="Calibri" panose="020F0502020204030204" pitchFamily="34" charset="0"/>
                          <a:hlinkClick r:id="rId3"/>
                        </a:rPr>
                        <a:t>https://www.youtube.com/watch?v=n6Cia30FQW0</a:t>
                      </a:r>
                      <a:endParaRPr lang="nl-NL" sz="18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3078377"/>
                  </a:ext>
                </a:extLst>
              </a:tr>
              <a:tr h="363052">
                <a:tc>
                  <a:txBody>
                    <a:bodyPr/>
                    <a:lstStyle/>
                    <a:p>
                      <a:pPr algn="l" fontAlgn="t"/>
                      <a:r>
                        <a:rPr lang="nl-NL" sz="1800" b="0" i="0" u="none" strike="noStrike">
                          <a:solidFill>
                            <a:srgbClr val="000000"/>
                          </a:solidFill>
                          <a:effectLst/>
                          <a:latin typeface="Calibri" panose="020F0502020204030204" pitchFamily="34" charset="0"/>
                        </a:rPr>
                        <a:t>Mensen van staal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Tata Staal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sng" strike="noStrike" dirty="0">
                          <a:solidFill>
                            <a:srgbClr val="0563C1"/>
                          </a:solidFill>
                          <a:effectLst/>
                          <a:latin typeface="Calibri" panose="020F0502020204030204" pitchFamily="34" charset="0"/>
                          <a:hlinkClick r:id="rId4"/>
                        </a:rPr>
                        <a:t>https://www.youtube.com/watch?v=miXaam1S5z4</a:t>
                      </a:r>
                      <a:endParaRPr lang="nl-NL" sz="18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1795457"/>
                  </a:ext>
                </a:extLst>
              </a:tr>
              <a:tr h="363052">
                <a:tc>
                  <a:txBody>
                    <a:bodyPr/>
                    <a:lstStyle/>
                    <a:p>
                      <a:pPr algn="l" fontAlgn="ctr"/>
                      <a:r>
                        <a:rPr lang="en-US" sz="1800" b="0" i="0" u="none" strike="noStrike">
                          <a:solidFill>
                            <a:srgbClr val="000000"/>
                          </a:solidFill>
                          <a:effectLst/>
                          <a:latin typeface="Calibri" panose="020F0502020204030204" pitchFamily="34" charset="0"/>
                        </a:rPr>
                        <a:t>Fossil free steel production: This is HYBRIT</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Vattenfall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video</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sng" strike="noStrike" dirty="0">
                          <a:solidFill>
                            <a:srgbClr val="0563C1"/>
                          </a:solidFill>
                          <a:effectLst/>
                          <a:latin typeface="Calibri" panose="020F0502020204030204" pitchFamily="34" charset="0"/>
                          <a:hlinkClick r:id="rId5"/>
                        </a:rPr>
                        <a:t>https://www.youtube.com/watch?v=zk5-8DM0OvA&amp;t=45s</a:t>
                      </a:r>
                      <a:endParaRPr lang="nl-NL" sz="18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397108"/>
                  </a:ext>
                </a:extLst>
              </a:tr>
              <a:tr h="363052">
                <a:tc>
                  <a:txBody>
                    <a:bodyPr/>
                    <a:lstStyle/>
                    <a:p>
                      <a:pPr algn="l" fontAlgn="t"/>
                      <a:r>
                        <a:rPr lang="nl-NL" sz="1800" b="0" i="0" u="none" strike="noStrike">
                          <a:solidFill>
                            <a:srgbClr val="000000"/>
                          </a:solidFill>
                          <a:effectLst/>
                          <a:latin typeface="Calibri" panose="020F0502020204030204" pitchFamily="34" charset="0"/>
                        </a:rPr>
                        <a:t>Bouwen met Staal: Thema Duurzaam </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Bouwen met Staal</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website</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sng" strike="noStrike" dirty="0">
                          <a:solidFill>
                            <a:srgbClr val="0563C1"/>
                          </a:solidFill>
                          <a:effectLst/>
                          <a:latin typeface="Calibri" panose="020F0502020204030204" pitchFamily="34" charset="0"/>
                          <a:hlinkClick r:id="rId6"/>
                        </a:rPr>
                        <a:t>https://www.bouwenmetstaal.nl/themas/duurzaam/</a:t>
                      </a:r>
                      <a:endParaRPr lang="nl-NL" sz="18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8373104"/>
                  </a:ext>
                </a:extLst>
              </a:tr>
              <a:tr h="363052">
                <a:tc>
                  <a:txBody>
                    <a:bodyPr/>
                    <a:lstStyle/>
                    <a:p>
                      <a:pPr algn="l" fontAlgn="ctr"/>
                      <a:r>
                        <a:rPr lang="nl-NL" sz="1800" b="0" i="0" u="none" strike="noStrike">
                          <a:solidFill>
                            <a:srgbClr val="000000"/>
                          </a:solidFill>
                          <a:effectLst/>
                          <a:latin typeface="Calibri" panose="020F0502020204030204" pitchFamily="34" charset="0"/>
                        </a:rPr>
                        <a:t>Stof in IJmond bevat veel PAK en metalen</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RIVM</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none" strike="noStrike">
                          <a:solidFill>
                            <a:srgbClr val="000000"/>
                          </a:solidFill>
                          <a:effectLst/>
                          <a:latin typeface="Calibri" panose="020F0502020204030204" pitchFamily="34" charset="0"/>
                        </a:rPr>
                        <a:t>Nieuwsbericht</a:t>
                      </a: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1800" b="0" i="0" u="sng" strike="noStrike" dirty="0">
                          <a:solidFill>
                            <a:srgbClr val="0563C1"/>
                          </a:solidFill>
                          <a:effectLst/>
                          <a:latin typeface="Calibri" panose="020F0502020204030204" pitchFamily="34" charset="0"/>
                          <a:hlinkClick r:id="rId7"/>
                        </a:rPr>
                        <a:t>https://www.rivm.nl/nieuws/stof-in-ijmond-bevat-veel-pak-en-metalen</a:t>
                      </a:r>
                      <a:endParaRPr lang="nl-NL" sz="1800" b="0" i="0" u="sng" strike="noStrike" dirty="0">
                        <a:solidFill>
                          <a:srgbClr val="0563C1"/>
                        </a:solidFill>
                        <a:effectLst/>
                        <a:latin typeface="Calibri" panose="020F0502020204030204" pitchFamily="34" charset="0"/>
                      </a:endParaRPr>
                    </a:p>
                  </a:txBody>
                  <a:tcPr marL="7620" marR="7620" marT="762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0019909"/>
                  </a:ext>
                </a:extLst>
              </a:tr>
            </a:tbl>
          </a:graphicData>
        </a:graphic>
      </p:graphicFrame>
    </p:spTree>
    <p:extLst>
      <p:ext uri="{BB962C8B-B14F-4D97-AF65-F5344CB8AC3E}">
        <p14:creationId xmlns:p14="http://schemas.microsoft.com/office/powerpoint/2010/main" val="11202364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17798</TotalTime>
  <Words>20312</Words>
  <Application>Microsoft Office PowerPoint</Application>
  <PresentationFormat>Breedbeeld</PresentationFormat>
  <Paragraphs>2148</Paragraphs>
  <Slides>135</Slides>
  <Notes>120</Notes>
  <HiddenSlides>0</HiddenSlides>
  <MMClips>0</MMClips>
  <ScaleCrop>false</ScaleCrop>
  <HeadingPairs>
    <vt:vector size="6" baseType="variant">
      <vt:variant>
        <vt:lpstr>Gebruikte lettertypen</vt:lpstr>
      </vt:variant>
      <vt:variant>
        <vt:i4>41</vt:i4>
      </vt:variant>
      <vt:variant>
        <vt:lpstr>Thema</vt:lpstr>
      </vt:variant>
      <vt:variant>
        <vt:i4>1</vt:i4>
      </vt:variant>
      <vt:variant>
        <vt:lpstr>Diatitels</vt:lpstr>
      </vt:variant>
      <vt:variant>
        <vt:i4>135</vt:i4>
      </vt:variant>
    </vt:vector>
  </HeadingPairs>
  <TitlesOfParts>
    <vt:vector size="177" baseType="lpstr">
      <vt:lpstr>Alegreya Sans</vt:lpstr>
      <vt:lpstr>-apple-system</vt:lpstr>
      <vt:lpstr>Arial</vt:lpstr>
      <vt:lpstr>Arial</vt:lpstr>
      <vt:lpstr>ArialMT</vt:lpstr>
      <vt:lpstr>Avenir Next LT W01 Demi</vt:lpstr>
      <vt:lpstr>AvenirNextLTW01-Medium</vt:lpstr>
      <vt:lpstr>Calibri</vt:lpstr>
      <vt:lpstr>Calibri Light</vt:lpstr>
      <vt:lpstr>Cambria Math</vt:lpstr>
      <vt:lpstr>Candara</vt:lpstr>
      <vt:lpstr>CIDFont+F3</vt:lpstr>
      <vt:lpstr>Fira Sans</vt:lpstr>
      <vt:lpstr>Gotham HTF</vt:lpstr>
      <vt:lpstr>Gotham SSM</vt:lpstr>
      <vt:lpstr>Heebo</vt:lpstr>
      <vt:lpstr>Heijmans</vt:lpstr>
      <vt:lpstr>Helvetica</vt:lpstr>
      <vt:lpstr>Helvetica Neue</vt:lpstr>
      <vt:lpstr>inherit</vt:lpstr>
      <vt:lpstr>Karla</vt:lpstr>
      <vt:lpstr>Montserrat</vt:lpstr>
      <vt:lpstr>Muli</vt:lpstr>
      <vt:lpstr>Mulish Regular</vt:lpstr>
      <vt:lpstr>nimbus-sans</vt:lpstr>
      <vt:lpstr>Nunito</vt:lpstr>
      <vt:lpstr>Open Sans</vt:lpstr>
      <vt:lpstr>RijksOverheidSans</vt:lpstr>
      <vt:lpstr>RijksoverheidSansText</vt:lpstr>
      <vt:lpstr>RO Sans</vt:lpstr>
      <vt:lpstr>Roboto</vt:lpstr>
      <vt:lpstr>roboto-regular</vt:lpstr>
      <vt:lpstr>Skolar</vt:lpstr>
      <vt:lpstr>Source Sans Pro</vt:lpstr>
      <vt:lpstr>Symbol</vt:lpstr>
      <vt:lpstr>TheSans_Plain</vt:lpstr>
      <vt:lpstr>Ubuntu</vt:lpstr>
      <vt:lpstr>URW DIN</vt:lpstr>
      <vt:lpstr>Verdana</vt:lpstr>
      <vt:lpstr>Verdana</vt:lpstr>
      <vt:lpstr>Work Sans</vt:lpstr>
      <vt:lpstr>Kantoorthema</vt:lpstr>
      <vt:lpstr>Milieuprestatie GWW </vt:lpstr>
      <vt:lpstr>Milieuprestatie GWW  Asfalt </vt:lpstr>
      <vt:lpstr>Leervragen en opdrachten</vt:lpstr>
      <vt:lpstr>Studiemateriaal</vt:lpstr>
      <vt:lpstr>Duurzame innovaties vanuit het oogpunt van LCA</vt:lpstr>
      <vt:lpstr>Nadere Info</vt:lpstr>
      <vt:lpstr>Milieuprestatie GWW </vt:lpstr>
      <vt:lpstr>Nederlandse representatieve asfaltmengsels</vt:lpstr>
      <vt:lpstr>MKI 19 Nederlandse asfaltmengsels per 1 ton asfalt</vt:lpstr>
      <vt:lpstr>Milieu-impact asfalt per bestanddelen</vt:lpstr>
      <vt:lpstr>Milieu-impact asfalt per effectcategorie</vt:lpstr>
      <vt:lpstr>Milieu-impact asfalt, energieverbruik</vt:lpstr>
      <vt:lpstr>Milieu-impact asfalt, transport</vt:lpstr>
      <vt:lpstr>Milieu-impact asfalt, conclusies</vt:lpstr>
      <vt:lpstr>Verduurzamen asfalt, vanuit het oogpunt van strategie</vt:lpstr>
      <vt:lpstr>Biobased bindmiddelen</vt:lpstr>
      <vt:lpstr>Koude productie met gerecycled schoon puin</vt:lpstr>
      <vt:lpstr>LTA met verlenging levensduur</vt:lpstr>
      <vt:lpstr>Biobased asfalt</vt:lpstr>
      <vt:lpstr>LTA met gerecycled asfalt</vt:lpstr>
      <vt:lpstr>Zelfherstellend asfalt</vt:lpstr>
      <vt:lpstr>LTA met gerecycled asfalt</vt:lpstr>
      <vt:lpstr>Duurzame innovaties vanuit het oogpunt van LCA</vt:lpstr>
      <vt:lpstr>Milieuprestatie GWW  Beton </vt:lpstr>
      <vt:lpstr>Leervragen en opdrachten</vt:lpstr>
      <vt:lpstr>Studiemateriaal</vt:lpstr>
      <vt:lpstr>Duurzame innovaties vanuit het oogpunt van LCA</vt:lpstr>
      <vt:lpstr>Nadere Info</vt:lpstr>
      <vt:lpstr>Milieuprestatie GWW </vt:lpstr>
      <vt:lpstr>Beton </vt:lpstr>
      <vt:lpstr>Het belang van ontwerp en uitvoering</vt:lpstr>
      <vt:lpstr>MKI –score 19 betonmortels</vt:lpstr>
      <vt:lpstr>Beton en CO₂-emissies </vt:lpstr>
      <vt:lpstr>CO₂ uitstoot Nederlands Beton 2017</vt:lpstr>
      <vt:lpstr>Milieu-impact beton</vt:lpstr>
      <vt:lpstr>Gebruik restproducten: slakken en assen </vt:lpstr>
      <vt:lpstr>Recycling</vt:lpstr>
      <vt:lpstr>Duurzaam beton inkopenonds voor betonmengsels per sterkteklasse</vt:lpstr>
      <vt:lpstr>Verduurzamen beton, vanuit het oogpunt van strategie</vt:lpstr>
      <vt:lpstr>Verlenging levensduur</vt:lpstr>
      <vt:lpstr>Voorkomen of beperken materiaalgebruik</vt:lpstr>
      <vt:lpstr>Biobased beton</vt:lpstr>
      <vt:lpstr>Recycling</vt:lpstr>
      <vt:lpstr>Voorkomen of beperken materiaalgebruik</vt:lpstr>
      <vt:lpstr>Cementloos beton</vt:lpstr>
      <vt:lpstr>Duurzame innovaties vanuit het oogpunt van LCA</vt:lpstr>
      <vt:lpstr>Milieuprestatie GWW  Biobased bouwmaterialen</vt:lpstr>
      <vt:lpstr>Leervragen en opdrachten</vt:lpstr>
      <vt:lpstr>Studiemateriaal</vt:lpstr>
      <vt:lpstr>Duurzame innovaties vanuit het oogpunt van LCA</vt:lpstr>
      <vt:lpstr>Nadere Info</vt:lpstr>
      <vt:lpstr>Duurzaam en circulair GWW </vt:lpstr>
      <vt:lpstr>Biobased materialen</vt:lpstr>
      <vt:lpstr>Biobased materialen in de GWW</vt:lpstr>
      <vt:lpstr>Biobased materialen</vt:lpstr>
      <vt:lpstr>Biobased bouwmaterialen</vt:lpstr>
      <vt:lpstr>Toekomstscenario</vt:lpstr>
      <vt:lpstr>Houten bruggen</vt:lpstr>
      <vt:lpstr>Houten weg portalen</vt:lpstr>
      <vt:lpstr>Duurzame innovaties vanuit het oogpunt van strategie</vt:lpstr>
      <vt:lpstr>Verduurzaming van hout</vt:lpstr>
      <vt:lpstr>Biobased lichtmast</vt:lpstr>
      <vt:lpstr>Biobased straatmeubilair</vt:lpstr>
      <vt:lpstr>Samengesteld hout</vt:lpstr>
      <vt:lpstr>Biobased geluidscherm</vt:lpstr>
      <vt:lpstr>Duurzame innovaties vanuit het oogpunt van LCA</vt:lpstr>
      <vt:lpstr>Milieuprestatie GWW  Grond </vt:lpstr>
      <vt:lpstr>Leervragen en opdrachten</vt:lpstr>
      <vt:lpstr>Studiemateriaal</vt:lpstr>
      <vt:lpstr>Duurzame innovaties vanuit het oogpunt van LCA</vt:lpstr>
      <vt:lpstr>Nadere Info</vt:lpstr>
      <vt:lpstr>Milieuprestatie GWW </vt:lpstr>
      <vt:lpstr>Klei, zand en grind</vt:lpstr>
      <vt:lpstr>Grondverzet</vt:lpstr>
      <vt:lpstr>Baggeren</vt:lpstr>
      <vt:lpstr>Gesloten grondbalans</vt:lpstr>
      <vt:lpstr>LCA-rapport categorie 3 producten GWW</vt:lpstr>
      <vt:lpstr>LCA-rapport categorie 3 producten GWW</vt:lpstr>
      <vt:lpstr>Circulair gebruik baggerspecie</vt:lpstr>
      <vt:lpstr>Duurzame dijk</vt:lpstr>
      <vt:lpstr>De Nieuwe Afsluitdijk </vt:lpstr>
      <vt:lpstr>Damwanden in NMD</vt:lpstr>
      <vt:lpstr>Dijkversterking</vt:lpstr>
      <vt:lpstr>Circulaire maatregelen dijken en oeverbescherming</vt:lpstr>
      <vt:lpstr>Verduurzamen grondwerk</vt:lpstr>
      <vt:lpstr>Conditiemeting leidingen</vt:lpstr>
      <vt:lpstr>Bouwproducten van gerecycled materiaal</vt:lpstr>
      <vt:lpstr>Hergebruik gereinigde grond</vt:lpstr>
      <vt:lpstr>Gebruik van afvalstromen</vt:lpstr>
      <vt:lpstr>Emissieloos materieel en transport</vt:lpstr>
      <vt:lpstr>Transport en materieel</vt:lpstr>
      <vt:lpstr>Zwaartepuntanalyse wegtransport</vt:lpstr>
      <vt:lpstr>Zwaartepuntanalyse graafmachines</vt:lpstr>
      <vt:lpstr>Duurzame innovaties vanuit het oogpunt van LCA</vt:lpstr>
      <vt:lpstr>Milieuprestatie GWW Staal</vt:lpstr>
      <vt:lpstr>Leervragen en opdrachten</vt:lpstr>
      <vt:lpstr>Studiemateriaal</vt:lpstr>
      <vt:lpstr>Duurzame innovaties vanuit het oogpunt van LCA</vt:lpstr>
      <vt:lpstr>Nadere Info</vt:lpstr>
      <vt:lpstr>Milieuprestatie GWW </vt:lpstr>
      <vt:lpstr>Productie staal</vt:lpstr>
      <vt:lpstr>Milieuaspecten staal</vt:lpstr>
      <vt:lpstr>Verduurzamen staalproductie</vt:lpstr>
      <vt:lpstr>Kansen voor verduurzaming: hergebruik en recycling spoorstaven</vt:lpstr>
      <vt:lpstr>Kansen door onderzoek: MKI spoorstaaf 54E1</vt:lpstr>
      <vt:lpstr>Kansen voor verduurzaming: duurzame dwarsliggers</vt:lpstr>
      <vt:lpstr>Kansen voor verduurzaming: geluidschermen</vt:lpstr>
      <vt:lpstr>Staal</vt:lpstr>
      <vt:lpstr>Hergebruik en recycling</vt:lpstr>
      <vt:lpstr>Geleiderail </vt:lpstr>
      <vt:lpstr>Duurzame innovaties vanuit het oogpunt van LCA</vt:lpstr>
      <vt:lpstr>Milieuprestatie GWW  Duurzame GWW-producten:  wegenbouw en  kunstwerken</vt:lpstr>
      <vt:lpstr>Studiemateriaal</vt:lpstr>
      <vt:lpstr>Leervragen en opdrachten</vt:lpstr>
      <vt:lpstr>Duurzame innovaties vanuit het oogpunt van LCA</vt:lpstr>
      <vt:lpstr>Nadere info</vt:lpstr>
      <vt:lpstr>Milieuprestatie GWW </vt:lpstr>
      <vt:lpstr>Duurzame wegenbouw en kunstwerken, ambities</vt:lpstr>
      <vt:lpstr>Duurzame wegenbouw en kunstwerken, reikwijdte</vt:lpstr>
      <vt:lpstr>Duurzame strategie bruggen, viaducten en tunnels</vt:lpstr>
      <vt:lpstr>Sluisdeuren </vt:lpstr>
      <vt:lpstr>Circulariteit in uitvoering</vt:lpstr>
      <vt:lpstr>Circulaire maatregelen wegen</vt:lpstr>
      <vt:lpstr>Circulaire maatregelen bruggen en viaducten</vt:lpstr>
      <vt:lpstr>Circulaire maatregelen tunnelrenovaties</vt:lpstr>
      <vt:lpstr>Bruggenbanken</vt:lpstr>
      <vt:lpstr>Brug van biobased composiet Ritsumasyl</vt:lpstr>
      <vt:lpstr>Variantenstudie fietsbrug Ritsumasyl</vt:lpstr>
      <vt:lpstr>Brug van cementloos beton</vt:lpstr>
      <vt:lpstr>Duurzame innovaties, vanuit het oogpunt van strategie</vt:lpstr>
      <vt:lpstr>Bruggen van hout</vt:lpstr>
      <vt:lpstr>Demontabel viaduct</vt:lpstr>
      <vt:lpstr>Hergebruik betonnen liggers</vt:lpstr>
      <vt:lpstr>Renovatie met composiet</vt:lpstr>
      <vt:lpstr>Duurzame innovaties vanuit het oogpunt van LCA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Anton Ton</dc:creator>
  <cp:lastModifiedBy>Anton Ton</cp:lastModifiedBy>
  <cp:revision>993</cp:revision>
  <cp:lastPrinted>2022-03-24T14:48:28Z</cp:lastPrinted>
  <dcterms:created xsi:type="dcterms:W3CDTF">2019-10-21T13:24:16Z</dcterms:created>
  <dcterms:modified xsi:type="dcterms:W3CDTF">2022-04-11T09:25:08Z</dcterms:modified>
</cp:coreProperties>
</file>