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media/image73.jpg" ContentType="image/jpg"/>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0"/>
  </p:notesMasterIdLst>
  <p:sldIdLst>
    <p:sldId id="680" r:id="rId2"/>
    <p:sldId id="278" r:id="rId3"/>
    <p:sldId id="260" r:id="rId4"/>
    <p:sldId id="270" r:id="rId5"/>
    <p:sldId id="639" r:id="rId6"/>
    <p:sldId id="484" r:id="rId7"/>
    <p:sldId id="679" r:id="rId8"/>
    <p:sldId id="473" r:id="rId9"/>
    <p:sldId id="638" r:id="rId10"/>
    <p:sldId id="634" r:id="rId11"/>
    <p:sldId id="457" r:id="rId12"/>
    <p:sldId id="476" r:id="rId13"/>
    <p:sldId id="633" r:id="rId14"/>
    <p:sldId id="594" r:id="rId15"/>
    <p:sldId id="637" r:id="rId16"/>
    <p:sldId id="636" r:id="rId17"/>
    <p:sldId id="640" r:id="rId18"/>
    <p:sldId id="641" r:id="rId19"/>
    <p:sldId id="642" r:id="rId20"/>
    <p:sldId id="556" r:id="rId21"/>
    <p:sldId id="678" r:id="rId22"/>
    <p:sldId id="650" r:id="rId23"/>
    <p:sldId id="626" r:id="rId24"/>
    <p:sldId id="677" r:id="rId25"/>
    <p:sldId id="623" r:id="rId26"/>
    <p:sldId id="558" r:id="rId27"/>
    <p:sldId id="611" r:id="rId28"/>
    <p:sldId id="616" r:id="rId29"/>
    <p:sldId id="643" r:id="rId30"/>
    <p:sldId id="275" r:id="rId31"/>
    <p:sldId id="644" r:id="rId32"/>
    <p:sldId id="620" r:id="rId33"/>
    <p:sldId id="645" r:id="rId34"/>
    <p:sldId id="646" r:id="rId35"/>
    <p:sldId id="613" r:id="rId36"/>
    <p:sldId id="438" r:id="rId37"/>
    <p:sldId id="590" r:id="rId38"/>
    <p:sldId id="591" r:id="rId39"/>
    <p:sldId id="593" r:id="rId40"/>
    <p:sldId id="509" r:id="rId41"/>
    <p:sldId id="529" r:id="rId42"/>
    <p:sldId id="619" r:id="rId43"/>
    <p:sldId id="532" r:id="rId44"/>
    <p:sldId id="647" r:id="rId45"/>
    <p:sldId id="648" r:id="rId46"/>
    <p:sldId id="649" r:id="rId47"/>
    <p:sldId id="651" r:id="rId48"/>
    <p:sldId id="631" r:id="rId49"/>
    <p:sldId id="627" r:id="rId50"/>
    <p:sldId id="630" r:id="rId51"/>
    <p:sldId id="652" r:id="rId52"/>
    <p:sldId id="654" r:id="rId53"/>
    <p:sldId id="655" r:id="rId54"/>
    <p:sldId id="656" r:id="rId55"/>
    <p:sldId id="657" r:id="rId56"/>
    <p:sldId id="538" r:id="rId57"/>
    <p:sldId id="659" r:id="rId58"/>
    <p:sldId id="660" r:id="rId59"/>
    <p:sldId id="752" r:id="rId60"/>
    <p:sldId id="754" r:id="rId61"/>
    <p:sldId id="757" r:id="rId62"/>
    <p:sldId id="756" r:id="rId63"/>
    <p:sldId id="765" r:id="rId64"/>
    <p:sldId id="767" r:id="rId65"/>
    <p:sldId id="540" r:id="rId66"/>
    <p:sldId id="661" r:id="rId67"/>
    <p:sldId id="662" r:id="rId68"/>
    <p:sldId id="624" r:id="rId69"/>
    <p:sldId id="663" r:id="rId70"/>
    <p:sldId id="664" r:id="rId71"/>
    <p:sldId id="628" r:id="rId72"/>
    <p:sldId id="629" r:id="rId73"/>
    <p:sldId id="665" r:id="rId74"/>
    <p:sldId id="666" r:id="rId75"/>
    <p:sldId id="667" r:id="rId76"/>
    <p:sldId id="668" r:id="rId77"/>
    <p:sldId id="614" r:id="rId78"/>
    <p:sldId id="615" r:id="rId79"/>
    <p:sldId id="584" r:id="rId80"/>
    <p:sldId id="669" r:id="rId81"/>
    <p:sldId id="670" r:id="rId82"/>
    <p:sldId id="271" r:id="rId83"/>
    <p:sldId id="671" r:id="rId84"/>
    <p:sldId id="672" r:id="rId85"/>
    <p:sldId id="576" r:id="rId86"/>
    <p:sldId id="320" r:id="rId87"/>
    <p:sldId id="674" r:id="rId88"/>
    <p:sldId id="675" r:id="rId89"/>
  </p:sldIdLst>
  <p:sldSz cx="12192000" cy="6858000"/>
  <p:notesSz cx="6888163" cy="1002188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9DD42D6-FD44-4B13-90D2-F1BD2AD6FD2A}">
          <p14:sldIdLst>
            <p14:sldId id="680"/>
          </p14:sldIdLst>
        </p14:section>
        <p14:section name="Op_Weg_naar_DCBE" id="{8DE9C7BB-3E66-4792-B5A7-7A1C79DF52DB}">
          <p14:sldIdLst>
            <p14:sldId id="278"/>
            <p14:sldId id="260"/>
            <p14:sldId id="270"/>
            <p14:sldId id="639"/>
            <p14:sldId id="484"/>
            <p14:sldId id="679"/>
            <p14:sldId id="473"/>
            <p14:sldId id="638"/>
            <p14:sldId id="634"/>
            <p14:sldId id="457"/>
            <p14:sldId id="476"/>
            <p14:sldId id="633"/>
            <p14:sldId id="594"/>
            <p14:sldId id="637"/>
            <p14:sldId id="636"/>
          </p14:sldIdLst>
        </p14:section>
        <p14:section name="Het_Stelsel" id="{E6793988-79E6-412F-890D-CEF3CAA07300}">
          <p14:sldIdLst>
            <p14:sldId id="640"/>
            <p14:sldId id="641"/>
            <p14:sldId id="642"/>
            <p14:sldId id="556"/>
            <p14:sldId id="678"/>
            <p14:sldId id="650"/>
            <p14:sldId id="626"/>
            <p14:sldId id="677"/>
            <p14:sldId id="623"/>
            <p14:sldId id="558"/>
            <p14:sldId id="611"/>
            <p14:sldId id="616"/>
            <p14:sldId id="643"/>
            <p14:sldId id="275"/>
            <p14:sldId id="644"/>
            <p14:sldId id="620"/>
            <p14:sldId id="645"/>
            <p14:sldId id="646"/>
            <p14:sldId id="613"/>
            <p14:sldId id="438"/>
            <p14:sldId id="590"/>
            <p14:sldId id="591"/>
            <p14:sldId id="593"/>
            <p14:sldId id="509"/>
            <p14:sldId id="529"/>
            <p14:sldId id="619"/>
            <p14:sldId id="532"/>
            <p14:sldId id="647"/>
            <p14:sldId id="648"/>
            <p14:sldId id="649"/>
            <p14:sldId id="651"/>
            <p14:sldId id="631"/>
            <p14:sldId id="627"/>
            <p14:sldId id="630"/>
            <p14:sldId id="652"/>
          </p14:sldIdLst>
        </p14:section>
        <p14:section name="Strategie" id="{49C3D464-BE82-4319-91A9-A10D2140655D}">
          <p14:sldIdLst>
            <p14:sldId id="654"/>
            <p14:sldId id="655"/>
            <p14:sldId id="656"/>
            <p14:sldId id="657"/>
            <p14:sldId id="538"/>
            <p14:sldId id="659"/>
            <p14:sldId id="660"/>
            <p14:sldId id="752"/>
            <p14:sldId id="754"/>
            <p14:sldId id="757"/>
            <p14:sldId id="756"/>
            <p14:sldId id="765"/>
            <p14:sldId id="767"/>
            <p14:sldId id="540"/>
            <p14:sldId id="661"/>
            <p14:sldId id="662"/>
            <p14:sldId id="624"/>
            <p14:sldId id="663"/>
            <p14:sldId id="664"/>
            <p14:sldId id="628"/>
            <p14:sldId id="629"/>
          </p14:sldIdLst>
        </p14:section>
        <p14:section name="Instrumenten" id="{A229EBB6-EFED-4A9E-86B4-224667ED4F5B}">
          <p14:sldIdLst>
            <p14:sldId id="665"/>
            <p14:sldId id="666"/>
            <p14:sldId id="667"/>
            <p14:sldId id="668"/>
            <p14:sldId id="614"/>
            <p14:sldId id="615"/>
            <p14:sldId id="584"/>
            <p14:sldId id="669"/>
            <p14:sldId id="670"/>
            <p14:sldId id="271"/>
            <p14:sldId id="671"/>
            <p14:sldId id="672"/>
            <p14:sldId id="576"/>
            <p14:sldId id="320"/>
            <p14:sldId id="674"/>
            <p14:sldId id="67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1E2310-1639-4B25-5DC2-3DCE86568D0A}" name="Jurgen Ooms" initials="JO" userId="3IJzH6yf0jTtJv+lxmULs2w8nsNRkW007q2HctxvAt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eke Meulendijks" initials="MM" lastIdx="19" clrIdx="0"/>
  <p:cmAuthor id="2" name="Anton Ton" initials="AT" lastIdx="2" clrIdx="1">
    <p:extLst>
      <p:ext uri="{19B8F6BF-5375-455C-9EA6-DF929625EA0E}">
        <p15:presenceInfo xmlns:p15="http://schemas.microsoft.com/office/powerpoint/2012/main" userId="a6a4f3a3680b11f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C35D"/>
    <a:srgbClr val="7030A0"/>
    <a:srgbClr val="9DC5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99" autoAdjust="0"/>
    <p:restoredTop sz="68789" autoAdjust="0"/>
  </p:normalViewPr>
  <p:slideViewPr>
    <p:cSldViewPr snapToGrid="0">
      <p:cViewPr varScale="1">
        <p:scale>
          <a:sx n="59" d="100"/>
          <a:sy n="59" d="100"/>
        </p:scale>
        <p:origin x="1344" y="6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9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5148F9-255A-4A72-B819-0F88F9239FDA}"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nl-NL"/>
        </a:p>
      </dgm:t>
    </dgm:pt>
    <dgm:pt modelId="{E4B54496-2BB7-41D1-A5A0-BC1B58D53375}">
      <dgm:prSet phldrT="[Tekst]" custT="1"/>
      <dgm:spPr/>
      <dgm:t>
        <a:bodyPr/>
        <a:lstStyle/>
        <a:p>
          <a:r>
            <a:rPr lang="nl-NL" sz="1600" dirty="0"/>
            <a:t>ambities</a:t>
          </a:r>
        </a:p>
      </dgm:t>
    </dgm:pt>
    <dgm:pt modelId="{124B2498-2725-47AB-A85E-33C1C95250F7}" type="parTrans" cxnId="{89F10A71-5973-4D49-9011-42C67B7C7CF1}">
      <dgm:prSet/>
      <dgm:spPr/>
      <dgm:t>
        <a:bodyPr/>
        <a:lstStyle/>
        <a:p>
          <a:endParaRPr lang="nl-NL"/>
        </a:p>
      </dgm:t>
    </dgm:pt>
    <dgm:pt modelId="{F0C937C1-854A-4B8D-BA8C-C20AE3C3D528}" type="sibTrans" cxnId="{89F10A71-5973-4D49-9011-42C67B7C7CF1}">
      <dgm:prSet/>
      <dgm:spPr/>
      <dgm:t>
        <a:bodyPr/>
        <a:lstStyle/>
        <a:p>
          <a:endParaRPr lang="nl-NL"/>
        </a:p>
      </dgm:t>
    </dgm:pt>
    <dgm:pt modelId="{EAE3737A-013F-4A5B-A169-69CF41A52F0C}">
      <dgm:prSet phldrT="[Tekst]" custT="1"/>
      <dgm:spPr/>
      <dgm:t>
        <a:bodyPr/>
        <a:lstStyle/>
        <a:p>
          <a:r>
            <a:rPr lang="nl-NL" sz="1600" dirty="0"/>
            <a:t>programma van eisen</a:t>
          </a:r>
        </a:p>
      </dgm:t>
    </dgm:pt>
    <dgm:pt modelId="{BBB768D6-9BD4-4D37-821C-6E9F6B210238}" type="parTrans" cxnId="{2F8A60CB-597D-4CBD-BA2C-A84D180AC650}">
      <dgm:prSet/>
      <dgm:spPr/>
      <dgm:t>
        <a:bodyPr/>
        <a:lstStyle/>
        <a:p>
          <a:endParaRPr lang="nl-NL"/>
        </a:p>
      </dgm:t>
    </dgm:pt>
    <dgm:pt modelId="{F3694940-2E50-4D26-8FB0-07989ACD45E8}" type="sibTrans" cxnId="{2F8A60CB-597D-4CBD-BA2C-A84D180AC650}">
      <dgm:prSet/>
      <dgm:spPr/>
      <dgm:t>
        <a:bodyPr/>
        <a:lstStyle/>
        <a:p>
          <a:endParaRPr lang="nl-NL"/>
        </a:p>
      </dgm:t>
    </dgm:pt>
    <dgm:pt modelId="{0E62AF0D-641B-40E9-9264-234C1502C6C1}">
      <dgm:prSet phldrT="[Tekst]" custT="1"/>
      <dgm:spPr/>
      <dgm:t>
        <a:bodyPr/>
        <a:lstStyle/>
        <a:p>
          <a:r>
            <a:rPr lang="nl-NL" sz="1600" dirty="0"/>
            <a:t>strategie</a:t>
          </a:r>
        </a:p>
      </dgm:t>
    </dgm:pt>
    <dgm:pt modelId="{E1E11263-7998-471A-AE84-BB38DACFE4C9}" type="parTrans" cxnId="{1C810FBC-5AFA-470B-AD3D-A534BD8B1A29}">
      <dgm:prSet/>
      <dgm:spPr/>
      <dgm:t>
        <a:bodyPr/>
        <a:lstStyle/>
        <a:p>
          <a:endParaRPr lang="nl-NL"/>
        </a:p>
      </dgm:t>
    </dgm:pt>
    <dgm:pt modelId="{58554D0D-41F7-4CD6-A564-A7B6E2CAFAB7}" type="sibTrans" cxnId="{1C810FBC-5AFA-470B-AD3D-A534BD8B1A29}">
      <dgm:prSet/>
      <dgm:spPr/>
      <dgm:t>
        <a:bodyPr/>
        <a:lstStyle/>
        <a:p>
          <a:endParaRPr lang="nl-NL"/>
        </a:p>
      </dgm:t>
    </dgm:pt>
    <dgm:pt modelId="{920225D5-CE71-419C-8DA5-1A726EE08FFD}">
      <dgm:prSet phldrT="[Tekst]" custT="1"/>
      <dgm:spPr/>
      <dgm:t>
        <a:bodyPr/>
        <a:lstStyle/>
        <a:p>
          <a:r>
            <a:rPr lang="nl-NL" sz="1600" dirty="0"/>
            <a:t>instrumenten</a:t>
          </a:r>
        </a:p>
      </dgm:t>
    </dgm:pt>
    <dgm:pt modelId="{CE881C19-7A3D-45A3-AB10-098B2F7C7563}" type="parTrans" cxnId="{2192CA30-0A08-4C0A-8025-91AF3890149A}">
      <dgm:prSet/>
      <dgm:spPr/>
      <dgm:t>
        <a:bodyPr/>
        <a:lstStyle/>
        <a:p>
          <a:endParaRPr lang="nl-NL"/>
        </a:p>
      </dgm:t>
    </dgm:pt>
    <dgm:pt modelId="{18C98DBF-F465-414C-BCD7-EBF6A8A82A44}" type="sibTrans" cxnId="{2192CA30-0A08-4C0A-8025-91AF3890149A}">
      <dgm:prSet/>
      <dgm:spPr/>
      <dgm:t>
        <a:bodyPr/>
        <a:lstStyle/>
        <a:p>
          <a:endParaRPr lang="nl-NL"/>
        </a:p>
      </dgm:t>
    </dgm:pt>
    <dgm:pt modelId="{C756714A-7AA6-4945-8A98-0EE6B238B81A}" type="pres">
      <dgm:prSet presAssocID="{035148F9-255A-4A72-B819-0F88F9239FDA}" presName="theList" presStyleCnt="0">
        <dgm:presLayoutVars>
          <dgm:dir/>
          <dgm:animLvl val="lvl"/>
          <dgm:resizeHandles val="exact"/>
        </dgm:presLayoutVars>
      </dgm:prSet>
      <dgm:spPr/>
    </dgm:pt>
    <dgm:pt modelId="{8B24BEB5-B62E-40E8-931C-E4D3D94B8181}" type="pres">
      <dgm:prSet presAssocID="{E4B54496-2BB7-41D1-A5A0-BC1B58D53375}" presName="compNode" presStyleCnt="0"/>
      <dgm:spPr/>
    </dgm:pt>
    <dgm:pt modelId="{2890D28B-7F70-4476-BFB6-7584190D97AA}" type="pres">
      <dgm:prSet presAssocID="{E4B54496-2BB7-41D1-A5A0-BC1B58D53375}" presName="noGeometry" presStyleCnt="0"/>
      <dgm:spPr/>
    </dgm:pt>
    <dgm:pt modelId="{7A4BB898-0AD5-4761-B34D-F7307830EBC6}" type="pres">
      <dgm:prSet presAssocID="{E4B54496-2BB7-41D1-A5A0-BC1B58D53375}" presName="childTextVisible" presStyleLbl="bgAccFollowNode1" presStyleIdx="0" presStyleCnt="4" custScaleX="1038234" custScaleY="901761" custLinFactX="104693" custLinFactNeighborX="200000">
        <dgm:presLayoutVars>
          <dgm:bulletEnabled val="1"/>
        </dgm:presLayoutVars>
      </dgm:prSet>
      <dgm:spPr/>
    </dgm:pt>
    <dgm:pt modelId="{4B81B5BE-DFB1-4A4B-AF1D-F4C9F31740C7}" type="pres">
      <dgm:prSet presAssocID="{E4B54496-2BB7-41D1-A5A0-BC1B58D53375}" presName="childTextHidden" presStyleLbl="bgAccFollowNode1" presStyleIdx="0" presStyleCnt="4"/>
      <dgm:spPr/>
    </dgm:pt>
    <dgm:pt modelId="{D3E4DD27-9E67-4A8B-AA44-D663E09D3736}" type="pres">
      <dgm:prSet presAssocID="{E4B54496-2BB7-41D1-A5A0-BC1B58D53375}" presName="parentText" presStyleLbl="node1" presStyleIdx="0" presStyleCnt="4" custScaleX="1660254" custScaleY="838190" custLinFactX="200000" custLinFactNeighborX="260123" custLinFactNeighborY="-21566">
        <dgm:presLayoutVars>
          <dgm:chMax val="1"/>
          <dgm:bulletEnabled val="1"/>
        </dgm:presLayoutVars>
      </dgm:prSet>
      <dgm:spPr/>
    </dgm:pt>
    <dgm:pt modelId="{13AECCA9-9B6A-4EC6-89AD-EB1AD8147399}" type="pres">
      <dgm:prSet presAssocID="{E4B54496-2BB7-41D1-A5A0-BC1B58D53375}" presName="aSpace" presStyleCnt="0"/>
      <dgm:spPr/>
    </dgm:pt>
    <dgm:pt modelId="{AFDC7F53-E134-49EC-BE16-CFE841F578BF}" type="pres">
      <dgm:prSet presAssocID="{EAE3737A-013F-4A5B-A169-69CF41A52F0C}" presName="compNode" presStyleCnt="0"/>
      <dgm:spPr/>
    </dgm:pt>
    <dgm:pt modelId="{6367D562-C382-4601-8517-5F59F737400D}" type="pres">
      <dgm:prSet presAssocID="{EAE3737A-013F-4A5B-A169-69CF41A52F0C}" presName="noGeometry" presStyleCnt="0"/>
      <dgm:spPr/>
    </dgm:pt>
    <dgm:pt modelId="{3D682596-21F9-4A40-8356-1E2BEB6CA681}" type="pres">
      <dgm:prSet presAssocID="{EAE3737A-013F-4A5B-A169-69CF41A52F0C}" presName="childTextVisible" presStyleLbl="bgAccFollowNode1" presStyleIdx="1" presStyleCnt="4" custScaleX="1043388" custScaleY="901761" custLinFactX="31815" custLinFactNeighborX="100000">
        <dgm:presLayoutVars>
          <dgm:bulletEnabled val="1"/>
        </dgm:presLayoutVars>
      </dgm:prSet>
      <dgm:spPr/>
    </dgm:pt>
    <dgm:pt modelId="{4A8BCE86-37F5-4EED-9735-750F32F26DF3}" type="pres">
      <dgm:prSet presAssocID="{EAE3737A-013F-4A5B-A169-69CF41A52F0C}" presName="childTextHidden" presStyleLbl="bgAccFollowNode1" presStyleIdx="1" presStyleCnt="4"/>
      <dgm:spPr/>
    </dgm:pt>
    <dgm:pt modelId="{B1942C0C-0131-4D71-91EA-E91B0F64EBFC}" type="pres">
      <dgm:prSet presAssocID="{EAE3737A-013F-4A5B-A169-69CF41A52F0C}" presName="parentText" presStyleLbl="node1" presStyleIdx="1" presStyleCnt="4" custScaleX="2000000" custScaleY="838190" custLinFactX="-60063" custLinFactNeighborX="-100000" custLinFactNeighborY="-21566">
        <dgm:presLayoutVars>
          <dgm:chMax val="1"/>
          <dgm:bulletEnabled val="1"/>
        </dgm:presLayoutVars>
      </dgm:prSet>
      <dgm:spPr/>
    </dgm:pt>
    <dgm:pt modelId="{066EA280-8F01-4EB9-9F11-CCF858DD9DBE}" type="pres">
      <dgm:prSet presAssocID="{EAE3737A-013F-4A5B-A169-69CF41A52F0C}" presName="aSpace" presStyleCnt="0"/>
      <dgm:spPr/>
    </dgm:pt>
    <dgm:pt modelId="{80C4239A-2344-46EA-8657-1F4A76A860A1}" type="pres">
      <dgm:prSet presAssocID="{0E62AF0D-641B-40E9-9264-234C1502C6C1}" presName="compNode" presStyleCnt="0"/>
      <dgm:spPr/>
    </dgm:pt>
    <dgm:pt modelId="{A5B5943F-BFF6-420C-AAE2-148A54A8F312}" type="pres">
      <dgm:prSet presAssocID="{0E62AF0D-641B-40E9-9264-234C1502C6C1}" presName="noGeometry" presStyleCnt="0"/>
      <dgm:spPr/>
    </dgm:pt>
    <dgm:pt modelId="{AFCBDCF8-F839-40D2-833A-5D9EC34A104B}" type="pres">
      <dgm:prSet presAssocID="{0E62AF0D-641B-40E9-9264-234C1502C6C1}" presName="childTextVisible" presStyleLbl="bgAccFollowNode1" presStyleIdx="2" presStyleCnt="4" custScaleX="901762" custScaleY="901761" custLinFactNeighborX="17124">
        <dgm:presLayoutVars>
          <dgm:bulletEnabled val="1"/>
        </dgm:presLayoutVars>
      </dgm:prSet>
      <dgm:spPr/>
    </dgm:pt>
    <dgm:pt modelId="{5860A18E-284B-4D09-97E4-2D4B2CBF29A8}" type="pres">
      <dgm:prSet presAssocID="{0E62AF0D-641B-40E9-9264-234C1502C6C1}" presName="childTextHidden" presStyleLbl="bgAccFollowNode1" presStyleIdx="2" presStyleCnt="4"/>
      <dgm:spPr/>
    </dgm:pt>
    <dgm:pt modelId="{80FCF0C3-9E13-485A-AC69-4BF7007889BA}" type="pres">
      <dgm:prSet presAssocID="{0E62AF0D-641B-40E9-9264-234C1502C6C1}" presName="parentText" presStyleLbl="node1" presStyleIdx="2" presStyleCnt="4" custScaleX="1559842" custScaleY="838190" custLinFactX="-100000" custLinFactNeighborX="-149817" custLinFactNeighborY="-10499">
        <dgm:presLayoutVars>
          <dgm:chMax val="1"/>
          <dgm:bulletEnabled val="1"/>
        </dgm:presLayoutVars>
      </dgm:prSet>
      <dgm:spPr/>
    </dgm:pt>
    <dgm:pt modelId="{34A33B77-61CF-4EC6-B12F-0A3D409D40EC}" type="pres">
      <dgm:prSet presAssocID="{0E62AF0D-641B-40E9-9264-234C1502C6C1}" presName="aSpace" presStyleCnt="0"/>
      <dgm:spPr/>
    </dgm:pt>
    <dgm:pt modelId="{A4DE2147-1E88-44D0-B680-CC19FEB87C8C}" type="pres">
      <dgm:prSet presAssocID="{920225D5-CE71-419C-8DA5-1A726EE08FFD}" presName="compNode" presStyleCnt="0"/>
      <dgm:spPr/>
    </dgm:pt>
    <dgm:pt modelId="{70F97D38-7393-4EBB-96B0-D20ACFD6CD7E}" type="pres">
      <dgm:prSet presAssocID="{920225D5-CE71-419C-8DA5-1A726EE08FFD}" presName="noGeometry" presStyleCnt="0"/>
      <dgm:spPr/>
    </dgm:pt>
    <dgm:pt modelId="{E84879E7-BA4C-4A6F-95B7-B6CC27877F3A}" type="pres">
      <dgm:prSet presAssocID="{920225D5-CE71-419C-8DA5-1A726EE08FFD}" presName="childTextVisible" presStyleLbl="bgAccFollowNode1" presStyleIdx="3" presStyleCnt="4" custScaleX="979336" custScaleY="965659" custLinFactX="-64511" custLinFactNeighborX="-100000" custLinFactNeighborY="-7705">
        <dgm:presLayoutVars>
          <dgm:bulletEnabled val="1"/>
        </dgm:presLayoutVars>
      </dgm:prSet>
      <dgm:spPr/>
    </dgm:pt>
    <dgm:pt modelId="{7B48BD9B-53FE-4854-8C62-D6DBF993FA90}" type="pres">
      <dgm:prSet presAssocID="{920225D5-CE71-419C-8DA5-1A726EE08FFD}" presName="childTextHidden" presStyleLbl="bgAccFollowNode1" presStyleIdx="3" presStyleCnt="4"/>
      <dgm:spPr/>
    </dgm:pt>
    <dgm:pt modelId="{0FF07595-CB97-43CA-9D02-98CB640DA87C}" type="pres">
      <dgm:prSet presAssocID="{920225D5-CE71-419C-8DA5-1A726EE08FFD}" presName="parentText" presStyleLbl="node1" presStyleIdx="3" presStyleCnt="4" custScaleX="2000000" custScaleY="845121" custLinFactX="-149020" custLinFactNeighborX="-200000" custLinFactNeighborY="-10223">
        <dgm:presLayoutVars>
          <dgm:chMax val="1"/>
          <dgm:bulletEnabled val="1"/>
        </dgm:presLayoutVars>
      </dgm:prSet>
      <dgm:spPr/>
    </dgm:pt>
  </dgm:ptLst>
  <dgm:cxnLst>
    <dgm:cxn modelId="{A0364F07-0F91-45C5-9CF0-B2F1F638BA7E}" type="presOf" srcId="{EAE3737A-013F-4A5B-A169-69CF41A52F0C}" destId="{B1942C0C-0131-4D71-91EA-E91B0F64EBFC}" srcOrd="0" destOrd="0" presId="urn:microsoft.com/office/officeart/2005/8/layout/hProcess6"/>
    <dgm:cxn modelId="{43418F22-570E-4FB2-AA56-744EBE4F5A81}" type="presOf" srcId="{035148F9-255A-4A72-B819-0F88F9239FDA}" destId="{C756714A-7AA6-4945-8A98-0EE6B238B81A}" srcOrd="0" destOrd="0" presId="urn:microsoft.com/office/officeart/2005/8/layout/hProcess6"/>
    <dgm:cxn modelId="{2192CA30-0A08-4C0A-8025-91AF3890149A}" srcId="{035148F9-255A-4A72-B819-0F88F9239FDA}" destId="{920225D5-CE71-419C-8DA5-1A726EE08FFD}" srcOrd="3" destOrd="0" parTransId="{CE881C19-7A3D-45A3-AB10-098B2F7C7563}" sibTransId="{18C98DBF-F465-414C-BCD7-EBF6A8A82A44}"/>
    <dgm:cxn modelId="{64C65B4C-72B7-4BA3-A0EC-1CB766189420}" type="presOf" srcId="{E4B54496-2BB7-41D1-A5A0-BC1B58D53375}" destId="{D3E4DD27-9E67-4A8B-AA44-D663E09D3736}" srcOrd="0" destOrd="0" presId="urn:microsoft.com/office/officeart/2005/8/layout/hProcess6"/>
    <dgm:cxn modelId="{89F10A71-5973-4D49-9011-42C67B7C7CF1}" srcId="{035148F9-255A-4A72-B819-0F88F9239FDA}" destId="{E4B54496-2BB7-41D1-A5A0-BC1B58D53375}" srcOrd="0" destOrd="0" parTransId="{124B2498-2725-47AB-A85E-33C1C95250F7}" sibTransId="{F0C937C1-854A-4B8D-BA8C-C20AE3C3D528}"/>
    <dgm:cxn modelId="{84B3B8B2-7189-4779-8E9D-4395ECB23302}" type="presOf" srcId="{0E62AF0D-641B-40E9-9264-234C1502C6C1}" destId="{80FCF0C3-9E13-485A-AC69-4BF7007889BA}" srcOrd="0" destOrd="0" presId="urn:microsoft.com/office/officeart/2005/8/layout/hProcess6"/>
    <dgm:cxn modelId="{1C810FBC-5AFA-470B-AD3D-A534BD8B1A29}" srcId="{035148F9-255A-4A72-B819-0F88F9239FDA}" destId="{0E62AF0D-641B-40E9-9264-234C1502C6C1}" srcOrd="2" destOrd="0" parTransId="{E1E11263-7998-471A-AE84-BB38DACFE4C9}" sibTransId="{58554D0D-41F7-4CD6-A564-A7B6E2CAFAB7}"/>
    <dgm:cxn modelId="{300FC4CA-18AC-4C1D-86C4-9D42100524BB}" type="presOf" srcId="{920225D5-CE71-419C-8DA5-1A726EE08FFD}" destId="{0FF07595-CB97-43CA-9D02-98CB640DA87C}" srcOrd="0" destOrd="0" presId="urn:microsoft.com/office/officeart/2005/8/layout/hProcess6"/>
    <dgm:cxn modelId="{2F8A60CB-597D-4CBD-BA2C-A84D180AC650}" srcId="{035148F9-255A-4A72-B819-0F88F9239FDA}" destId="{EAE3737A-013F-4A5B-A169-69CF41A52F0C}" srcOrd="1" destOrd="0" parTransId="{BBB768D6-9BD4-4D37-821C-6E9F6B210238}" sibTransId="{F3694940-2E50-4D26-8FB0-07989ACD45E8}"/>
    <dgm:cxn modelId="{15FE566D-2A83-4769-AB6F-AF3D13F15825}" type="presParOf" srcId="{C756714A-7AA6-4945-8A98-0EE6B238B81A}" destId="{8B24BEB5-B62E-40E8-931C-E4D3D94B8181}" srcOrd="0" destOrd="0" presId="urn:microsoft.com/office/officeart/2005/8/layout/hProcess6"/>
    <dgm:cxn modelId="{7CEBA223-3540-4EC2-A083-367C9BE4691B}" type="presParOf" srcId="{8B24BEB5-B62E-40E8-931C-E4D3D94B8181}" destId="{2890D28B-7F70-4476-BFB6-7584190D97AA}" srcOrd="0" destOrd="0" presId="urn:microsoft.com/office/officeart/2005/8/layout/hProcess6"/>
    <dgm:cxn modelId="{3D344845-C8BB-480F-8E75-435C4BFA6CB7}" type="presParOf" srcId="{8B24BEB5-B62E-40E8-931C-E4D3D94B8181}" destId="{7A4BB898-0AD5-4761-B34D-F7307830EBC6}" srcOrd="1" destOrd="0" presId="urn:microsoft.com/office/officeart/2005/8/layout/hProcess6"/>
    <dgm:cxn modelId="{D53A07C5-8E57-4C42-A967-F2D2F4401EF0}" type="presParOf" srcId="{8B24BEB5-B62E-40E8-931C-E4D3D94B8181}" destId="{4B81B5BE-DFB1-4A4B-AF1D-F4C9F31740C7}" srcOrd="2" destOrd="0" presId="urn:microsoft.com/office/officeart/2005/8/layout/hProcess6"/>
    <dgm:cxn modelId="{556C1521-E59A-4FBA-9D2A-E00538E05220}" type="presParOf" srcId="{8B24BEB5-B62E-40E8-931C-E4D3D94B8181}" destId="{D3E4DD27-9E67-4A8B-AA44-D663E09D3736}" srcOrd="3" destOrd="0" presId="urn:microsoft.com/office/officeart/2005/8/layout/hProcess6"/>
    <dgm:cxn modelId="{CAD21607-16FA-4CF2-9113-3D56927DCEB8}" type="presParOf" srcId="{C756714A-7AA6-4945-8A98-0EE6B238B81A}" destId="{13AECCA9-9B6A-4EC6-89AD-EB1AD8147399}" srcOrd="1" destOrd="0" presId="urn:microsoft.com/office/officeart/2005/8/layout/hProcess6"/>
    <dgm:cxn modelId="{D5800CF2-2756-4426-9D86-9C9D7EF3CCFE}" type="presParOf" srcId="{C756714A-7AA6-4945-8A98-0EE6B238B81A}" destId="{AFDC7F53-E134-49EC-BE16-CFE841F578BF}" srcOrd="2" destOrd="0" presId="urn:microsoft.com/office/officeart/2005/8/layout/hProcess6"/>
    <dgm:cxn modelId="{5A36AB8F-7BA1-47F3-A628-99C8B636C82A}" type="presParOf" srcId="{AFDC7F53-E134-49EC-BE16-CFE841F578BF}" destId="{6367D562-C382-4601-8517-5F59F737400D}" srcOrd="0" destOrd="0" presId="urn:microsoft.com/office/officeart/2005/8/layout/hProcess6"/>
    <dgm:cxn modelId="{7B41F132-49F2-4FED-9809-3CEAC7FFAD9E}" type="presParOf" srcId="{AFDC7F53-E134-49EC-BE16-CFE841F578BF}" destId="{3D682596-21F9-4A40-8356-1E2BEB6CA681}" srcOrd="1" destOrd="0" presId="urn:microsoft.com/office/officeart/2005/8/layout/hProcess6"/>
    <dgm:cxn modelId="{1551B856-BB5D-4CF0-A66C-CAEAAADE996B}" type="presParOf" srcId="{AFDC7F53-E134-49EC-BE16-CFE841F578BF}" destId="{4A8BCE86-37F5-4EED-9735-750F32F26DF3}" srcOrd="2" destOrd="0" presId="urn:microsoft.com/office/officeart/2005/8/layout/hProcess6"/>
    <dgm:cxn modelId="{8E9686FD-4486-41BA-A238-A7D7205D72D2}" type="presParOf" srcId="{AFDC7F53-E134-49EC-BE16-CFE841F578BF}" destId="{B1942C0C-0131-4D71-91EA-E91B0F64EBFC}" srcOrd="3" destOrd="0" presId="urn:microsoft.com/office/officeart/2005/8/layout/hProcess6"/>
    <dgm:cxn modelId="{856D9751-3043-422E-B9C0-D9E73993E95F}" type="presParOf" srcId="{C756714A-7AA6-4945-8A98-0EE6B238B81A}" destId="{066EA280-8F01-4EB9-9F11-CCF858DD9DBE}" srcOrd="3" destOrd="0" presId="urn:microsoft.com/office/officeart/2005/8/layout/hProcess6"/>
    <dgm:cxn modelId="{4D0F5001-D2F4-462B-8DD9-4126640E9D5F}" type="presParOf" srcId="{C756714A-7AA6-4945-8A98-0EE6B238B81A}" destId="{80C4239A-2344-46EA-8657-1F4A76A860A1}" srcOrd="4" destOrd="0" presId="urn:microsoft.com/office/officeart/2005/8/layout/hProcess6"/>
    <dgm:cxn modelId="{40DE4E56-2D01-4675-8E65-461E0D15D20A}" type="presParOf" srcId="{80C4239A-2344-46EA-8657-1F4A76A860A1}" destId="{A5B5943F-BFF6-420C-AAE2-148A54A8F312}" srcOrd="0" destOrd="0" presId="urn:microsoft.com/office/officeart/2005/8/layout/hProcess6"/>
    <dgm:cxn modelId="{E05E8596-208E-4BF9-B745-98256F3BF674}" type="presParOf" srcId="{80C4239A-2344-46EA-8657-1F4A76A860A1}" destId="{AFCBDCF8-F839-40D2-833A-5D9EC34A104B}" srcOrd="1" destOrd="0" presId="urn:microsoft.com/office/officeart/2005/8/layout/hProcess6"/>
    <dgm:cxn modelId="{C850A661-B0EF-41CE-8CDD-4172EA35A1D4}" type="presParOf" srcId="{80C4239A-2344-46EA-8657-1F4A76A860A1}" destId="{5860A18E-284B-4D09-97E4-2D4B2CBF29A8}" srcOrd="2" destOrd="0" presId="urn:microsoft.com/office/officeart/2005/8/layout/hProcess6"/>
    <dgm:cxn modelId="{D9370F39-99CF-4E9F-AE0C-EC6BB025E912}" type="presParOf" srcId="{80C4239A-2344-46EA-8657-1F4A76A860A1}" destId="{80FCF0C3-9E13-485A-AC69-4BF7007889BA}" srcOrd="3" destOrd="0" presId="urn:microsoft.com/office/officeart/2005/8/layout/hProcess6"/>
    <dgm:cxn modelId="{017DE49A-340F-4609-8CAC-44170796C36B}" type="presParOf" srcId="{C756714A-7AA6-4945-8A98-0EE6B238B81A}" destId="{34A33B77-61CF-4EC6-B12F-0A3D409D40EC}" srcOrd="5" destOrd="0" presId="urn:microsoft.com/office/officeart/2005/8/layout/hProcess6"/>
    <dgm:cxn modelId="{599A6C88-D930-4DC0-A97F-3348B52D1E8E}" type="presParOf" srcId="{C756714A-7AA6-4945-8A98-0EE6B238B81A}" destId="{A4DE2147-1E88-44D0-B680-CC19FEB87C8C}" srcOrd="6" destOrd="0" presId="urn:microsoft.com/office/officeart/2005/8/layout/hProcess6"/>
    <dgm:cxn modelId="{BE320AC9-B975-44CA-9FC8-4A7FA8909317}" type="presParOf" srcId="{A4DE2147-1E88-44D0-B680-CC19FEB87C8C}" destId="{70F97D38-7393-4EBB-96B0-D20ACFD6CD7E}" srcOrd="0" destOrd="0" presId="urn:microsoft.com/office/officeart/2005/8/layout/hProcess6"/>
    <dgm:cxn modelId="{C4A4846D-0C0B-4E3D-A137-42A295C3039B}" type="presParOf" srcId="{A4DE2147-1E88-44D0-B680-CC19FEB87C8C}" destId="{E84879E7-BA4C-4A6F-95B7-B6CC27877F3A}" srcOrd="1" destOrd="0" presId="urn:microsoft.com/office/officeart/2005/8/layout/hProcess6"/>
    <dgm:cxn modelId="{C9F80EB6-55CC-431D-A353-416FED6DDE25}" type="presParOf" srcId="{A4DE2147-1E88-44D0-B680-CC19FEB87C8C}" destId="{7B48BD9B-53FE-4854-8C62-D6DBF993FA90}" srcOrd="2" destOrd="0" presId="urn:microsoft.com/office/officeart/2005/8/layout/hProcess6"/>
    <dgm:cxn modelId="{05787469-E260-43B3-B2C5-30FB8BB5932C}" type="presParOf" srcId="{A4DE2147-1E88-44D0-B680-CC19FEB87C8C}" destId="{0FF07595-CB97-43CA-9D02-98CB640DA87C}"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D71E9C-789A-4DAB-9814-A1A27BCFCC45}"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nl-NL"/>
        </a:p>
      </dgm:t>
    </dgm:pt>
    <dgm:pt modelId="{ABC7AB50-3DD0-42A7-BA9D-F855A8DBAD90}">
      <dgm:prSet phldrT="[Tekst]" custT="1"/>
      <dgm:spPr/>
      <dgm:t>
        <a:bodyPr/>
        <a:lstStyle/>
        <a:p>
          <a:r>
            <a:rPr lang="nl-NL" sz="1600" dirty="0"/>
            <a:t>Omgevings-wijzer</a:t>
          </a:r>
        </a:p>
        <a:p>
          <a:r>
            <a:rPr lang="nl-NL" sz="1600" dirty="0"/>
            <a:t>Ambitiewijzer </a:t>
          </a:r>
        </a:p>
        <a:p>
          <a:r>
            <a:rPr lang="nl-NL" sz="1600" dirty="0"/>
            <a:t> &amp; PVE</a:t>
          </a:r>
        </a:p>
      </dgm:t>
    </dgm:pt>
    <dgm:pt modelId="{5501877D-3317-4774-8FE3-A5A58A747A9C}" type="parTrans" cxnId="{6998E594-3023-4BFC-B38B-8F01437A2F0E}">
      <dgm:prSet/>
      <dgm:spPr/>
      <dgm:t>
        <a:bodyPr/>
        <a:lstStyle/>
        <a:p>
          <a:endParaRPr lang="nl-NL"/>
        </a:p>
      </dgm:t>
    </dgm:pt>
    <dgm:pt modelId="{24C4877A-C2FF-405A-A231-4372A2A84E9E}" type="sibTrans" cxnId="{6998E594-3023-4BFC-B38B-8F01437A2F0E}">
      <dgm:prSet/>
      <dgm:spPr/>
      <dgm:t>
        <a:bodyPr/>
        <a:lstStyle/>
        <a:p>
          <a:endParaRPr lang="nl-NL"/>
        </a:p>
      </dgm:t>
    </dgm:pt>
    <dgm:pt modelId="{912BB79F-1580-4694-B61B-984FF0902D2F}">
      <dgm:prSet phldrT="[Tekst]" custT="1"/>
      <dgm:spPr/>
      <dgm:t>
        <a:bodyPr/>
        <a:lstStyle/>
        <a:p>
          <a:pPr>
            <a:spcAft>
              <a:spcPts val="0"/>
            </a:spcAft>
          </a:pPr>
          <a:r>
            <a:rPr lang="nl-NL" sz="1600" dirty="0"/>
            <a:t>gekozen</a:t>
          </a:r>
        </a:p>
        <a:p>
          <a:pPr>
            <a:spcAft>
              <a:spcPts val="0"/>
            </a:spcAft>
          </a:pPr>
          <a:r>
            <a:rPr lang="nl-NL" sz="1600" dirty="0"/>
            <a:t>strategie</a:t>
          </a:r>
        </a:p>
      </dgm:t>
    </dgm:pt>
    <dgm:pt modelId="{6826FB90-96F1-4B27-8DA5-0414EB9E3E40}" type="parTrans" cxnId="{894C22C6-B3AE-40D2-9FE2-993B8D924F62}">
      <dgm:prSet/>
      <dgm:spPr/>
      <dgm:t>
        <a:bodyPr/>
        <a:lstStyle/>
        <a:p>
          <a:endParaRPr lang="nl-NL"/>
        </a:p>
      </dgm:t>
    </dgm:pt>
    <dgm:pt modelId="{05659FC6-C666-4F2F-AA77-39E2C0C79B21}" type="sibTrans" cxnId="{894C22C6-B3AE-40D2-9FE2-993B8D924F62}">
      <dgm:prSet/>
      <dgm:spPr/>
      <dgm:t>
        <a:bodyPr/>
        <a:lstStyle/>
        <a:p>
          <a:endParaRPr lang="nl-NL"/>
        </a:p>
      </dgm:t>
    </dgm:pt>
    <dgm:pt modelId="{72C8A0F1-5961-44CC-B47F-D1F68A10AE2C}">
      <dgm:prSet phldrT="[Tekst]" custT="1"/>
      <dgm:spPr/>
      <dgm:t>
        <a:bodyPr/>
        <a:lstStyle/>
        <a:p>
          <a:r>
            <a:rPr lang="nl-NL" sz="1600" dirty="0"/>
            <a:t>instrumenten ontwerpfase</a:t>
          </a:r>
        </a:p>
      </dgm:t>
    </dgm:pt>
    <dgm:pt modelId="{87E0BF0F-795E-40D8-BC68-FA18AFEC7914}" type="parTrans" cxnId="{51B9ACE2-B6B2-4F72-BAF4-AF4A633C026B}">
      <dgm:prSet/>
      <dgm:spPr/>
      <dgm:t>
        <a:bodyPr/>
        <a:lstStyle/>
        <a:p>
          <a:endParaRPr lang="nl-NL"/>
        </a:p>
      </dgm:t>
    </dgm:pt>
    <dgm:pt modelId="{3C255243-F103-4255-B844-B02DFA07894C}" type="sibTrans" cxnId="{51B9ACE2-B6B2-4F72-BAF4-AF4A633C026B}">
      <dgm:prSet/>
      <dgm:spPr/>
      <dgm:t>
        <a:bodyPr/>
        <a:lstStyle/>
        <a:p>
          <a:endParaRPr lang="nl-NL"/>
        </a:p>
      </dgm:t>
    </dgm:pt>
    <dgm:pt modelId="{B106FB4E-62D7-4477-9568-F57987C15F42}">
      <dgm:prSet phldrT="[Tekst]" custT="1"/>
      <dgm:spPr>
        <a:solidFill>
          <a:schemeClr val="accent6">
            <a:lumMod val="20000"/>
            <a:lumOff val="80000"/>
            <a:alpha val="90000"/>
          </a:schemeClr>
        </a:solidFill>
      </dgm:spPr>
      <dgm:t>
        <a:bodyPr/>
        <a:lstStyle/>
        <a:p>
          <a:pPr>
            <a:lnSpc>
              <a:spcPct val="70000"/>
            </a:lnSpc>
            <a:spcAft>
              <a:spcPts val="0"/>
            </a:spcAft>
          </a:pPr>
          <a:r>
            <a:rPr lang="nl-NL" sz="1600" dirty="0"/>
            <a:t>hergebruik</a:t>
          </a:r>
        </a:p>
      </dgm:t>
    </dgm:pt>
    <dgm:pt modelId="{50428D74-8515-4D27-999E-6DC3C25747AF}" type="parTrans" cxnId="{35309E7B-035E-41CE-8FAD-3391D61D58AB}">
      <dgm:prSet/>
      <dgm:spPr/>
      <dgm:t>
        <a:bodyPr/>
        <a:lstStyle/>
        <a:p>
          <a:endParaRPr lang="nl-NL"/>
        </a:p>
      </dgm:t>
    </dgm:pt>
    <dgm:pt modelId="{84F0FA38-0587-4CC0-A6F4-B0EDBB4F01DA}" type="sibTrans" cxnId="{35309E7B-035E-41CE-8FAD-3391D61D58AB}">
      <dgm:prSet/>
      <dgm:spPr/>
      <dgm:t>
        <a:bodyPr/>
        <a:lstStyle/>
        <a:p>
          <a:endParaRPr lang="nl-NL"/>
        </a:p>
      </dgm:t>
    </dgm:pt>
    <dgm:pt modelId="{87C3AC83-815E-4441-B66C-5CBA1ECBC073}">
      <dgm:prSet phldrT="[Tekst]" custT="1"/>
      <dgm:spPr>
        <a:solidFill>
          <a:schemeClr val="accent6">
            <a:lumMod val="20000"/>
            <a:lumOff val="80000"/>
            <a:alpha val="90000"/>
          </a:schemeClr>
        </a:solidFill>
      </dgm:spPr>
      <dgm:t>
        <a:bodyPr/>
        <a:lstStyle/>
        <a:p>
          <a:pPr>
            <a:lnSpc>
              <a:spcPct val="70000"/>
            </a:lnSpc>
            <a:spcAft>
              <a:spcPts val="0"/>
            </a:spcAft>
          </a:pPr>
          <a:r>
            <a:rPr lang="nl-NL" sz="1600" dirty="0" err="1"/>
            <a:t>losmaakbaar</a:t>
          </a:r>
          <a:endParaRPr lang="nl-NL" sz="1600" dirty="0"/>
        </a:p>
      </dgm:t>
    </dgm:pt>
    <dgm:pt modelId="{2ADFC30D-2F3F-4F59-8B50-D8333917B1C8}" type="parTrans" cxnId="{50AB4EA5-7E27-4356-B979-125516979D36}">
      <dgm:prSet/>
      <dgm:spPr/>
      <dgm:t>
        <a:bodyPr/>
        <a:lstStyle/>
        <a:p>
          <a:endParaRPr lang="nl-NL"/>
        </a:p>
      </dgm:t>
    </dgm:pt>
    <dgm:pt modelId="{D9BC52EA-0C26-4CAF-819E-0E3F645AD51C}" type="sibTrans" cxnId="{50AB4EA5-7E27-4356-B979-125516979D36}">
      <dgm:prSet/>
      <dgm:spPr/>
      <dgm:t>
        <a:bodyPr/>
        <a:lstStyle/>
        <a:p>
          <a:endParaRPr lang="nl-NL"/>
        </a:p>
      </dgm:t>
    </dgm:pt>
    <dgm:pt modelId="{2F9F5B63-74E5-409C-87BB-5DEC9BCBBF2A}">
      <dgm:prSet phldrT="[Tekst]" custT="1"/>
      <dgm:spPr>
        <a:solidFill>
          <a:schemeClr val="accent6">
            <a:lumMod val="20000"/>
            <a:lumOff val="80000"/>
            <a:alpha val="90000"/>
          </a:schemeClr>
        </a:solidFill>
      </dgm:spPr>
      <dgm:t>
        <a:bodyPr/>
        <a:lstStyle/>
        <a:p>
          <a:pPr>
            <a:lnSpc>
              <a:spcPct val="70000"/>
            </a:lnSpc>
          </a:pPr>
          <a:r>
            <a:rPr lang="nl-NL" sz="1600" dirty="0"/>
            <a:t>Milieuprestatie / Dubocalc</a:t>
          </a:r>
        </a:p>
      </dgm:t>
    </dgm:pt>
    <dgm:pt modelId="{974E97FB-97B9-46F6-B2C1-D515F001146D}" type="parTrans" cxnId="{6F54EC96-1317-4E3B-AB89-38026A73BECF}">
      <dgm:prSet/>
      <dgm:spPr/>
      <dgm:t>
        <a:bodyPr/>
        <a:lstStyle/>
        <a:p>
          <a:endParaRPr lang="nl-NL"/>
        </a:p>
      </dgm:t>
    </dgm:pt>
    <dgm:pt modelId="{F6C8F570-6005-4B07-A82E-32DD4B9EBDE2}" type="sibTrans" cxnId="{6F54EC96-1317-4E3B-AB89-38026A73BECF}">
      <dgm:prSet/>
      <dgm:spPr/>
      <dgm:t>
        <a:bodyPr/>
        <a:lstStyle/>
        <a:p>
          <a:endParaRPr lang="nl-NL"/>
        </a:p>
      </dgm:t>
    </dgm:pt>
    <dgm:pt modelId="{58B0931F-8D1B-4232-B920-1FC23687EE00}">
      <dgm:prSet phldrT="[Tekst]" custT="1"/>
      <dgm:spPr>
        <a:solidFill>
          <a:schemeClr val="accent6">
            <a:lumMod val="20000"/>
            <a:lumOff val="80000"/>
            <a:alpha val="90000"/>
          </a:schemeClr>
        </a:solidFill>
      </dgm:spPr>
      <dgm:t>
        <a:bodyPr/>
        <a:lstStyle/>
        <a:p>
          <a:pPr>
            <a:lnSpc>
              <a:spcPct val="70000"/>
            </a:lnSpc>
          </a:pPr>
          <a:r>
            <a:rPr lang="nl-NL" sz="1600" dirty="0" err="1"/>
            <a:t>Losmaakbaarheids</a:t>
          </a:r>
          <a:r>
            <a:rPr lang="nl-NL" sz="1600" dirty="0"/>
            <a:t>-index</a:t>
          </a:r>
        </a:p>
      </dgm:t>
    </dgm:pt>
    <dgm:pt modelId="{AD1429D4-4D2D-4EAE-B238-9B01664C9179}" type="parTrans" cxnId="{C7434397-54F7-4298-8530-71DFF4840B75}">
      <dgm:prSet/>
      <dgm:spPr/>
      <dgm:t>
        <a:bodyPr/>
        <a:lstStyle/>
        <a:p>
          <a:endParaRPr lang="nl-NL"/>
        </a:p>
      </dgm:t>
    </dgm:pt>
    <dgm:pt modelId="{A8DEDC0D-6A52-4CE2-95E3-1DF1237358D9}" type="sibTrans" cxnId="{C7434397-54F7-4298-8530-71DFF4840B75}">
      <dgm:prSet/>
      <dgm:spPr/>
      <dgm:t>
        <a:bodyPr/>
        <a:lstStyle/>
        <a:p>
          <a:endParaRPr lang="nl-NL"/>
        </a:p>
      </dgm:t>
    </dgm:pt>
    <dgm:pt modelId="{FAD3F925-15B5-4271-A6CE-3FB6DB875F79}">
      <dgm:prSet phldrT="[Tekst]" custT="1"/>
      <dgm:spPr>
        <a:solidFill>
          <a:schemeClr val="accent6">
            <a:lumMod val="20000"/>
            <a:lumOff val="80000"/>
            <a:alpha val="90000"/>
          </a:schemeClr>
        </a:solidFill>
      </dgm:spPr>
      <dgm:t>
        <a:bodyPr/>
        <a:lstStyle/>
        <a:p>
          <a:pPr>
            <a:lnSpc>
              <a:spcPct val="70000"/>
            </a:lnSpc>
            <a:spcAft>
              <a:spcPts val="0"/>
            </a:spcAft>
          </a:pPr>
          <a:r>
            <a:rPr lang="nl-NL" sz="1600" dirty="0"/>
            <a:t>biobased</a:t>
          </a:r>
        </a:p>
      </dgm:t>
    </dgm:pt>
    <dgm:pt modelId="{8F71B411-8025-44CB-8C6D-17AF3C5B87EA}" type="parTrans" cxnId="{6A568E5E-E48D-45FC-858B-464B4F4347D7}">
      <dgm:prSet/>
      <dgm:spPr/>
      <dgm:t>
        <a:bodyPr/>
        <a:lstStyle/>
        <a:p>
          <a:endParaRPr lang="nl-NL"/>
        </a:p>
      </dgm:t>
    </dgm:pt>
    <dgm:pt modelId="{8746C581-4DC2-466D-8D5D-D7A46857F9DB}" type="sibTrans" cxnId="{6A568E5E-E48D-45FC-858B-464B4F4347D7}">
      <dgm:prSet/>
      <dgm:spPr/>
      <dgm:t>
        <a:bodyPr/>
        <a:lstStyle/>
        <a:p>
          <a:endParaRPr lang="nl-NL"/>
        </a:p>
      </dgm:t>
    </dgm:pt>
    <dgm:pt modelId="{DEA1DC4B-EA7A-4E3B-8327-CE6372E458EB}">
      <dgm:prSet phldrT="[Tekst]" custT="1"/>
      <dgm:spPr>
        <a:solidFill>
          <a:schemeClr val="accent6">
            <a:lumMod val="20000"/>
            <a:lumOff val="80000"/>
            <a:alpha val="90000"/>
          </a:schemeClr>
        </a:solidFill>
      </dgm:spPr>
      <dgm:t>
        <a:bodyPr/>
        <a:lstStyle/>
        <a:p>
          <a:pPr>
            <a:lnSpc>
              <a:spcPct val="70000"/>
            </a:lnSpc>
            <a:spcAft>
              <a:spcPts val="0"/>
            </a:spcAft>
          </a:pPr>
          <a:r>
            <a:rPr lang="nl-NL" sz="1600" dirty="0"/>
            <a:t>milieu-impact</a:t>
          </a:r>
        </a:p>
      </dgm:t>
    </dgm:pt>
    <dgm:pt modelId="{96709A4A-D7C8-49DA-BFAD-15228A16CD9A}" type="parTrans" cxnId="{6C02BD26-CDBF-402A-8D43-DC5FA1655723}">
      <dgm:prSet/>
      <dgm:spPr/>
      <dgm:t>
        <a:bodyPr/>
        <a:lstStyle/>
        <a:p>
          <a:endParaRPr lang="nl-NL"/>
        </a:p>
      </dgm:t>
    </dgm:pt>
    <dgm:pt modelId="{7719B8B7-C634-4A65-878C-C63D68DD1277}" type="sibTrans" cxnId="{6C02BD26-CDBF-402A-8D43-DC5FA1655723}">
      <dgm:prSet/>
      <dgm:spPr/>
      <dgm:t>
        <a:bodyPr/>
        <a:lstStyle/>
        <a:p>
          <a:endParaRPr lang="nl-NL"/>
        </a:p>
      </dgm:t>
    </dgm:pt>
    <dgm:pt modelId="{E39905FD-A2F0-461F-80D0-3842527F283F}">
      <dgm:prSet phldrT="[Tekst]" custT="1"/>
      <dgm:spPr>
        <a:solidFill>
          <a:schemeClr val="accent6">
            <a:lumMod val="20000"/>
            <a:lumOff val="80000"/>
            <a:alpha val="90000"/>
          </a:schemeClr>
        </a:solidFill>
      </dgm:spPr>
      <dgm:t>
        <a:bodyPr/>
        <a:lstStyle/>
        <a:p>
          <a:pPr>
            <a:lnSpc>
              <a:spcPct val="70000"/>
            </a:lnSpc>
          </a:pPr>
          <a:r>
            <a:rPr lang="nl-NL" sz="1600" dirty="0"/>
            <a:t>CO₂-prestatieladder</a:t>
          </a:r>
        </a:p>
      </dgm:t>
    </dgm:pt>
    <dgm:pt modelId="{6599D686-DB07-4EEF-8ECC-DDFA665DD29B}" type="parTrans" cxnId="{46606429-6BBD-476C-B7C6-1CE115F4D78E}">
      <dgm:prSet/>
      <dgm:spPr/>
      <dgm:t>
        <a:bodyPr/>
        <a:lstStyle/>
        <a:p>
          <a:endParaRPr lang="nl-NL"/>
        </a:p>
      </dgm:t>
    </dgm:pt>
    <dgm:pt modelId="{82A6191A-D321-4668-9B8E-94659492E1BA}" type="sibTrans" cxnId="{46606429-6BBD-476C-B7C6-1CE115F4D78E}">
      <dgm:prSet/>
      <dgm:spPr/>
      <dgm:t>
        <a:bodyPr/>
        <a:lstStyle/>
        <a:p>
          <a:endParaRPr lang="nl-NL"/>
        </a:p>
      </dgm:t>
    </dgm:pt>
    <dgm:pt modelId="{F3F80566-BE68-457B-82D4-62388A2BAE6E}">
      <dgm:prSet phldrT="[Tekst]" custT="1"/>
      <dgm:spPr>
        <a:solidFill>
          <a:schemeClr val="accent6">
            <a:lumMod val="20000"/>
            <a:lumOff val="80000"/>
            <a:alpha val="90000"/>
          </a:schemeClr>
        </a:solidFill>
      </dgm:spPr>
      <dgm:t>
        <a:bodyPr/>
        <a:lstStyle/>
        <a:p>
          <a:pPr>
            <a:lnSpc>
              <a:spcPct val="70000"/>
            </a:lnSpc>
            <a:spcAft>
              <a:spcPts val="0"/>
            </a:spcAft>
          </a:pPr>
          <a:r>
            <a:rPr lang="nl-NL" sz="1600" dirty="0"/>
            <a:t>energie-effici</a:t>
          </a:r>
          <a:r>
            <a:rPr lang="nl-NL" sz="1600" dirty="0">
              <a:latin typeface="Calibri" panose="020F0502020204030204" pitchFamily="34" charset="0"/>
              <a:cs typeface="Calibri" panose="020F0502020204030204" pitchFamily="34" charset="0"/>
            </a:rPr>
            <a:t>ënt</a:t>
          </a:r>
          <a:endParaRPr lang="nl-NL" sz="1600" dirty="0"/>
        </a:p>
      </dgm:t>
    </dgm:pt>
    <dgm:pt modelId="{74E5BEBE-076A-4F84-9615-203E12247BF3}" type="parTrans" cxnId="{24406515-9837-43DC-8F39-D5B8495DD9EE}">
      <dgm:prSet/>
      <dgm:spPr/>
      <dgm:t>
        <a:bodyPr/>
        <a:lstStyle/>
        <a:p>
          <a:endParaRPr lang="nl-NL"/>
        </a:p>
      </dgm:t>
    </dgm:pt>
    <dgm:pt modelId="{D9D14840-D435-402E-BA1D-055F38C112C3}" type="sibTrans" cxnId="{24406515-9837-43DC-8F39-D5B8495DD9EE}">
      <dgm:prSet/>
      <dgm:spPr/>
      <dgm:t>
        <a:bodyPr/>
        <a:lstStyle/>
        <a:p>
          <a:endParaRPr lang="nl-NL"/>
        </a:p>
      </dgm:t>
    </dgm:pt>
    <dgm:pt modelId="{383769BE-7BE9-4114-9E5A-85AEB32FCE2B}">
      <dgm:prSet phldrT="[Tekst]" custT="1"/>
      <dgm:spPr>
        <a:solidFill>
          <a:schemeClr val="accent6">
            <a:lumMod val="20000"/>
            <a:lumOff val="80000"/>
            <a:alpha val="90000"/>
          </a:schemeClr>
        </a:solidFill>
      </dgm:spPr>
      <dgm:t>
        <a:bodyPr/>
        <a:lstStyle/>
        <a:p>
          <a:pPr>
            <a:lnSpc>
              <a:spcPct val="70000"/>
            </a:lnSpc>
            <a:spcAft>
              <a:spcPts val="0"/>
            </a:spcAft>
          </a:pPr>
          <a:r>
            <a:rPr lang="nl-NL" sz="1600" dirty="0"/>
            <a:t>modulair</a:t>
          </a:r>
        </a:p>
      </dgm:t>
    </dgm:pt>
    <dgm:pt modelId="{A280EC2E-16A8-4AD8-9A96-D3698A854C4C}" type="parTrans" cxnId="{8A223129-B1D2-45CB-8AC4-D2A715329CDD}">
      <dgm:prSet/>
      <dgm:spPr/>
      <dgm:t>
        <a:bodyPr/>
        <a:lstStyle/>
        <a:p>
          <a:endParaRPr lang="nl-NL"/>
        </a:p>
      </dgm:t>
    </dgm:pt>
    <dgm:pt modelId="{A5F55121-B601-435D-9EC2-AF1E78483F96}" type="sibTrans" cxnId="{8A223129-B1D2-45CB-8AC4-D2A715329CDD}">
      <dgm:prSet/>
      <dgm:spPr/>
      <dgm:t>
        <a:bodyPr/>
        <a:lstStyle/>
        <a:p>
          <a:endParaRPr lang="nl-NL"/>
        </a:p>
      </dgm:t>
    </dgm:pt>
    <dgm:pt modelId="{A53A5465-104D-4842-89D0-2A9CDE3F63B8}">
      <dgm:prSet phldrT="[Tekst]" custT="1"/>
      <dgm:spPr>
        <a:solidFill>
          <a:schemeClr val="accent6">
            <a:lumMod val="20000"/>
            <a:lumOff val="80000"/>
            <a:alpha val="90000"/>
          </a:schemeClr>
        </a:solidFill>
      </dgm:spPr>
      <dgm:t>
        <a:bodyPr/>
        <a:lstStyle/>
        <a:p>
          <a:pPr>
            <a:lnSpc>
              <a:spcPct val="70000"/>
            </a:lnSpc>
            <a:spcAft>
              <a:spcPts val="0"/>
            </a:spcAft>
          </a:pPr>
          <a:r>
            <a:rPr lang="nl-NL" sz="1600" dirty="0" err="1"/>
            <a:t>natuurinclusief</a:t>
          </a:r>
          <a:endParaRPr lang="nl-NL" sz="1600" dirty="0"/>
        </a:p>
      </dgm:t>
    </dgm:pt>
    <dgm:pt modelId="{6A0563C6-8321-40C9-95A2-337DCF2B7F64}" type="parTrans" cxnId="{185EACDA-E7A6-48BF-A577-B898D79EDB4E}">
      <dgm:prSet/>
      <dgm:spPr/>
      <dgm:t>
        <a:bodyPr/>
        <a:lstStyle/>
        <a:p>
          <a:endParaRPr lang="nl-NL"/>
        </a:p>
      </dgm:t>
    </dgm:pt>
    <dgm:pt modelId="{DB6FC782-FCB2-4FC8-8747-90E3DD18B00F}" type="sibTrans" cxnId="{185EACDA-E7A6-48BF-A577-B898D79EDB4E}">
      <dgm:prSet/>
      <dgm:spPr/>
      <dgm:t>
        <a:bodyPr/>
        <a:lstStyle/>
        <a:p>
          <a:endParaRPr lang="nl-NL"/>
        </a:p>
      </dgm:t>
    </dgm:pt>
    <dgm:pt modelId="{0A527C42-23FD-4172-A902-07C71F223043}">
      <dgm:prSet phldrT="[Tekst]" custT="1"/>
      <dgm:spPr>
        <a:solidFill>
          <a:schemeClr val="accent6">
            <a:lumMod val="20000"/>
            <a:lumOff val="80000"/>
            <a:alpha val="90000"/>
          </a:schemeClr>
        </a:solidFill>
      </dgm:spPr>
      <dgm:t>
        <a:bodyPr/>
        <a:lstStyle/>
        <a:p>
          <a:pPr>
            <a:lnSpc>
              <a:spcPct val="70000"/>
            </a:lnSpc>
          </a:pPr>
          <a:r>
            <a:rPr lang="nl-NL" sz="1600" dirty="0"/>
            <a:t>BENG (B&amp;U)</a:t>
          </a:r>
        </a:p>
      </dgm:t>
    </dgm:pt>
    <dgm:pt modelId="{5EC2BD4C-88B3-434F-9B5B-63A09BF0EBEF}" type="parTrans" cxnId="{AB21468E-9C2A-40A4-B7DE-4C1149632CD7}">
      <dgm:prSet/>
      <dgm:spPr/>
      <dgm:t>
        <a:bodyPr/>
        <a:lstStyle/>
        <a:p>
          <a:endParaRPr lang="nl-NL"/>
        </a:p>
      </dgm:t>
    </dgm:pt>
    <dgm:pt modelId="{7F2714E3-254F-4E42-9A07-4A24E07A003D}" type="sibTrans" cxnId="{AB21468E-9C2A-40A4-B7DE-4C1149632CD7}">
      <dgm:prSet/>
      <dgm:spPr/>
      <dgm:t>
        <a:bodyPr/>
        <a:lstStyle/>
        <a:p>
          <a:endParaRPr lang="nl-NL"/>
        </a:p>
      </dgm:t>
    </dgm:pt>
    <dgm:pt modelId="{CA6F5DF8-4F11-403C-984A-E71523DB24B3}">
      <dgm:prSet phldrT="[Tekst]" custT="1"/>
      <dgm:spPr>
        <a:solidFill>
          <a:schemeClr val="accent6">
            <a:lumMod val="20000"/>
            <a:lumOff val="80000"/>
            <a:alpha val="90000"/>
          </a:schemeClr>
        </a:solidFill>
      </dgm:spPr>
      <dgm:t>
        <a:bodyPr/>
        <a:lstStyle/>
        <a:p>
          <a:pPr>
            <a:lnSpc>
              <a:spcPct val="70000"/>
            </a:lnSpc>
          </a:pPr>
          <a:r>
            <a:rPr lang="nl-NL" sz="1600" dirty="0" err="1"/>
            <a:t>Toolbox</a:t>
          </a:r>
          <a:r>
            <a:rPr lang="nl-NL" sz="1600" dirty="0"/>
            <a:t> </a:t>
          </a:r>
          <a:r>
            <a:rPr lang="nl-NL" sz="1600" dirty="0" err="1"/>
            <a:t>natuurinclusief</a:t>
          </a:r>
          <a:r>
            <a:rPr lang="nl-NL" sz="1600" dirty="0"/>
            <a:t> bouwen</a:t>
          </a:r>
        </a:p>
      </dgm:t>
    </dgm:pt>
    <dgm:pt modelId="{EB400BB6-6366-4BD7-A329-469F5E77AE66}" type="parTrans" cxnId="{2EA8652F-494C-4F05-89DF-489580178238}">
      <dgm:prSet/>
      <dgm:spPr/>
      <dgm:t>
        <a:bodyPr/>
        <a:lstStyle/>
        <a:p>
          <a:endParaRPr lang="nl-NL"/>
        </a:p>
      </dgm:t>
    </dgm:pt>
    <dgm:pt modelId="{31E52BBB-FAD3-4E45-A4F6-7FDE92CBCE2A}" type="sibTrans" cxnId="{2EA8652F-494C-4F05-89DF-489580178238}">
      <dgm:prSet/>
      <dgm:spPr/>
      <dgm:t>
        <a:bodyPr/>
        <a:lstStyle/>
        <a:p>
          <a:endParaRPr lang="nl-NL"/>
        </a:p>
      </dgm:t>
    </dgm:pt>
    <dgm:pt modelId="{E951E6E0-5C57-4A48-9269-F12254C8472A}">
      <dgm:prSet phldrT="[Tekst]" custT="1"/>
      <dgm:spPr>
        <a:solidFill>
          <a:schemeClr val="accent6">
            <a:lumMod val="20000"/>
            <a:lumOff val="80000"/>
            <a:alpha val="90000"/>
          </a:schemeClr>
        </a:solidFill>
      </dgm:spPr>
      <dgm:t>
        <a:bodyPr/>
        <a:lstStyle/>
        <a:p>
          <a:pPr>
            <a:lnSpc>
              <a:spcPct val="70000"/>
            </a:lnSpc>
            <a:spcAft>
              <a:spcPts val="0"/>
            </a:spcAft>
          </a:pPr>
          <a:r>
            <a:rPr lang="nl-NL" sz="1600" dirty="0"/>
            <a:t>industrieel</a:t>
          </a:r>
        </a:p>
      </dgm:t>
    </dgm:pt>
    <dgm:pt modelId="{12958F8F-AAF9-445D-966B-D877A894368D}" type="parTrans" cxnId="{B1E68987-63E1-4D88-B137-5FB8D1985E9D}">
      <dgm:prSet/>
      <dgm:spPr/>
      <dgm:t>
        <a:bodyPr/>
        <a:lstStyle/>
        <a:p>
          <a:endParaRPr lang="nl-NL"/>
        </a:p>
      </dgm:t>
    </dgm:pt>
    <dgm:pt modelId="{3E26CFCA-D1E4-448D-9403-28A237EF92CC}" type="sibTrans" cxnId="{B1E68987-63E1-4D88-B137-5FB8D1985E9D}">
      <dgm:prSet/>
      <dgm:spPr/>
      <dgm:t>
        <a:bodyPr/>
        <a:lstStyle/>
        <a:p>
          <a:endParaRPr lang="nl-NL"/>
        </a:p>
      </dgm:t>
    </dgm:pt>
    <dgm:pt modelId="{CC3D85C3-688D-4979-8C1D-DEA1E45B313A}">
      <dgm:prSet phldrT="[Tekst]" custT="1"/>
      <dgm:spPr>
        <a:solidFill>
          <a:schemeClr val="accent6">
            <a:lumMod val="20000"/>
            <a:lumOff val="80000"/>
            <a:alpha val="90000"/>
          </a:schemeClr>
        </a:solidFill>
      </dgm:spPr>
      <dgm:t>
        <a:bodyPr/>
        <a:lstStyle/>
        <a:p>
          <a:pPr>
            <a:lnSpc>
              <a:spcPct val="70000"/>
            </a:lnSpc>
            <a:spcAft>
              <a:spcPts val="0"/>
            </a:spcAft>
          </a:pPr>
          <a:r>
            <a:rPr lang="nl-NL" sz="1600" dirty="0"/>
            <a:t>recycling</a:t>
          </a:r>
        </a:p>
      </dgm:t>
    </dgm:pt>
    <dgm:pt modelId="{C92408CE-5D88-403C-90CF-0D29731C66BE}" type="parTrans" cxnId="{660E7A88-D81A-4548-BDA6-BA10B03A8768}">
      <dgm:prSet/>
      <dgm:spPr/>
      <dgm:t>
        <a:bodyPr/>
        <a:lstStyle/>
        <a:p>
          <a:endParaRPr lang="nl-NL"/>
        </a:p>
      </dgm:t>
    </dgm:pt>
    <dgm:pt modelId="{41EB0554-3AB5-43EC-B1F1-BD4E47EA90C8}" type="sibTrans" cxnId="{660E7A88-D81A-4548-BDA6-BA10B03A8768}">
      <dgm:prSet/>
      <dgm:spPr/>
      <dgm:t>
        <a:bodyPr/>
        <a:lstStyle/>
        <a:p>
          <a:endParaRPr lang="nl-NL"/>
        </a:p>
      </dgm:t>
    </dgm:pt>
    <dgm:pt modelId="{FF5F67FD-D112-4C84-9E43-06B3E4C20A2C}">
      <dgm:prSet phldrT="[Tekst]" custT="1"/>
      <dgm:spPr>
        <a:solidFill>
          <a:schemeClr val="accent6">
            <a:lumMod val="20000"/>
            <a:lumOff val="80000"/>
            <a:alpha val="90000"/>
          </a:schemeClr>
        </a:solidFill>
      </dgm:spPr>
      <dgm:t>
        <a:bodyPr/>
        <a:lstStyle/>
        <a:p>
          <a:pPr>
            <a:lnSpc>
              <a:spcPct val="70000"/>
            </a:lnSpc>
            <a:spcAft>
              <a:spcPts val="0"/>
            </a:spcAft>
          </a:pPr>
          <a:r>
            <a:rPr lang="nl-NL" sz="1600" dirty="0"/>
            <a:t>……..</a:t>
          </a:r>
        </a:p>
      </dgm:t>
    </dgm:pt>
    <dgm:pt modelId="{FA29FF1F-B598-40F1-83C8-14067225E33F}" type="parTrans" cxnId="{1035DE65-E55A-46E9-AAB9-C59386D77859}">
      <dgm:prSet/>
      <dgm:spPr/>
      <dgm:t>
        <a:bodyPr/>
        <a:lstStyle/>
        <a:p>
          <a:endParaRPr lang="nl-NL"/>
        </a:p>
      </dgm:t>
    </dgm:pt>
    <dgm:pt modelId="{880E786F-9F14-48E3-BF66-43B6881373E5}" type="sibTrans" cxnId="{1035DE65-E55A-46E9-AAB9-C59386D77859}">
      <dgm:prSet/>
      <dgm:spPr/>
      <dgm:t>
        <a:bodyPr/>
        <a:lstStyle/>
        <a:p>
          <a:endParaRPr lang="nl-NL"/>
        </a:p>
      </dgm:t>
    </dgm:pt>
    <dgm:pt modelId="{210559B6-0E5E-4CF5-AA27-32F7F69BE552}" type="pres">
      <dgm:prSet presAssocID="{84D71E9C-789A-4DAB-9814-A1A27BCFCC45}" presName="theList" presStyleCnt="0">
        <dgm:presLayoutVars>
          <dgm:dir/>
          <dgm:animLvl val="lvl"/>
          <dgm:resizeHandles val="exact"/>
        </dgm:presLayoutVars>
      </dgm:prSet>
      <dgm:spPr/>
    </dgm:pt>
    <dgm:pt modelId="{7C187E8A-0C92-4424-96A3-FAED5BEA498E}" type="pres">
      <dgm:prSet presAssocID="{ABC7AB50-3DD0-42A7-BA9D-F855A8DBAD90}" presName="compNode" presStyleCnt="0"/>
      <dgm:spPr/>
    </dgm:pt>
    <dgm:pt modelId="{98F2B639-18CE-49EC-9B81-ACFB746B8A4E}" type="pres">
      <dgm:prSet presAssocID="{ABC7AB50-3DD0-42A7-BA9D-F855A8DBAD90}" presName="noGeometry" presStyleCnt="0"/>
      <dgm:spPr/>
    </dgm:pt>
    <dgm:pt modelId="{270C902C-58BC-40BE-BB1B-DB0888ED2D64}" type="pres">
      <dgm:prSet presAssocID="{ABC7AB50-3DD0-42A7-BA9D-F855A8DBAD90}" presName="childTextVisible" presStyleLbl="bgAccFollowNode1" presStyleIdx="0" presStyleCnt="3" custScaleX="207917" custScaleY="179160" custLinFactNeighborX="42300">
        <dgm:presLayoutVars>
          <dgm:bulletEnabled val="1"/>
        </dgm:presLayoutVars>
      </dgm:prSet>
      <dgm:spPr/>
    </dgm:pt>
    <dgm:pt modelId="{ACE5E41A-066C-4B14-81D6-4B3D9740AE22}" type="pres">
      <dgm:prSet presAssocID="{ABC7AB50-3DD0-42A7-BA9D-F855A8DBAD90}" presName="childTextHidden" presStyleLbl="bgAccFollowNode1" presStyleIdx="0" presStyleCnt="3"/>
      <dgm:spPr/>
    </dgm:pt>
    <dgm:pt modelId="{96B9E8A9-D11A-4849-A86D-862A0D76B484}" type="pres">
      <dgm:prSet presAssocID="{ABC7AB50-3DD0-42A7-BA9D-F855A8DBAD90}" presName="parentText" presStyleLbl="node1" presStyleIdx="0" presStyleCnt="3" custScaleX="189380" custScaleY="165033" custLinFactNeighborX="-26450" custLinFactNeighborY="5816">
        <dgm:presLayoutVars>
          <dgm:chMax val="1"/>
          <dgm:bulletEnabled val="1"/>
        </dgm:presLayoutVars>
      </dgm:prSet>
      <dgm:spPr/>
    </dgm:pt>
    <dgm:pt modelId="{92BAC545-D227-416F-9AC7-4FF7ADF41043}" type="pres">
      <dgm:prSet presAssocID="{ABC7AB50-3DD0-42A7-BA9D-F855A8DBAD90}" presName="aSpace" presStyleCnt="0"/>
      <dgm:spPr/>
    </dgm:pt>
    <dgm:pt modelId="{723B331F-7AED-424F-915F-FEC774C31E5E}" type="pres">
      <dgm:prSet presAssocID="{912BB79F-1580-4694-B61B-984FF0902D2F}" presName="compNode" presStyleCnt="0"/>
      <dgm:spPr/>
    </dgm:pt>
    <dgm:pt modelId="{24441A72-3BB1-4EC4-A07C-D8C402F8FB73}" type="pres">
      <dgm:prSet presAssocID="{912BB79F-1580-4694-B61B-984FF0902D2F}" presName="noGeometry" presStyleCnt="0"/>
      <dgm:spPr/>
    </dgm:pt>
    <dgm:pt modelId="{CD1761A8-EC86-47DA-8547-FB97B00DDFFB}" type="pres">
      <dgm:prSet presAssocID="{912BB79F-1580-4694-B61B-984FF0902D2F}" presName="childTextVisible" presStyleLbl="bgAccFollowNode1" presStyleIdx="1" presStyleCnt="3" custScaleX="205227" custScaleY="179160" custLinFactNeighborY="-2302">
        <dgm:presLayoutVars>
          <dgm:bulletEnabled val="1"/>
        </dgm:presLayoutVars>
      </dgm:prSet>
      <dgm:spPr>
        <a:solidFill>
          <a:schemeClr val="accent6">
            <a:lumMod val="20000"/>
            <a:lumOff val="80000"/>
            <a:alpha val="90000"/>
          </a:schemeClr>
        </a:solidFill>
      </dgm:spPr>
    </dgm:pt>
    <dgm:pt modelId="{08C31DC5-359E-4391-B78C-CD6E7DEB0323}" type="pres">
      <dgm:prSet presAssocID="{912BB79F-1580-4694-B61B-984FF0902D2F}" presName="childTextHidden" presStyleLbl="bgAccFollowNode1" presStyleIdx="1" presStyleCnt="3"/>
      <dgm:spPr/>
    </dgm:pt>
    <dgm:pt modelId="{426C7D7B-86EB-4999-800C-D6CD8D6F0C3C}" type="pres">
      <dgm:prSet presAssocID="{912BB79F-1580-4694-B61B-984FF0902D2F}" presName="parentText" presStyleLbl="node1" presStyleIdx="1" presStyleCnt="3" custScaleX="204640" custScaleY="196745" custLinFactNeighborX="-81597" custLinFactNeighborY="-560">
        <dgm:presLayoutVars>
          <dgm:chMax val="1"/>
          <dgm:bulletEnabled val="1"/>
        </dgm:presLayoutVars>
      </dgm:prSet>
      <dgm:spPr/>
    </dgm:pt>
    <dgm:pt modelId="{44F094D8-C45A-49DA-B930-0B493E946475}" type="pres">
      <dgm:prSet presAssocID="{912BB79F-1580-4694-B61B-984FF0902D2F}" presName="aSpace" presStyleCnt="0"/>
      <dgm:spPr/>
    </dgm:pt>
    <dgm:pt modelId="{5181893B-E555-43B1-AFDC-EE624594F507}" type="pres">
      <dgm:prSet presAssocID="{72C8A0F1-5961-44CC-B47F-D1F68A10AE2C}" presName="compNode" presStyleCnt="0"/>
      <dgm:spPr/>
    </dgm:pt>
    <dgm:pt modelId="{CE92191D-1B10-4A66-B046-397D580FE77E}" type="pres">
      <dgm:prSet presAssocID="{72C8A0F1-5961-44CC-B47F-D1F68A10AE2C}" presName="noGeometry" presStyleCnt="0"/>
      <dgm:spPr/>
    </dgm:pt>
    <dgm:pt modelId="{072E78B0-AC98-4623-AE6D-98BF93AA9648}" type="pres">
      <dgm:prSet presAssocID="{72C8A0F1-5961-44CC-B47F-D1F68A10AE2C}" presName="childTextVisible" presStyleLbl="bgAccFollowNode1" presStyleIdx="2" presStyleCnt="3" custScaleX="218751" custScaleY="179160" custLinFactNeighborX="-7235" custLinFactNeighborY="3137">
        <dgm:presLayoutVars>
          <dgm:bulletEnabled val="1"/>
        </dgm:presLayoutVars>
      </dgm:prSet>
      <dgm:spPr/>
    </dgm:pt>
    <dgm:pt modelId="{7F5D7E41-0A0B-4D7D-904D-90A6A91D75DA}" type="pres">
      <dgm:prSet presAssocID="{72C8A0F1-5961-44CC-B47F-D1F68A10AE2C}" presName="childTextHidden" presStyleLbl="bgAccFollowNode1" presStyleIdx="2" presStyleCnt="3"/>
      <dgm:spPr/>
    </dgm:pt>
    <dgm:pt modelId="{ED7A2BDD-0607-43D4-B172-FB760EC152BE}" type="pres">
      <dgm:prSet presAssocID="{72C8A0F1-5961-44CC-B47F-D1F68A10AE2C}" presName="parentText" presStyleLbl="node1" presStyleIdx="2" presStyleCnt="3" custScaleX="201206" custScaleY="189202" custLinFactX="-20215" custLinFactNeighborX="-100000" custLinFactNeighborY="7046">
        <dgm:presLayoutVars>
          <dgm:chMax val="1"/>
          <dgm:bulletEnabled val="1"/>
        </dgm:presLayoutVars>
      </dgm:prSet>
      <dgm:spPr/>
    </dgm:pt>
  </dgm:ptLst>
  <dgm:cxnLst>
    <dgm:cxn modelId="{92E5CC00-BED7-4EB4-9609-65C85B516A0D}" type="presOf" srcId="{87C3AC83-815E-4441-B66C-5CBA1ECBC073}" destId="{ACE5E41A-066C-4B14-81D6-4B3D9740AE22}" srcOrd="1" destOrd="5" presId="urn:microsoft.com/office/officeart/2005/8/layout/hProcess6"/>
    <dgm:cxn modelId="{EF1A9A0A-5303-4F69-81CD-77AB1E472323}" type="presOf" srcId="{2F9F5B63-74E5-409C-87BB-5DEC9BCBBF2A}" destId="{7F5D7E41-0A0B-4D7D-904D-90A6A91D75DA}" srcOrd="1" destOrd="0" presId="urn:microsoft.com/office/officeart/2005/8/layout/hProcess6"/>
    <dgm:cxn modelId="{24406515-9837-43DC-8F39-D5B8495DD9EE}" srcId="{ABC7AB50-3DD0-42A7-BA9D-F855A8DBAD90}" destId="{F3F80566-BE68-457B-82D4-62388A2BAE6E}" srcOrd="0" destOrd="0" parTransId="{74E5BEBE-076A-4F84-9615-203E12247BF3}" sibTransId="{D9D14840-D435-402E-BA1D-055F38C112C3}"/>
    <dgm:cxn modelId="{06BFA617-88CA-43B4-B69E-2A1787A1A7A3}" type="presOf" srcId="{CC3D85C3-688D-4979-8C1D-DEA1E45B313A}" destId="{ACE5E41A-066C-4B14-81D6-4B3D9740AE22}" srcOrd="1" destOrd="3" presId="urn:microsoft.com/office/officeart/2005/8/layout/hProcess6"/>
    <dgm:cxn modelId="{02CD9D1A-79C3-4E27-AF58-1167AE8C349F}" type="presOf" srcId="{72C8A0F1-5961-44CC-B47F-D1F68A10AE2C}" destId="{ED7A2BDD-0607-43D4-B172-FB760EC152BE}" srcOrd="0" destOrd="0" presId="urn:microsoft.com/office/officeart/2005/8/layout/hProcess6"/>
    <dgm:cxn modelId="{6C02BD26-CDBF-402A-8D43-DC5FA1655723}" srcId="{ABC7AB50-3DD0-42A7-BA9D-F855A8DBAD90}" destId="{DEA1DC4B-EA7A-4E3B-8327-CE6372E458EB}" srcOrd="1" destOrd="0" parTransId="{96709A4A-D7C8-49DA-BFAD-15228A16CD9A}" sibTransId="{7719B8B7-C634-4A65-878C-C63D68DD1277}"/>
    <dgm:cxn modelId="{8A223129-B1D2-45CB-8AC4-D2A715329CDD}" srcId="{ABC7AB50-3DD0-42A7-BA9D-F855A8DBAD90}" destId="{383769BE-7BE9-4114-9E5A-85AEB32FCE2B}" srcOrd="6" destOrd="0" parTransId="{A280EC2E-16A8-4AD8-9A96-D3698A854C4C}" sibTransId="{A5F55121-B601-435D-9EC2-AF1E78483F96}"/>
    <dgm:cxn modelId="{46606429-6BBD-476C-B7C6-1CE115F4D78E}" srcId="{72C8A0F1-5961-44CC-B47F-D1F68A10AE2C}" destId="{E39905FD-A2F0-461F-80D0-3842527F283F}" srcOrd="1" destOrd="0" parTransId="{6599D686-DB07-4EEF-8ECC-DDFA665DD29B}" sibTransId="{82A6191A-D321-4668-9B8E-94659492E1BA}"/>
    <dgm:cxn modelId="{B9178029-C424-477C-A83F-90CBBC87581A}" type="presOf" srcId="{DEA1DC4B-EA7A-4E3B-8327-CE6372E458EB}" destId="{270C902C-58BC-40BE-BB1B-DB0888ED2D64}" srcOrd="0" destOrd="1" presId="urn:microsoft.com/office/officeart/2005/8/layout/hProcess6"/>
    <dgm:cxn modelId="{2EA8652F-494C-4F05-89DF-489580178238}" srcId="{72C8A0F1-5961-44CC-B47F-D1F68A10AE2C}" destId="{CA6F5DF8-4F11-403C-984A-E71523DB24B3}" srcOrd="4" destOrd="0" parTransId="{EB400BB6-6366-4BD7-A329-469F5E77AE66}" sibTransId="{31E52BBB-FAD3-4E45-A4F6-7FDE92CBCE2A}"/>
    <dgm:cxn modelId="{18DE0731-E180-40EC-8A06-BD2002152882}" type="presOf" srcId="{383769BE-7BE9-4114-9E5A-85AEB32FCE2B}" destId="{270C902C-58BC-40BE-BB1B-DB0888ED2D64}" srcOrd="0" destOrd="6" presId="urn:microsoft.com/office/officeart/2005/8/layout/hProcess6"/>
    <dgm:cxn modelId="{6A568E5E-E48D-45FC-858B-464B4F4347D7}" srcId="{ABC7AB50-3DD0-42A7-BA9D-F855A8DBAD90}" destId="{FAD3F925-15B5-4271-A6CE-3FB6DB875F79}" srcOrd="4" destOrd="0" parTransId="{8F71B411-8025-44CB-8C6D-17AF3C5B87EA}" sibTransId="{8746C581-4DC2-466D-8D5D-D7A46857F9DB}"/>
    <dgm:cxn modelId="{E720A15E-A4EE-4B2D-B16B-F567F6D4A6DA}" type="presOf" srcId="{58B0931F-8D1B-4232-B920-1FC23687EE00}" destId="{7F5D7E41-0A0B-4D7D-904D-90A6A91D75DA}" srcOrd="1" destOrd="3" presId="urn:microsoft.com/office/officeart/2005/8/layout/hProcess6"/>
    <dgm:cxn modelId="{223D6060-1D78-41D5-892D-5D16803BDDD1}" type="presOf" srcId="{E39905FD-A2F0-461F-80D0-3842527F283F}" destId="{072E78B0-AC98-4623-AE6D-98BF93AA9648}" srcOrd="0" destOrd="1" presId="urn:microsoft.com/office/officeart/2005/8/layout/hProcess6"/>
    <dgm:cxn modelId="{1035DE65-E55A-46E9-AAB9-C59386D77859}" srcId="{ABC7AB50-3DD0-42A7-BA9D-F855A8DBAD90}" destId="{FF5F67FD-D112-4C84-9E43-06B3E4C20A2C}" srcOrd="9" destOrd="0" parTransId="{FA29FF1F-B598-40F1-83C8-14067225E33F}" sibTransId="{880E786F-9F14-48E3-BF66-43B6881373E5}"/>
    <dgm:cxn modelId="{87A45467-20CA-4977-9D62-A6B740B60B57}" type="presOf" srcId="{ABC7AB50-3DD0-42A7-BA9D-F855A8DBAD90}" destId="{96B9E8A9-D11A-4849-A86D-862A0D76B484}" srcOrd="0" destOrd="0" presId="urn:microsoft.com/office/officeart/2005/8/layout/hProcess6"/>
    <dgm:cxn modelId="{0164E24D-DAA9-4042-A7E3-51EA34B924F5}" type="presOf" srcId="{383769BE-7BE9-4114-9E5A-85AEB32FCE2B}" destId="{ACE5E41A-066C-4B14-81D6-4B3D9740AE22}" srcOrd="1" destOrd="6" presId="urn:microsoft.com/office/officeart/2005/8/layout/hProcess6"/>
    <dgm:cxn modelId="{E1FA9E6E-8CC4-4D04-A62A-A005B932C4A0}" type="presOf" srcId="{E951E6E0-5C57-4A48-9269-F12254C8472A}" destId="{ACE5E41A-066C-4B14-81D6-4B3D9740AE22}" srcOrd="1" destOrd="7" presId="urn:microsoft.com/office/officeart/2005/8/layout/hProcess6"/>
    <dgm:cxn modelId="{F8A84A4F-72D1-47F1-B0F8-4AEEE58E8064}" type="presOf" srcId="{87C3AC83-815E-4441-B66C-5CBA1ECBC073}" destId="{270C902C-58BC-40BE-BB1B-DB0888ED2D64}" srcOrd="0" destOrd="5" presId="urn:microsoft.com/office/officeart/2005/8/layout/hProcess6"/>
    <dgm:cxn modelId="{B0A7BE4F-880F-46CB-8EE8-F9A939FF7DFB}" type="presOf" srcId="{B106FB4E-62D7-4477-9568-F57987C15F42}" destId="{ACE5E41A-066C-4B14-81D6-4B3D9740AE22}" srcOrd="1" destOrd="2" presId="urn:microsoft.com/office/officeart/2005/8/layout/hProcess6"/>
    <dgm:cxn modelId="{F5DFCA6F-9EAA-4054-8F81-52C5670DB894}" type="presOf" srcId="{E39905FD-A2F0-461F-80D0-3842527F283F}" destId="{7F5D7E41-0A0B-4D7D-904D-90A6A91D75DA}" srcOrd="1" destOrd="1" presId="urn:microsoft.com/office/officeart/2005/8/layout/hProcess6"/>
    <dgm:cxn modelId="{35309E7B-035E-41CE-8FAD-3391D61D58AB}" srcId="{ABC7AB50-3DD0-42A7-BA9D-F855A8DBAD90}" destId="{B106FB4E-62D7-4477-9568-F57987C15F42}" srcOrd="2" destOrd="0" parTransId="{50428D74-8515-4D27-999E-6DC3C25747AF}" sibTransId="{84F0FA38-0587-4CC0-A6F4-B0EDBB4F01DA}"/>
    <dgm:cxn modelId="{2D519383-F3CE-4557-A51A-E5D20108E497}" type="presOf" srcId="{DEA1DC4B-EA7A-4E3B-8327-CE6372E458EB}" destId="{ACE5E41A-066C-4B14-81D6-4B3D9740AE22}" srcOrd="1" destOrd="1" presId="urn:microsoft.com/office/officeart/2005/8/layout/hProcess6"/>
    <dgm:cxn modelId="{B1E68987-63E1-4D88-B137-5FB8D1985E9D}" srcId="{ABC7AB50-3DD0-42A7-BA9D-F855A8DBAD90}" destId="{E951E6E0-5C57-4A48-9269-F12254C8472A}" srcOrd="7" destOrd="0" parTransId="{12958F8F-AAF9-445D-966B-D877A894368D}" sibTransId="{3E26CFCA-D1E4-448D-9403-28A237EF92CC}"/>
    <dgm:cxn modelId="{660E7A88-D81A-4548-BDA6-BA10B03A8768}" srcId="{ABC7AB50-3DD0-42A7-BA9D-F855A8DBAD90}" destId="{CC3D85C3-688D-4979-8C1D-DEA1E45B313A}" srcOrd="3" destOrd="0" parTransId="{C92408CE-5D88-403C-90CF-0D29731C66BE}" sibTransId="{41EB0554-3AB5-43EC-B1F1-BD4E47EA90C8}"/>
    <dgm:cxn modelId="{7719B48D-3729-4B33-8014-91476504521A}" type="presOf" srcId="{FAD3F925-15B5-4271-A6CE-3FB6DB875F79}" destId="{ACE5E41A-066C-4B14-81D6-4B3D9740AE22}" srcOrd="1" destOrd="4" presId="urn:microsoft.com/office/officeart/2005/8/layout/hProcess6"/>
    <dgm:cxn modelId="{AB21468E-9C2A-40A4-B7DE-4C1149632CD7}" srcId="{72C8A0F1-5961-44CC-B47F-D1F68A10AE2C}" destId="{0A527C42-23FD-4172-A902-07C71F223043}" srcOrd="2" destOrd="0" parTransId="{5EC2BD4C-88B3-434F-9B5B-63A09BF0EBEF}" sibTransId="{7F2714E3-254F-4E42-9A07-4A24E07A003D}"/>
    <dgm:cxn modelId="{6998E594-3023-4BFC-B38B-8F01437A2F0E}" srcId="{84D71E9C-789A-4DAB-9814-A1A27BCFCC45}" destId="{ABC7AB50-3DD0-42A7-BA9D-F855A8DBAD90}" srcOrd="0" destOrd="0" parTransId="{5501877D-3317-4774-8FE3-A5A58A747A9C}" sibTransId="{24C4877A-C2FF-405A-A231-4372A2A84E9E}"/>
    <dgm:cxn modelId="{AF70EB95-69A1-4AC7-AE45-8CA7A31A0D26}" type="presOf" srcId="{A53A5465-104D-4842-89D0-2A9CDE3F63B8}" destId="{ACE5E41A-066C-4B14-81D6-4B3D9740AE22}" srcOrd="1" destOrd="8" presId="urn:microsoft.com/office/officeart/2005/8/layout/hProcess6"/>
    <dgm:cxn modelId="{6F54EC96-1317-4E3B-AB89-38026A73BECF}" srcId="{72C8A0F1-5961-44CC-B47F-D1F68A10AE2C}" destId="{2F9F5B63-74E5-409C-87BB-5DEC9BCBBF2A}" srcOrd="0" destOrd="0" parTransId="{974E97FB-97B9-46F6-B2C1-D515F001146D}" sibTransId="{F6C8F570-6005-4B07-A82E-32DD4B9EBDE2}"/>
    <dgm:cxn modelId="{C7434397-54F7-4298-8530-71DFF4840B75}" srcId="{72C8A0F1-5961-44CC-B47F-D1F68A10AE2C}" destId="{58B0931F-8D1B-4232-B920-1FC23687EE00}" srcOrd="3" destOrd="0" parTransId="{AD1429D4-4D2D-4EAE-B238-9B01664C9179}" sibTransId="{A8DEDC0D-6A52-4CE2-95E3-1DF1237358D9}"/>
    <dgm:cxn modelId="{D171CA98-81E0-495E-9E17-0ED7A46198BF}" type="presOf" srcId="{F3F80566-BE68-457B-82D4-62388A2BAE6E}" destId="{ACE5E41A-066C-4B14-81D6-4B3D9740AE22}" srcOrd="1" destOrd="0" presId="urn:microsoft.com/office/officeart/2005/8/layout/hProcess6"/>
    <dgm:cxn modelId="{456A5999-12B7-4E9F-BFA1-3ABDA7A59C34}" type="presOf" srcId="{58B0931F-8D1B-4232-B920-1FC23687EE00}" destId="{072E78B0-AC98-4623-AE6D-98BF93AA9648}" srcOrd="0" destOrd="3" presId="urn:microsoft.com/office/officeart/2005/8/layout/hProcess6"/>
    <dgm:cxn modelId="{475C7FA1-17C8-406C-A0FB-5F11FC826EB0}" type="presOf" srcId="{2F9F5B63-74E5-409C-87BB-5DEC9BCBBF2A}" destId="{072E78B0-AC98-4623-AE6D-98BF93AA9648}" srcOrd="0" destOrd="0" presId="urn:microsoft.com/office/officeart/2005/8/layout/hProcess6"/>
    <dgm:cxn modelId="{50AB4EA5-7E27-4356-B979-125516979D36}" srcId="{ABC7AB50-3DD0-42A7-BA9D-F855A8DBAD90}" destId="{87C3AC83-815E-4441-B66C-5CBA1ECBC073}" srcOrd="5" destOrd="0" parTransId="{2ADFC30D-2F3F-4F59-8B50-D8333917B1C8}" sibTransId="{D9BC52EA-0C26-4CAF-819E-0E3F645AD51C}"/>
    <dgm:cxn modelId="{27BDDEB4-6EAE-441D-9C95-6DB1D5E564F7}" type="presOf" srcId="{A53A5465-104D-4842-89D0-2A9CDE3F63B8}" destId="{270C902C-58BC-40BE-BB1B-DB0888ED2D64}" srcOrd="0" destOrd="8" presId="urn:microsoft.com/office/officeart/2005/8/layout/hProcess6"/>
    <dgm:cxn modelId="{402157B6-2779-4E6F-B630-BB49E74F7959}" type="presOf" srcId="{0A527C42-23FD-4172-A902-07C71F223043}" destId="{072E78B0-AC98-4623-AE6D-98BF93AA9648}" srcOrd="0" destOrd="2" presId="urn:microsoft.com/office/officeart/2005/8/layout/hProcess6"/>
    <dgm:cxn modelId="{12D462BD-D81E-4A9E-A6E4-51FE64B4307F}" type="presOf" srcId="{FAD3F925-15B5-4271-A6CE-3FB6DB875F79}" destId="{270C902C-58BC-40BE-BB1B-DB0888ED2D64}" srcOrd="0" destOrd="4" presId="urn:microsoft.com/office/officeart/2005/8/layout/hProcess6"/>
    <dgm:cxn modelId="{894C22C6-B3AE-40D2-9FE2-993B8D924F62}" srcId="{84D71E9C-789A-4DAB-9814-A1A27BCFCC45}" destId="{912BB79F-1580-4694-B61B-984FF0902D2F}" srcOrd="1" destOrd="0" parTransId="{6826FB90-96F1-4B27-8DA5-0414EB9E3E40}" sibTransId="{05659FC6-C666-4F2F-AA77-39E2C0C79B21}"/>
    <dgm:cxn modelId="{B52C26CB-E579-4B94-B8DB-559E76F5A73B}" type="presOf" srcId="{CC3D85C3-688D-4979-8C1D-DEA1E45B313A}" destId="{270C902C-58BC-40BE-BB1B-DB0888ED2D64}" srcOrd="0" destOrd="3" presId="urn:microsoft.com/office/officeart/2005/8/layout/hProcess6"/>
    <dgm:cxn modelId="{E0BA3BCD-CE93-4E50-BB9C-BE6222E79D93}" type="presOf" srcId="{CA6F5DF8-4F11-403C-984A-E71523DB24B3}" destId="{072E78B0-AC98-4623-AE6D-98BF93AA9648}" srcOrd="0" destOrd="4" presId="urn:microsoft.com/office/officeart/2005/8/layout/hProcess6"/>
    <dgm:cxn modelId="{7C80F0D0-6C4B-4E3E-A975-888AFF8D4E5B}" type="presOf" srcId="{E951E6E0-5C57-4A48-9269-F12254C8472A}" destId="{270C902C-58BC-40BE-BB1B-DB0888ED2D64}" srcOrd="0" destOrd="7" presId="urn:microsoft.com/office/officeart/2005/8/layout/hProcess6"/>
    <dgm:cxn modelId="{185EACDA-E7A6-48BF-A577-B898D79EDB4E}" srcId="{ABC7AB50-3DD0-42A7-BA9D-F855A8DBAD90}" destId="{A53A5465-104D-4842-89D0-2A9CDE3F63B8}" srcOrd="8" destOrd="0" parTransId="{6A0563C6-8321-40C9-95A2-337DCF2B7F64}" sibTransId="{DB6FC782-FCB2-4FC8-8747-90E3DD18B00F}"/>
    <dgm:cxn modelId="{51B9ACE2-B6B2-4F72-BAF4-AF4A633C026B}" srcId="{84D71E9C-789A-4DAB-9814-A1A27BCFCC45}" destId="{72C8A0F1-5961-44CC-B47F-D1F68A10AE2C}" srcOrd="2" destOrd="0" parTransId="{87E0BF0F-795E-40D8-BC68-FA18AFEC7914}" sibTransId="{3C255243-F103-4255-B844-B02DFA07894C}"/>
    <dgm:cxn modelId="{3D8F0DE8-8588-4172-88D4-AD9D0C7B3A3E}" type="presOf" srcId="{CA6F5DF8-4F11-403C-984A-E71523DB24B3}" destId="{7F5D7E41-0A0B-4D7D-904D-90A6A91D75DA}" srcOrd="1" destOrd="4" presId="urn:microsoft.com/office/officeart/2005/8/layout/hProcess6"/>
    <dgm:cxn modelId="{6E6841E8-610F-466C-B061-9E4750B91B0F}" type="presOf" srcId="{84D71E9C-789A-4DAB-9814-A1A27BCFCC45}" destId="{210559B6-0E5E-4CF5-AA27-32F7F69BE552}" srcOrd="0" destOrd="0" presId="urn:microsoft.com/office/officeart/2005/8/layout/hProcess6"/>
    <dgm:cxn modelId="{7E1CB4EA-3345-4F93-8008-B36772C21B87}" type="presOf" srcId="{B106FB4E-62D7-4477-9568-F57987C15F42}" destId="{270C902C-58BC-40BE-BB1B-DB0888ED2D64}" srcOrd="0" destOrd="2" presId="urn:microsoft.com/office/officeart/2005/8/layout/hProcess6"/>
    <dgm:cxn modelId="{02A6E6F3-90B8-4606-B56D-C3982B81161A}" type="presOf" srcId="{0A527C42-23FD-4172-A902-07C71F223043}" destId="{7F5D7E41-0A0B-4D7D-904D-90A6A91D75DA}" srcOrd="1" destOrd="2" presId="urn:microsoft.com/office/officeart/2005/8/layout/hProcess6"/>
    <dgm:cxn modelId="{3D231CF9-050A-40A6-ABE0-C9BC3B48771F}" type="presOf" srcId="{FF5F67FD-D112-4C84-9E43-06B3E4C20A2C}" destId="{270C902C-58BC-40BE-BB1B-DB0888ED2D64}" srcOrd="0" destOrd="9" presId="urn:microsoft.com/office/officeart/2005/8/layout/hProcess6"/>
    <dgm:cxn modelId="{A6950AFA-D8A7-401C-AC03-C9A6C4B4CC4B}" type="presOf" srcId="{F3F80566-BE68-457B-82D4-62388A2BAE6E}" destId="{270C902C-58BC-40BE-BB1B-DB0888ED2D64}" srcOrd="0" destOrd="0" presId="urn:microsoft.com/office/officeart/2005/8/layout/hProcess6"/>
    <dgm:cxn modelId="{88E07CFC-292B-4B5C-99ED-B3F38D2BA22E}" type="presOf" srcId="{912BB79F-1580-4694-B61B-984FF0902D2F}" destId="{426C7D7B-86EB-4999-800C-D6CD8D6F0C3C}" srcOrd="0" destOrd="0" presId="urn:microsoft.com/office/officeart/2005/8/layout/hProcess6"/>
    <dgm:cxn modelId="{FE198DFE-5A74-40D1-A82E-4F874725A9DB}" type="presOf" srcId="{FF5F67FD-D112-4C84-9E43-06B3E4C20A2C}" destId="{ACE5E41A-066C-4B14-81D6-4B3D9740AE22}" srcOrd="1" destOrd="9" presId="urn:microsoft.com/office/officeart/2005/8/layout/hProcess6"/>
    <dgm:cxn modelId="{B76F09C4-DAB2-407D-98BA-341200231852}" type="presParOf" srcId="{210559B6-0E5E-4CF5-AA27-32F7F69BE552}" destId="{7C187E8A-0C92-4424-96A3-FAED5BEA498E}" srcOrd="0" destOrd="0" presId="urn:microsoft.com/office/officeart/2005/8/layout/hProcess6"/>
    <dgm:cxn modelId="{2FB11781-FBA0-4D74-BED2-D45C532CA12F}" type="presParOf" srcId="{7C187E8A-0C92-4424-96A3-FAED5BEA498E}" destId="{98F2B639-18CE-49EC-9B81-ACFB746B8A4E}" srcOrd="0" destOrd="0" presId="urn:microsoft.com/office/officeart/2005/8/layout/hProcess6"/>
    <dgm:cxn modelId="{4D9F9A34-76F2-4836-BBE8-83B2B5DA1D20}" type="presParOf" srcId="{7C187E8A-0C92-4424-96A3-FAED5BEA498E}" destId="{270C902C-58BC-40BE-BB1B-DB0888ED2D64}" srcOrd="1" destOrd="0" presId="urn:microsoft.com/office/officeart/2005/8/layout/hProcess6"/>
    <dgm:cxn modelId="{3E8A201A-24A7-4767-AD48-9C39FFC7FBEF}" type="presParOf" srcId="{7C187E8A-0C92-4424-96A3-FAED5BEA498E}" destId="{ACE5E41A-066C-4B14-81D6-4B3D9740AE22}" srcOrd="2" destOrd="0" presId="urn:microsoft.com/office/officeart/2005/8/layout/hProcess6"/>
    <dgm:cxn modelId="{133E2890-19F6-424C-AB7D-550457234047}" type="presParOf" srcId="{7C187E8A-0C92-4424-96A3-FAED5BEA498E}" destId="{96B9E8A9-D11A-4849-A86D-862A0D76B484}" srcOrd="3" destOrd="0" presId="urn:microsoft.com/office/officeart/2005/8/layout/hProcess6"/>
    <dgm:cxn modelId="{F19D95D7-C003-4994-92C7-3E8D3264C340}" type="presParOf" srcId="{210559B6-0E5E-4CF5-AA27-32F7F69BE552}" destId="{92BAC545-D227-416F-9AC7-4FF7ADF41043}" srcOrd="1" destOrd="0" presId="urn:microsoft.com/office/officeart/2005/8/layout/hProcess6"/>
    <dgm:cxn modelId="{BC85CD5B-35A6-47CB-86CE-561A9E84A55D}" type="presParOf" srcId="{210559B6-0E5E-4CF5-AA27-32F7F69BE552}" destId="{723B331F-7AED-424F-915F-FEC774C31E5E}" srcOrd="2" destOrd="0" presId="urn:microsoft.com/office/officeart/2005/8/layout/hProcess6"/>
    <dgm:cxn modelId="{9C055B55-8E11-43C1-A6C8-266F379EAFBB}" type="presParOf" srcId="{723B331F-7AED-424F-915F-FEC774C31E5E}" destId="{24441A72-3BB1-4EC4-A07C-D8C402F8FB73}" srcOrd="0" destOrd="0" presId="urn:microsoft.com/office/officeart/2005/8/layout/hProcess6"/>
    <dgm:cxn modelId="{4ECE78F5-645A-4142-AE6F-E36A360F03AC}" type="presParOf" srcId="{723B331F-7AED-424F-915F-FEC774C31E5E}" destId="{CD1761A8-EC86-47DA-8547-FB97B00DDFFB}" srcOrd="1" destOrd="0" presId="urn:microsoft.com/office/officeart/2005/8/layout/hProcess6"/>
    <dgm:cxn modelId="{3C969A44-74EE-4233-94D7-D10BC2CABC4E}" type="presParOf" srcId="{723B331F-7AED-424F-915F-FEC774C31E5E}" destId="{08C31DC5-359E-4391-B78C-CD6E7DEB0323}" srcOrd="2" destOrd="0" presId="urn:microsoft.com/office/officeart/2005/8/layout/hProcess6"/>
    <dgm:cxn modelId="{F86453C8-6D20-4EB9-902C-040D744B8843}" type="presParOf" srcId="{723B331F-7AED-424F-915F-FEC774C31E5E}" destId="{426C7D7B-86EB-4999-800C-D6CD8D6F0C3C}" srcOrd="3" destOrd="0" presId="urn:microsoft.com/office/officeart/2005/8/layout/hProcess6"/>
    <dgm:cxn modelId="{25BD0236-A69E-4304-B405-9F5C2414C5A7}" type="presParOf" srcId="{210559B6-0E5E-4CF5-AA27-32F7F69BE552}" destId="{44F094D8-C45A-49DA-B930-0B493E946475}" srcOrd="3" destOrd="0" presId="urn:microsoft.com/office/officeart/2005/8/layout/hProcess6"/>
    <dgm:cxn modelId="{6469B0D7-C111-40CB-BCF5-818CD3D1914D}" type="presParOf" srcId="{210559B6-0E5E-4CF5-AA27-32F7F69BE552}" destId="{5181893B-E555-43B1-AFDC-EE624594F507}" srcOrd="4" destOrd="0" presId="urn:microsoft.com/office/officeart/2005/8/layout/hProcess6"/>
    <dgm:cxn modelId="{A323B6F6-A4F1-4FA0-9CF0-0CA277E95AAA}" type="presParOf" srcId="{5181893B-E555-43B1-AFDC-EE624594F507}" destId="{CE92191D-1B10-4A66-B046-397D580FE77E}" srcOrd="0" destOrd="0" presId="urn:microsoft.com/office/officeart/2005/8/layout/hProcess6"/>
    <dgm:cxn modelId="{0EA36DD6-6178-4E5C-AB1E-3E06E7968610}" type="presParOf" srcId="{5181893B-E555-43B1-AFDC-EE624594F507}" destId="{072E78B0-AC98-4623-AE6D-98BF93AA9648}" srcOrd="1" destOrd="0" presId="urn:microsoft.com/office/officeart/2005/8/layout/hProcess6"/>
    <dgm:cxn modelId="{7E15F756-D87F-4998-AF82-FAC99029CB5B}" type="presParOf" srcId="{5181893B-E555-43B1-AFDC-EE624594F507}" destId="{7F5D7E41-0A0B-4D7D-904D-90A6A91D75DA}" srcOrd="2" destOrd="0" presId="urn:microsoft.com/office/officeart/2005/8/layout/hProcess6"/>
    <dgm:cxn modelId="{3E0AFA68-D0A4-4DEA-99C4-443AAF90D8EB}" type="presParOf" srcId="{5181893B-E555-43B1-AFDC-EE624594F507}" destId="{ED7A2BDD-0607-43D4-B172-FB760EC152BE}"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BB898-0AD5-4761-B34D-F7307830EBC6}">
      <dsp:nvSpPr>
        <dsp:cNvPr id="0" name=""/>
        <dsp:cNvSpPr/>
      </dsp:nvSpPr>
      <dsp:spPr>
        <a:xfrm>
          <a:off x="508800" y="402612"/>
          <a:ext cx="1729574" cy="1313135"/>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E4DD27-9E67-4A8B-AA44-D663E09D3736}">
      <dsp:nvSpPr>
        <dsp:cNvPr id="0" name=""/>
        <dsp:cNvSpPr/>
      </dsp:nvSpPr>
      <dsp:spPr>
        <a:xfrm>
          <a:off x="474520" y="692136"/>
          <a:ext cx="1382892" cy="6981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NL" sz="1600" kern="1200" dirty="0"/>
            <a:t>ambities</a:t>
          </a:r>
        </a:p>
      </dsp:txBody>
      <dsp:txXfrm>
        <a:off x="677040" y="794379"/>
        <a:ext cx="977852" cy="493676"/>
      </dsp:txXfrm>
    </dsp:sp>
    <dsp:sp modelId="{3D682596-21F9-4A40-8356-1E2BEB6CA681}">
      <dsp:nvSpPr>
        <dsp:cNvPr id="0" name=""/>
        <dsp:cNvSpPr/>
      </dsp:nvSpPr>
      <dsp:spPr>
        <a:xfrm>
          <a:off x="2007947" y="402612"/>
          <a:ext cx="1738160" cy="1313135"/>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942C0C-0131-4D71-91EA-E91B0F64EBFC}">
      <dsp:nvSpPr>
        <dsp:cNvPr id="0" name=""/>
        <dsp:cNvSpPr/>
      </dsp:nvSpPr>
      <dsp:spPr>
        <a:xfrm>
          <a:off x="1607881" y="692136"/>
          <a:ext cx="1665881" cy="6981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NL" sz="1600" kern="1200" dirty="0"/>
            <a:t>programma van eisen</a:t>
          </a:r>
        </a:p>
      </dsp:txBody>
      <dsp:txXfrm>
        <a:off x="1851844" y="794379"/>
        <a:ext cx="1177955" cy="493676"/>
      </dsp:txXfrm>
    </dsp:sp>
    <dsp:sp modelId="{AFCBDCF8-F839-40D2-833A-5D9EC34A104B}">
      <dsp:nvSpPr>
        <dsp:cNvPr id="0" name=""/>
        <dsp:cNvSpPr/>
      </dsp:nvSpPr>
      <dsp:spPr>
        <a:xfrm>
          <a:off x="3565457" y="402612"/>
          <a:ext cx="1502228" cy="1313135"/>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FCF0C3-9E13-485A-AC69-4BF7007889BA}">
      <dsp:nvSpPr>
        <dsp:cNvPr id="0" name=""/>
        <dsp:cNvSpPr/>
      </dsp:nvSpPr>
      <dsp:spPr>
        <a:xfrm>
          <a:off x="3347040" y="701354"/>
          <a:ext cx="1299255" cy="6981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NL" sz="1600" kern="1200" dirty="0"/>
            <a:t>strategie</a:t>
          </a:r>
        </a:p>
      </dsp:txBody>
      <dsp:txXfrm>
        <a:off x="3537311" y="803597"/>
        <a:ext cx="918713" cy="493676"/>
      </dsp:txXfrm>
    </dsp:sp>
    <dsp:sp modelId="{E84879E7-BA4C-4A6F-95B7-B6CC27877F3A}">
      <dsp:nvSpPr>
        <dsp:cNvPr id="0" name=""/>
        <dsp:cNvSpPr/>
      </dsp:nvSpPr>
      <dsp:spPr>
        <a:xfrm>
          <a:off x="4876021" y="344869"/>
          <a:ext cx="1631457" cy="1406182"/>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F07595-CB97-43CA-9D02-98CB640DA87C}">
      <dsp:nvSpPr>
        <dsp:cNvPr id="0" name=""/>
        <dsp:cNvSpPr/>
      </dsp:nvSpPr>
      <dsp:spPr>
        <a:xfrm>
          <a:off x="4758858" y="698697"/>
          <a:ext cx="1665881" cy="7039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NL" sz="1600" kern="1200" dirty="0"/>
            <a:t>instrumenten</a:t>
          </a:r>
        </a:p>
      </dsp:txBody>
      <dsp:txXfrm>
        <a:off x="5002821" y="801786"/>
        <a:ext cx="1177955" cy="4977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C902C-58BC-40BE-BB1B-DB0888ED2D64}">
      <dsp:nvSpPr>
        <dsp:cNvPr id="0" name=""/>
        <dsp:cNvSpPr/>
      </dsp:nvSpPr>
      <dsp:spPr>
        <a:xfrm>
          <a:off x="760479" y="-2"/>
          <a:ext cx="3718585" cy="2800933"/>
        </a:xfrm>
        <a:prstGeom prst="rightArrow">
          <a:avLst>
            <a:gd name="adj1" fmla="val 70000"/>
            <a:gd name="adj2" fmla="val 50000"/>
          </a:avLst>
        </a:prstGeom>
        <a:solidFill>
          <a:schemeClr val="accent6">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70000"/>
            </a:lnSpc>
            <a:spcBef>
              <a:spcPct val="0"/>
            </a:spcBef>
            <a:spcAft>
              <a:spcPts val="0"/>
            </a:spcAft>
            <a:buChar char="•"/>
          </a:pPr>
          <a:r>
            <a:rPr lang="nl-NL" sz="1600" kern="1200" dirty="0"/>
            <a:t>energie-effici</a:t>
          </a:r>
          <a:r>
            <a:rPr lang="nl-NL" sz="1600" kern="1200" dirty="0">
              <a:latin typeface="Calibri" panose="020F0502020204030204" pitchFamily="34" charset="0"/>
              <a:cs typeface="Calibri" panose="020F0502020204030204" pitchFamily="34" charset="0"/>
            </a:rPr>
            <a:t>ënt</a:t>
          </a:r>
          <a:endParaRPr lang="nl-NL" sz="1600" kern="1200" dirty="0"/>
        </a:p>
        <a:p>
          <a:pPr marL="171450" lvl="1" indent="-171450" algn="l" defTabSz="711200">
            <a:lnSpc>
              <a:spcPct val="70000"/>
            </a:lnSpc>
            <a:spcBef>
              <a:spcPct val="0"/>
            </a:spcBef>
            <a:spcAft>
              <a:spcPts val="0"/>
            </a:spcAft>
            <a:buChar char="•"/>
          </a:pPr>
          <a:r>
            <a:rPr lang="nl-NL" sz="1600" kern="1200" dirty="0"/>
            <a:t>milieu-impact</a:t>
          </a:r>
        </a:p>
        <a:p>
          <a:pPr marL="171450" lvl="1" indent="-171450" algn="l" defTabSz="711200">
            <a:lnSpc>
              <a:spcPct val="70000"/>
            </a:lnSpc>
            <a:spcBef>
              <a:spcPct val="0"/>
            </a:spcBef>
            <a:spcAft>
              <a:spcPts val="0"/>
            </a:spcAft>
            <a:buChar char="•"/>
          </a:pPr>
          <a:r>
            <a:rPr lang="nl-NL" sz="1600" kern="1200" dirty="0"/>
            <a:t>hergebruik</a:t>
          </a:r>
        </a:p>
        <a:p>
          <a:pPr marL="171450" lvl="1" indent="-171450" algn="l" defTabSz="711200">
            <a:lnSpc>
              <a:spcPct val="70000"/>
            </a:lnSpc>
            <a:spcBef>
              <a:spcPct val="0"/>
            </a:spcBef>
            <a:spcAft>
              <a:spcPts val="0"/>
            </a:spcAft>
            <a:buChar char="•"/>
          </a:pPr>
          <a:r>
            <a:rPr lang="nl-NL" sz="1600" kern="1200" dirty="0"/>
            <a:t>recycling</a:t>
          </a:r>
        </a:p>
        <a:p>
          <a:pPr marL="171450" lvl="1" indent="-171450" algn="l" defTabSz="711200">
            <a:lnSpc>
              <a:spcPct val="70000"/>
            </a:lnSpc>
            <a:spcBef>
              <a:spcPct val="0"/>
            </a:spcBef>
            <a:spcAft>
              <a:spcPts val="0"/>
            </a:spcAft>
            <a:buChar char="•"/>
          </a:pPr>
          <a:r>
            <a:rPr lang="nl-NL" sz="1600" kern="1200" dirty="0"/>
            <a:t>biobased</a:t>
          </a:r>
        </a:p>
        <a:p>
          <a:pPr marL="171450" lvl="1" indent="-171450" algn="l" defTabSz="711200">
            <a:lnSpc>
              <a:spcPct val="70000"/>
            </a:lnSpc>
            <a:spcBef>
              <a:spcPct val="0"/>
            </a:spcBef>
            <a:spcAft>
              <a:spcPts val="0"/>
            </a:spcAft>
            <a:buChar char="•"/>
          </a:pPr>
          <a:r>
            <a:rPr lang="nl-NL" sz="1600" kern="1200" dirty="0" err="1"/>
            <a:t>losmaakbaar</a:t>
          </a:r>
          <a:endParaRPr lang="nl-NL" sz="1600" kern="1200" dirty="0"/>
        </a:p>
        <a:p>
          <a:pPr marL="171450" lvl="1" indent="-171450" algn="l" defTabSz="711200">
            <a:lnSpc>
              <a:spcPct val="70000"/>
            </a:lnSpc>
            <a:spcBef>
              <a:spcPct val="0"/>
            </a:spcBef>
            <a:spcAft>
              <a:spcPts val="0"/>
            </a:spcAft>
            <a:buChar char="•"/>
          </a:pPr>
          <a:r>
            <a:rPr lang="nl-NL" sz="1600" kern="1200" dirty="0"/>
            <a:t>modulair</a:t>
          </a:r>
        </a:p>
        <a:p>
          <a:pPr marL="171450" lvl="1" indent="-171450" algn="l" defTabSz="711200">
            <a:lnSpc>
              <a:spcPct val="70000"/>
            </a:lnSpc>
            <a:spcBef>
              <a:spcPct val="0"/>
            </a:spcBef>
            <a:spcAft>
              <a:spcPts val="0"/>
            </a:spcAft>
            <a:buChar char="•"/>
          </a:pPr>
          <a:r>
            <a:rPr lang="nl-NL" sz="1600" kern="1200" dirty="0"/>
            <a:t>industrieel</a:t>
          </a:r>
        </a:p>
        <a:p>
          <a:pPr marL="171450" lvl="1" indent="-171450" algn="l" defTabSz="711200">
            <a:lnSpc>
              <a:spcPct val="70000"/>
            </a:lnSpc>
            <a:spcBef>
              <a:spcPct val="0"/>
            </a:spcBef>
            <a:spcAft>
              <a:spcPts val="0"/>
            </a:spcAft>
            <a:buChar char="•"/>
          </a:pPr>
          <a:r>
            <a:rPr lang="nl-NL" sz="1600" kern="1200" dirty="0" err="1"/>
            <a:t>natuurinclusief</a:t>
          </a:r>
          <a:endParaRPr lang="nl-NL" sz="1600" kern="1200" dirty="0"/>
        </a:p>
        <a:p>
          <a:pPr marL="171450" lvl="1" indent="-171450" algn="l" defTabSz="711200">
            <a:lnSpc>
              <a:spcPct val="70000"/>
            </a:lnSpc>
            <a:spcBef>
              <a:spcPct val="0"/>
            </a:spcBef>
            <a:spcAft>
              <a:spcPts val="0"/>
            </a:spcAft>
            <a:buChar char="•"/>
          </a:pPr>
          <a:r>
            <a:rPr lang="nl-NL" sz="1600" kern="1200" dirty="0"/>
            <a:t>……..</a:t>
          </a:r>
        </a:p>
      </dsp:txBody>
      <dsp:txXfrm>
        <a:off x="1690125" y="420138"/>
        <a:ext cx="1812810" cy="1960653"/>
      </dsp:txXfrm>
    </dsp:sp>
    <dsp:sp modelId="{96B9E8A9-D11A-4849-A86D-862A0D76B484}">
      <dsp:nvSpPr>
        <dsp:cNvPr id="0" name=""/>
        <dsp:cNvSpPr/>
      </dsp:nvSpPr>
      <dsp:spPr>
        <a:xfrm>
          <a:off x="0" y="714571"/>
          <a:ext cx="1693526" cy="14758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NL" sz="1600" kern="1200" dirty="0"/>
            <a:t>Omgevings-wijzer</a:t>
          </a:r>
        </a:p>
        <a:p>
          <a:pPr marL="0" lvl="0" indent="0" algn="ctr" defTabSz="711200">
            <a:lnSpc>
              <a:spcPct val="90000"/>
            </a:lnSpc>
            <a:spcBef>
              <a:spcPct val="0"/>
            </a:spcBef>
            <a:spcAft>
              <a:spcPct val="35000"/>
            </a:spcAft>
            <a:buNone/>
          </a:pPr>
          <a:r>
            <a:rPr lang="nl-NL" sz="1600" kern="1200" dirty="0"/>
            <a:t>Ambitiewijzer </a:t>
          </a:r>
        </a:p>
        <a:p>
          <a:pPr marL="0" lvl="0" indent="0" algn="ctr" defTabSz="711200">
            <a:lnSpc>
              <a:spcPct val="90000"/>
            </a:lnSpc>
            <a:spcBef>
              <a:spcPct val="0"/>
            </a:spcBef>
            <a:spcAft>
              <a:spcPct val="35000"/>
            </a:spcAft>
            <a:buNone/>
          </a:pPr>
          <a:r>
            <a:rPr lang="nl-NL" sz="1600" kern="1200" dirty="0"/>
            <a:t> &amp; PVE</a:t>
          </a:r>
        </a:p>
      </dsp:txBody>
      <dsp:txXfrm>
        <a:off x="248011" y="930697"/>
        <a:ext cx="1197504" cy="1043551"/>
      </dsp:txXfrm>
    </dsp:sp>
    <dsp:sp modelId="{CD1761A8-EC86-47DA-8547-FB97B00DDFFB}">
      <dsp:nvSpPr>
        <dsp:cNvPr id="0" name=""/>
        <dsp:cNvSpPr/>
      </dsp:nvSpPr>
      <dsp:spPr>
        <a:xfrm>
          <a:off x="3834312" y="-2"/>
          <a:ext cx="3670475" cy="2800933"/>
        </a:xfrm>
        <a:prstGeom prst="rightArrow">
          <a:avLst>
            <a:gd name="adj1" fmla="val 70000"/>
            <a:gd name="adj2" fmla="val 50000"/>
          </a:avLst>
        </a:prstGeom>
        <a:solidFill>
          <a:schemeClr val="accent6">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6C7D7B-86EB-4999-800C-D6CD8D6F0C3C}">
      <dsp:nvSpPr>
        <dsp:cNvPr id="0" name=""/>
        <dsp:cNvSpPr/>
      </dsp:nvSpPr>
      <dsp:spPr>
        <a:xfrm>
          <a:off x="3130629" y="515762"/>
          <a:ext cx="1829988" cy="17593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ts val="0"/>
            </a:spcAft>
            <a:buNone/>
          </a:pPr>
          <a:r>
            <a:rPr lang="nl-NL" sz="1600" kern="1200" dirty="0"/>
            <a:t>gekozen</a:t>
          </a:r>
        </a:p>
        <a:p>
          <a:pPr marL="0" lvl="0" indent="0" algn="ctr" defTabSz="711200">
            <a:lnSpc>
              <a:spcPct val="90000"/>
            </a:lnSpc>
            <a:spcBef>
              <a:spcPct val="0"/>
            </a:spcBef>
            <a:spcAft>
              <a:spcPts val="0"/>
            </a:spcAft>
            <a:buNone/>
          </a:pPr>
          <a:r>
            <a:rPr lang="nl-NL" sz="1600" kern="1200" dirty="0"/>
            <a:t>strategie</a:t>
          </a:r>
        </a:p>
      </dsp:txBody>
      <dsp:txXfrm>
        <a:off x="3398625" y="773418"/>
        <a:ext cx="1293996" cy="1244075"/>
      </dsp:txXfrm>
    </dsp:sp>
    <dsp:sp modelId="{072E78B0-AC98-4623-AE6D-98BF93AA9648}">
      <dsp:nvSpPr>
        <dsp:cNvPr id="0" name=""/>
        <dsp:cNvSpPr/>
      </dsp:nvSpPr>
      <dsp:spPr>
        <a:xfrm>
          <a:off x="7487171" y="-2"/>
          <a:ext cx="3912351" cy="2800933"/>
        </a:xfrm>
        <a:prstGeom prst="rightArrow">
          <a:avLst>
            <a:gd name="adj1" fmla="val 70000"/>
            <a:gd name="adj2" fmla="val 50000"/>
          </a:avLst>
        </a:prstGeom>
        <a:solidFill>
          <a:schemeClr val="accent6">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70000"/>
            </a:lnSpc>
            <a:spcBef>
              <a:spcPct val="0"/>
            </a:spcBef>
            <a:spcAft>
              <a:spcPct val="15000"/>
            </a:spcAft>
            <a:buChar char="•"/>
          </a:pPr>
          <a:r>
            <a:rPr lang="nl-NL" sz="1600" kern="1200" dirty="0"/>
            <a:t>Milieuprestatie / Dubocalc</a:t>
          </a:r>
        </a:p>
        <a:p>
          <a:pPr marL="171450" lvl="1" indent="-171450" algn="l" defTabSz="711200">
            <a:lnSpc>
              <a:spcPct val="70000"/>
            </a:lnSpc>
            <a:spcBef>
              <a:spcPct val="0"/>
            </a:spcBef>
            <a:spcAft>
              <a:spcPct val="15000"/>
            </a:spcAft>
            <a:buChar char="•"/>
          </a:pPr>
          <a:r>
            <a:rPr lang="nl-NL" sz="1600" kern="1200" dirty="0"/>
            <a:t>CO₂-prestatieladder</a:t>
          </a:r>
        </a:p>
        <a:p>
          <a:pPr marL="171450" lvl="1" indent="-171450" algn="l" defTabSz="711200">
            <a:lnSpc>
              <a:spcPct val="70000"/>
            </a:lnSpc>
            <a:spcBef>
              <a:spcPct val="0"/>
            </a:spcBef>
            <a:spcAft>
              <a:spcPct val="15000"/>
            </a:spcAft>
            <a:buChar char="•"/>
          </a:pPr>
          <a:r>
            <a:rPr lang="nl-NL" sz="1600" kern="1200" dirty="0"/>
            <a:t>BENG (B&amp;U)</a:t>
          </a:r>
        </a:p>
        <a:p>
          <a:pPr marL="171450" lvl="1" indent="-171450" algn="l" defTabSz="711200">
            <a:lnSpc>
              <a:spcPct val="70000"/>
            </a:lnSpc>
            <a:spcBef>
              <a:spcPct val="0"/>
            </a:spcBef>
            <a:spcAft>
              <a:spcPct val="15000"/>
            </a:spcAft>
            <a:buChar char="•"/>
          </a:pPr>
          <a:r>
            <a:rPr lang="nl-NL" sz="1600" kern="1200" dirty="0" err="1"/>
            <a:t>Losmaakbaarheids</a:t>
          </a:r>
          <a:r>
            <a:rPr lang="nl-NL" sz="1600" kern="1200" dirty="0"/>
            <a:t>-index</a:t>
          </a:r>
        </a:p>
        <a:p>
          <a:pPr marL="171450" lvl="1" indent="-171450" algn="l" defTabSz="711200">
            <a:lnSpc>
              <a:spcPct val="70000"/>
            </a:lnSpc>
            <a:spcBef>
              <a:spcPct val="0"/>
            </a:spcBef>
            <a:spcAft>
              <a:spcPct val="15000"/>
            </a:spcAft>
            <a:buChar char="•"/>
          </a:pPr>
          <a:r>
            <a:rPr lang="nl-NL" sz="1600" kern="1200" dirty="0" err="1"/>
            <a:t>Toolbox</a:t>
          </a:r>
          <a:r>
            <a:rPr lang="nl-NL" sz="1600" kern="1200" dirty="0"/>
            <a:t> </a:t>
          </a:r>
          <a:r>
            <a:rPr lang="nl-NL" sz="1600" kern="1200" dirty="0" err="1"/>
            <a:t>natuurinclusief</a:t>
          </a:r>
          <a:r>
            <a:rPr lang="nl-NL" sz="1600" kern="1200" dirty="0"/>
            <a:t> bouwen</a:t>
          </a:r>
        </a:p>
      </dsp:txBody>
      <dsp:txXfrm>
        <a:off x="8465258" y="420138"/>
        <a:ext cx="1953936" cy="1960653"/>
      </dsp:txXfrm>
    </dsp:sp>
    <dsp:sp modelId="{ED7A2BDD-0607-43D4-B172-FB760EC152BE}">
      <dsp:nvSpPr>
        <dsp:cNvPr id="0" name=""/>
        <dsp:cNvSpPr/>
      </dsp:nvSpPr>
      <dsp:spPr>
        <a:xfrm>
          <a:off x="6703837" y="617505"/>
          <a:ext cx="1799279" cy="16919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NL" sz="1600" kern="1200" dirty="0"/>
            <a:t>instrumenten ontwerpfase</a:t>
          </a:r>
        </a:p>
      </dsp:txBody>
      <dsp:txXfrm>
        <a:off x="6967335" y="865283"/>
        <a:ext cx="1272283" cy="119637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984871" cy="502834"/>
          </a:xfrm>
          <a:prstGeom prst="rect">
            <a:avLst/>
          </a:prstGeom>
        </p:spPr>
        <p:txBody>
          <a:bodyPr vert="horz" lIns="96620" tIns="48311" rIns="96620" bIns="48311" rtlCol="0"/>
          <a:lstStyle>
            <a:lvl1pPr algn="l">
              <a:defRPr sz="1300"/>
            </a:lvl1pPr>
          </a:lstStyle>
          <a:p>
            <a:endParaRPr lang="nl-NL" dirty="0"/>
          </a:p>
        </p:txBody>
      </p:sp>
      <p:sp>
        <p:nvSpPr>
          <p:cNvPr id="3" name="Tijdelijke aanduiding voor datum 2"/>
          <p:cNvSpPr>
            <a:spLocks noGrp="1"/>
          </p:cNvSpPr>
          <p:nvPr>
            <p:ph type="dt" idx="1"/>
          </p:nvPr>
        </p:nvSpPr>
        <p:spPr>
          <a:xfrm>
            <a:off x="3901699" y="1"/>
            <a:ext cx="2984871" cy="502834"/>
          </a:xfrm>
          <a:prstGeom prst="rect">
            <a:avLst/>
          </a:prstGeom>
        </p:spPr>
        <p:txBody>
          <a:bodyPr vert="horz" lIns="96620" tIns="48311" rIns="96620" bIns="48311" rtlCol="0"/>
          <a:lstStyle>
            <a:lvl1pPr algn="r">
              <a:defRPr sz="1300"/>
            </a:lvl1pPr>
          </a:lstStyle>
          <a:p>
            <a:fld id="{9B7BC5FA-4EB1-4969-9028-0615B180F66D}" type="datetimeFigureOut">
              <a:rPr lang="nl-NL" smtClean="0"/>
              <a:t>11-4-2022</a:t>
            </a:fld>
            <a:endParaRPr lang="nl-NL" dirty="0"/>
          </a:p>
        </p:txBody>
      </p:sp>
      <p:sp>
        <p:nvSpPr>
          <p:cNvPr id="4" name="Tijdelijke aanduiding voor dia-afbeelding 3"/>
          <p:cNvSpPr>
            <a:spLocks noGrp="1" noRot="1" noChangeAspect="1"/>
          </p:cNvSpPr>
          <p:nvPr>
            <p:ph type="sldImg" idx="2"/>
          </p:nvPr>
        </p:nvSpPr>
        <p:spPr>
          <a:xfrm>
            <a:off x="438150" y="1252538"/>
            <a:ext cx="6011863" cy="3381375"/>
          </a:xfrm>
          <a:prstGeom prst="rect">
            <a:avLst/>
          </a:prstGeom>
          <a:noFill/>
          <a:ln w="12700">
            <a:solidFill>
              <a:prstClr val="black"/>
            </a:solidFill>
          </a:ln>
        </p:spPr>
        <p:txBody>
          <a:bodyPr vert="horz" lIns="96620" tIns="48311" rIns="96620" bIns="48311" rtlCol="0" anchor="ctr"/>
          <a:lstStyle/>
          <a:p>
            <a:endParaRPr lang="nl-NL" dirty="0"/>
          </a:p>
        </p:txBody>
      </p:sp>
      <p:sp>
        <p:nvSpPr>
          <p:cNvPr id="5" name="Tijdelijke aanduiding voor notities 4"/>
          <p:cNvSpPr>
            <a:spLocks noGrp="1"/>
          </p:cNvSpPr>
          <p:nvPr>
            <p:ph type="body" sz="quarter" idx="3"/>
          </p:nvPr>
        </p:nvSpPr>
        <p:spPr>
          <a:xfrm>
            <a:off x="688817" y="4823034"/>
            <a:ext cx="5510530" cy="3946118"/>
          </a:xfrm>
          <a:prstGeom prst="rect">
            <a:avLst/>
          </a:prstGeom>
        </p:spPr>
        <p:txBody>
          <a:bodyPr vert="horz" lIns="96620" tIns="48311" rIns="96620" bIns="48311"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519055"/>
            <a:ext cx="2984871" cy="502833"/>
          </a:xfrm>
          <a:prstGeom prst="rect">
            <a:avLst/>
          </a:prstGeom>
        </p:spPr>
        <p:txBody>
          <a:bodyPr vert="horz" lIns="96620" tIns="48311" rIns="96620" bIns="48311" rtlCol="0" anchor="b"/>
          <a:lstStyle>
            <a:lvl1pPr algn="l">
              <a:defRPr sz="1300"/>
            </a:lvl1pPr>
          </a:lstStyle>
          <a:p>
            <a:endParaRPr lang="nl-NL" dirty="0"/>
          </a:p>
        </p:txBody>
      </p:sp>
      <p:sp>
        <p:nvSpPr>
          <p:cNvPr id="7" name="Tijdelijke aanduiding voor dianummer 6"/>
          <p:cNvSpPr>
            <a:spLocks noGrp="1"/>
          </p:cNvSpPr>
          <p:nvPr>
            <p:ph type="sldNum" sz="quarter" idx="5"/>
          </p:nvPr>
        </p:nvSpPr>
        <p:spPr>
          <a:xfrm>
            <a:off x="3901699" y="9519055"/>
            <a:ext cx="2984871" cy="502833"/>
          </a:xfrm>
          <a:prstGeom prst="rect">
            <a:avLst/>
          </a:prstGeom>
        </p:spPr>
        <p:txBody>
          <a:bodyPr vert="horz" lIns="96620" tIns="48311" rIns="96620" bIns="48311" rtlCol="0" anchor="b"/>
          <a:lstStyle>
            <a:lvl1pPr algn="r">
              <a:defRPr sz="1300"/>
            </a:lvl1pPr>
          </a:lstStyle>
          <a:p>
            <a:fld id="{FAABF7D7-092D-4384-941C-F8145FDEEE04}" type="slidenum">
              <a:rPr lang="nl-NL" smtClean="0"/>
              <a:t>‹nr.›</a:t>
            </a:fld>
            <a:endParaRPr lang="nl-NL" dirty="0"/>
          </a:p>
        </p:txBody>
      </p:sp>
    </p:spTree>
    <p:extLst>
      <p:ext uri="{BB962C8B-B14F-4D97-AF65-F5344CB8AC3E}">
        <p14:creationId xmlns:p14="http://schemas.microsoft.com/office/powerpoint/2010/main" val="4020171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bouwnatuurinclusief.nl/"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checklistgroenbouwen.nl/"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rijkswaterstaat.nl/zakelijk/zakendoen-met-rijkswaterstaat/inkoopbeleid/duurzaam-inkopen/index.aspx"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a:t>
            </a:fld>
            <a:endParaRPr lang="nl-NL" dirty="0"/>
          </a:p>
        </p:txBody>
      </p:sp>
    </p:spTree>
    <p:extLst>
      <p:ext uri="{BB962C8B-B14F-4D97-AF65-F5344CB8AC3E}">
        <p14:creationId xmlns:p14="http://schemas.microsoft.com/office/powerpoint/2010/main" val="1523033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Circulaire Bouweconomie voorkomt uitputting van de materiaalvoorraden, de vervuiling van de leefomgeving en de aantasting van het ecosysteem door gebruik te maken van gebruikte en hernieuwbare grondstoffen.</a:t>
            </a:r>
          </a:p>
          <a:p>
            <a:pPr marL="343894" indent="-343894">
              <a:buFont typeface="Arial" panose="020B0604020202020204" pitchFamily="34" charset="0"/>
              <a:buChar char="•"/>
            </a:pPr>
            <a:r>
              <a:rPr lang="nl-NL" dirty="0"/>
              <a:t>Hergebruik en recycling van oude materialen, producten, objecten en afvalstromen;</a:t>
            </a:r>
          </a:p>
          <a:p>
            <a:pPr marL="343894" indent="-343894">
              <a:buFont typeface="Arial" panose="020B0604020202020204" pitchFamily="34" charset="0"/>
              <a:buChar char="•"/>
            </a:pPr>
            <a:r>
              <a:rPr lang="nl-NL" dirty="0"/>
              <a:t>Gebruik van hernieuwbare en  biologische(biobased) materialen, zoals hout, stro, cellulose, hennep, olifantsgras, mycelium, …</a:t>
            </a:r>
          </a:p>
          <a:p>
            <a:pPr marL="0" indent="0">
              <a:buFont typeface="Arial" panose="020B0604020202020204" pitchFamily="34" charset="0"/>
              <a:buNone/>
            </a:pPr>
            <a:r>
              <a:rPr lang="nl-NL" dirty="0"/>
              <a:t>Slopen en bouwen is niet in balans en naar verwachting zal in de komende jaren die balans ook niet worden bereikt. Dat betekent dat de balans moet worden gerealiseerd met toevoeging van hernieuwbare materialen, (biobased) materialen die de voortdurend kunnen worden aangemaakt zonder de leefomgeving te vervuilen of het ecosysteem aan te tasten.</a:t>
            </a:r>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12</a:t>
            </a:fld>
            <a:endParaRPr lang="nl-NL" dirty="0"/>
          </a:p>
        </p:txBody>
      </p:sp>
    </p:spTree>
    <p:extLst>
      <p:ext uri="{BB962C8B-B14F-4D97-AF65-F5344CB8AC3E}">
        <p14:creationId xmlns:p14="http://schemas.microsoft.com/office/powerpoint/2010/main" val="3759752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Eigenlijk is er geen goed begrippenkader dat het verschil tussen circulariteit, duurzaamheid en milieuprestatie duidelijk maakt. Het begrip verduurzaming wordt door de rijksoverheid tot nu toe gebruikt met betrekking tot energiebesparing en energie-efficiency. Circulariteit wordt nu veelal gebruikt als paraplu-term. Maar circulair heeft niet per definitie een lage milieu-impact. De invalshoek van deze lesbrief is dat circulariteit een strategie is om tot een duurzaam bouwwerk te komen, terwijl milieuprestatie een instrument is waarmee de mate van duurzaamheid van een bouwwerk kan worden vastgesteld.</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13</a:t>
            </a:fld>
            <a:endParaRPr lang="nl-NL" dirty="0"/>
          </a:p>
        </p:txBody>
      </p:sp>
    </p:spTree>
    <p:extLst>
      <p:ext uri="{BB962C8B-B14F-4D97-AF65-F5344CB8AC3E}">
        <p14:creationId xmlns:p14="http://schemas.microsoft.com/office/powerpoint/2010/main" val="2339514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latin typeface="Candara" panose="020E0502030303020204" pitchFamily="34" charset="0"/>
              </a:rPr>
              <a:t>De milieuprestatie van een bouwwerk, zoals te berekenen is met Dubocalc, biedt de mogelijkheid om een integrale afweging te maken bij de ontwikkeling van een ecologisch verantwoord bouwwerk. Integrale afweging milieueffecten mogelijk op basis van vastgestelde effectcategorie</a:t>
            </a:r>
            <a:r>
              <a:rPr lang="nl-NL" sz="2000" dirty="0">
                <a:latin typeface="Candara" panose="020E0502030303020204" pitchFamily="34" charset="0"/>
                <a:cs typeface="Calibri" panose="020F0502020204030204" pitchFamily="34" charset="0"/>
              </a:rPr>
              <a:t>ën, o.a. GWP, vermesting, verzuring, toxiciteit. (zie sheet: beoordeelde </a:t>
            </a:r>
            <a:r>
              <a:rPr lang="nl-NL" sz="2000" dirty="0" err="1">
                <a:latin typeface="Candara" panose="020E0502030303020204" pitchFamily="34" charset="0"/>
                <a:cs typeface="Calibri" panose="020F0502020204030204" pitchFamily="34" charset="0"/>
              </a:rPr>
              <a:t>milieu-effecten</a:t>
            </a:r>
            <a:r>
              <a:rPr lang="nl-NL" sz="2000" dirty="0">
                <a:latin typeface="Candara" panose="020E050203030302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latin typeface="Candara" panose="020E0502030303020204" pitchFamily="34" charset="0"/>
                <a:cs typeface="Calibri" panose="020F0502020204030204" pitchFamily="34" charset="0"/>
              </a:rPr>
              <a:t>De </a:t>
            </a:r>
            <a:r>
              <a:rPr lang="nl-NL" sz="2000" dirty="0">
                <a:latin typeface="Candara" panose="020E0502030303020204" pitchFamily="34" charset="0"/>
              </a:rPr>
              <a:t>NMD-data en de MKI-berekening vormen input voor berekeningen die een indicatie geven voor de </a:t>
            </a:r>
            <a:r>
              <a:rPr lang="nl-NL" sz="2000" dirty="0" err="1">
                <a:latin typeface="Candara" panose="020E0502030303020204" pitchFamily="34" charset="0"/>
              </a:rPr>
              <a:t>milieugerelateerde</a:t>
            </a:r>
            <a:r>
              <a:rPr lang="nl-NL" sz="2000" dirty="0">
                <a:latin typeface="Candara" panose="020E0502030303020204" pitchFamily="34" charset="0"/>
              </a:rPr>
              <a:t> circulariteit van een bouwwerk. Het is berekening diengemaakt kan worden naast de MKI-berekening.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latin typeface="Candara" panose="020E0502030303020204" pitchFamily="34" charset="0"/>
              </a:rPr>
              <a:t>Het betreft de volgende indicatoren</a:t>
            </a:r>
            <a:r>
              <a:rPr lang="nl-NL" sz="2000" dirty="0">
                <a:latin typeface="Candara" panose="020E0502030303020204" pitchFamily="34" charset="0"/>
                <a:cs typeface="Calibri" panose="020F0502020204030204" pitchFamily="34" charset="0"/>
              </a:rPr>
              <a:t>:</a:t>
            </a:r>
          </a:p>
          <a:p>
            <a:pPr algn="l" fontAlgn="base">
              <a:buFont typeface="+mj-lt"/>
              <a:buAutoNum type="arabicPeriod"/>
            </a:pPr>
            <a:r>
              <a:rPr lang="nl-NL" sz="3200" b="0" i="0" dirty="0">
                <a:solidFill>
                  <a:srgbClr val="333333"/>
                </a:solidFill>
                <a:effectLst/>
                <a:latin typeface="Titillium Web" panose="00000500000000000000" pitchFamily="2" charset="0"/>
              </a:rPr>
              <a:t>Milieu-impact secundair materiaal (hergebruik en recycling) in inputstromen.</a:t>
            </a:r>
          </a:p>
          <a:p>
            <a:pPr algn="l" fontAlgn="base">
              <a:buFont typeface="+mj-lt"/>
              <a:buAutoNum type="arabicPeriod"/>
            </a:pPr>
            <a:r>
              <a:rPr lang="nl-NL" sz="3200" b="0" i="0" dirty="0">
                <a:solidFill>
                  <a:srgbClr val="333333"/>
                </a:solidFill>
                <a:effectLst/>
                <a:latin typeface="Titillium Web" panose="00000500000000000000" pitchFamily="2" charset="0"/>
              </a:rPr>
              <a:t>Milieu-impact van hergebruik in outputstromen.</a:t>
            </a:r>
          </a:p>
          <a:p>
            <a:pPr algn="l" fontAlgn="base">
              <a:buFont typeface="+mj-lt"/>
              <a:buAutoNum type="arabicPeriod"/>
            </a:pPr>
            <a:r>
              <a:rPr lang="nl-NL" sz="3200" b="0" i="0" dirty="0">
                <a:solidFill>
                  <a:srgbClr val="333333"/>
                </a:solidFill>
                <a:effectLst/>
                <a:latin typeface="Titillium Web" panose="00000500000000000000" pitchFamily="2" charset="0"/>
              </a:rPr>
              <a:t>Percentage secundair materiaal (hergebruik en recycling) in inputstromen.</a:t>
            </a:r>
          </a:p>
          <a:p>
            <a:pPr algn="l" fontAlgn="base">
              <a:buFont typeface="+mj-lt"/>
              <a:buAutoNum type="arabicPeriod"/>
            </a:pPr>
            <a:r>
              <a:rPr lang="nl-NL" sz="3200" b="0" i="0" dirty="0">
                <a:solidFill>
                  <a:srgbClr val="333333"/>
                </a:solidFill>
                <a:effectLst/>
                <a:latin typeface="Titillium Web" panose="00000500000000000000" pitchFamily="2" charset="0"/>
              </a:rPr>
              <a:t>Circulaire efficiëntie.</a:t>
            </a:r>
          </a:p>
          <a:p>
            <a:pPr algn="l" fontAlgn="base">
              <a:buFont typeface="+mj-lt"/>
              <a:buAutoNum type="arabicPeriod"/>
            </a:pPr>
            <a:r>
              <a:rPr lang="nl-NL" sz="3200" b="0" i="0" dirty="0">
                <a:solidFill>
                  <a:srgbClr val="333333"/>
                </a:solidFill>
                <a:effectLst/>
                <a:latin typeface="Titillium Web" panose="00000500000000000000" pitchFamily="2" charset="0"/>
              </a:rPr>
              <a:t>Hoeveelheden per afvalstroom.</a:t>
            </a:r>
          </a:p>
          <a:p>
            <a:pPr algn="l" fontAlgn="base">
              <a:buFont typeface="+mj-lt"/>
              <a:buNone/>
            </a:pPr>
            <a:r>
              <a:rPr lang="nl-NL" sz="3200" b="0" i="0" dirty="0">
                <a:solidFill>
                  <a:srgbClr val="333333"/>
                </a:solidFill>
                <a:effectLst/>
                <a:latin typeface="Titillium Web" panose="00000500000000000000" pitchFamily="2" charset="0"/>
              </a:rPr>
              <a:t>Nadere info over deze indicatoren: https://milieudatabase.nl/circulaire-indicatoren-bij-gebruik-van-de-bepalingsmethode-milieuprestatie-bouwwerken/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000" dirty="0">
              <a:latin typeface="Candara" panose="020E0502030303020204" pitchFamily="34" charset="0"/>
              <a:cs typeface="Calibri" panose="020F0502020204030204" pitchFamily="34" charset="0"/>
            </a:endParaRP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14</a:t>
            </a:fld>
            <a:endParaRPr lang="nl-NL" dirty="0"/>
          </a:p>
        </p:txBody>
      </p:sp>
    </p:spTree>
    <p:extLst>
      <p:ext uri="{BB962C8B-B14F-4D97-AF65-F5344CB8AC3E}">
        <p14:creationId xmlns:p14="http://schemas.microsoft.com/office/powerpoint/2010/main" val="277296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Linker afbeelding bevat link naar website: https://rwsinnoveert.nl/innovaties/wegen/?pager_page=0</a:t>
            </a:r>
          </a:p>
          <a:p>
            <a:r>
              <a:rPr lang="nl-NL" dirty="0"/>
              <a:t>Rechter afbeelding bevat link naar video: https://www.youtube.com/watch?v=VWHNcflxb5o&amp;t=234s</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16</a:t>
            </a:fld>
            <a:endParaRPr lang="nl-NL" dirty="0"/>
          </a:p>
        </p:txBody>
      </p:sp>
    </p:spTree>
    <p:extLst>
      <p:ext uri="{BB962C8B-B14F-4D97-AF65-F5344CB8AC3E}">
        <p14:creationId xmlns:p14="http://schemas.microsoft.com/office/powerpoint/2010/main" val="2689780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17</a:t>
            </a:fld>
            <a:endParaRPr lang="nl-NL" dirty="0"/>
          </a:p>
        </p:txBody>
      </p:sp>
    </p:spTree>
    <p:extLst>
      <p:ext uri="{BB962C8B-B14F-4D97-AF65-F5344CB8AC3E}">
        <p14:creationId xmlns:p14="http://schemas.microsoft.com/office/powerpoint/2010/main" val="1901908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20</a:t>
            </a:fld>
            <a:endParaRPr lang="nl-NL" dirty="0"/>
          </a:p>
        </p:txBody>
      </p:sp>
    </p:spTree>
    <p:extLst>
      <p:ext uri="{BB962C8B-B14F-4D97-AF65-F5344CB8AC3E}">
        <p14:creationId xmlns:p14="http://schemas.microsoft.com/office/powerpoint/2010/main" val="2470675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21</a:t>
            </a:fld>
            <a:endParaRPr lang="nl-NL" dirty="0"/>
          </a:p>
        </p:txBody>
      </p:sp>
    </p:spTree>
    <p:extLst>
      <p:ext uri="{BB962C8B-B14F-4D97-AF65-F5344CB8AC3E}">
        <p14:creationId xmlns:p14="http://schemas.microsoft.com/office/powerpoint/2010/main" val="3244835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het voorbeeld ‘stalen boogbrug’ is te zien dat het natlaksysteem (ofwel verfspuiten) een grote bijdrage levert aan de hoogte van de MKI, zowel in de gebruiksfase (B) als in de sloop- en afvalfase (C).</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22</a:t>
            </a:fld>
            <a:endParaRPr lang="nl-NL" dirty="0"/>
          </a:p>
        </p:txBody>
      </p:sp>
    </p:spTree>
    <p:extLst>
      <p:ext uri="{BB962C8B-B14F-4D97-AF65-F5344CB8AC3E}">
        <p14:creationId xmlns:p14="http://schemas.microsoft.com/office/powerpoint/2010/main" val="2474688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23</a:t>
            </a:fld>
            <a:endParaRPr lang="nl-NL" dirty="0"/>
          </a:p>
        </p:txBody>
      </p:sp>
    </p:spTree>
    <p:extLst>
      <p:ext uri="{BB962C8B-B14F-4D97-AF65-F5344CB8AC3E}">
        <p14:creationId xmlns:p14="http://schemas.microsoft.com/office/powerpoint/2010/main" val="2651726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MKI als gunningscriterium. Neemt u de MKI mee als gunningscriterium, dan beloont u inschrijvers die oplossingen aanbieden met een lage milieu-impact. Inschrijvers voegen bij hun inschrijving de berekende MKI-waarde van hun oplossing toe. In het gunningsmodel geeft u gunningsvoordeel aan inschrijvers met lagere MKI-waarden dan de gegeven referentiewaarde. Het gunningsvoordeel bestaat idealiter uit méér euro’s </a:t>
            </a:r>
            <a:r>
              <a:rPr lang="nl-NL" dirty="0" err="1"/>
              <a:t>fctieve</a:t>
            </a:r>
            <a:r>
              <a:rPr lang="nl-NL" dirty="0"/>
              <a:t> aftrek van de inschrijfprijs. Voorwaarde is uiteraard dat u gebruik maakt van het </a:t>
            </a:r>
            <a:r>
              <a:rPr lang="nl-NL" dirty="0" err="1"/>
              <a:t>BPKVgunningscriterium</a:t>
            </a:r>
            <a:r>
              <a:rPr lang="nl-NL" dirty="0"/>
              <a:t> of laagste kosten op basis van kosteneffectiviteit.</a:t>
            </a:r>
          </a:p>
          <a:p>
            <a:r>
              <a:rPr lang="nl-NL" dirty="0"/>
              <a:t>Afbeelding bevat link naar: https://www.pianoo.nl/sites/default/files/media/documents/2020-12/inkopen_met_de_milieukostenindicator-augustus2020.pdf</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24</a:t>
            </a:fld>
            <a:endParaRPr lang="nl-NL" dirty="0"/>
          </a:p>
        </p:txBody>
      </p:sp>
    </p:spTree>
    <p:extLst>
      <p:ext uri="{BB962C8B-B14F-4D97-AF65-F5344CB8AC3E}">
        <p14:creationId xmlns:p14="http://schemas.microsoft.com/office/powerpoint/2010/main" val="3370713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2</a:t>
            </a:fld>
            <a:endParaRPr lang="nl-NL" dirty="0"/>
          </a:p>
        </p:txBody>
      </p:sp>
    </p:spTree>
    <p:extLst>
      <p:ext uri="{BB962C8B-B14F-4D97-AF65-F5344CB8AC3E}">
        <p14:creationId xmlns:p14="http://schemas.microsoft.com/office/powerpoint/2010/main" val="3966439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Bepalingsmethode, database en rekeninstrumenten vormen de kernelementen van het systeem.</a:t>
            </a:r>
          </a:p>
          <a:p>
            <a:endParaRPr lang="nl-NL" dirty="0"/>
          </a:p>
          <a:p>
            <a:r>
              <a:rPr lang="nl-NL" dirty="0"/>
              <a:t>In vogelvlucht: de Bepalingsmethode geeft aan hoe de milieukwaliteit van een grondstof, materiaal of bouwproduct moet worden vastgesteld. De milieukwaliteit wordt vastgelegd in een milieuproductverklaring, een </a:t>
            </a:r>
            <a:r>
              <a:rPr lang="nl-NL" dirty="0" err="1"/>
              <a:t>Enviromental</a:t>
            </a:r>
            <a:r>
              <a:rPr lang="nl-NL" dirty="0"/>
              <a:t> Product </a:t>
            </a:r>
            <a:r>
              <a:rPr lang="nl-NL" dirty="0" err="1"/>
              <a:t>Declaration</a:t>
            </a:r>
            <a:r>
              <a:rPr lang="nl-NL" dirty="0"/>
              <a:t> (EPD). De EPD vormt de basis voor een productkaart die in de Nationale Milieudatabase kan worden ingevoerd. Met specifieke rekeninstrumenten (software) kan vervolgens de milieuprestatie van een specifiek bouwwerk worden berekend. De MPG-betekening die bij een bouwvergunning dient te worden ingediend, moet met een rekeninstrument zijn gemaakt die door de Nationale Milieudatabase is erkend en toegelaten.</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26</a:t>
            </a:fld>
            <a:endParaRPr lang="nl-NL" dirty="0"/>
          </a:p>
        </p:txBody>
      </p:sp>
    </p:spTree>
    <p:extLst>
      <p:ext uri="{BB962C8B-B14F-4D97-AF65-F5344CB8AC3E}">
        <p14:creationId xmlns:p14="http://schemas.microsoft.com/office/powerpoint/2010/main" val="2634113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Nadere info CO₂: https://europadecentraal.nl/onderwerp/klimaat/co2-en-luchtkwaliteit/</a:t>
            </a:r>
          </a:p>
          <a:p>
            <a:r>
              <a:rPr lang="nl-NL" dirty="0"/>
              <a:t>Nadere info stikstof: https://www.aanpakstikstof.nl/</a:t>
            </a:r>
          </a:p>
          <a:p>
            <a:r>
              <a:rPr lang="nl-NL" dirty="0"/>
              <a:t>Nadere info PFAS: https://www.rivm.nl/pfas</a:t>
            </a:r>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27</a:t>
            </a:fld>
            <a:endParaRPr lang="nl-NL" dirty="0"/>
          </a:p>
        </p:txBody>
      </p:sp>
    </p:spTree>
    <p:extLst>
      <p:ext uri="{BB962C8B-B14F-4D97-AF65-F5344CB8AC3E}">
        <p14:creationId xmlns:p14="http://schemas.microsoft.com/office/powerpoint/2010/main" val="3420194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000000"/>
                </a:solidFill>
                <a:effectLst/>
                <a:latin typeface="Titillium Web" panose="00000500000000000000" pitchFamily="2" charset="0"/>
              </a:rPr>
              <a:t>De NMD-processendatabase bevat basisprocessen die bestaan uit een (milieutechnische) beschrijving van de input en output van een proces. Relevante basisprocessen zijn onder andere materiaalproductie en -bewerking, afvalverwerking, transport en energieopwekking. De processendatabase put grotendeels uit de database </a:t>
            </a:r>
            <a:r>
              <a:rPr lang="nl-NL" b="0" i="0" dirty="0" err="1">
                <a:solidFill>
                  <a:srgbClr val="000000"/>
                </a:solidFill>
                <a:effectLst/>
                <a:latin typeface="Titillium Web" panose="00000500000000000000" pitchFamily="2" charset="0"/>
              </a:rPr>
              <a:t>Ecoinvent</a:t>
            </a:r>
            <a:r>
              <a:rPr lang="nl-NL" b="0" i="0" dirty="0">
                <a:solidFill>
                  <a:srgbClr val="000000"/>
                </a:solidFill>
                <a:effectLst/>
                <a:latin typeface="Titillium Web" panose="00000500000000000000" pitchFamily="2" charset="0"/>
              </a:rPr>
              <a:t>, bestaande uit duizenden internationale processen. Het is echter ook mogelijk om als producent direct uw data met betrekking tot processen of halffabricaten op te laten nemen in de NMD-processendatabase. Op deze manier is de data zo representatief mogelijk, als zijnde toegespitst op de Nederlandse situatie. Stichting NMD beslist of uw data hiervoor in aanmerking komt. </a:t>
            </a:r>
          </a:p>
          <a:p>
            <a:pPr algn="l" fontAlgn="base"/>
            <a:r>
              <a:rPr lang="nl-NL" b="0" i="0">
                <a:solidFill>
                  <a:srgbClr val="000000"/>
                </a:solidFill>
                <a:effectLst/>
                <a:latin typeface="Titillium Web" panose="00000500000000000000" pitchFamily="2" charset="0"/>
              </a:rPr>
              <a:t>https://milieudatabase.nl/database/nationalemilieudatabase/</a:t>
            </a:r>
            <a:endParaRPr lang="nl-NL" b="0" i="0" dirty="0">
              <a:solidFill>
                <a:srgbClr val="000000"/>
              </a:solidFill>
              <a:effectLst/>
              <a:latin typeface="Titillium Web" panose="00000500000000000000" pitchFamily="2" charset="0"/>
            </a:endParaRP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29</a:t>
            </a:fld>
            <a:endParaRPr lang="nl-NL" dirty="0"/>
          </a:p>
        </p:txBody>
      </p:sp>
    </p:spTree>
    <p:extLst>
      <p:ext uri="{BB962C8B-B14F-4D97-AF65-F5344CB8AC3E}">
        <p14:creationId xmlns:p14="http://schemas.microsoft.com/office/powerpoint/2010/main" val="154596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A01FCCC-3B39-4F5A-9279-A0AAA552F3F9}" type="slidenum">
              <a:rPr lang="nl-NL" smtClean="0"/>
              <a:t>30</a:t>
            </a:fld>
            <a:endParaRPr lang="nl-NL"/>
          </a:p>
        </p:txBody>
      </p:sp>
    </p:spTree>
    <p:extLst>
      <p:ext uri="{BB962C8B-B14F-4D97-AF65-F5344CB8AC3E}">
        <p14:creationId xmlns:p14="http://schemas.microsoft.com/office/powerpoint/2010/main" val="1402062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MKI en de MPG worden in de Nederlandse bepalingsmethode over de levensfasen A t/m D berekend. Module D is sinds 2019 een verplicht onderdeel van de EN 15804 (sectie 5.2) en dient apart te worden gedeclareerd. In module D zijn de baten en lasten opgenomen die buiten de systeemgrens van het beschouwde product (A t/m C) vallen. Het gaat dan met name om hergebruik en recycling. In de praktijk worden bijna altijd baten opgenomen in module D. </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32</a:t>
            </a:fld>
            <a:endParaRPr lang="nl-NL" dirty="0"/>
          </a:p>
        </p:txBody>
      </p:sp>
    </p:spTree>
    <p:extLst>
      <p:ext uri="{BB962C8B-B14F-4D97-AF65-F5344CB8AC3E}">
        <p14:creationId xmlns:p14="http://schemas.microsoft.com/office/powerpoint/2010/main" val="3171878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000000"/>
                </a:solidFill>
                <a:effectLst/>
                <a:latin typeface="Titillium Web" panose="00000500000000000000" pitchFamily="2" charset="0"/>
              </a:rPr>
              <a:t>Een verwerkingsscenario einde leven geeft aan hoeveel materiaal beschikbaar is voor een volgende cyclus. Het is een percentuele verdeling naar verwerkingsopties van een product (Voor percentages, zie volgende sheet). Verwerkingsopties zijn stort, verbranding, recycling (al dan niet na opwerking) en hergebruik. Afhankelijk van het specifieke scenario en de efficiëntie van het recyclingproces komen er meer of minder materialen vrij voor recycling wat kan bijdragen aan de vermindering van de milieu-impact van de bouw. In de figuur zijn de verschillende verwerkingsscenario’s in relatie tot de Bepalingsmethode geschematiseerd. </a:t>
            </a:r>
          </a:p>
          <a:p>
            <a:r>
              <a:rPr lang="nl-NL" dirty="0"/>
              <a:t>Bron: https://milieudatabase.nl/milieudata/verwerkingsscenarios-einde-leven/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Titillium Web" panose="00000500000000000000" pitchFamily="2" charset="0"/>
              </a:rPr>
              <a:t>K-factor is de kwaliteitsfactor; die aangeeft van het kwaliteitsverlies van een product is bij het einde leven van het product. Deze factor wordt door de eigenaar van de productkaart met onderbouwing vastgesteld. Bijvoorbeeld een aluminium deurkozijn wordt door een leverancier aangeboden met een prijs die 40% lager is dan de nieuw kozijn. Dan is de K-factor 60%. Voor gebruikte bakstenen waarvan de kwaliteit (onderbouwd) gelijk is aan nieuwe bakstenen, is de K-factor 100%.</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Titillium Web" panose="00000500000000000000" pitchFamily="2" charset="0"/>
              </a:rPr>
              <a:t>De H-factor geldt voor onvoorzien hergebruik. </a:t>
            </a:r>
            <a:r>
              <a:rPr lang="nl-NL" dirty="0"/>
              <a:t>Dit betreft hergebruik van producten waarbij initieel in de milieuprestatieberekening geen rekening is gehouden met hergebruik, waarvan de restlevensduur niet bekend is of waar hergebruik al volledig is toegerekend aan het initiële productsysteem (milieubaten in module D, conform de EN 15804 worden baten toegerekend aan het systeem dat het voortbrengt). Bij onvoorzien hergebruik is de hergebruikfactor standaard vastgesteld op 0,2. Dit betekent dat de MKI wordt vermenigvuldigd met 0,2, toegepast op modules: A1-A3; C3, C4 en D van het initiële of het meest representatieve product beschikbaar in de NMD.</a:t>
            </a:r>
            <a:endParaRPr lang="nl-NL" b="0" i="0" dirty="0">
              <a:solidFill>
                <a:srgbClr val="000000"/>
              </a:solidFill>
              <a:effectLst/>
              <a:latin typeface="Titillium Web" panose="00000500000000000000" pitchFamily="2" charset="0"/>
            </a:endParaRPr>
          </a:p>
          <a:p>
            <a:r>
              <a:rPr lang="nl-NL" dirty="0"/>
              <a:t>Bron: https://milieudatabase.nl/wp-content/uploads/2020/10/Wijzigingsblad-Bepalingsmethode-1.0-juli-2020-Milieuprestatie-her-te-gebruiken-producten.pdf</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33</a:t>
            </a:fld>
            <a:endParaRPr lang="nl-NL" dirty="0"/>
          </a:p>
        </p:txBody>
      </p:sp>
    </p:spTree>
    <p:extLst>
      <p:ext uri="{BB962C8B-B14F-4D97-AF65-F5344CB8AC3E}">
        <p14:creationId xmlns:p14="http://schemas.microsoft.com/office/powerpoint/2010/main" val="697698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Titillium Web" panose="00000500000000000000" pitchFamily="2" charset="0"/>
              </a:rPr>
              <a:t>Volgens de Bepalingsmethode dienen de milieueffecten van de verwerkingsopties aan het einde van het leven van een materiaal of product te worden berekend aan de hand van een procentuele verdeling naar het volgend stadium. Het bepalen van </a:t>
            </a:r>
            <a:r>
              <a:rPr lang="nl-NL" b="0" i="0" dirty="0" err="1">
                <a:solidFill>
                  <a:srgbClr val="000000"/>
                </a:solidFill>
                <a:effectLst/>
                <a:latin typeface="Titillium Web" panose="00000500000000000000" pitchFamily="2" charset="0"/>
              </a:rPr>
              <a:t>zoʼn</a:t>
            </a:r>
            <a:r>
              <a:rPr lang="nl-NL" b="0" i="0" dirty="0">
                <a:solidFill>
                  <a:srgbClr val="000000"/>
                </a:solidFill>
                <a:effectLst/>
                <a:latin typeface="Titillium Web" panose="00000500000000000000" pitchFamily="2" charset="0"/>
              </a:rPr>
              <a:t> verdeling is geen onderdeel van een standaard LCA. Vandaar dat er forfaitaire waarden in de Bepalingsmethode worden aangehouden. Indien er wordt afgeweken van de scenario’s dan moet dit goed onderbouwd worden.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bevat link naar: https://milieudatabase.nl/wp-content/uploads/2022/02/Forfaitaire_waarden_februari_2022.pdf</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34</a:t>
            </a:fld>
            <a:endParaRPr lang="nl-NL" dirty="0"/>
          </a:p>
        </p:txBody>
      </p:sp>
    </p:spTree>
    <p:extLst>
      <p:ext uri="{BB962C8B-B14F-4D97-AF65-F5344CB8AC3E}">
        <p14:creationId xmlns:p14="http://schemas.microsoft.com/office/powerpoint/2010/main" val="1668173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De milieu-impact wordt beoordeeld aan de hand van milieueffectcategorie</a:t>
            </a:r>
            <a:r>
              <a:rPr lang="nl-NL" dirty="0">
                <a:latin typeface="Calibri" panose="020F0502020204030204" pitchFamily="34" charset="0"/>
                <a:cs typeface="Calibri" panose="020F0502020204030204" pitchFamily="34" charset="0"/>
              </a:rPr>
              <a:t>ën. De huidige Bepalingsmethode kent 2 sets: een set van 11 en een set van 19 categorieën. </a:t>
            </a:r>
            <a:endParaRPr lang="nl-NL" dirty="0"/>
          </a:p>
          <a:p>
            <a:r>
              <a:rPr lang="nl-NL" dirty="0"/>
              <a:t>Tot 2019 werkte de Bepalingsmethode alleen met set 1. Set 2 werd ge</a:t>
            </a:r>
            <a:r>
              <a:rPr lang="nl-NL" dirty="0">
                <a:latin typeface="Calibri" panose="020F0502020204030204" pitchFamily="34" charset="0"/>
                <a:cs typeface="Calibri" panose="020F0502020204030204" pitchFamily="34" charset="0"/>
              </a:rPr>
              <a:t>ïntroduceerd ter verfijning en verbetering van set 1. Het is de bedoeling om in de toekomst alleen met set 2 te werken. Om te voorkomen dat </a:t>
            </a:r>
            <a:r>
              <a:rPr lang="nl-NL" dirty="0"/>
              <a:t>de eigenaren van de productcategoriekaarten in de NMD per direct hun </a:t>
            </a:r>
            <a:r>
              <a:rPr lang="nl-NL" dirty="0" err="1"/>
              <a:t>LCA’s</a:t>
            </a:r>
            <a:r>
              <a:rPr lang="nl-NL" dirty="0"/>
              <a:t> moeten aanpassen, is gekozen voor een overgangsfase. Momenteel wordt de MKI berekend met set 1. Nieuwe </a:t>
            </a:r>
            <a:r>
              <a:rPr lang="nl-NL" dirty="0" err="1"/>
              <a:t>LCA’s</a:t>
            </a:r>
            <a:r>
              <a:rPr lang="nl-NL" dirty="0"/>
              <a:t> worden opgesteld conform set 2. Wanneer de overgangsfase wordt afgesloten is nog niet bekend. Het onderzoek naar de weegfactoren voor set 2 is nog niet afgerond. voor de weegfactoren zie sheet 42 ‘Weegfactoren Milieukostenindicator’.</a:t>
            </a:r>
          </a:p>
          <a:p>
            <a:r>
              <a:rPr lang="nl-NL" dirty="0"/>
              <a:t>Een grovere indeling is: a) effecten met betrekking tot uitputting; b) effecten met betrekking tot uitstoot.</a:t>
            </a:r>
          </a:p>
        </p:txBody>
      </p:sp>
      <p:sp>
        <p:nvSpPr>
          <p:cNvPr id="4" name="Slide Number Placeholder 3"/>
          <p:cNvSpPr>
            <a:spLocks noGrp="1"/>
          </p:cNvSpPr>
          <p:nvPr>
            <p:ph type="sldNum" sz="quarter" idx="10"/>
          </p:nvPr>
        </p:nvSpPr>
        <p:spPr/>
        <p:txBody>
          <a:bodyPr/>
          <a:lstStyle/>
          <a:p>
            <a:fld id="{78FACC1F-386F-4E42-8E38-7BACBF493300}" type="slidenum">
              <a:rPr lang="nl-NL" smtClean="0"/>
              <a:t>35</a:t>
            </a:fld>
            <a:endParaRPr lang="nl-NL"/>
          </a:p>
        </p:txBody>
      </p:sp>
    </p:spTree>
    <p:extLst>
      <p:ext uri="{BB962C8B-B14F-4D97-AF65-F5344CB8AC3E}">
        <p14:creationId xmlns:p14="http://schemas.microsoft.com/office/powerpoint/2010/main" val="1900421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17052">
              <a:defRPr/>
            </a:pPr>
            <a:r>
              <a:rPr lang="nl-NL" dirty="0"/>
              <a:t>Uitputting van grondstoffen is een van de effectcategorie</a:t>
            </a:r>
            <a:r>
              <a:rPr lang="nl-NL" dirty="0">
                <a:latin typeface="Calibri" panose="020F0502020204030204" pitchFamily="34" charset="0"/>
                <a:cs typeface="Calibri" panose="020F0502020204030204" pitchFamily="34" charset="0"/>
              </a:rPr>
              <a:t>ën in de berekening van de</a:t>
            </a:r>
            <a:r>
              <a:rPr lang="nl-NL" dirty="0"/>
              <a:t> milieuprestatie van bouwwerken.</a:t>
            </a:r>
          </a:p>
          <a:p>
            <a:pPr defTabSz="917052">
              <a:defRPr/>
            </a:pPr>
            <a:r>
              <a:rPr lang="nl-NL" dirty="0"/>
              <a:t>Over het geheel genomen heeft deze categorie geen zwaarwegend effect op de totale MKI.</a:t>
            </a:r>
          </a:p>
          <a:p>
            <a:pPr defTabSz="917052">
              <a:defRPr/>
            </a:pPr>
            <a:r>
              <a:rPr lang="nl-NL" dirty="0"/>
              <a:t>Extra info: https://www.cbs.nl/nl-nl/nieuws/2019/45/meeste-afval-en-hergebruik-materialen-in-bouwsector.</a:t>
            </a:r>
          </a:p>
          <a:p>
            <a:pPr defTabSz="917052">
              <a:defRPr/>
            </a:pPr>
            <a:endParaRPr lang="nl-NL" dirty="0"/>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36</a:t>
            </a:fld>
            <a:endParaRPr lang="nl-NL" dirty="0"/>
          </a:p>
        </p:txBody>
      </p:sp>
    </p:spTree>
    <p:extLst>
      <p:ext uri="{BB962C8B-B14F-4D97-AF65-F5344CB8AC3E}">
        <p14:creationId xmlns:p14="http://schemas.microsoft.com/office/powerpoint/2010/main" val="3433684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https://milieudefensie.nl/wat-is-klimaatverandering</a:t>
            </a:r>
          </a:p>
          <a:p>
            <a:pPr algn="l"/>
            <a:r>
              <a:rPr lang="nl-NL" b="1" i="0" dirty="0">
                <a:solidFill>
                  <a:srgbClr val="295F4E"/>
                </a:solidFill>
                <a:effectLst/>
                <a:latin typeface="Taca"/>
              </a:rPr>
              <a:t>Wat zijn de oorzaken van klimaatverandering?</a:t>
            </a:r>
          </a:p>
          <a:p>
            <a:pPr algn="l"/>
            <a:r>
              <a:rPr lang="nl-NL" b="0" i="0" dirty="0">
                <a:solidFill>
                  <a:srgbClr val="141414"/>
                </a:solidFill>
                <a:effectLst/>
                <a:latin typeface="Lato" panose="020F0502020204030203" pitchFamily="34" charset="0"/>
              </a:rPr>
              <a:t>Wetenschappers zijn het er over eens dat de mens de oorzaak is van de huidige klimaatverandering. Want de mens stoot veel te veel broeikasgassen uit. Dat komt door het op grote schaal verbranden van kolen, olie en gas. Het is dan ook geen toeval dat de snelle stijging van de temperatuur begon met de Industriële Revolutie en iets later de uitvinding van de verbrandingsmotor.</a:t>
            </a:r>
          </a:p>
          <a:p>
            <a:pPr algn="l"/>
            <a:r>
              <a:rPr lang="nl-NL" b="1" i="0" dirty="0">
                <a:solidFill>
                  <a:srgbClr val="295F4E"/>
                </a:solidFill>
                <a:effectLst/>
                <a:latin typeface="Lato" panose="020F0502020204030203" pitchFamily="34" charset="0"/>
              </a:rPr>
              <a:t>Zo werkt het broeikaseffect</a:t>
            </a:r>
          </a:p>
          <a:p>
            <a:pPr algn="l"/>
            <a:r>
              <a:rPr lang="nl-NL" b="0" i="0" dirty="0">
                <a:solidFill>
                  <a:srgbClr val="141414"/>
                </a:solidFill>
                <a:effectLst/>
                <a:latin typeface="Lato" panose="020F0502020204030203" pitchFamily="34" charset="0"/>
              </a:rPr>
              <a:t>Broeikasgassen, zoals CO</a:t>
            </a:r>
            <a:r>
              <a:rPr lang="nl-NL" b="0" i="0" baseline="-25000" dirty="0">
                <a:solidFill>
                  <a:srgbClr val="141414"/>
                </a:solidFill>
                <a:effectLst/>
                <a:latin typeface="Lato" panose="020F0502020204030203" pitchFamily="34" charset="0"/>
              </a:rPr>
              <a:t>2</a:t>
            </a:r>
            <a:r>
              <a:rPr lang="nl-NL" b="0" i="0" dirty="0">
                <a:solidFill>
                  <a:srgbClr val="141414"/>
                </a:solidFill>
                <a:effectLst/>
                <a:latin typeface="Lato" panose="020F0502020204030203" pitchFamily="34" charset="0"/>
              </a:rPr>
              <a:t>, waterdamp en methaan, zorgen ervoor dat de warmte van de zon wordt vastgehouden op aarde. Het vormt als het ware een deken om de atmosfeer. Dat is maar goed ook, want anders zou het gemiddeld 33 graden kouder zijn. Dat zou het leven zoals we dat nu kennen onmogelijk maken. Het broeikaseffect heeft altijd al bestaan. Maar door de extreme toename aan broeikasgassen en het massaal kappen van bossen, is het broeikaseffect enorm versterkt. Met alle gevolgen van dien.</a:t>
            </a:r>
          </a:p>
          <a:p>
            <a:pPr algn="l"/>
            <a:r>
              <a:rPr lang="nl-NL" b="1" i="0" dirty="0">
                <a:solidFill>
                  <a:srgbClr val="295F4E"/>
                </a:solidFill>
                <a:effectLst/>
                <a:latin typeface="Lato" panose="020F0502020204030203" pitchFamily="34" charset="0"/>
              </a:rPr>
              <a:t>Verband tussen broeikasgassen en temperatuur</a:t>
            </a:r>
          </a:p>
          <a:p>
            <a:pPr algn="l"/>
            <a:r>
              <a:rPr lang="nl-NL" b="0" i="0" dirty="0">
                <a:solidFill>
                  <a:srgbClr val="141414"/>
                </a:solidFill>
                <a:effectLst/>
                <a:latin typeface="Lato" panose="020F0502020204030203" pitchFamily="34" charset="0"/>
              </a:rPr>
              <a:t>Een versterkt broeikaseffect wordt veroorzaakt doordat er meer broeikasgassen zoals CO</a:t>
            </a:r>
            <a:r>
              <a:rPr lang="nl-NL" b="0" i="0" baseline="-25000" dirty="0">
                <a:solidFill>
                  <a:srgbClr val="141414"/>
                </a:solidFill>
                <a:effectLst/>
                <a:latin typeface="Lato" panose="020F0502020204030203" pitchFamily="34" charset="0"/>
              </a:rPr>
              <a:t>2</a:t>
            </a:r>
            <a:r>
              <a:rPr lang="nl-NL" b="0" i="0" dirty="0">
                <a:solidFill>
                  <a:srgbClr val="141414"/>
                </a:solidFill>
                <a:effectLst/>
                <a:latin typeface="Lato" panose="020F0502020204030203" pitchFamily="34" charset="0"/>
              </a:rPr>
              <a:t> en methaan in de lucht zitten. Er is een direct verband tussen de hoeveelheid broeikasgassen in de atmosfeer en temperatuurstijging. Hoe meer broeikasgassen, hoe warmer het wordt. Sinds de Industriële Revolutie (die rond 1750 begon) zit er veel meer CO</a:t>
            </a:r>
            <a:r>
              <a:rPr lang="nl-NL" b="0" i="0" baseline="-25000" dirty="0">
                <a:solidFill>
                  <a:srgbClr val="141414"/>
                </a:solidFill>
                <a:effectLst/>
                <a:latin typeface="Lato" panose="020F0502020204030203" pitchFamily="34" charset="0"/>
              </a:rPr>
              <a:t>2</a:t>
            </a:r>
            <a:r>
              <a:rPr lang="nl-NL" b="0" i="0" dirty="0">
                <a:solidFill>
                  <a:srgbClr val="141414"/>
                </a:solidFill>
                <a:effectLst/>
                <a:latin typeface="Lato" panose="020F0502020204030203" pitchFamily="34" charset="0"/>
              </a:rPr>
              <a:t> (45% meer!) en methaan in de atmosfeer. Vandaag de dag zitten er meer dan 400 deeltjes CO</a:t>
            </a:r>
            <a:r>
              <a:rPr lang="nl-NL" b="0" i="0" baseline="-25000" dirty="0">
                <a:solidFill>
                  <a:srgbClr val="141414"/>
                </a:solidFill>
                <a:effectLst/>
                <a:latin typeface="Lato" panose="020F0502020204030203" pitchFamily="34" charset="0"/>
              </a:rPr>
              <a:t>2</a:t>
            </a:r>
            <a:r>
              <a:rPr lang="nl-NL" b="0" i="0" dirty="0">
                <a:solidFill>
                  <a:srgbClr val="141414"/>
                </a:solidFill>
                <a:effectLst/>
                <a:latin typeface="Lato" panose="020F0502020204030203" pitchFamily="34" charset="0"/>
              </a:rPr>
              <a:t> per miljoen deeltjes in de lucht, terwijl 350 deeltjes veel beter zou zijn.</a:t>
            </a:r>
          </a:p>
          <a:p>
            <a:pPr algn="l"/>
            <a:r>
              <a:rPr lang="nl-NL" b="1" i="0" dirty="0">
                <a:solidFill>
                  <a:srgbClr val="295F4E"/>
                </a:solidFill>
                <a:effectLst/>
                <a:latin typeface="Lato" panose="020F0502020204030203" pitchFamily="34" charset="0"/>
              </a:rPr>
              <a:t>CO2 is grootste boosdoener</a:t>
            </a:r>
          </a:p>
          <a:p>
            <a:pPr algn="l"/>
            <a:r>
              <a:rPr lang="nl-NL" b="0" i="0" dirty="0">
                <a:solidFill>
                  <a:srgbClr val="141414"/>
                </a:solidFill>
                <a:effectLst/>
                <a:latin typeface="Lato" panose="020F0502020204030203" pitchFamily="34" charset="0"/>
              </a:rPr>
              <a:t>De belangrijkste broeikasgassen zijn koolstofdioxide (CO2) en methaan (CH4). Daarvan is CO2 de grootste boosdoener, die wordt het meest uitgestoten. CO2 en methaan komen vooral vrij door het kappen van bossen, de bio-industrie en het gebruik van fossiele brandstoffen: olie, gas en kolen. Daartegenover staan gassen afkomstig uit natuurlijke processen, zoals vulkaanuitbarstingen. Die hebben, met ongeveer 1% van de gassen, veel minder effect.</a:t>
            </a:r>
          </a:p>
          <a:p>
            <a:pPr algn="l"/>
            <a:endParaRPr lang="nl-NL" b="0" i="0" dirty="0">
              <a:solidFill>
                <a:srgbClr val="141414"/>
              </a:solidFill>
              <a:effectLst/>
              <a:latin typeface="Lato" panose="020F0502020204030203" pitchFamily="34" charset="0"/>
            </a:endParaRPr>
          </a:p>
          <a:p>
            <a:pPr algn="l"/>
            <a:endParaRPr lang="nl-NL" b="0" i="0" dirty="0">
              <a:solidFill>
                <a:srgbClr val="141414"/>
              </a:solidFill>
              <a:effectLst/>
              <a:latin typeface="Lato" panose="020F0502020204030203" pitchFamily="34" charset="0"/>
            </a:endParaRP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37</a:t>
            </a:fld>
            <a:endParaRPr lang="nl-NL" dirty="0"/>
          </a:p>
        </p:txBody>
      </p:sp>
    </p:spTree>
    <p:extLst>
      <p:ext uri="{BB962C8B-B14F-4D97-AF65-F5344CB8AC3E}">
        <p14:creationId xmlns:p14="http://schemas.microsoft.com/office/powerpoint/2010/main" val="396628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4</a:t>
            </a:fld>
            <a:endParaRPr lang="nl-NL" dirty="0"/>
          </a:p>
        </p:txBody>
      </p:sp>
    </p:spTree>
    <p:extLst>
      <p:ext uri="{BB962C8B-B14F-4D97-AF65-F5344CB8AC3E}">
        <p14:creationId xmlns:p14="http://schemas.microsoft.com/office/powerpoint/2010/main" val="1256508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000000"/>
                </a:solidFill>
                <a:effectLst/>
                <a:latin typeface="Linux Libertine"/>
              </a:rPr>
              <a:t>https://nl.wikipedia.org/wiki/Verzuring</a:t>
            </a:r>
          </a:p>
          <a:p>
            <a:pPr algn="l"/>
            <a:endParaRPr lang="nl-NL" b="0" i="0" dirty="0">
              <a:solidFill>
                <a:srgbClr val="000000"/>
              </a:solidFill>
              <a:effectLst/>
              <a:latin typeface="Linux Libertine"/>
            </a:endParaRPr>
          </a:p>
          <a:p>
            <a:pPr algn="l"/>
            <a:r>
              <a:rPr lang="nl-NL" sz="1100" b="1" dirty="0">
                <a:solidFill>
                  <a:srgbClr val="000000"/>
                </a:solidFill>
                <a:latin typeface="Calibri" panose="020F0502020204030204" pitchFamily="34" charset="0"/>
              </a:rPr>
              <a:t>Effecten op de natuur door verzuring en vermesting van de bodem</a:t>
            </a:r>
            <a:endParaRPr lang="nl-NL" sz="1100" dirty="0">
              <a:solidFill>
                <a:srgbClr val="000000"/>
              </a:solidFill>
              <a:latin typeface="Calibri" panose="020F0502020204030204" pitchFamily="34" charset="0"/>
            </a:endParaRPr>
          </a:p>
          <a:p>
            <a:pPr algn="l"/>
            <a:r>
              <a:rPr lang="nl-NL" sz="1100" dirty="0">
                <a:solidFill>
                  <a:srgbClr val="202122"/>
                </a:solidFill>
                <a:latin typeface="Calibri" panose="020F0502020204030204" pitchFamily="34" charset="0"/>
              </a:rPr>
              <a:t>De bodem bevat van nature stoffen die zuren verwerken. Dit wordt wel de buffercapaciteit van de bodem genoemd. Hiertoe behoren kalk, mineralen, humus, aluminium- en </a:t>
            </a:r>
            <a:r>
              <a:rPr lang="nl-NL" sz="1100" dirty="0" err="1">
                <a:solidFill>
                  <a:srgbClr val="202122"/>
                </a:solidFill>
                <a:latin typeface="Calibri" panose="020F0502020204030204" pitchFamily="34" charset="0"/>
              </a:rPr>
              <a:t>ijzeroxiden</a:t>
            </a:r>
            <a:r>
              <a:rPr lang="nl-NL" sz="1100" dirty="0">
                <a:solidFill>
                  <a:srgbClr val="202122"/>
                </a:solidFill>
                <a:latin typeface="Calibri" panose="020F0502020204030204" pitchFamily="34" charset="0"/>
              </a:rPr>
              <a:t>. Zodra de buffercapaciteit op is, verzuurt de bodem. Hierdoor komen onder andere giftige metalen (aluminium) en nitraat vrij, die uitspoelen naar het grond- en oppervlaktewater. Ook belangrijke voedingsstoffen als kalium, calcium en magnesium spoelen weg. In uitgespoelde bodems vinden bomen en planten niet de juiste voedingsstoffen. Dat maakt ze vatbaar voor ziekten. Bovendien kunnen ze de voedingsstoffen die er wel zijn, moeilijker opnemen. Uitgespoelde aluminiumdeeltjes tasten de zeer fijne haarwortels aan.</a:t>
            </a:r>
          </a:p>
          <a:p>
            <a:pPr algn="l"/>
            <a:r>
              <a:rPr lang="nl-NL" sz="1100" dirty="0">
                <a:solidFill>
                  <a:srgbClr val="202122"/>
                </a:solidFill>
                <a:latin typeface="Calibri" panose="020F0502020204030204" pitchFamily="34" charset="0"/>
              </a:rPr>
              <a:t>Naast uitspoeling is ook sprake van verdringing van voedingsstoffen. Als er relatief veel ammoniakzouten in de bodem zitten, kunnen bomen en planten ander voedsel minder goed opnemen. Stikstof in verbindingen is een belangrijke voedingstof voor bomen en planten (het is ook een belangrijk bestanddeel van kunstmest). Een teveel aan stikstof is echter niet goed. Vooral bodems die van nature arm zijn, zoals heidegronden, en de bodems van vennen zijn gevoelig voor deze vermesting (eutrofiëring). Plantensoorten die goed op schrale grond gedijen, worden dan verdrongen door snelgroeiende soorten die meer stikstof nodig hebben, zoals grassen, bramen en brandnetels.</a:t>
            </a:r>
          </a:p>
          <a:p>
            <a:pPr algn="l"/>
            <a:r>
              <a:rPr lang="nl-NL" sz="1100" b="1" dirty="0">
                <a:solidFill>
                  <a:srgbClr val="000000"/>
                </a:solidFill>
                <a:latin typeface="Calibri" panose="020F0502020204030204" pitchFamily="34" charset="0"/>
              </a:rPr>
              <a:t>Effecten op de natuur door verzuring en grootschalige luchtverontreiniging via de lucht</a:t>
            </a:r>
          </a:p>
          <a:p>
            <a:pPr algn="l"/>
            <a:r>
              <a:rPr lang="nl-NL" sz="1100" dirty="0">
                <a:solidFill>
                  <a:srgbClr val="202122"/>
                </a:solidFill>
                <a:latin typeface="Calibri" panose="020F0502020204030204" pitchFamily="34" charset="0"/>
              </a:rPr>
              <a:t>Door zuren en gasvormige verbindingen die neerslaan op bomen en planten, blijven de huidmondjes op bladeren en naalden te lang open staan. Hierdoor raakt de waterhuishouding van slag. De laatste voedingsstoffen spoelen met de zure neerslag weg uit bladeren en bast. De zuren tasten bovendien de stofwisseling in de cellen aan, wat leidt tot groeistoornissen en aanwasverlies.</a:t>
            </a:r>
          </a:p>
          <a:p>
            <a:pPr algn="l"/>
            <a:r>
              <a:rPr lang="nl-NL" sz="1100" b="1" dirty="0">
                <a:solidFill>
                  <a:srgbClr val="000000"/>
                </a:solidFill>
                <a:latin typeface="Calibri" panose="020F0502020204030204" pitchFamily="34" charset="0"/>
              </a:rPr>
              <a:t>Gevolgen voor de landbouw</a:t>
            </a:r>
            <a:r>
              <a:rPr lang="nl-NL" sz="1100" b="1" dirty="0">
                <a:solidFill>
                  <a:srgbClr val="54595D"/>
                </a:solidFill>
                <a:latin typeface="Calibri" panose="020F0502020204030204" pitchFamily="34" charset="0"/>
              </a:rPr>
              <a:t>.</a:t>
            </a:r>
            <a:endParaRPr lang="nl-NL" sz="1100" b="1" dirty="0">
              <a:solidFill>
                <a:srgbClr val="000000"/>
              </a:solidFill>
              <a:latin typeface="Calibri" panose="020F0502020204030204" pitchFamily="34" charset="0"/>
            </a:endParaRPr>
          </a:p>
          <a:p>
            <a:pPr algn="l"/>
            <a:r>
              <a:rPr lang="nl-NL" sz="1100" dirty="0">
                <a:solidFill>
                  <a:srgbClr val="202122"/>
                </a:solidFill>
                <a:latin typeface="Calibri" panose="020F0502020204030204" pitchFamily="34" charset="0"/>
              </a:rPr>
              <a:t>Door het gebruik van kalk of het verbouwen van andere gewassoorten kunnen de effecten van verzuring worden opgeheven. Wel ondervindt de landbouw schade door luchtverontreiniging, met name door ozon en </a:t>
            </a:r>
            <a:r>
              <a:rPr lang="nl-NL" sz="1100" dirty="0" err="1">
                <a:solidFill>
                  <a:srgbClr val="202122"/>
                </a:solidFill>
                <a:latin typeface="Calibri" panose="020F0502020204030204" pitchFamily="34" charset="0"/>
              </a:rPr>
              <a:t>NO</a:t>
            </a:r>
            <a:r>
              <a:rPr lang="nl-NL" sz="1100" baseline="-25000" dirty="0" err="1">
                <a:solidFill>
                  <a:srgbClr val="202122"/>
                </a:solidFill>
                <a:latin typeface="Calibri" panose="020F0502020204030204" pitchFamily="34" charset="0"/>
              </a:rPr>
              <a:t>x</a:t>
            </a:r>
            <a:r>
              <a:rPr lang="nl-NL" sz="1100" dirty="0">
                <a:solidFill>
                  <a:srgbClr val="202122"/>
                </a:solidFill>
                <a:latin typeface="Calibri" panose="020F0502020204030204" pitchFamily="34" charset="0"/>
              </a:rPr>
              <a:t>. Daardoor groeien gewassen minder en worden bladeren en bloemen beschadigd. Ook kan de weerstand tegen vorst, ziekten en plagen afnemen.</a:t>
            </a:r>
          </a:p>
          <a:p>
            <a:pPr algn="l"/>
            <a:r>
              <a:rPr lang="nl-NL" sz="1100" b="1" dirty="0">
                <a:solidFill>
                  <a:srgbClr val="000000"/>
                </a:solidFill>
                <a:latin typeface="Calibri" panose="020F0502020204030204" pitchFamily="34" charset="0"/>
              </a:rPr>
              <a:t>Gevolgen voor gebouwen en materialen</a:t>
            </a:r>
            <a:r>
              <a:rPr lang="nl-NL" sz="1100" b="1" dirty="0">
                <a:solidFill>
                  <a:srgbClr val="54595D"/>
                </a:solidFill>
                <a:latin typeface="Calibri" panose="020F0502020204030204" pitchFamily="34" charset="0"/>
              </a:rPr>
              <a:t>.</a:t>
            </a:r>
            <a:endParaRPr lang="nl-NL" sz="1100" b="1" dirty="0">
              <a:solidFill>
                <a:srgbClr val="000000"/>
              </a:solidFill>
              <a:latin typeface="Calibri" panose="020F0502020204030204" pitchFamily="34" charset="0"/>
            </a:endParaRPr>
          </a:p>
          <a:p>
            <a:pPr algn="l"/>
            <a:r>
              <a:rPr lang="nl-NL" sz="1100" dirty="0">
                <a:solidFill>
                  <a:srgbClr val="202122"/>
                </a:solidFill>
                <a:latin typeface="Calibri" panose="020F0502020204030204" pitchFamily="34" charset="0"/>
              </a:rPr>
              <a:t>Ozon en zuren tasten sommige materialen aan, waaronder steensoorten (vooral de poreuze, zoals zandsteen), metalen, verf en plastics. Ook cultuurgoederen (beelden, glas-in-loodramen en bijvoorbeeld kerken) beschadigen hierdoor. Zuren reageren met deze materialen. Stenen lossen hierdoor op, terwijl metalen gaan roesten. Ook kunnen stenen barsten omdat calciumoxide (</a:t>
            </a:r>
            <a:r>
              <a:rPr lang="nl-NL" sz="1100" dirty="0" err="1">
                <a:solidFill>
                  <a:srgbClr val="202122"/>
                </a:solidFill>
                <a:latin typeface="Calibri" panose="020F0502020204030204" pitchFamily="34" charset="0"/>
              </a:rPr>
              <a:t>CaO</a:t>
            </a:r>
            <a:r>
              <a:rPr lang="nl-NL" sz="1100" dirty="0">
                <a:solidFill>
                  <a:srgbClr val="202122"/>
                </a:solidFill>
                <a:latin typeface="Calibri" panose="020F0502020204030204" pitchFamily="34" charset="0"/>
              </a:rPr>
              <a:t>) er in wordt omgezet in calciumsulfaat (CaSO</a:t>
            </a:r>
            <a:r>
              <a:rPr lang="nl-NL" sz="1100" baseline="-25000" dirty="0">
                <a:solidFill>
                  <a:srgbClr val="202122"/>
                </a:solidFill>
                <a:latin typeface="Calibri" panose="020F0502020204030204" pitchFamily="34" charset="0"/>
              </a:rPr>
              <a:t>4</a:t>
            </a:r>
            <a:r>
              <a:rPr lang="nl-NL" sz="1100" dirty="0">
                <a:solidFill>
                  <a:srgbClr val="202122"/>
                </a:solidFill>
                <a:latin typeface="Calibri" panose="020F0502020204030204" pitchFamily="34" charset="0"/>
              </a:rPr>
              <a:t>). Calciumsulfaat heeft een groter volume.</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38</a:t>
            </a:fld>
            <a:endParaRPr lang="nl-NL" dirty="0"/>
          </a:p>
        </p:txBody>
      </p:sp>
    </p:spTree>
    <p:extLst>
      <p:ext uri="{BB962C8B-B14F-4D97-AF65-F5344CB8AC3E}">
        <p14:creationId xmlns:p14="http://schemas.microsoft.com/office/powerpoint/2010/main" val="1792189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https://nl.wikipedia.org/wiki/Eutrofi%C3%Abring</a:t>
            </a:r>
          </a:p>
          <a:p>
            <a:r>
              <a:rPr lang="nl-NL" sz="2800" b="1" dirty="0"/>
              <a:t>Eutrofiëring</a:t>
            </a:r>
            <a:r>
              <a:rPr lang="nl-NL" sz="2800" dirty="0"/>
              <a:t> (van het </a:t>
            </a:r>
            <a:r>
              <a:rPr lang="nl-NL" sz="2800" dirty="0" err="1"/>
              <a:t>oudgriekse</a:t>
            </a:r>
            <a:r>
              <a:rPr lang="nl-NL" sz="2800" dirty="0"/>
              <a:t> </a:t>
            </a:r>
            <a:r>
              <a:rPr lang="nl-NL" sz="2800" dirty="0" err="1"/>
              <a:t>εὐτροφί</a:t>
            </a:r>
            <a:r>
              <a:rPr lang="nl-NL" sz="2800" dirty="0"/>
              <a:t>α (</a:t>
            </a:r>
            <a:r>
              <a:rPr lang="nl-NL" sz="2800" i="1" dirty="0"/>
              <a:t>eutrophia</a:t>
            </a:r>
            <a:r>
              <a:rPr lang="nl-NL" sz="2800" dirty="0"/>
              <a:t>), dat </a:t>
            </a:r>
            <a:r>
              <a:rPr lang="nl-NL" sz="2800" i="1" dirty="0"/>
              <a:t>goede voeding</a:t>
            </a:r>
            <a:r>
              <a:rPr lang="nl-NL" sz="2800" dirty="0"/>
              <a:t> betekent) is de vergroting van de voedselrijkdom in met name water. </a:t>
            </a:r>
            <a:endParaRPr lang="nl-NL"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r>
              <a:rPr lang="nl-NL"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In de ecologie wordt hiermee het verschijnsel aangeduid dat door toevoer van een overmaat aan voedingsstoffen een sterke groei en vermeerdering van bepaalde soorten optreedt, waarbij meestal de soortenrijkheid of biodiversiteit sterk afneemt. </a:t>
            </a:r>
            <a:endParaRPr lang="nl-NL" sz="1800" dirty="0">
              <a:latin typeface="Times New Roman" panose="02020603050405020304" pitchFamily="18" charset="0"/>
              <a:ea typeface="Times New Roman" panose="02020603050405020304" pitchFamily="18" charset="0"/>
            </a:endParaRPr>
          </a:p>
          <a:p>
            <a:r>
              <a:rPr lang="nl-NL"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Eutrofiëring treedt bijvoorbeeld op in zoet water waar door uitspoeling veel meststoffen in terechtkomen, met name stikstof (ook als stikstofdepositie in de vorm van ammoniak en stikstofoxides) en fosfaat afkomstig van mest en kunstmest uit de agrarische industrie. Het resultaat is een sterke algenbloei.</a:t>
            </a:r>
            <a:endParaRPr lang="nl-NL" sz="1800" dirty="0">
              <a:latin typeface="Times New Roman" panose="02020603050405020304" pitchFamily="18" charset="0"/>
              <a:ea typeface="Times New Roman" panose="02020603050405020304" pitchFamily="18" charset="0"/>
            </a:endParaRPr>
          </a:p>
          <a:p>
            <a:r>
              <a:rPr lang="nl-NL"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Het effect op de bodemvruchtbaarheid en de eutrofiëring van meststoffen is terug te voeren op de chemische eigenschappen van de voornaamste mestcomponenten: stikstof (in de vorm van zowel nitraten als ammoniak, of beter ammoniumverbindingen), fosfor (in de vorm van fosfaten) en kalium. </a:t>
            </a:r>
            <a:endParaRPr lang="nl-NL" sz="1800" dirty="0">
              <a:latin typeface="Times New Roman" panose="02020603050405020304" pitchFamily="18" charset="0"/>
              <a:ea typeface="Times New Roman" panose="02020603050405020304" pitchFamily="18" charset="0"/>
            </a:endParaRPr>
          </a:p>
          <a:p>
            <a:pPr>
              <a:lnSpc>
                <a:spcPct val="107000"/>
              </a:lnSpc>
              <a:spcAft>
                <a:spcPts val="802"/>
              </a:spcAft>
            </a:pPr>
            <a:r>
              <a:rPr lang="nl-NL" sz="1800" dirty="0">
                <a:latin typeface="Calibri" panose="020F0502020204030204" pitchFamily="34" charset="0"/>
                <a:ea typeface="Calibri" panose="020F0502020204030204" pitchFamily="34" charset="0"/>
                <a:cs typeface="Times New Roman" panose="02020603050405020304" pitchFamily="18" charset="0"/>
              </a:rPr>
              <a:t> </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39</a:t>
            </a:fld>
            <a:endParaRPr lang="nl-NL" dirty="0"/>
          </a:p>
        </p:txBody>
      </p:sp>
    </p:spTree>
    <p:extLst>
      <p:ext uri="{BB962C8B-B14F-4D97-AF65-F5344CB8AC3E}">
        <p14:creationId xmlns:p14="http://schemas.microsoft.com/office/powerpoint/2010/main" val="4170909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zijn in de Nationale Milieudatabase drie categorieën productinformatie: </a:t>
            </a:r>
          </a:p>
          <a:p>
            <a:r>
              <a:rPr lang="nl-NL" dirty="0"/>
              <a:t>Categorie 1: </a:t>
            </a:r>
            <a:r>
              <a:rPr lang="nl-NL" dirty="0" err="1"/>
              <a:t>merkgebonden</a:t>
            </a:r>
            <a:r>
              <a:rPr lang="nl-NL" dirty="0"/>
              <a:t> data, getoetst door een onafhankelijke, gekwalificeerde derde partij volgens het NMD-Toetsingsprotocol. Voor wie: fabrikanten/producenten, toeleveranciers. </a:t>
            </a:r>
          </a:p>
          <a:p>
            <a:r>
              <a:rPr lang="nl-NL" dirty="0"/>
              <a:t>Categorie 2: </a:t>
            </a:r>
            <a:r>
              <a:rPr lang="nl-NL" dirty="0" err="1"/>
              <a:t>merkongebonden</a:t>
            </a:r>
            <a:r>
              <a:rPr lang="nl-NL" dirty="0"/>
              <a:t> data (merkloos), getoetst door een onafhankelijke, gekwalificeerde derde partij volgens het NMD-Toetsingsprotocol, met vermelding van representativiteit (representatief voor bijvoorbeeld de Nederlandse markt of een groep van producenten) en vermelding van de participerende bedrijven. Voor wie: groepen van fabrikanten, toeleveranciers, branches, overheden, etc. </a:t>
            </a:r>
          </a:p>
          <a:p>
            <a:r>
              <a:rPr lang="nl-NL" dirty="0"/>
              <a:t>Categorie 3: </a:t>
            </a:r>
            <a:r>
              <a:rPr lang="nl-NL" dirty="0" err="1"/>
              <a:t>merkongebonden</a:t>
            </a:r>
            <a:r>
              <a:rPr lang="nl-NL" dirty="0"/>
              <a:t> data (merkloos), in eigendom en beheer van Stichting NMD niet getoetst volgens het NMD-Toetsingsprotocol. </a:t>
            </a:r>
          </a:p>
          <a:p>
            <a:r>
              <a:rPr lang="nl-NL" dirty="0"/>
              <a:t>Categorie 3 data zijn een vangconstructie om bij gebrek aan en als tegenhanger van categorie 1 en categorie 2 data van een bouwproduct, in de Nationale Milieudatabase te beschikken over milieuprofielen. Stichting NMD is eigenaar van deze profielen, die ofwel zijn opgesteld onder verantwoordelijkheid van Stichting NMD ofwel in het verleden zijn aangedragen door een branche. </a:t>
            </a:r>
            <a:r>
              <a:rPr lang="nl-NL" b="1" dirty="0"/>
              <a:t> </a:t>
            </a:r>
            <a:endParaRPr lang="nl-NL" dirty="0"/>
          </a:p>
          <a:p>
            <a:r>
              <a:rPr lang="nl-NL" dirty="0"/>
              <a:t>Op de categorie 3 milieuprofielen is een toeslagfactor van toepassing, omdat uit ervaring blijkt dat ongetoetste milieuprofielen vaak een te lage milieubelasting aangeven, omdat de inventarisatiegegevens minder volledig zijn. Deze toeslagfactor wordt door de beheerder van de Nationale Milieudatabase, Stichting NMD, vastgesteld en wordt in de instrumenten via de rekenregels doorgevoerd. </a:t>
            </a:r>
          </a:p>
          <a:p>
            <a:endParaRPr lang="nl-NL"/>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40</a:t>
            </a:fld>
            <a:endParaRPr lang="nl-NL" dirty="0"/>
          </a:p>
        </p:txBody>
      </p:sp>
    </p:spTree>
    <p:extLst>
      <p:ext uri="{BB962C8B-B14F-4D97-AF65-F5344CB8AC3E}">
        <p14:creationId xmlns:p14="http://schemas.microsoft.com/office/powerpoint/2010/main" val="2106016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41</a:t>
            </a:fld>
            <a:endParaRPr lang="nl-NL" dirty="0"/>
          </a:p>
        </p:txBody>
      </p:sp>
    </p:spTree>
    <p:extLst>
      <p:ext uri="{BB962C8B-B14F-4D97-AF65-F5344CB8AC3E}">
        <p14:creationId xmlns:p14="http://schemas.microsoft.com/office/powerpoint/2010/main" val="1996220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weegfactoren geven een weging aan de milieu-effectcategorie. De weegfactor maakt het mogelijk de uitkomsten van de verschillende </a:t>
            </a:r>
            <a:r>
              <a:rPr lang="nl-NL" dirty="0" err="1"/>
              <a:t>categoriee</a:t>
            </a:r>
            <a:r>
              <a:rPr lang="nl-NL" dirty="0" err="1">
                <a:latin typeface="Calibri" panose="020F0502020204030204" pitchFamily="34" charset="0"/>
                <a:cs typeface="Calibri" panose="020F0502020204030204" pitchFamily="34" charset="0"/>
              </a:rPr>
              <a:t>ën</a:t>
            </a:r>
            <a:r>
              <a:rPr lang="nl-NL" dirty="0">
                <a:latin typeface="Calibri" panose="020F0502020204030204" pitchFamily="34" charset="0"/>
                <a:cs typeface="Calibri" panose="020F0502020204030204" pitchFamily="34" charset="0"/>
              </a:rPr>
              <a:t> om te zetten in een 1-p</a:t>
            </a:r>
            <a:r>
              <a:rPr lang="nl-NL" dirty="0"/>
              <a:t>untsscore. Er is gekozen voor de schaduwprijssystematiek. De schaduwprijs is het voor de overheid hoogste toelaatbare kostenniveau (preventiekosten) per eenheid emissiebestrijding. Deze weegfactoren zijn gekoppeld aan de milieueffectcategorie</a:t>
            </a:r>
            <a:r>
              <a:rPr lang="nl-NL" dirty="0">
                <a:latin typeface="Calibri" panose="020F0502020204030204" pitchFamily="34" charset="0"/>
                <a:cs typeface="Calibri" panose="020F0502020204030204" pitchFamily="34" charset="0"/>
              </a:rPr>
              <a:t>ën van set 1. Zie sheet 35’beoordeelde milieueffecten’. De weegfactoren voor set 2 zijn nog in ontwikkeling.</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42</a:t>
            </a:fld>
            <a:endParaRPr lang="nl-NL" dirty="0"/>
          </a:p>
        </p:txBody>
      </p:sp>
    </p:spTree>
    <p:extLst>
      <p:ext uri="{BB962C8B-B14F-4D97-AF65-F5344CB8AC3E}">
        <p14:creationId xmlns:p14="http://schemas.microsoft.com/office/powerpoint/2010/main" val="3090487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Let wel, de hoeveelheid is gegeven voor fase A1 t/m A3. </a:t>
            </a:r>
            <a:r>
              <a:rPr lang="nl-NL"/>
              <a:t>Fase B</a:t>
            </a:r>
            <a:r>
              <a:rPr lang="nl-NL" dirty="0"/>
              <a:t>, C en D zijn niet meegenomen.</a:t>
            </a:r>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43</a:t>
            </a:fld>
            <a:endParaRPr lang="nl-NL" dirty="0"/>
          </a:p>
        </p:txBody>
      </p:sp>
    </p:spTree>
    <p:extLst>
      <p:ext uri="{BB962C8B-B14F-4D97-AF65-F5344CB8AC3E}">
        <p14:creationId xmlns:p14="http://schemas.microsoft.com/office/powerpoint/2010/main" val="649322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Met de </a:t>
            </a:r>
            <a:r>
              <a:rPr lang="nl-NL" b="0" i="0" dirty="0">
                <a:solidFill>
                  <a:srgbClr val="333333"/>
                </a:solidFill>
                <a:effectLst/>
                <a:latin typeface="Titillium Web" panose="00000500000000000000" pitchFamily="2" charset="0"/>
              </a:rPr>
              <a:t>Viewer van de Nationale Milieudatabase (NMD) biedt inzicht in de productkaarten van de NMD zonder dat daarvoor speciale programma’s (rekeninstrumenten) nodig zijn. </a:t>
            </a:r>
          </a:p>
          <a:p>
            <a:r>
              <a:rPr lang="nl-NL" b="0" i="0" dirty="0">
                <a:solidFill>
                  <a:srgbClr val="333333"/>
                </a:solidFill>
                <a:effectLst/>
                <a:latin typeface="Titillium Web" panose="00000500000000000000" pitchFamily="2" charset="0"/>
              </a:rPr>
              <a:t>De data uit de viewer is niet te downloaden en dient primair om een beeld te vormen van hoe de data bij ons in het systeem staat. Het is daardoor lastig om berekeningen op basis van de data te maken. Om te rekenen met de data zijn er de rekeninstrumenten, waarmee de diverse productdata kan worden gecombineerd tot een bouwwerk en om de milieuprestatie ervan te bepalen. Ook voor het vergelijken van producten is de viewer niet ontworpen, maar dit is wel mogelijk door verschillende producten na elkaar te openen.</a:t>
            </a:r>
          </a:p>
          <a:p>
            <a:r>
              <a:rPr lang="nl-NL" b="0" dirty="0"/>
              <a:t>Afbeelding bevat link naar: https://viewer.milieudatabase.nl/</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44</a:t>
            </a:fld>
            <a:endParaRPr lang="nl-NL" dirty="0"/>
          </a:p>
        </p:txBody>
      </p:sp>
    </p:spTree>
    <p:extLst>
      <p:ext uri="{BB962C8B-B14F-4D97-AF65-F5344CB8AC3E}">
        <p14:creationId xmlns:p14="http://schemas.microsoft.com/office/powerpoint/2010/main" val="3928051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Met name berekeningen die gemaakt zijn met oude versies van Bepalingsmethode, zoals de Bepalingsmethode Milieuprestatie Gebouwen en GWW-werken) kunnen wezenlijk andere MKI-waarden opleveren. De vigerende bepalingsmethode “Bepalingsmethode Milieuprestatie Bouwwerken” is in een aantal aspecten wezenlijk aangepast. Zo is het in de nieuwe bepalingsmethode verplicht om module D in de berekening te nemen. In oudere versies van voor 2019 was het niet verplicht module D mee te nemen. Bij het doornemen van oudere rapporten, dient dan ook de vraag te worden gesteld of module in de berekeningen is meegenomen. Daarnaast werd in de oude methode 11 milieueffecten in beschouwing genomen, terwijl de vigerende methode 19 effecten bekijkt.</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45</a:t>
            </a:fld>
            <a:endParaRPr lang="nl-NL" dirty="0"/>
          </a:p>
        </p:txBody>
      </p:sp>
    </p:spTree>
    <p:extLst>
      <p:ext uri="{BB962C8B-B14F-4D97-AF65-F5344CB8AC3E}">
        <p14:creationId xmlns:p14="http://schemas.microsoft.com/office/powerpoint/2010/main" val="2710669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Voor een MKI-vergelijking tussen producten met verschillende een functionele eenheid is niet mogelijk, tenzij een zekere omrekening gemaakt kan worden van de ene functionele eenheid naar de andere.</a:t>
            </a:r>
          </a:p>
          <a:p>
            <a:r>
              <a:rPr lang="nl-NL" dirty="0"/>
              <a:t>De levensduur van een product is van belang om te bepalen hoeveel producten in een bepaald project dienen te worden toegepast. Indien een product  een levensduur van 10 jaar heeft en het project of gebouw waarin het product wordt toegepast een levensduur van 100 jaar heeft, dan dient voor de totale MKI berekening van het project of gebouw 10 exemplaren van deze producten in rekening te worden gebracht. Heeft het product een levensduur van 999 jaar, dan hoeft er slechts 1 exemplaar van het product in de MKI-berekening te worden meegenomen. Het maken van een vergelijking tussen producten op basis  van de MKI per functionele eenheid en per jaar (MKI/10 versus MKI/1000) geeft om die reden verkeerd beeld als deze niet in de context van een project of gebouw wordt geplaatst. </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46</a:t>
            </a:fld>
            <a:endParaRPr lang="nl-NL" dirty="0"/>
          </a:p>
        </p:txBody>
      </p:sp>
    </p:spTree>
    <p:extLst>
      <p:ext uri="{BB962C8B-B14F-4D97-AF65-F5344CB8AC3E}">
        <p14:creationId xmlns:p14="http://schemas.microsoft.com/office/powerpoint/2010/main" val="19977278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site milieudatabase bevat een groot aantal rapporten met LCA-rapportages.</a:t>
            </a:r>
          </a:p>
          <a:p>
            <a:pPr algn="l" fontAlgn="base"/>
            <a:r>
              <a:rPr lang="nl-NL" b="1" i="0" dirty="0">
                <a:solidFill>
                  <a:srgbClr val="00A651"/>
                </a:solidFill>
                <a:effectLst/>
                <a:latin typeface="Titillium Web" panose="00000500000000000000" pitchFamily="2" charset="0"/>
              </a:rPr>
              <a:t>Rapporten categorie 3 kaarten</a:t>
            </a:r>
          </a:p>
          <a:p>
            <a:pPr algn="l" fontAlgn="base"/>
            <a:r>
              <a:rPr lang="nl-NL" b="0" i="0" dirty="0">
                <a:solidFill>
                  <a:srgbClr val="000000"/>
                </a:solidFill>
                <a:effectLst/>
                <a:latin typeface="Titillium Web" panose="00000500000000000000" pitchFamily="2" charset="0"/>
              </a:rPr>
              <a:t>Sinds 1 juni 2020 worden alle nieuwe categorie 3 productkaarten geleverd met een rapport waarin de uitgevoerde LCA staat toegelicht; de opbouw staat omschreven, inclusief een toelichting op de keuzes die zijn gemaakt. De LCA-rapporten voor GWW-producten zijn beschikbaar en verdeeld over 5 bestanden. Hieronder staat aangegeven welke hoofdstukken (gebaseerd op de RAW-hoofdstukken) zijn opgenomen in welk deel:</a:t>
            </a:r>
          </a:p>
          <a:p>
            <a:pPr algn="l" fontAlgn="base"/>
            <a:r>
              <a:rPr lang="nl-NL" b="0" i="0" dirty="0">
                <a:solidFill>
                  <a:srgbClr val="000000"/>
                </a:solidFill>
                <a:effectLst/>
                <a:latin typeface="Titillium Web" panose="00000500000000000000" pitchFamily="2" charset="0"/>
              </a:rPr>
              <a:t>DEEL 1: H11 Sloopwerken; H18 Baggerwerk; H22 Grondwerken; H23 Drainage; H24 Sleuf en </a:t>
            </a:r>
            <a:r>
              <a:rPr lang="nl-NL" b="0" i="0" dirty="0" err="1">
                <a:solidFill>
                  <a:srgbClr val="000000"/>
                </a:solidFill>
                <a:effectLst/>
                <a:latin typeface="Titillium Web" panose="00000500000000000000" pitchFamily="2" charset="0"/>
              </a:rPr>
              <a:t>sleufloze</a:t>
            </a:r>
            <a:r>
              <a:rPr lang="nl-NL" b="0" i="0" dirty="0">
                <a:solidFill>
                  <a:srgbClr val="000000"/>
                </a:solidFill>
                <a:effectLst/>
                <a:latin typeface="Titillium Web" panose="00000500000000000000" pitchFamily="2" charset="0"/>
              </a:rPr>
              <a:t> technieken; H25 Leidingwerken; H32 Bebakening; H33 Afschermingsvoorzieningen (Stalen geleiderails); en H34 Verlichting.</a:t>
            </a:r>
          </a:p>
          <a:p>
            <a:pPr algn="l" fontAlgn="base">
              <a:buFont typeface="Arial" panose="020B0604020202020204" pitchFamily="34" charset="0"/>
              <a:buNone/>
            </a:pPr>
            <a:r>
              <a:rPr lang="nl-NL" b="0" i="0" dirty="0">
                <a:solidFill>
                  <a:srgbClr val="000000"/>
                </a:solidFill>
                <a:effectLst/>
                <a:latin typeface="Titillium Web" panose="00000500000000000000" pitchFamily="2" charset="0"/>
              </a:rPr>
              <a:t>DEEL 2: H36 Geluidbeperkende constructies; H38 Spoor- en tramwerken.</a:t>
            </a:r>
          </a:p>
          <a:p>
            <a:pPr algn="l" fontAlgn="base">
              <a:buFont typeface="Arial" panose="020B0604020202020204" pitchFamily="34" charset="0"/>
              <a:buNone/>
            </a:pPr>
            <a:r>
              <a:rPr lang="nl-NL" b="0" i="0" dirty="0">
                <a:solidFill>
                  <a:srgbClr val="000000"/>
                </a:solidFill>
                <a:effectLst/>
                <a:latin typeface="Titillium Web" panose="00000500000000000000" pitchFamily="2" charset="0"/>
              </a:rPr>
              <a:t>DEEL 3: H41 Funderingsconstructies; H42 Betonconstructies; H43 Staalconstructies; en H44 Houtconstructies.</a:t>
            </a:r>
          </a:p>
          <a:p>
            <a:pPr algn="l" fontAlgn="base">
              <a:buFont typeface="Arial" panose="020B0604020202020204" pitchFamily="34" charset="0"/>
              <a:buNone/>
            </a:pPr>
            <a:r>
              <a:rPr lang="nl-NL" b="0" i="0" dirty="0">
                <a:solidFill>
                  <a:srgbClr val="000000"/>
                </a:solidFill>
                <a:effectLst/>
                <a:latin typeface="Titillium Web" panose="00000500000000000000" pitchFamily="2" charset="0"/>
              </a:rPr>
              <a:t>DEEL 4: H47 Kleine kunstwerken; H50 Afval- en reinigingsdiensten; H51 Groenvoorzieningen; en H52 Kust- en oeverwerken.</a:t>
            </a:r>
          </a:p>
          <a:p>
            <a:pPr algn="l" fontAlgn="base">
              <a:buFont typeface="Arial" panose="020B0604020202020204" pitchFamily="34" charset="0"/>
              <a:buNone/>
            </a:pPr>
            <a:r>
              <a:rPr lang="nl-NL" b="0" i="0" dirty="0">
                <a:solidFill>
                  <a:srgbClr val="000000"/>
                </a:solidFill>
                <a:effectLst/>
                <a:latin typeface="Titillium Web" panose="00000500000000000000" pitchFamily="2" charset="0"/>
              </a:rPr>
              <a:t>DEEL 5: H53 Remming- aanleg- en afmeerwerken; H56 Conserveringswerken; H61 Werken van algemene aard (Plankenhekwerk hout); H62 Verkeersmaatregelen; H64 Flora- en faunavoorzieningen; H80 Funderingslagen; H81 Bitumineuze verhardingen; H82 Betonverhardingen; H83 Elementverharding; H84 Bijzondere verhardingen; en H1000-8000 Processen.</a:t>
            </a:r>
          </a:p>
          <a:p>
            <a:pPr algn="l" fontAlgn="base">
              <a:buFont typeface="Arial" panose="020B0604020202020204" pitchFamily="34" charset="0"/>
              <a:buNone/>
            </a:pPr>
            <a:r>
              <a:rPr lang="nl-NL" b="0" i="0" dirty="0">
                <a:solidFill>
                  <a:srgbClr val="000000"/>
                </a:solidFill>
                <a:effectLst/>
                <a:latin typeface="Titillium Web" panose="00000500000000000000" pitchFamily="2" charset="0"/>
              </a:rPr>
              <a:t>Afbeelding bevat link naar: https://milieudatabase.nl/database/nationalemilieudatabase/ (onderaan pagina hyperlinks naar de rapporten)</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47</a:t>
            </a:fld>
            <a:endParaRPr lang="nl-NL" dirty="0"/>
          </a:p>
        </p:txBody>
      </p:sp>
    </p:spTree>
    <p:extLst>
      <p:ext uri="{BB962C8B-B14F-4D97-AF65-F5344CB8AC3E}">
        <p14:creationId xmlns:p14="http://schemas.microsoft.com/office/powerpoint/2010/main" val="176672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a:t>
            </a:fld>
            <a:endParaRPr lang="nl-NL" dirty="0"/>
          </a:p>
        </p:txBody>
      </p:sp>
    </p:spTree>
    <p:extLst>
      <p:ext uri="{BB962C8B-B14F-4D97-AF65-F5344CB8AC3E}">
        <p14:creationId xmlns:p14="http://schemas.microsoft.com/office/powerpoint/2010/main" val="24706755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48</a:t>
            </a:fld>
            <a:endParaRPr lang="nl-NL" dirty="0"/>
          </a:p>
        </p:txBody>
      </p:sp>
    </p:spTree>
    <p:extLst>
      <p:ext uri="{BB962C8B-B14F-4D97-AF65-F5344CB8AC3E}">
        <p14:creationId xmlns:p14="http://schemas.microsoft.com/office/powerpoint/2010/main" val="15770894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666666"/>
                </a:solidFill>
                <a:effectLst/>
                <a:latin typeface="work-sans"/>
              </a:rPr>
              <a:t>De CO</a:t>
            </a:r>
            <a:r>
              <a:rPr lang="nl-NL" b="0" i="0" baseline="-25000" dirty="0">
                <a:solidFill>
                  <a:srgbClr val="666666"/>
                </a:solidFill>
                <a:effectLst/>
                <a:latin typeface="work-sans"/>
              </a:rPr>
              <a:t>2</a:t>
            </a:r>
            <a:r>
              <a:rPr lang="nl-NL" b="0" i="0" dirty="0">
                <a:solidFill>
                  <a:srgbClr val="666666"/>
                </a:solidFill>
                <a:effectLst/>
                <a:latin typeface="work-sans"/>
              </a:rPr>
              <a:t>-Prestatieladder is een</a:t>
            </a:r>
            <a:r>
              <a:rPr lang="nl-NL" b="0" i="0" u="none" strike="noStrike" dirty="0">
                <a:solidFill>
                  <a:srgbClr val="0AB4A5"/>
                </a:solidFill>
                <a:effectLst/>
                <a:latin typeface="work-sans"/>
              </a:rPr>
              <a:t> CO₂-managementsysteem </a:t>
            </a:r>
            <a:r>
              <a:rPr lang="nl-NL" b="0" i="0" dirty="0">
                <a:solidFill>
                  <a:srgbClr val="666666"/>
                </a:solidFill>
                <a:effectLst/>
                <a:latin typeface="work-sans"/>
              </a:rPr>
              <a:t>dat bestaat uit 5 niveaus. Tot en met niveau 3 gaat een organisatie aan de slag met de uitstoot van de eigen organisatie (en alle projecten). Vanaf niveau 4 en 5 wordt er ook werk gemaakt van de CO</a:t>
            </a:r>
            <a:r>
              <a:rPr lang="nl-NL" b="0" i="0" baseline="-25000" dirty="0">
                <a:solidFill>
                  <a:srgbClr val="666666"/>
                </a:solidFill>
                <a:effectLst/>
                <a:latin typeface="work-sans"/>
              </a:rPr>
              <a:t>2</a:t>
            </a:r>
            <a:r>
              <a:rPr lang="nl-NL" b="0" i="0" dirty="0">
                <a:solidFill>
                  <a:srgbClr val="666666"/>
                </a:solidFill>
                <a:effectLst/>
                <a:latin typeface="work-sans"/>
              </a:rPr>
              <a:t>-uitstoot in de keten en sector. Een gecertificeerde organisatie voldoet op een bepaald niveau (en alle onderliggende niveaus) aan de eisen van de CO</a:t>
            </a:r>
            <a:r>
              <a:rPr lang="nl-NL" b="0" i="0" baseline="-25000" dirty="0">
                <a:solidFill>
                  <a:srgbClr val="666666"/>
                </a:solidFill>
                <a:effectLst/>
                <a:latin typeface="work-sans"/>
              </a:rPr>
              <a:t>2</a:t>
            </a:r>
            <a:r>
              <a:rPr lang="nl-NL" b="0" i="0" dirty="0">
                <a:solidFill>
                  <a:srgbClr val="666666"/>
                </a:solidFill>
                <a:effectLst/>
                <a:latin typeface="work-sans"/>
              </a:rPr>
              <a:t>-Prestatieladder. Deze eisen komen voort uit vier invalshoeken:</a:t>
            </a:r>
          </a:p>
          <a:p>
            <a:pPr algn="l"/>
            <a:r>
              <a:rPr lang="nl-NL" b="0" i="0" dirty="0">
                <a:solidFill>
                  <a:srgbClr val="666666"/>
                </a:solidFill>
                <a:effectLst/>
                <a:latin typeface="work-sans"/>
              </a:rPr>
              <a:t>A- Inzicht: Het bepalen van de energiestromen en de CO</a:t>
            </a:r>
            <a:r>
              <a:rPr lang="nl-NL" b="0" i="0" baseline="-25000" dirty="0">
                <a:solidFill>
                  <a:srgbClr val="666666"/>
                </a:solidFill>
                <a:effectLst/>
                <a:latin typeface="work-sans"/>
              </a:rPr>
              <a:t>2</a:t>
            </a:r>
            <a:r>
              <a:rPr lang="nl-NL" b="0" i="0" dirty="0">
                <a:solidFill>
                  <a:srgbClr val="666666"/>
                </a:solidFill>
                <a:effectLst/>
                <a:latin typeface="work-sans"/>
              </a:rPr>
              <a:t>-footprint;</a:t>
            </a:r>
          </a:p>
          <a:p>
            <a:pPr algn="l"/>
            <a:r>
              <a:rPr lang="nl-NL" b="0" i="0" dirty="0">
                <a:solidFill>
                  <a:srgbClr val="666666"/>
                </a:solidFill>
                <a:effectLst/>
                <a:latin typeface="work-sans"/>
              </a:rPr>
              <a:t>B- Reductie: het ontwikkelen van ambitieuze doelstellingen voor CO</a:t>
            </a:r>
            <a:r>
              <a:rPr lang="nl-NL" b="0" i="0" baseline="-25000" dirty="0">
                <a:solidFill>
                  <a:srgbClr val="666666"/>
                </a:solidFill>
                <a:effectLst/>
                <a:latin typeface="work-sans"/>
              </a:rPr>
              <a:t>2</a:t>
            </a:r>
            <a:r>
              <a:rPr lang="nl-NL" b="0" i="0" dirty="0">
                <a:solidFill>
                  <a:srgbClr val="666666"/>
                </a:solidFill>
                <a:effectLst/>
                <a:latin typeface="work-sans"/>
              </a:rPr>
              <a:t>-reductie;</a:t>
            </a:r>
          </a:p>
          <a:p>
            <a:pPr algn="l"/>
            <a:r>
              <a:rPr lang="nl-NL" b="0" i="0" dirty="0">
                <a:solidFill>
                  <a:srgbClr val="666666"/>
                </a:solidFill>
                <a:effectLst/>
                <a:latin typeface="work-sans"/>
              </a:rPr>
              <a:t>C- Transparantie: Structurele communicatie over het CO</a:t>
            </a:r>
            <a:r>
              <a:rPr lang="nl-NL" b="0" i="0" baseline="-25000" dirty="0">
                <a:solidFill>
                  <a:srgbClr val="666666"/>
                </a:solidFill>
                <a:effectLst/>
                <a:latin typeface="work-sans"/>
              </a:rPr>
              <a:t>2</a:t>
            </a:r>
            <a:r>
              <a:rPr lang="nl-NL" b="0" i="0" dirty="0">
                <a:solidFill>
                  <a:srgbClr val="666666"/>
                </a:solidFill>
                <a:effectLst/>
                <a:latin typeface="work-sans"/>
              </a:rPr>
              <a:t>-beleid;</a:t>
            </a:r>
          </a:p>
          <a:p>
            <a:pPr algn="l"/>
            <a:r>
              <a:rPr lang="nl-NL" b="0" i="0" dirty="0">
                <a:solidFill>
                  <a:srgbClr val="666666"/>
                </a:solidFill>
                <a:effectLst/>
                <a:latin typeface="work-sans"/>
              </a:rPr>
              <a:t>D- Participatie: Deelname aan initiatieven in de sector op het gebied van CO</a:t>
            </a:r>
            <a:r>
              <a:rPr lang="nl-NL" b="0" i="0" baseline="-25000" dirty="0">
                <a:solidFill>
                  <a:srgbClr val="666666"/>
                </a:solidFill>
                <a:effectLst/>
                <a:latin typeface="work-sans"/>
              </a:rPr>
              <a:t>2</a:t>
            </a:r>
            <a:r>
              <a:rPr lang="nl-NL" b="0" i="0" dirty="0">
                <a:solidFill>
                  <a:srgbClr val="666666"/>
                </a:solidFill>
                <a:effectLst/>
                <a:latin typeface="work-sans"/>
              </a:rPr>
              <a:t>-reductie.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latin typeface="Candara" panose="020E0502030303020204" pitchFamily="34" charset="0"/>
              </a:rPr>
              <a:t>Oorspronkelijk opgezet door </a:t>
            </a:r>
            <a:r>
              <a:rPr lang="nl-NL" dirty="0" err="1">
                <a:latin typeface="Candara" panose="020E0502030303020204" pitchFamily="34" charset="0"/>
              </a:rPr>
              <a:t>Prorail</a:t>
            </a:r>
            <a:r>
              <a:rPr lang="nl-NL" dirty="0">
                <a:latin typeface="Candara" panose="020E0502030303020204" pitchFamily="34" charset="0"/>
              </a:rPr>
              <a:t>. </a:t>
            </a:r>
          </a:p>
          <a:p>
            <a:r>
              <a:rPr lang="nl-NL" dirty="0">
                <a:latin typeface="Candara" panose="020E0502030303020204" pitchFamily="34" charset="0"/>
              </a:rPr>
              <a:t>Nadere info: https://www.co2-prestatieladder.nl/nl</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49</a:t>
            </a:fld>
            <a:endParaRPr lang="nl-NL" dirty="0"/>
          </a:p>
        </p:txBody>
      </p:sp>
    </p:spTree>
    <p:extLst>
      <p:ext uri="{BB962C8B-B14F-4D97-AF65-F5344CB8AC3E}">
        <p14:creationId xmlns:p14="http://schemas.microsoft.com/office/powerpoint/2010/main" val="28158961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17052">
              <a:defRPr/>
            </a:pPr>
            <a:r>
              <a:rPr lang="nl-NL" dirty="0">
                <a:latin typeface="Open Sans" panose="020B0606030504020204" pitchFamily="34" charset="0"/>
              </a:rPr>
              <a:t>Gebouwen zijn een verzameling van complexe entiteiten, opgebouwd uit verschillende materialen, producten en elementen die met elkaar zijn verbonden. De mate waarin deze verbindingen verbroken kunnen worden, zodat een object de functie kan behouden en hoogwaardig hergebruik realiseerbaar is, bepaalt de mate (graad) van losmaakbaarheid.</a:t>
            </a:r>
          </a:p>
          <a:p>
            <a:pPr defTabSz="917052">
              <a:defRPr/>
            </a:pPr>
            <a:r>
              <a:rPr lang="nl-NL" b="0" i="0" dirty="0">
                <a:solidFill>
                  <a:srgbClr val="646363"/>
                </a:solidFill>
                <a:effectLst/>
                <a:latin typeface="Campton W00"/>
              </a:rPr>
              <a:t>Daarmee staat losmaakbaarheid aan de basis staat van diverse circulaire bouwprincipes. Naast hoogwaardig hergebruik van bouwproducten, biedt het ook een grondslag voor adaptief bouwen, circulair beheer- en onderhoud en het mogelijk toepassen van circulaire verdienmodellen. De meetmethode moet altijd in relatie tot andere circulaire principes worden toegepast. </a:t>
            </a:r>
          </a:p>
          <a:p>
            <a:pPr defTabSz="917052">
              <a:defRPr/>
            </a:pPr>
            <a:r>
              <a:rPr lang="nl-NL" b="0" i="0" dirty="0">
                <a:solidFill>
                  <a:srgbClr val="646363"/>
                </a:solidFill>
                <a:effectLst/>
                <a:latin typeface="Campton W00"/>
              </a:rPr>
              <a:t>De Losmaakbaarheidsindex is ontwikkeld voor gebouwen. Voor de GWW is het in ontwikkeling.</a:t>
            </a:r>
          </a:p>
          <a:p>
            <a:pPr marL="0" marR="0" lvl="0" indent="0" algn="l" defTabSz="917052" rtl="0" eaLnBrk="1" fontAlgn="auto" latinLnBrk="0" hangingPunct="1">
              <a:lnSpc>
                <a:spcPct val="100000"/>
              </a:lnSpc>
              <a:spcBef>
                <a:spcPts val="0"/>
              </a:spcBef>
              <a:spcAft>
                <a:spcPts val="0"/>
              </a:spcAft>
              <a:buClrTx/>
              <a:buSzTx/>
              <a:buFontTx/>
              <a:buNone/>
              <a:tabLst/>
              <a:defRPr/>
            </a:pPr>
            <a:r>
              <a:rPr lang="nl-NL" sz="1200" dirty="0">
                <a:latin typeface="Candara" panose="020E0502030303020204" pitchFamily="34" charset="0"/>
              </a:rPr>
              <a:t>Nadere info: https://www.dgbc.nl/nieuws/circular-buildings-een-meetmethodiek-voor-losmaakbaarheid-v20-nu-online-6126</a:t>
            </a:r>
          </a:p>
          <a:p>
            <a:pPr defTabSz="917052">
              <a:defRPr/>
            </a:pP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50</a:t>
            </a:fld>
            <a:endParaRPr lang="nl-NL" dirty="0"/>
          </a:p>
        </p:txBody>
      </p:sp>
    </p:spTree>
    <p:extLst>
      <p:ext uri="{BB962C8B-B14F-4D97-AF65-F5344CB8AC3E}">
        <p14:creationId xmlns:p14="http://schemas.microsoft.com/office/powerpoint/2010/main" val="1765475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latin typeface="Candara" panose="020E0502030303020204" pitchFamily="34" charset="0"/>
              </a:rPr>
              <a:t>Nadere info: </a:t>
            </a:r>
            <a:r>
              <a:rPr lang="nl-NL" sz="1200" dirty="0">
                <a:latin typeface="Candara" panose="020E0502030303020204" pitchFamily="34" charset="0"/>
                <a:hlinkClick r:id="rId3"/>
              </a:rPr>
              <a:t>bouwnatuurinclusief.nl</a:t>
            </a:r>
            <a:r>
              <a:rPr lang="nl-NL" sz="1200" dirty="0">
                <a:latin typeface="Candara" panose="020E0502030303020204" pitchFamily="34" charset="0"/>
              </a:rPr>
              <a:t> en </a:t>
            </a:r>
            <a:r>
              <a:rPr lang="nl-NL" sz="1200" dirty="0">
                <a:latin typeface="Candara" panose="020E0502030303020204" pitchFamily="34" charset="0"/>
                <a:hlinkClick r:id="rId4"/>
              </a:rPr>
              <a:t>checklistgroenbouwen.nl</a:t>
            </a:r>
            <a:endParaRPr lang="nl-NL" sz="1200" dirty="0">
              <a:latin typeface="Candara" panose="020E0502030303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51</a:t>
            </a:fld>
            <a:endParaRPr lang="nl-NL" dirty="0"/>
          </a:p>
        </p:txBody>
      </p:sp>
    </p:spTree>
    <p:extLst>
      <p:ext uri="{BB962C8B-B14F-4D97-AF65-F5344CB8AC3E}">
        <p14:creationId xmlns:p14="http://schemas.microsoft.com/office/powerpoint/2010/main" val="10379009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52</a:t>
            </a:fld>
            <a:endParaRPr lang="nl-NL" dirty="0"/>
          </a:p>
        </p:txBody>
      </p:sp>
    </p:spTree>
    <p:extLst>
      <p:ext uri="{BB962C8B-B14F-4D97-AF65-F5344CB8AC3E}">
        <p14:creationId xmlns:p14="http://schemas.microsoft.com/office/powerpoint/2010/main" val="31965212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53</a:t>
            </a:fld>
            <a:endParaRPr lang="nl-NL" dirty="0"/>
          </a:p>
        </p:txBody>
      </p:sp>
    </p:spTree>
    <p:extLst>
      <p:ext uri="{BB962C8B-B14F-4D97-AF65-F5344CB8AC3E}">
        <p14:creationId xmlns:p14="http://schemas.microsoft.com/office/powerpoint/2010/main" val="40917562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55</a:t>
            </a:fld>
            <a:endParaRPr lang="nl-NL" dirty="0"/>
          </a:p>
        </p:txBody>
      </p:sp>
    </p:spTree>
    <p:extLst>
      <p:ext uri="{BB962C8B-B14F-4D97-AF65-F5344CB8AC3E}">
        <p14:creationId xmlns:p14="http://schemas.microsoft.com/office/powerpoint/2010/main" val="24706755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Bestaande waarde: levensduurverlenging, hoogwaardig hergebruik (hogere prioriteit) en recycling (lagere prioriteit)</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56</a:t>
            </a:fld>
            <a:endParaRPr lang="nl-NL" dirty="0"/>
          </a:p>
        </p:txBody>
      </p:sp>
    </p:spTree>
    <p:extLst>
      <p:ext uri="{BB962C8B-B14F-4D97-AF65-F5344CB8AC3E}">
        <p14:creationId xmlns:p14="http://schemas.microsoft.com/office/powerpoint/2010/main" val="24819666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 het ontwerpen van een duurzaam bouwwerk is het raadzaam om het volgende proces aan te houden: </a:t>
            </a:r>
          </a:p>
          <a:p>
            <a:r>
              <a:rPr lang="nl-NL" dirty="0"/>
              <a:t>A- Vaststellen ambities. B- Programma van Eisen. C- Strategie-keuze. D.- Toepassen van duurzaamheidsinstrumenten om tussentijds en achteraf vast te stellen of de ambities zijn behaald.</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57</a:t>
            </a:fld>
            <a:endParaRPr lang="nl-NL" dirty="0"/>
          </a:p>
        </p:txBody>
      </p:sp>
    </p:spTree>
    <p:extLst>
      <p:ext uri="{BB962C8B-B14F-4D97-AF65-F5344CB8AC3E}">
        <p14:creationId xmlns:p14="http://schemas.microsoft.com/office/powerpoint/2010/main" val="23395144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Ambitieweb</a:t>
            </a:r>
            <a:r>
              <a:rPr lang="nl-NL" dirty="0"/>
              <a:t> en de </a:t>
            </a:r>
            <a:r>
              <a:rPr lang="nl-NL" dirty="0" err="1"/>
              <a:t>Omgevingsweb</a:t>
            </a:r>
            <a:r>
              <a:rPr lang="nl-NL" dirty="0"/>
              <a:t> zijn instrumenten om in de initiatieffase de duurzaamheidsambities in beeld te krijgen en vast te stellen.</a:t>
            </a:r>
          </a:p>
          <a:p>
            <a:r>
              <a:rPr lang="nl-NL" dirty="0"/>
              <a:t>Nader besproken in de module ‘’Het Stelsel”.  Evenals de CO2-prestatieladder, de Losmaakbaarheidsindexen de </a:t>
            </a:r>
            <a:r>
              <a:rPr lang="nl-NL" dirty="0" err="1"/>
              <a:t>Toolbox</a:t>
            </a:r>
            <a:r>
              <a:rPr lang="nl-NL" dirty="0"/>
              <a:t> </a:t>
            </a:r>
            <a:r>
              <a:rPr lang="nl-NL" dirty="0" err="1"/>
              <a:t>Natuurinclusief</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58</a:t>
            </a:fld>
            <a:endParaRPr lang="nl-NL" dirty="0"/>
          </a:p>
        </p:txBody>
      </p:sp>
    </p:spTree>
    <p:extLst>
      <p:ext uri="{BB962C8B-B14F-4D97-AF65-F5344CB8AC3E}">
        <p14:creationId xmlns:p14="http://schemas.microsoft.com/office/powerpoint/2010/main" val="3569143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Een gezonde planeet en sterke economie</a:t>
            </a:r>
          </a:p>
          <a:p>
            <a:r>
              <a:rPr lang="nl-NL" dirty="0"/>
              <a:t>Door slimmer om te gaan met grondstoffen kunnen mensen in de toekomst welvarend leven op een gezonde planeet, met een duurzame en sterke economie. Een circulaire economie is nodig om 3 redenen:</a:t>
            </a:r>
          </a:p>
          <a:p>
            <a:r>
              <a:rPr lang="nl-NL" b="1" dirty="0"/>
              <a:t>1. Invloed op het milieu</a:t>
            </a:r>
          </a:p>
          <a:p>
            <a:r>
              <a:rPr lang="nl-NL" dirty="0"/>
              <a:t>Auto’s, treinen en vliegtuigen werken op brandstoffen als diesel, benzine en kerosine. Het winnen en verbruik van deze grondstoffen heeft invloed op het milieu. Daarnaast zorgt het ook voor meer energieverbruik en een hogere CO2-uitstoot. Een circulaire economie heeft minder negatieve invloed op het milieu en zorgt voor een lagere CO2 uitstoot.</a:t>
            </a:r>
          </a:p>
          <a:p>
            <a:r>
              <a:rPr lang="nl-NL" dirty="0"/>
              <a:t>Bron: https://www.rijksoverheid.nl/onderwerpen/circulaire-economie/noodzaak-van-circulaire-economie.</a:t>
            </a:r>
          </a:p>
          <a:p>
            <a:r>
              <a:rPr lang="nl-NL" b="1" dirty="0"/>
              <a:t>2. Gebruik van grondstoffen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wereldbevolking groeit sterk: de afgelopen 100 jaar is de wereldbevolking verviervoudigd. In 2050 zijn er naar verwachting zelfs ruim negen miljard mensen. De vraag naar grondstoffen neemt hierdoor snel toe, terwijl de beschikbare hoeveelheid afneemt. Mensen gebruiken deze grondstoffen onder andere voor voedsel, drinkwater, onderdak, kleding en elektrische apparaten. Hergebruik van grondstoffen draagt niet alleen bij aan een betere milieukwaliteit, maar is ook in economische zin effici</a:t>
            </a:r>
            <a:r>
              <a:rPr lang="nl-NL" sz="1800" dirty="0">
                <a:latin typeface="Calibri" panose="020F0502020204030204" pitchFamily="34" charset="0"/>
              </a:rPr>
              <a:t>ë</a:t>
            </a:r>
            <a:r>
              <a:rPr lang="nl-NL" dirty="0"/>
              <a:t>nt.</a:t>
            </a:r>
          </a:p>
          <a:p>
            <a:r>
              <a:rPr lang="nl-NL" b="1" dirty="0"/>
              <a:t>3. (On)afhankelijkheid andere landen</a:t>
            </a:r>
          </a:p>
          <a:p>
            <a:r>
              <a:rPr lang="nl-NL" dirty="0"/>
              <a:t>Veel grondstoffen komen nu uit het buitenland, zo haalt Nederland veel magnesium uit China. In een circulaire economie is Nederland veel minder afhankelijk van deze landen. Producten die eerder werden vernietigd en verbrand, worden in de toekomst gebruikt om grondstoffen uit te halen.</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6</a:t>
            </a:fld>
            <a:endParaRPr lang="nl-NL" dirty="0"/>
          </a:p>
        </p:txBody>
      </p:sp>
    </p:spTree>
    <p:extLst>
      <p:ext uri="{BB962C8B-B14F-4D97-AF65-F5344CB8AC3E}">
        <p14:creationId xmlns:p14="http://schemas.microsoft.com/office/powerpoint/2010/main" val="41067847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59</a:t>
            </a:fld>
            <a:endParaRPr lang="nl-NL" dirty="0"/>
          </a:p>
        </p:txBody>
      </p:sp>
    </p:spTree>
    <p:extLst>
      <p:ext uri="{BB962C8B-B14F-4D97-AF65-F5344CB8AC3E}">
        <p14:creationId xmlns:p14="http://schemas.microsoft.com/office/powerpoint/2010/main" val="1567066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Ambitie waterschappen: https://www.uvw.nl/wp-content/uploads/2019/11/Waterschappen-100-procent-circulair-in-2050.pdf</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Hergebruik baggerspecie: https://www.uvw.nl/duurzaam-gww-etalage/hergebruik-baggerspecie/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Grondstoffen uit rioolwater. Bron: https://www.vallei-veluwe.nl/toptaken/bij-mij-in-de-buurt/in-uitvoering/waardevolle/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Scheiden rioolwater zwart en grijs: https://www.drinkwaterplatform.nl/hoe-waternet-in-amsterdam-werkt-aan-duurzaam-hergebruik-van-afvalwater/</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61</a:t>
            </a:fld>
            <a:endParaRPr lang="nl-NL" dirty="0"/>
          </a:p>
        </p:txBody>
      </p:sp>
    </p:spTree>
    <p:extLst>
      <p:ext uri="{BB962C8B-B14F-4D97-AF65-F5344CB8AC3E}">
        <p14:creationId xmlns:p14="http://schemas.microsoft.com/office/powerpoint/2010/main" val="41683094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Ambitie: </a:t>
            </a:r>
          </a:p>
          <a:p>
            <a:r>
              <a:rPr lang="nl-NL" b="1" dirty="0"/>
              <a:t>Thermische Energie.  </a:t>
            </a:r>
            <a:r>
              <a:rPr lang="nl-NL" dirty="0">
                <a:effectLst/>
                <a:latin typeface="open sans" panose="020B0606030504020204" pitchFamily="34" charset="0"/>
              </a:rPr>
              <a:t>Om mee te werken aan de wereldwijde energietransitie van fossiele naar duurzame energie, moet ook Nederland op zoek naar nieuwe manieren van energieopwekking. De Unie van Waterschappen en Rijkswaterstaat willen hier graag aan bijdragen en hebben al een grote energiebron ontsloten: thermische energie uit oppervlaktewater (TEO) en uit afvalwater (TEA). Samen met thermische energie uit drinkwater (TED) vormen deze bronnen </a:t>
            </a:r>
            <a:r>
              <a:rPr lang="nl-NL" dirty="0" err="1">
                <a:effectLst/>
                <a:latin typeface="open sans" panose="020B0606030504020204" pitchFamily="34" charset="0"/>
              </a:rPr>
              <a:t>aquathermie</a:t>
            </a:r>
            <a:r>
              <a:rPr lang="nl-NL" dirty="0">
                <a:effectLst/>
                <a:latin typeface="open sans" panose="020B0606030504020204" pitchFamily="34" charset="0"/>
              </a:rPr>
              <a:t>.</a:t>
            </a:r>
          </a:p>
          <a:p>
            <a:r>
              <a:rPr lang="nl-NL" dirty="0" err="1">
                <a:effectLst/>
                <a:latin typeface="open sans" panose="020B0606030504020204" pitchFamily="34" charset="0"/>
              </a:rPr>
              <a:t>Aquathermie</a:t>
            </a:r>
            <a:r>
              <a:rPr lang="nl-NL" dirty="0">
                <a:effectLst/>
                <a:latin typeface="open sans" panose="020B0606030504020204" pitchFamily="34" charset="0"/>
              </a:rPr>
              <a:t> is warmte- en koude-energie die uit het water kan worden onttrokken. Deze warmte en koude is bij uitstek geschikt om gebouwen in vooral stedelijk gebied te verwarmen en koelen. Hierdoor is het een goed, duurzaam alternatief voor aardgas in de stad. In Nederland kan </a:t>
            </a:r>
            <a:r>
              <a:rPr lang="nl-NL" dirty="0" err="1">
                <a:effectLst/>
                <a:latin typeface="open sans" panose="020B0606030504020204" pitchFamily="34" charset="0"/>
              </a:rPr>
              <a:t>aquathermie</a:t>
            </a:r>
            <a:r>
              <a:rPr lang="nl-NL" dirty="0">
                <a:effectLst/>
                <a:latin typeface="open sans" panose="020B0606030504020204" pitchFamily="34" charset="0"/>
              </a:rPr>
              <a:t> in ruim 50% van de warmtevraag en ruim 50% van de </a:t>
            </a:r>
            <a:r>
              <a:rPr lang="nl-NL" dirty="0" err="1">
                <a:effectLst/>
                <a:latin typeface="open sans" panose="020B0606030504020204" pitchFamily="34" charset="0"/>
              </a:rPr>
              <a:t>koudevraag</a:t>
            </a:r>
            <a:r>
              <a:rPr lang="nl-NL" dirty="0">
                <a:effectLst/>
                <a:latin typeface="open sans" panose="020B0606030504020204" pitchFamily="34" charset="0"/>
              </a:rPr>
              <a:t> voorzien. Dit blijkt uit rapporten van CE Delft/</a:t>
            </a:r>
            <a:r>
              <a:rPr lang="nl-NL" dirty="0" err="1">
                <a:effectLst/>
                <a:latin typeface="open sans" panose="020B0606030504020204" pitchFamily="34" charset="0"/>
              </a:rPr>
              <a:t>Deltares</a:t>
            </a:r>
            <a:r>
              <a:rPr lang="nl-NL" dirty="0">
                <a:effectLst/>
                <a:latin typeface="open sans" panose="020B0606030504020204" pitchFamily="34" charset="0"/>
              </a:rPr>
              <a:t> (2018) en IF Technology (2016).</a:t>
            </a:r>
          </a:p>
          <a:p>
            <a:endParaRPr lang="nl-NL" dirty="0">
              <a:effectLst/>
              <a:latin typeface="open sans" panose="020B0606030504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62</a:t>
            </a:fld>
            <a:endParaRPr lang="nl-NL" dirty="0"/>
          </a:p>
        </p:txBody>
      </p:sp>
    </p:spTree>
    <p:extLst>
      <p:ext uri="{BB962C8B-B14F-4D97-AF65-F5344CB8AC3E}">
        <p14:creationId xmlns:p14="http://schemas.microsoft.com/office/powerpoint/2010/main" val="27857728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63</a:t>
            </a:fld>
            <a:endParaRPr lang="nl-NL" dirty="0"/>
          </a:p>
        </p:txBody>
      </p:sp>
    </p:spTree>
    <p:extLst>
      <p:ext uri="{BB962C8B-B14F-4D97-AF65-F5344CB8AC3E}">
        <p14:creationId xmlns:p14="http://schemas.microsoft.com/office/powerpoint/2010/main" val="11958057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Nadere info: https://www.deltares.nl/app/uploads/2020/04/verkenning-proeftuin-duurzaam-en-effectief-grondverzet.pdf</a:t>
            </a:r>
          </a:p>
          <a:p>
            <a:r>
              <a:rPr lang="nl-NL" dirty="0"/>
              <a:t>Afbeelding bevat link naar video: https://www.youtube.com/watch?v=vmQ_AFbsdNU</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64</a:t>
            </a:fld>
            <a:endParaRPr lang="nl-NL" dirty="0"/>
          </a:p>
        </p:txBody>
      </p:sp>
    </p:spTree>
    <p:extLst>
      <p:ext uri="{BB962C8B-B14F-4D97-AF65-F5344CB8AC3E}">
        <p14:creationId xmlns:p14="http://schemas.microsoft.com/office/powerpoint/2010/main" val="15529057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78FACC1F-386F-4E42-8E38-7BACBF493300}" type="slidenum">
              <a:rPr lang="nl-NL" smtClean="0"/>
              <a:t>65</a:t>
            </a:fld>
            <a:endParaRPr lang="nl-NL"/>
          </a:p>
        </p:txBody>
      </p:sp>
    </p:spTree>
    <p:extLst>
      <p:ext uri="{BB962C8B-B14F-4D97-AF65-F5344CB8AC3E}">
        <p14:creationId xmlns:p14="http://schemas.microsoft.com/office/powerpoint/2010/main" val="34885648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b="0" i="0" u="none" strike="noStrike" baseline="0" dirty="0">
                <a:latin typeface="Gill Sans MT" panose="020B0502020104020203" pitchFamily="34" charset="0"/>
              </a:rPr>
              <a:t>SAMENVATTING</a:t>
            </a:r>
          </a:p>
          <a:p>
            <a:r>
              <a:rPr lang="nl-NL" sz="1800" b="0" i="0" u="none" strike="noStrike" baseline="0" dirty="0">
                <a:latin typeface="Gill Sans MT" panose="020B0502020104020203" pitchFamily="34" charset="0"/>
              </a:rPr>
              <a:t>Deze leidraad gaat over circulair ontwerpen, hét moment waarin circulaire ambities vorm krijgen. De keuzes die dan worden gemaakt, hebben immers een grote invloed op het resultaat. Maar dan moeten we er natuurlijk wel voor zorgen, dat de juiste keuzes worden gemaakt. En ook moeten alle betrokkenen bij het ontwerpproces dezelfde doelen en dezelfde oplossingen nastreven. Het zal duidelijk zijn dat goede afspraken hierover de ruis in de communicatie aanzienlijk vermindert en er uiteindelijk een effectiever ontwerpproces ontstaat. </a:t>
            </a:r>
          </a:p>
          <a:p>
            <a:r>
              <a:rPr lang="nl-NL" sz="1800" b="0" i="0" u="none" strike="noStrike" baseline="0" dirty="0">
                <a:latin typeface="Gill Sans MT" panose="020B0502020104020203" pitchFamily="34" charset="0"/>
              </a:rPr>
              <a:t>Met deze leidraad ‘Circulair ontwerpen’ leggen we die afspraken vast. Het gaat daarbij om afspraken die geschikt zijn voor de bouwsector in de breedte (woning- en utiliteitsbouw en GWW/infra), met, waar relevant, specificering naar de deelsectoren. En ook om afspraken die zich niet alleen richten op ontwerpers maar ook op alle andere rollen die een bijdrage kunnen of moeten leveren aan een circulair ontwerp en de realisatie daarvan. De afspraken aan ontwerpers moeten uiteraard voldoende vrijheid geven en geen belemmering vormen voor innovatie. </a:t>
            </a:r>
          </a:p>
          <a:p>
            <a:r>
              <a:rPr lang="nl-NL" sz="1800" b="1" i="0" u="none" strike="noStrike" baseline="0" dirty="0">
                <a:solidFill>
                  <a:srgbClr val="E4004A"/>
                </a:solidFill>
                <a:latin typeface="Gill Sans MT" panose="020B0502020104020203" pitchFamily="34" charset="0"/>
              </a:rPr>
              <a:t>Zes ontwerpstrategieën </a:t>
            </a:r>
            <a:endParaRPr lang="nl-NL" sz="1800" b="0" i="0" u="none" strike="noStrike" baseline="0" dirty="0">
              <a:solidFill>
                <a:srgbClr val="E4004A"/>
              </a:solidFill>
              <a:latin typeface="Gill Sans MT" panose="020B0502020104020203" pitchFamily="34" charset="0"/>
            </a:endParaRPr>
          </a:p>
          <a:p>
            <a:r>
              <a:rPr lang="nl-NL" sz="1800" b="0" i="0" u="none" strike="noStrike" baseline="0" dirty="0">
                <a:solidFill>
                  <a:srgbClr val="000000"/>
                </a:solidFill>
                <a:latin typeface="Gill Sans MT" panose="020B0502020104020203" pitchFamily="34" charset="0"/>
              </a:rPr>
              <a:t>In de leidraad komen de volgende ontwerpstrategieën, in willekeurige volgorde aan de orde: </a:t>
            </a:r>
          </a:p>
          <a:p>
            <a:r>
              <a:rPr lang="nl-NL" sz="1800" b="0" i="0" u="none" strike="noStrike" baseline="0" dirty="0">
                <a:solidFill>
                  <a:srgbClr val="000000"/>
                </a:solidFill>
                <a:latin typeface="Gill Sans MT" panose="020B0502020104020203" pitchFamily="34" charset="0"/>
              </a:rPr>
              <a:t>• </a:t>
            </a:r>
            <a:r>
              <a:rPr lang="nl-NL" sz="1800" b="1" i="0" u="none" strike="noStrike" baseline="0" dirty="0">
                <a:solidFill>
                  <a:srgbClr val="000000"/>
                </a:solidFill>
                <a:latin typeface="Gill Sans MT" panose="020B0502020104020203" pitchFamily="34" charset="0"/>
              </a:rPr>
              <a:t>Ontwerpen voor preventie. </a:t>
            </a:r>
            <a:r>
              <a:rPr lang="nl-NL" sz="1800" b="0" i="0" u="none" strike="noStrike" baseline="0" dirty="0">
                <a:solidFill>
                  <a:srgbClr val="000000"/>
                </a:solidFill>
                <a:latin typeface="Gill Sans MT" panose="020B0502020104020203" pitchFamily="34" charset="0"/>
              </a:rPr>
              <a:t>Deze strategie richt zich op het voorkomen van het gebruik van producten, elementen of materialen door van het bouwwerk af te zien, verschillende functies slim te combineren of een andere oplossing te leveren. </a:t>
            </a:r>
          </a:p>
          <a:p>
            <a:r>
              <a:rPr lang="nl-NL" sz="1800" b="0" i="0" u="none" strike="noStrike" baseline="0" dirty="0">
                <a:solidFill>
                  <a:srgbClr val="000000"/>
                </a:solidFill>
                <a:latin typeface="Gill Sans MT" panose="020B0502020104020203" pitchFamily="34" charset="0"/>
              </a:rPr>
              <a:t>• </a:t>
            </a:r>
            <a:r>
              <a:rPr lang="nl-NL" sz="1800" b="1" i="0" u="none" strike="noStrike" baseline="0" dirty="0">
                <a:solidFill>
                  <a:srgbClr val="000000"/>
                </a:solidFill>
                <a:latin typeface="Gill Sans MT" panose="020B0502020104020203" pitchFamily="34" charset="0"/>
              </a:rPr>
              <a:t>Ontwerpen voor reductie van levenscyclusimpact. </a:t>
            </a:r>
            <a:r>
              <a:rPr lang="nl-NL" sz="1800" b="0" i="0" u="none" strike="noStrike" baseline="0" dirty="0">
                <a:solidFill>
                  <a:srgbClr val="000000"/>
                </a:solidFill>
                <a:latin typeface="Gill Sans MT" panose="020B0502020104020203" pitchFamily="34" charset="0"/>
              </a:rPr>
              <a:t>In deze strategie wordt de impact door circulair materiaalgebruik afgewogen door de consequenties voor de milieu-impact en </a:t>
            </a:r>
            <a:r>
              <a:rPr lang="nl-NL" sz="1800" b="0" i="0" u="none" strike="noStrike" baseline="0" dirty="0">
                <a:solidFill>
                  <a:srgbClr val="EC7C30"/>
                </a:solidFill>
                <a:latin typeface="Gill Sans MT" panose="020B0502020104020203" pitchFamily="34" charset="0"/>
              </a:rPr>
              <a:t>milieuprestatie </a:t>
            </a:r>
            <a:r>
              <a:rPr lang="nl-NL" sz="1800" b="0" i="0" u="none" strike="noStrike" baseline="0" dirty="0">
                <a:solidFill>
                  <a:srgbClr val="000000"/>
                </a:solidFill>
                <a:latin typeface="Gill Sans MT" panose="020B0502020104020203" pitchFamily="34" charset="0"/>
              </a:rPr>
              <a:t>in de gebruiksfase en bij het einde van de </a:t>
            </a:r>
            <a:r>
              <a:rPr lang="nl-NL" sz="1800" b="0" i="0" u="none" strike="noStrike" baseline="0" dirty="0">
                <a:solidFill>
                  <a:srgbClr val="EC7C30"/>
                </a:solidFill>
                <a:latin typeface="Gill Sans MT" panose="020B0502020104020203" pitchFamily="34" charset="0"/>
              </a:rPr>
              <a:t>levensduur </a:t>
            </a:r>
            <a:r>
              <a:rPr lang="nl-NL" sz="1800" b="0" i="0" u="none" strike="noStrike" baseline="0" dirty="0">
                <a:solidFill>
                  <a:srgbClr val="000000"/>
                </a:solidFill>
                <a:latin typeface="Gill Sans MT" panose="020B0502020104020203" pitchFamily="34" charset="0"/>
              </a:rPr>
              <a:t>inzichtelijk te maken. </a:t>
            </a:r>
          </a:p>
          <a:p>
            <a:r>
              <a:rPr lang="nl-NL" sz="1800" b="0" i="0" u="none" strike="noStrike" baseline="0" dirty="0">
                <a:solidFill>
                  <a:srgbClr val="000000"/>
                </a:solidFill>
                <a:latin typeface="Gill Sans MT" panose="020B0502020104020203" pitchFamily="34" charset="0"/>
              </a:rPr>
              <a:t>• </a:t>
            </a:r>
            <a:r>
              <a:rPr lang="nl-NL" sz="1800" b="1" i="0" u="none" strike="noStrike" baseline="0" dirty="0">
                <a:solidFill>
                  <a:srgbClr val="000000"/>
                </a:solidFill>
                <a:latin typeface="Gill Sans MT" panose="020B0502020104020203" pitchFamily="34" charset="0"/>
              </a:rPr>
              <a:t>Ontwerpen voor toekomstbestendigheid. </a:t>
            </a:r>
            <a:r>
              <a:rPr lang="nl-NL" sz="1800" b="0" i="0" u="none" strike="noStrike" baseline="0" dirty="0">
                <a:solidFill>
                  <a:srgbClr val="000000"/>
                </a:solidFill>
                <a:latin typeface="Gill Sans MT" panose="020B0502020104020203" pitchFamily="34" charset="0"/>
              </a:rPr>
              <a:t>Het ontwerp aanpasbaar maken voor toekomstige wensen en eisen staat in deze strategie centraal. </a:t>
            </a:r>
          </a:p>
          <a:p>
            <a:r>
              <a:rPr lang="nl-NL" sz="1800" b="0" i="0" u="none" strike="noStrike" baseline="0" dirty="0">
                <a:solidFill>
                  <a:srgbClr val="000000"/>
                </a:solidFill>
                <a:latin typeface="Gill Sans MT" panose="020B0502020104020203" pitchFamily="34" charset="0"/>
              </a:rPr>
              <a:t>• </a:t>
            </a:r>
            <a:r>
              <a:rPr lang="nl-NL" sz="1800" b="1" i="0" u="none" strike="noStrike" baseline="0" dirty="0">
                <a:solidFill>
                  <a:srgbClr val="000000"/>
                </a:solidFill>
                <a:latin typeface="Gill Sans MT" panose="020B0502020104020203" pitchFamily="34" charset="0"/>
              </a:rPr>
              <a:t>Ontwerpen met hergebruikte objecten. </a:t>
            </a:r>
            <a:r>
              <a:rPr lang="nl-NL" sz="1800" b="0" i="0" u="none" strike="noStrike" baseline="0" dirty="0">
                <a:solidFill>
                  <a:srgbClr val="000000"/>
                </a:solidFill>
                <a:latin typeface="Gill Sans MT" panose="020B0502020104020203" pitchFamily="34" charset="0"/>
              </a:rPr>
              <a:t>In deze strategie gaat het om het opnieuw gebruiken van bouwproducten of bouwonderdelen/-elementen, al dan niet na bewerking. </a:t>
            </a:r>
          </a:p>
          <a:p>
            <a:r>
              <a:rPr lang="nl-NL" sz="1800" b="0" i="0" u="none" strike="noStrike" baseline="0" dirty="0">
                <a:solidFill>
                  <a:srgbClr val="000000"/>
                </a:solidFill>
                <a:latin typeface="Gill Sans MT" panose="020B0502020104020203" pitchFamily="34" charset="0"/>
              </a:rPr>
              <a:t>• </a:t>
            </a:r>
            <a:r>
              <a:rPr lang="nl-NL" sz="1800" b="1" i="0" u="none" strike="noStrike" baseline="0" dirty="0">
                <a:solidFill>
                  <a:srgbClr val="000000"/>
                </a:solidFill>
                <a:latin typeface="Gill Sans MT" panose="020B0502020104020203" pitchFamily="34" charset="0"/>
              </a:rPr>
              <a:t>Ontwerpen met secundaire grondstoffen. </a:t>
            </a:r>
            <a:r>
              <a:rPr lang="nl-NL" sz="1800" b="0" i="0" u="none" strike="noStrike" baseline="0" dirty="0">
                <a:solidFill>
                  <a:srgbClr val="000000"/>
                </a:solidFill>
                <a:latin typeface="Gill Sans MT" panose="020B0502020104020203" pitchFamily="34" charset="0"/>
              </a:rPr>
              <a:t>Hierbij draait het om ontwerpen met </a:t>
            </a:r>
            <a:r>
              <a:rPr lang="nl-NL" sz="1800" b="0" i="0" u="none" strike="noStrike" baseline="0" dirty="0">
                <a:solidFill>
                  <a:srgbClr val="EC7C30"/>
                </a:solidFill>
                <a:latin typeface="Gill Sans MT" panose="020B0502020104020203" pitchFamily="34" charset="0"/>
              </a:rPr>
              <a:t>grondstoffen </a:t>
            </a:r>
            <a:r>
              <a:rPr lang="nl-NL" sz="1800" b="0" i="0" u="none" strike="noStrike" baseline="0" dirty="0">
                <a:solidFill>
                  <a:srgbClr val="000000"/>
                </a:solidFill>
                <a:latin typeface="Gill Sans MT" panose="020B0502020104020203" pitchFamily="34" charset="0"/>
              </a:rPr>
              <a:t>die eerder zijn gebruikt of met reststromen van een ander productsysteem. </a:t>
            </a:r>
          </a:p>
          <a:p>
            <a:r>
              <a:rPr lang="nl-NL" sz="1800" b="0" i="0" u="none" strike="noStrike" baseline="0" dirty="0">
                <a:solidFill>
                  <a:srgbClr val="000000"/>
                </a:solidFill>
                <a:latin typeface="Gill Sans MT" panose="020B0502020104020203" pitchFamily="34" charset="0"/>
              </a:rPr>
              <a:t>• </a:t>
            </a:r>
            <a:r>
              <a:rPr lang="nl-NL" sz="1800" b="1" i="0" u="none" strike="noStrike" baseline="0" dirty="0">
                <a:solidFill>
                  <a:srgbClr val="000000"/>
                </a:solidFill>
                <a:latin typeface="Gill Sans MT" panose="020B0502020104020203" pitchFamily="34" charset="0"/>
              </a:rPr>
              <a:t>Ontwerpen met hernieuwbare grondstoffen. </a:t>
            </a:r>
            <a:r>
              <a:rPr lang="nl-NL" sz="1800" b="0" i="0" u="none" strike="noStrike" baseline="0" dirty="0">
                <a:solidFill>
                  <a:srgbClr val="000000"/>
                </a:solidFill>
                <a:latin typeface="Gill Sans MT" panose="020B0502020104020203" pitchFamily="34" charset="0"/>
              </a:rPr>
              <a:t>Deze strategie gaat over het ontwerpen met zo veel mogelijk of uitsluitend bouwmaterialen uit hernieuwbare bron. Hernieuwbare grondstoffen worden geteeld, natuurlijk aangevuld of natuurlijk gereinigd. </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67</a:t>
            </a:fld>
            <a:endParaRPr lang="nl-NL" dirty="0"/>
          </a:p>
        </p:txBody>
      </p:sp>
    </p:spTree>
    <p:extLst>
      <p:ext uri="{BB962C8B-B14F-4D97-AF65-F5344CB8AC3E}">
        <p14:creationId xmlns:p14="http://schemas.microsoft.com/office/powerpoint/2010/main" val="465045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45720" lvl="0" indent="0" fontAlgn="base">
              <a:lnSpc>
                <a:spcPts val="1100"/>
              </a:lnSpc>
              <a:spcBef>
                <a:spcPts val="1480"/>
              </a:spcBef>
              <a:spcAft>
                <a:spcPts val="0"/>
              </a:spcAft>
              <a:buClr>
                <a:srgbClr val="000000"/>
              </a:buClr>
              <a:buSzPts val="800"/>
              <a:buFontTx/>
              <a:buNone/>
              <a:tabLst>
                <a:tab pos="-365760" algn="l"/>
              </a:tabLst>
            </a:pPr>
            <a:r>
              <a:rPr lang="nl-NL" sz="1200" b="1" u="none" strike="noStrike" spc="-15" dirty="0">
                <a:solidFill>
                  <a:srgbClr val="000000"/>
                </a:solidFill>
                <a:effectLst/>
                <a:latin typeface="+mn-lt"/>
                <a:ea typeface="Arial" panose="020B0604020202020204" pitchFamily="34" charset="0"/>
                <a:cs typeface="Times New Roman" panose="02020603050405020304" pitchFamily="18" charset="0"/>
              </a:rPr>
              <a:t>PREVENTIE</a:t>
            </a:r>
          </a:p>
          <a:p>
            <a:pPr marL="0" marR="45720" lvl="0" indent="0" fontAlgn="base">
              <a:lnSpc>
                <a:spcPts val="1100"/>
              </a:lnSpc>
              <a:spcBef>
                <a:spcPts val="1480"/>
              </a:spcBef>
              <a:spcAft>
                <a:spcPts val="0"/>
              </a:spcAft>
              <a:buClr>
                <a:srgbClr val="000000"/>
              </a:buClr>
              <a:buSzPts val="800"/>
              <a:buFontTx/>
              <a:buNone/>
              <a:tabLst>
                <a:tab pos="-365760" algn="l"/>
              </a:tabLst>
            </a:pPr>
            <a:r>
              <a:rPr lang="nl-NL" sz="1200" b="1" u="none" strike="noStrike" spc="-15" dirty="0">
                <a:solidFill>
                  <a:srgbClr val="000000"/>
                </a:solidFill>
                <a:effectLst/>
                <a:latin typeface="+mn-lt"/>
                <a:ea typeface="Arial" panose="020B0604020202020204" pitchFamily="34" charset="0"/>
                <a:cs typeface="Times New Roman" panose="02020603050405020304" pitchFamily="18" charset="0"/>
              </a:rPr>
              <a:t>1. Voorkom dat er iets gebouwd wordt. </a:t>
            </a:r>
            <a:r>
              <a:rPr lang="nl-NL" sz="1200" b="0" u="none" strike="noStrike" spc="-15" dirty="0">
                <a:solidFill>
                  <a:srgbClr val="000000"/>
                </a:solidFill>
                <a:effectLst/>
                <a:latin typeface="+mn-lt"/>
                <a:ea typeface="Arial" panose="020B0604020202020204" pitchFamily="34" charset="0"/>
                <a:cs typeface="Times New Roman" panose="02020603050405020304" pitchFamily="18" charset="0"/>
              </a:rPr>
              <a:t>Dit is relevant bij zowel aanleg als bij vervanging van infrastructuur. Ga op zoek naar een </a:t>
            </a:r>
            <a:r>
              <a:rPr lang="nl-NL" sz="1200" b="0" u="none" strike="noStrike" spc="-15" dirty="0" err="1">
                <a:solidFill>
                  <a:srgbClr val="000000"/>
                </a:solidFill>
                <a:effectLst/>
                <a:latin typeface="+mn-lt"/>
                <a:ea typeface="Arial" panose="020B0604020202020204" pitchFamily="34" charset="0"/>
                <a:cs typeface="Times New Roman" panose="02020603050405020304" pitchFamily="18" charset="0"/>
              </a:rPr>
              <a:t>materiaalloze</a:t>
            </a:r>
            <a:r>
              <a:rPr lang="nl-NL" sz="1200" b="0" u="none" strike="noStrike" spc="-15" dirty="0">
                <a:solidFill>
                  <a:srgbClr val="000000"/>
                </a:solidFill>
                <a:effectLst/>
                <a:latin typeface="+mn-lt"/>
                <a:ea typeface="Arial" panose="020B0604020202020204" pitchFamily="34" charset="0"/>
                <a:cs typeface="Times New Roman" panose="02020603050405020304" pitchFamily="18" charset="0"/>
              </a:rPr>
              <a:t> of efficiëntere oplossing. Een voorbeeld is om in plaats van een wegverbreding te kiezen voor betere ov- of fietsverbindingen. </a:t>
            </a:r>
            <a:endParaRPr lang="nl-NL" sz="1200" b="0" u="none" strike="noStrike" spc="-15" dirty="0">
              <a:solidFill>
                <a:schemeClr val="tx1"/>
              </a:solidFill>
              <a:effectLst/>
              <a:latin typeface="+mn-lt"/>
              <a:ea typeface="Arial" panose="020B0604020202020204" pitchFamily="34" charset="0"/>
              <a:cs typeface="+mn-cs"/>
            </a:endParaRPr>
          </a:p>
          <a:p>
            <a:pPr marL="0" marR="45720" lvl="0" indent="0" fontAlgn="base">
              <a:lnSpc>
                <a:spcPts val="1100"/>
              </a:lnSpc>
              <a:spcBef>
                <a:spcPts val="1480"/>
              </a:spcBef>
              <a:spcAft>
                <a:spcPts val="0"/>
              </a:spcAft>
              <a:buClr>
                <a:srgbClr val="000000"/>
              </a:buClr>
              <a:buSzPts val="800"/>
              <a:buFontTx/>
              <a:buNone/>
              <a:tabLst>
                <a:tab pos="-365760" algn="l"/>
              </a:tabLst>
            </a:pPr>
            <a:r>
              <a:rPr lang="nl-NL" sz="1200" b="1" u="none" strike="noStrike" spc="-15" dirty="0">
                <a:solidFill>
                  <a:schemeClr val="tx1"/>
                </a:solidFill>
                <a:effectLst/>
                <a:latin typeface="+mn-lt"/>
                <a:ea typeface="Arial" panose="020B0604020202020204" pitchFamily="34" charset="0"/>
                <a:cs typeface="+mn-cs"/>
              </a:rPr>
              <a:t>WAARDEBEHOUD</a:t>
            </a:r>
            <a:endParaRPr lang="nl-NL" sz="1200" b="1" dirty="0">
              <a:effectLst/>
              <a:latin typeface="+mn-lt"/>
              <a:ea typeface="PMingLiU" panose="02020500000000000000" pitchFamily="18" charset="-120"/>
            </a:endParaRPr>
          </a:p>
          <a:p>
            <a:pPr marL="45720" marR="182880" fontAlgn="base">
              <a:lnSpc>
                <a:spcPts val="1100"/>
              </a:lnSpc>
              <a:spcAft>
                <a:spcPts val="0"/>
              </a:spcAft>
            </a:pPr>
            <a:r>
              <a:rPr lang="nl-NL" sz="1200" b="0" spc="-20" dirty="0">
                <a:solidFill>
                  <a:srgbClr val="000000"/>
                </a:solidFill>
                <a:effectLst/>
                <a:latin typeface="+mn-lt"/>
                <a:ea typeface="Arial" panose="020B0604020202020204" pitchFamily="34" charset="0"/>
                <a:cs typeface="Times New Roman" panose="02020603050405020304" pitchFamily="18" charset="0"/>
              </a:rPr>
              <a:t>Benut de waarde in bestaande infrastructuur voor een volgende levenscyclus. Dit is vooral relevant bij aanpassing, vervanging of renovatie van infrastructuur. Dit kan bereikt worden met twee ontwerpprincipes.</a:t>
            </a:r>
            <a:endParaRPr lang="nl-NL" sz="1200" b="0" spc="-20" dirty="0">
              <a:solidFill>
                <a:schemeClr val="tx1"/>
              </a:solidFill>
              <a:effectLst/>
              <a:latin typeface="+mn-lt"/>
              <a:ea typeface="PMingLiU" panose="02020500000000000000" pitchFamily="18" charset="-120"/>
              <a:cs typeface="+mn-cs"/>
            </a:endParaRPr>
          </a:p>
          <a:p>
            <a:pPr marL="45720" marR="182880" fontAlgn="base">
              <a:lnSpc>
                <a:spcPts val="1100"/>
              </a:lnSpc>
              <a:spcAft>
                <a:spcPts val="0"/>
              </a:spcAft>
            </a:pPr>
            <a:r>
              <a:rPr lang="nl-NL" sz="1200" b="1" dirty="0">
                <a:solidFill>
                  <a:srgbClr val="000000"/>
                </a:solidFill>
                <a:effectLst/>
                <a:latin typeface="+mn-lt"/>
                <a:ea typeface="Arial" panose="020B0604020202020204" pitchFamily="34" charset="0"/>
                <a:cs typeface="Times New Roman" panose="02020603050405020304" pitchFamily="18" charset="0"/>
              </a:rPr>
              <a:t>2. Verleng de levensduur van bestaande objecten of componenten</a:t>
            </a:r>
            <a:r>
              <a:rPr lang="nl-NL" sz="1200" b="0" dirty="0">
                <a:solidFill>
                  <a:srgbClr val="000000"/>
                </a:solidFill>
                <a:effectLst/>
                <a:latin typeface="+mn-lt"/>
                <a:ea typeface="Arial" panose="020B0604020202020204" pitchFamily="34" charset="0"/>
                <a:cs typeface="Times New Roman" panose="02020603050405020304" pitchFamily="18" charset="0"/>
              </a:rPr>
              <a:t>. Een voorbeeld; als bij een brug alleen het brugdek aan vervanging toe is, gebruik dan de fundering of het landhoofd opnieuw op dezelfde locatie.</a:t>
            </a:r>
            <a:endParaRPr lang="nl-NL" sz="1200" b="0" dirty="0">
              <a:effectLst/>
              <a:latin typeface="+mn-lt"/>
              <a:ea typeface="PMingLiU" panose="02020500000000000000" pitchFamily="18" charset="-120"/>
            </a:endParaRPr>
          </a:p>
          <a:p>
            <a:pPr marL="0" marR="45720" lvl="0" indent="0" fontAlgn="base">
              <a:lnSpc>
                <a:spcPts val="1095"/>
              </a:lnSpc>
              <a:spcAft>
                <a:spcPts val="0"/>
              </a:spcAft>
              <a:buClr>
                <a:srgbClr val="000000"/>
              </a:buClr>
              <a:buSzPts val="800"/>
              <a:buFont typeface="+mj-lt"/>
              <a:buNone/>
              <a:tabLst>
                <a:tab pos="-365760" algn="l"/>
              </a:tabLst>
            </a:pPr>
            <a:r>
              <a:rPr lang="nl-NL" sz="1200" b="1" u="none" strike="noStrike" spc="-15" dirty="0">
                <a:solidFill>
                  <a:srgbClr val="000000"/>
                </a:solidFill>
                <a:effectLst/>
                <a:latin typeface="+mn-lt"/>
                <a:ea typeface="Arial" panose="020B0604020202020204" pitchFamily="34" charset="0"/>
                <a:cs typeface="Times New Roman" panose="02020603050405020304" pitchFamily="18" charset="0"/>
              </a:rPr>
              <a:t>3. Maak gebruik van dat wat er al is: materialen, grondstoffen en natuurlijke processen. </a:t>
            </a:r>
            <a:r>
              <a:rPr lang="nl-NL" sz="1200" b="0" u="none" strike="noStrike" spc="-15" dirty="0">
                <a:solidFill>
                  <a:srgbClr val="000000"/>
                </a:solidFill>
                <a:effectLst/>
                <a:latin typeface="+mn-lt"/>
                <a:ea typeface="Arial" panose="020B0604020202020204" pitchFamily="34" charset="0"/>
                <a:cs typeface="Times New Roman" panose="02020603050405020304" pitchFamily="18" charset="0"/>
              </a:rPr>
              <a:t>Een voorbeeld van het gebruik van natuurlijke processen is de aanleg van de Zandmotor, waardoor de kust op natuurlijke wijze aangroeit en mogelijk minder zandsuppletie nodig Is.</a:t>
            </a:r>
            <a:endParaRPr lang="nl-NL" sz="1200" b="0" u="none" strike="noStrike" spc="-15" dirty="0">
              <a:effectLst/>
              <a:latin typeface="+mn-lt"/>
              <a:ea typeface="Arial" panose="020B0604020202020204" pitchFamily="34" charset="0"/>
            </a:endParaRPr>
          </a:p>
          <a:p>
            <a:pPr marL="45720" marR="45720" fontAlgn="base">
              <a:lnSpc>
                <a:spcPts val="1105"/>
              </a:lnSpc>
              <a:spcBef>
                <a:spcPts val="1270"/>
              </a:spcBef>
              <a:spcAft>
                <a:spcPts val="0"/>
              </a:spcAft>
            </a:pPr>
            <a:r>
              <a:rPr lang="nl-NL" sz="1200" b="1" spc="-10" dirty="0">
                <a:solidFill>
                  <a:srgbClr val="00B0F0"/>
                </a:solidFill>
                <a:effectLst/>
                <a:latin typeface="+mn-lt"/>
                <a:ea typeface="Arial" panose="020B0604020202020204" pitchFamily="34" charset="0"/>
                <a:cs typeface="Times New Roman" panose="02020603050405020304" pitchFamily="18" charset="0"/>
              </a:rPr>
              <a:t>WAARDECREATIE</a:t>
            </a:r>
            <a:endParaRPr lang="nl-NL" sz="1200" b="1" spc="0" dirty="0">
              <a:solidFill>
                <a:schemeClr val="tx1"/>
              </a:solidFill>
              <a:effectLst/>
              <a:latin typeface="+mn-lt"/>
              <a:ea typeface="PMingLiU" panose="02020500000000000000" pitchFamily="18" charset="-120"/>
              <a:cs typeface="+mn-cs"/>
            </a:endParaRPr>
          </a:p>
          <a:p>
            <a:pPr marL="45720" marR="45720" fontAlgn="base">
              <a:lnSpc>
                <a:spcPts val="1105"/>
              </a:lnSpc>
              <a:spcBef>
                <a:spcPts val="1270"/>
              </a:spcBef>
              <a:spcAft>
                <a:spcPts val="0"/>
              </a:spcAft>
            </a:pPr>
            <a:r>
              <a:rPr lang="nl-NL" sz="1200" b="0" spc="-20" dirty="0">
                <a:solidFill>
                  <a:srgbClr val="000000"/>
                </a:solidFill>
                <a:effectLst/>
                <a:latin typeface="+mn-lt"/>
                <a:ea typeface="Arial" panose="020B0604020202020204" pitchFamily="34" charset="0"/>
                <a:cs typeface="Times New Roman" panose="02020603050405020304" pitchFamily="18" charset="0"/>
              </a:rPr>
              <a:t>Creëer zoveel mogelijk waarde voor de langere termijn met zo min mogelijk materiaal. Hiervoor zijn vijf ontwerpprincipes.</a:t>
            </a:r>
            <a:endParaRPr lang="nl-NL" sz="1200" b="0" dirty="0">
              <a:effectLst/>
              <a:latin typeface="+mn-lt"/>
              <a:ea typeface="PMingLiU" panose="02020500000000000000" pitchFamily="18" charset="-120"/>
            </a:endParaRPr>
          </a:p>
          <a:p>
            <a:pPr marL="0" marR="45720" lvl="0" indent="0" fontAlgn="base">
              <a:lnSpc>
                <a:spcPts val="1095"/>
              </a:lnSpc>
              <a:spcAft>
                <a:spcPts val="0"/>
              </a:spcAft>
              <a:buClr>
                <a:srgbClr val="000000"/>
              </a:buClr>
              <a:buSzPts val="800"/>
              <a:buFont typeface="+mj-lt"/>
              <a:buNone/>
              <a:tabLst>
                <a:tab pos="-365760" algn="l"/>
              </a:tabLst>
            </a:pPr>
            <a:r>
              <a:rPr lang="nl-NL" sz="1200" b="1" u="none" strike="noStrike" spc="-15" dirty="0">
                <a:solidFill>
                  <a:srgbClr val="000000"/>
                </a:solidFill>
                <a:effectLst/>
                <a:latin typeface="+mn-lt"/>
                <a:ea typeface="Arial" panose="020B0604020202020204" pitchFamily="34" charset="0"/>
                <a:cs typeface="Times New Roman" panose="02020603050405020304" pitchFamily="18" charset="0"/>
              </a:rPr>
              <a:t>4. Ontwerp voor meerdere levenscycli. </a:t>
            </a:r>
            <a:r>
              <a:rPr lang="nl-NL" sz="1200" b="0" u="none" strike="noStrike" spc="-15" dirty="0">
                <a:solidFill>
                  <a:srgbClr val="000000"/>
                </a:solidFill>
                <a:effectLst/>
                <a:latin typeface="+mn-lt"/>
                <a:ea typeface="Arial" panose="020B0604020202020204" pitchFamily="34" charset="0"/>
                <a:cs typeface="Times New Roman" panose="02020603050405020304" pitchFamily="18" charset="0"/>
              </a:rPr>
              <a:t>Bediengebouwen voor sluizen worden waarschijnlijk over 5 á 10 jaar overbodig door bediening op afstand. Ze kunnen zo ontworpen worden dat ze een nieuwe functie krijgen, zoals een woning, kantoor of horeca.</a:t>
            </a:r>
            <a:endParaRPr lang="nl-NL" sz="1200" b="0" u="none" strike="noStrike" spc="-15" dirty="0">
              <a:effectLst/>
              <a:latin typeface="+mn-lt"/>
              <a:ea typeface="Arial" panose="020B0604020202020204" pitchFamily="34" charset="0"/>
            </a:endParaRPr>
          </a:p>
          <a:p>
            <a:pPr marL="0" marR="411480" lvl="0" indent="0" fontAlgn="base">
              <a:lnSpc>
                <a:spcPts val="1100"/>
              </a:lnSpc>
              <a:spcBef>
                <a:spcPts val="15"/>
              </a:spcBef>
              <a:spcAft>
                <a:spcPts val="0"/>
              </a:spcAft>
              <a:buClr>
                <a:srgbClr val="000000"/>
              </a:buClr>
              <a:buSzPts val="800"/>
              <a:buFont typeface="+mj-lt"/>
              <a:buNone/>
              <a:tabLst>
                <a:tab pos="-365760" algn="l"/>
              </a:tabLst>
            </a:pPr>
            <a:r>
              <a:rPr lang="nl-NL" sz="1200" b="1" u="none" strike="noStrike" spc="-15" dirty="0">
                <a:solidFill>
                  <a:srgbClr val="000000"/>
                </a:solidFill>
                <a:effectLst/>
                <a:latin typeface="+mn-lt"/>
                <a:ea typeface="PMingLiU" panose="02020500000000000000" pitchFamily="18" charset="-120"/>
                <a:cs typeface="Times New Roman" panose="02020603050405020304" pitchFamily="18" charset="0"/>
              </a:rPr>
              <a:t>5. </a:t>
            </a:r>
            <a:r>
              <a:rPr lang="nl-NL" sz="1200" b="1" u="none" strike="noStrike" spc="-15" dirty="0">
                <a:solidFill>
                  <a:srgbClr val="000000"/>
                </a:solidFill>
                <a:effectLst/>
                <a:latin typeface="+mn-lt"/>
                <a:ea typeface="Arial" panose="020B0604020202020204" pitchFamily="34" charset="0"/>
                <a:cs typeface="Times New Roman" panose="02020603050405020304" pitchFamily="18" charset="0"/>
              </a:rPr>
              <a:t>Ontwerp toekomstbestendig. </a:t>
            </a:r>
            <a:r>
              <a:rPr lang="nl-NL" sz="1200" b="0" u="none" strike="noStrike" spc="-15" dirty="0">
                <a:solidFill>
                  <a:srgbClr val="000000"/>
                </a:solidFill>
                <a:effectLst/>
                <a:latin typeface="+mn-lt"/>
                <a:ea typeface="Arial" panose="020B0604020202020204" pitchFamily="34" charset="0"/>
                <a:cs typeface="Times New Roman" panose="02020603050405020304" pitchFamily="18" charset="0"/>
              </a:rPr>
              <a:t>Maak ontwerpen die aansluiten op verwachte ontwikkelingen, zoals een toekomstige wegverbreding of hogere waterstand.</a:t>
            </a:r>
            <a:endParaRPr lang="nl-NL" sz="1200" b="0" u="none" strike="noStrike" spc="-15" dirty="0">
              <a:effectLst/>
              <a:latin typeface="+mn-lt"/>
              <a:ea typeface="Arial" panose="020B0604020202020204" pitchFamily="34" charset="0"/>
            </a:endParaRPr>
          </a:p>
          <a:p>
            <a:pPr fontAlgn="base">
              <a:lnSpc>
                <a:spcPts val="1090"/>
              </a:lnSpc>
            </a:pPr>
            <a:r>
              <a:rPr lang="nl-NL" sz="1200" b="1" dirty="0">
                <a:solidFill>
                  <a:srgbClr val="000000"/>
                </a:solidFill>
                <a:effectLst/>
                <a:latin typeface="+mn-lt"/>
                <a:ea typeface="Arial" panose="020B0604020202020204" pitchFamily="34" charset="0"/>
                <a:cs typeface="Times New Roman" panose="02020603050405020304" pitchFamily="18" charset="0"/>
              </a:rPr>
              <a:t>6. Ontwerp voor optimaal beheer en onderhoud. </a:t>
            </a:r>
            <a:r>
              <a:rPr lang="nl-NL" sz="1200" b="0" dirty="0">
                <a:solidFill>
                  <a:srgbClr val="000000"/>
                </a:solidFill>
                <a:effectLst/>
                <a:latin typeface="+mn-lt"/>
                <a:ea typeface="Arial" panose="020B0604020202020204" pitchFamily="34" charset="0"/>
                <a:cs typeface="Times New Roman" panose="02020603050405020304" pitchFamily="18" charset="0"/>
              </a:rPr>
              <a:t>Een voorbeeld is een eenvoudig onderhoud baar ontwerp, zodat op beheer en onderhoud wordt bespaard.</a:t>
            </a:r>
            <a:endParaRPr lang="nl-NL" sz="1200" b="0" dirty="0">
              <a:effectLst/>
              <a:latin typeface="+mn-lt"/>
              <a:ea typeface="PMingLiU" panose="02020500000000000000" pitchFamily="18" charset="-120"/>
            </a:endParaRPr>
          </a:p>
          <a:p>
            <a:pPr fontAlgn="base">
              <a:lnSpc>
                <a:spcPts val="1095"/>
              </a:lnSpc>
            </a:pPr>
            <a:r>
              <a:rPr lang="nl-NL" sz="1200" b="1" spc="-15" dirty="0">
                <a:solidFill>
                  <a:srgbClr val="000000"/>
                </a:solidFill>
                <a:effectLst/>
                <a:latin typeface="+mn-lt"/>
                <a:ea typeface="Arial" panose="020B0604020202020204" pitchFamily="34" charset="0"/>
                <a:cs typeface="Times New Roman" panose="02020603050405020304" pitchFamily="18" charset="0"/>
              </a:rPr>
              <a:t>7. Ontwerp voor duurzaam materiaalgebruik. </a:t>
            </a:r>
            <a:r>
              <a:rPr lang="nl-NL" sz="1200" b="0" spc="-15" dirty="0">
                <a:solidFill>
                  <a:srgbClr val="000000"/>
                </a:solidFill>
                <a:effectLst/>
                <a:latin typeface="+mn-lt"/>
                <a:ea typeface="Arial" panose="020B0604020202020204" pitchFamily="34" charset="0"/>
                <a:cs typeface="Times New Roman" panose="02020603050405020304" pitchFamily="18" charset="0"/>
              </a:rPr>
              <a:t>Gebruik zoveel mogelijk materialen met een lage C02 emissie, voorkom het gebruik van toxische stoffen en materialen die schaars worden en denk na over het gebruik van hernieuwbare grondstoffen in plaats van primaire.</a:t>
            </a:r>
            <a:endParaRPr lang="nl-NL" sz="1200" b="0" dirty="0">
              <a:effectLst/>
              <a:latin typeface="+mn-lt"/>
              <a:ea typeface="PMingLiU" panose="02020500000000000000" pitchFamily="18" charset="-120"/>
            </a:endParaRPr>
          </a:p>
          <a:p>
            <a:pPr fontAlgn="base">
              <a:lnSpc>
                <a:spcPts val="1095"/>
              </a:lnSpc>
            </a:pPr>
            <a:r>
              <a:rPr lang="nl-NL" sz="1200" b="1" dirty="0">
                <a:solidFill>
                  <a:srgbClr val="000000"/>
                </a:solidFill>
                <a:effectLst/>
                <a:latin typeface="+mn-lt"/>
                <a:ea typeface="Arial" panose="020B0604020202020204" pitchFamily="34" charset="0"/>
                <a:cs typeface="Times New Roman" panose="02020603050405020304" pitchFamily="18" charset="0"/>
              </a:rPr>
              <a:t>8. Ontwerp voor minimaal grondstof-en energiegebruik in de aanleg en gebruiksfase. </a:t>
            </a:r>
            <a:r>
              <a:rPr lang="nl-NL" sz="1200" b="0" dirty="0">
                <a:solidFill>
                  <a:srgbClr val="000000"/>
                </a:solidFill>
                <a:effectLst/>
                <a:latin typeface="+mn-lt"/>
                <a:ea typeface="Arial" panose="020B0604020202020204" pitchFamily="34" charset="0"/>
                <a:cs typeface="Times New Roman" panose="02020603050405020304" pitchFamily="18" charset="0"/>
              </a:rPr>
              <a:t>Denk hierbij aan het onnodig transport van grond. Door bijvoorbeeld de fasering van het project aan te passen kan mogelijk een gesloten grondbalans worden bereikt.</a:t>
            </a:r>
            <a:endParaRPr lang="nl-NL" sz="1200" b="0" dirty="0">
              <a:effectLst/>
              <a:latin typeface="+mn-lt"/>
              <a:ea typeface="PMingLiU" panose="02020500000000000000" pitchFamily="18" charset="-120"/>
            </a:endParaRPr>
          </a:p>
          <a:p>
            <a:endParaRPr lang="nl-NL" sz="1200" b="0" dirty="0">
              <a:latin typeface="+mn-lt"/>
            </a:endParaRP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68</a:t>
            </a:fld>
            <a:endParaRPr lang="nl-NL" dirty="0"/>
          </a:p>
        </p:txBody>
      </p:sp>
    </p:spTree>
    <p:extLst>
      <p:ext uri="{BB962C8B-B14F-4D97-AF65-F5344CB8AC3E}">
        <p14:creationId xmlns:p14="http://schemas.microsoft.com/office/powerpoint/2010/main" val="37468731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lnSpc>
                <a:spcPct val="100000"/>
              </a:lnSpc>
              <a:spcBef>
                <a:spcPts val="0"/>
              </a:spcBef>
              <a:spcAft>
                <a:spcPts val="0"/>
              </a:spcAft>
            </a:pPr>
            <a:r>
              <a:rPr lang="nl-NL" sz="1800" spc="-15" dirty="0">
                <a:solidFill>
                  <a:srgbClr val="000000"/>
                </a:solidFill>
                <a:effectLst/>
                <a:latin typeface="+mn-lt"/>
                <a:ea typeface="Arial" panose="020B0604020202020204" pitchFamily="34" charset="0"/>
                <a:cs typeface="Times New Roman" panose="02020603050405020304" pitchFamily="18" charset="0"/>
              </a:rPr>
              <a:t>De Grebbedijk, tussen Wageningen en Rhenen, beschermt 250.000 bewoners van de Gelderse Vallei tegen het water van de Neder-Rijn. Als de 5,5 km lange dijk doorbreekt, loopt een groot gebied met steden als Veenendaal en Amersfoort onder water. De dijk moet worden versterkt. Uit een veiligheidsanalyse blijkt dat 4,5 km van het traject niet voldoet aan de eisen voor waterveiligheid. De gebiedspartners provincie Gelderland, provincie Utrecht, Staatsbosbeheer, Rijkswaterstaat, gemeente Wageningen en Waterschap Vallei en Veluwe werken mét bewoners, ondernemers, belangenverenigingen en geïnteresseerden aan de versterkingsopgave en andere ambities voor het gebied. Het streven is een duurzame, circulaire dijk te ontwikkelen. </a:t>
            </a:r>
            <a:r>
              <a:rPr lang="en-US" sz="1800" dirty="0">
                <a:effectLst/>
                <a:latin typeface="+mn-lt"/>
                <a:ea typeface="PMingLiU" panose="02020500000000000000" pitchFamily="18" charset="-120"/>
              </a:rPr>
              <a:t> </a:t>
            </a:r>
            <a:endParaRPr lang="nl-NL" sz="1800" dirty="0">
              <a:effectLst/>
              <a:latin typeface="+mn-lt"/>
              <a:ea typeface="PMingLiU" panose="02020500000000000000" pitchFamily="18" charset="-120"/>
            </a:endParaRP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69</a:t>
            </a:fld>
            <a:endParaRPr lang="nl-NL" dirty="0"/>
          </a:p>
        </p:txBody>
      </p:sp>
    </p:spTree>
    <p:extLst>
      <p:ext uri="{BB962C8B-B14F-4D97-AF65-F5344CB8AC3E}">
        <p14:creationId xmlns:p14="http://schemas.microsoft.com/office/powerpoint/2010/main" val="35270204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lnSpc>
                <a:spcPct val="100000"/>
              </a:lnSpc>
              <a:spcBef>
                <a:spcPts val="0"/>
              </a:spcBef>
              <a:spcAft>
                <a:spcPts val="0"/>
              </a:spcAft>
            </a:pPr>
            <a:r>
              <a:rPr lang="nl-NL" sz="1800" b="1" spc="20" dirty="0">
                <a:solidFill>
                  <a:srgbClr val="000000"/>
                </a:solidFill>
                <a:effectLst/>
                <a:latin typeface="+mn-lt"/>
                <a:ea typeface="Arial Narrow" panose="020B0606020202030204" pitchFamily="34" charset="0"/>
              </a:rPr>
              <a:t>1 </a:t>
            </a:r>
            <a:r>
              <a:rPr lang="nl-NL" sz="1800" b="1" spc="20" dirty="0">
                <a:solidFill>
                  <a:srgbClr val="000000"/>
                </a:solidFill>
                <a:effectLst/>
                <a:latin typeface="+mn-lt"/>
                <a:ea typeface="Arial" panose="020B0604020202020204" pitchFamily="34" charset="0"/>
                <a:cs typeface="Times New Roman" panose="02020603050405020304" pitchFamily="18" charset="0"/>
              </a:rPr>
              <a:t>Voorkómen: niet doen wat echt niet hoeft</a:t>
            </a:r>
            <a:endParaRPr lang="nl-NL" sz="1800" b="1" dirty="0">
              <a:effectLst/>
              <a:latin typeface="+mn-lt"/>
              <a:ea typeface="PMingLiU" panose="02020500000000000000" pitchFamily="18" charset="-120"/>
            </a:endParaRPr>
          </a:p>
          <a:p>
            <a:pPr marL="136800" lvl="0">
              <a:lnSpc>
                <a:spcPct val="100000"/>
              </a:lnSpc>
              <a:spcBef>
                <a:spcPts val="0"/>
              </a:spcBef>
              <a:spcAft>
                <a:spcPts val="0"/>
              </a:spcAft>
            </a:pPr>
            <a:r>
              <a:rPr lang="nl-NL" sz="1800" spc="-10" dirty="0">
                <a:solidFill>
                  <a:srgbClr val="000000"/>
                </a:solidFill>
                <a:effectLst/>
                <a:latin typeface="+mn-lt"/>
                <a:ea typeface="Arial" panose="020B0604020202020204" pitchFamily="34" charset="0"/>
                <a:cs typeface="Times New Roman" panose="02020603050405020304" pitchFamily="18" charset="0"/>
              </a:rPr>
              <a:t>Er is in de verkenningsfase onderzocht hoe de omvang van de opgave is te verkleinen. Voor het onderdeel dijkversterking betreft dit onder andere optimalisaties voor faalmechanismen, hoogte, </a:t>
            </a:r>
            <a:r>
              <a:rPr lang="nl-NL" sz="1800" spc="-10" dirty="0" err="1">
                <a:solidFill>
                  <a:srgbClr val="000000"/>
                </a:solidFill>
                <a:effectLst/>
                <a:latin typeface="+mn-lt"/>
                <a:ea typeface="Arial" panose="020B0604020202020204" pitchFamily="34" charset="0"/>
                <a:cs typeface="Times New Roman" panose="02020603050405020304" pitchFamily="18" charset="0"/>
              </a:rPr>
              <a:t>piping</a:t>
            </a:r>
            <a:r>
              <a:rPr lang="nl-NL" sz="1800" spc="-10" dirty="0">
                <a:solidFill>
                  <a:srgbClr val="000000"/>
                </a:solidFill>
                <a:effectLst/>
                <a:latin typeface="+mn-lt"/>
                <a:ea typeface="Arial" panose="020B0604020202020204" pitchFamily="34" charset="0"/>
                <a:cs typeface="Times New Roman" panose="02020603050405020304" pitchFamily="18" charset="0"/>
              </a:rPr>
              <a:t>, macrostabiliteit en bekledingen. Zowel innovatieve rekentechnieken om de fysieke omvang van de versterkingsopgave te reduceren, als innovatieve versterkingsmaatregelen die minder materiaal en ruimtebeslag nodig hebben, zijn onderzocht. Optimalisaties en innovaties zijn verwerkt in het voorkeursalternatief. Hiermee is in de verkenningsfase een opgaveverkleining bereikt van meer dan 20%.</a:t>
            </a:r>
          </a:p>
          <a:p>
            <a:pPr marL="137160" marR="137160" indent="-137160" fontAlgn="base">
              <a:lnSpc>
                <a:spcPct val="100000"/>
              </a:lnSpc>
              <a:spcBef>
                <a:spcPts val="0"/>
              </a:spcBef>
              <a:spcAft>
                <a:spcPts val="0"/>
              </a:spcAft>
            </a:pPr>
            <a:r>
              <a:rPr lang="nl-NL" sz="1800" b="1" dirty="0">
                <a:solidFill>
                  <a:srgbClr val="000000"/>
                </a:solidFill>
                <a:effectLst/>
                <a:latin typeface="+mn-lt"/>
                <a:ea typeface="Arial Narrow" panose="020B0606020202030204" pitchFamily="34" charset="0"/>
              </a:rPr>
              <a:t>2 </a:t>
            </a:r>
            <a:r>
              <a:rPr lang="nl-NL" sz="1800" b="1" dirty="0">
                <a:solidFill>
                  <a:srgbClr val="000000"/>
                </a:solidFill>
                <a:effectLst/>
                <a:latin typeface="+mn-lt"/>
                <a:ea typeface="Arial" panose="020B0604020202020204" pitchFamily="34" charset="0"/>
                <a:cs typeface="Times New Roman" panose="02020603050405020304" pitchFamily="18" charset="0"/>
              </a:rPr>
              <a:t>Verleng de levensduur van bestaande objecten of componenten</a:t>
            </a:r>
            <a:endParaRPr lang="nl-NL" sz="1800" b="1" dirty="0">
              <a:effectLst/>
              <a:latin typeface="+mn-lt"/>
              <a:ea typeface="PMingLiU" panose="02020500000000000000" pitchFamily="18" charset="-120"/>
            </a:endParaRPr>
          </a:p>
          <a:p>
            <a:pPr marL="137160" fontAlgn="base">
              <a:lnSpc>
                <a:spcPct val="100000"/>
              </a:lnSpc>
              <a:spcBef>
                <a:spcPts val="0"/>
              </a:spcBef>
              <a:spcAft>
                <a:spcPts val="0"/>
              </a:spcAft>
            </a:pPr>
            <a:r>
              <a:rPr lang="nl-NL" sz="1800" spc="-10" dirty="0">
                <a:solidFill>
                  <a:srgbClr val="000000"/>
                </a:solidFill>
                <a:effectLst/>
                <a:latin typeface="+mn-lt"/>
                <a:ea typeface="Arial" panose="020B0604020202020204" pitchFamily="34" charset="0"/>
                <a:cs typeface="Times New Roman" panose="02020603050405020304" pitchFamily="18" charset="0"/>
              </a:rPr>
              <a:t>De levensduur van de dijk wordt verlengd door deze te versterken. Het huidige dijklichaam van de Grebbedijk wordt daarbij gebruikt als basis. Een interessant object in deze dijkversterkingsopgave is het imposante hoornwerk dat aan het eind van de 5,5 km lange Grebbedijk ligt. Dit verdedigingswerk is een restant van de Grebbelinie en is cultuurhistorische erfgoed. In geval van oorlog kon daar in de 18e eeuw water uit de Neder-Rijn worden ingelaten via een inundatiesluis om zo vijandige troepen tegen te houden. Door het herstellen van dit hoornwerk zijn er voor de dijkversterkingsopgave minder ingrepen nodig.</a:t>
            </a:r>
            <a:endParaRPr lang="nl-NL" sz="1800" dirty="0">
              <a:effectLst/>
              <a:latin typeface="+mn-lt"/>
              <a:ea typeface="PMingLiU" panose="02020500000000000000" pitchFamily="18" charset="-120"/>
            </a:endParaRPr>
          </a:p>
          <a:p>
            <a:pPr marL="137160" indent="-137160" fontAlgn="base">
              <a:lnSpc>
                <a:spcPct val="100000"/>
              </a:lnSpc>
              <a:spcBef>
                <a:spcPts val="0"/>
              </a:spcBef>
              <a:spcAft>
                <a:spcPts val="0"/>
              </a:spcAft>
            </a:pPr>
            <a:r>
              <a:rPr lang="nl-NL" sz="1800" b="1" dirty="0">
                <a:solidFill>
                  <a:srgbClr val="000000"/>
                </a:solidFill>
                <a:effectLst/>
                <a:latin typeface="+mn-lt"/>
                <a:ea typeface="Arial Narrow" panose="020B0606020202030204" pitchFamily="34" charset="0"/>
              </a:rPr>
              <a:t>3 </a:t>
            </a:r>
            <a:r>
              <a:rPr lang="nl-NL" sz="1800" b="1" dirty="0">
                <a:solidFill>
                  <a:srgbClr val="000000"/>
                </a:solidFill>
                <a:effectLst/>
                <a:latin typeface="+mn-lt"/>
                <a:ea typeface="Arial" panose="020B0604020202020204" pitchFamily="34" charset="0"/>
                <a:cs typeface="Times New Roman" panose="02020603050405020304" pitchFamily="18" charset="0"/>
              </a:rPr>
              <a:t>Duurzaam gebruik van bestaande objecten, materialen, grondstoffen en natuurlijke processen</a:t>
            </a:r>
            <a:endParaRPr lang="nl-NL" sz="1800" b="1" dirty="0">
              <a:effectLst/>
              <a:latin typeface="+mn-lt"/>
              <a:ea typeface="PMingLiU" panose="02020500000000000000" pitchFamily="18" charset="-120"/>
            </a:endParaRPr>
          </a:p>
          <a:p>
            <a:pPr marL="136800" fontAlgn="base">
              <a:lnSpc>
                <a:spcPts val="1145"/>
              </a:lnSpc>
            </a:pPr>
            <a:r>
              <a:rPr lang="nl-NL" sz="1800" spc="-5" dirty="0">
                <a:solidFill>
                  <a:srgbClr val="000000"/>
                </a:solidFill>
                <a:effectLst/>
                <a:latin typeface="+mn-lt"/>
                <a:ea typeface="Arial" panose="020B0604020202020204" pitchFamily="34" charset="0"/>
                <a:cs typeface="Times New Roman" panose="02020603050405020304" pitchFamily="18" charset="0"/>
              </a:rPr>
              <a:t>Bij een aantal gebiedsambities van gebiedsontwikkeling Grebbedijk waarbij grond vrijkomt. Benutting van de vrijkomende grond uit de waterplas ten behoeve van de dijkversterking levert milieuwinst </a:t>
            </a:r>
            <a:r>
              <a:rPr lang="nl-NL" sz="1800" spc="-10" dirty="0">
                <a:solidFill>
                  <a:srgbClr val="000000"/>
                </a:solidFill>
                <a:effectLst/>
                <a:latin typeface="+mn-lt"/>
                <a:ea typeface="Arial" panose="020B0604020202020204" pitchFamily="34" charset="0"/>
                <a:cs typeface="Times New Roman" panose="02020603050405020304" pitchFamily="18" charset="0"/>
              </a:rPr>
              <a:t>op. Door lokaal beschikbare grond te gebruiken zijn er veel minder transportbewegingen voor grond nodig. Ook de opwaardering van het cultuurhistorische Hoornwerk werkt positief door, omdat het cultuurhistorische aspect versterkt wordt terwijl het ook een extra functie voor waterveiligheid erbij krijgt.</a:t>
            </a:r>
            <a:r>
              <a:rPr lang="nl-NL" sz="1800" dirty="0">
                <a:effectLst/>
                <a:latin typeface="+mn-lt"/>
              </a:rPr>
              <a:t> </a:t>
            </a:r>
            <a:endParaRPr lang="nl-NL" sz="1800" b="0" spc="0" dirty="0">
              <a:solidFill>
                <a:schemeClr val="tx1"/>
              </a:solidFill>
              <a:effectLst/>
              <a:latin typeface="+mn-lt"/>
              <a:ea typeface="PMingLiU" panose="02020500000000000000" pitchFamily="18" charset="-120"/>
            </a:endParaRP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70</a:t>
            </a:fld>
            <a:endParaRPr lang="nl-NL" dirty="0"/>
          </a:p>
        </p:txBody>
      </p:sp>
    </p:spTree>
    <p:extLst>
      <p:ext uri="{BB962C8B-B14F-4D97-AF65-F5344CB8AC3E}">
        <p14:creationId xmlns:p14="http://schemas.microsoft.com/office/powerpoint/2010/main" val="1104503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7052" rtl="0" eaLnBrk="1" fontAlgn="auto" latinLnBrk="0" hangingPunct="1">
              <a:lnSpc>
                <a:spcPct val="100000"/>
              </a:lnSpc>
              <a:spcBef>
                <a:spcPts val="0"/>
              </a:spcBef>
              <a:spcAft>
                <a:spcPts val="0"/>
              </a:spcAft>
              <a:buClrTx/>
              <a:buSzTx/>
              <a:buFontTx/>
              <a:buNone/>
              <a:tabLst/>
              <a:defRPr/>
            </a:pPr>
            <a:r>
              <a:rPr lang="nl-NL" dirty="0"/>
              <a:t>Dit is wereldwijd gezien. Sheet opgesteld door de </a:t>
            </a:r>
            <a:r>
              <a:rPr lang="nl-NL" b="0" i="0" dirty="0">
                <a:solidFill>
                  <a:srgbClr val="4D5156"/>
                </a:solidFill>
                <a:effectLst/>
                <a:latin typeface="arial" panose="020B0604020202020204" pitchFamily="34" charset="0"/>
              </a:rPr>
              <a:t>Organisatie voor Economische Samenwerking en Ontwikkeling (OECD) is een samenwerkingsverband van 38 landen om sociaal en economisch beleid te bespreken, te bestuderen en te coördineren.</a:t>
            </a:r>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7</a:t>
            </a:fld>
            <a:endParaRPr lang="nl-NL" dirty="0"/>
          </a:p>
        </p:txBody>
      </p:sp>
    </p:spTree>
    <p:extLst>
      <p:ext uri="{BB962C8B-B14F-4D97-AF65-F5344CB8AC3E}">
        <p14:creationId xmlns:p14="http://schemas.microsoft.com/office/powerpoint/2010/main" val="15813175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R="91440" fontAlgn="base">
              <a:lnSpc>
                <a:spcPts val="1195"/>
              </a:lnSpc>
            </a:pPr>
            <a:r>
              <a:rPr lang="nl-NL" sz="1800" b="1" spc="20" dirty="0">
                <a:solidFill>
                  <a:srgbClr val="000000"/>
                </a:solidFill>
                <a:effectLst/>
                <a:latin typeface="+mn-lt"/>
                <a:ea typeface="Arial Narrow" panose="020B0606020202030204" pitchFamily="34" charset="0"/>
              </a:rPr>
              <a:t>4 </a:t>
            </a:r>
            <a:r>
              <a:rPr lang="nl-NL" sz="1800" b="1" spc="20" dirty="0">
                <a:solidFill>
                  <a:srgbClr val="000000"/>
                </a:solidFill>
                <a:effectLst/>
                <a:latin typeface="+mn-lt"/>
                <a:ea typeface="Arial" panose="020B0604020202020204" pitchFamily="34" charset="0"/>
                <a:cs typeface="Times New Roman" panose="02020603050405020304" pitchFamily="18" charset="0"/>
              </a:rPr>
              <a:t>Ontwerp voor meerdere levenscycli</a:t>
            </a:r>
            <a:endParaRPr lang="nl-NL" sz="1800" b="1" dirty="0">
              <a:effectLst/>
              <a:latin typeface="+mn-lt"/>
              <a:ea typeface="PMingLiU" panose="02020500000000000000" pitchFamily="18" charset="-120"/>
            </a:endParaRPr>
          </a:p>
          <a:p>
            <a:pPr marL="136800" marR="91440" lvl="0" fontAlgn="base">
              <a:lnSpc>
                <a:spcPts val="1195"/>
              </a:lnSpc>
            </a:pPr>
            <a:r>
              <a:rPr lang="nl-NL" sz="1800" spc="-10" dirty="0">
                <a:solidFill>
                  <a:srgbClr val="000000"/>
                </a:solidFill>
                <a:effectLst/>
                <a:latin typeface="+mn-lt"/>
                <a:ea typeface="Arial" panose="020B0604020202020204" pitchFamily="34" charset="0"/>
                <a:cs typeface="Times New Roman" panose="02020603050405020304" pitchFamily="18" charset="0"/>
              </a:rPr>
              <a:t>De herbruikbaarheid van materialen/elementen in het ontwerp is onderzocht. Dit gaat bijvoorbeeld over bestaande constructies zoals kistdammen en damwanden. Hergebruik van gehele constructies blijkt geen optie, omdat ze constructief niet meer aan de vereisten voldoen. Voor nieuwe constructies is de detaillering nog niet bepaald in de verkenningsfase. Hier ligt een kans voor circulariteit in de </a:t>
            </a:r>
            <a:r>
              <a:rPr lang="nl-NL" sz="1800" spc="-10" dirty="0" err="1">
                <a:solidFill>
                  <a:srgbClr val="000000"/>
                </a:solidFill>
                <a:effectLst/>
                <a:latin typeface="+mn-lt"/>
                <a:ea typeface="Arial" panose="020B0604020202020204" pitchFamily="34" charset="0"/>
                <a:cs typeface="Times New Roman" panose="02020603050405020304" pitchFamily="18" charset="0"/>
              </a:rPr>
              <a:t>planuitwerkingsfase</a:t>
            </a:r>
            <a:r>
              <a:rPr lang="nl-NL" sz="1800" spc="-10" dirty="0">
                <a:solidFill>
                  <a:srgbClr val="000000"/>
                </a:solidFill>
                <a:effectLst/>
                <a:latin typeface="+mn-lt"/>
                <a:ea typeface="Arial" panose="020B0604020202020204" pitchFamily="34" charset="0"/>
                <a:cs typeface="Times New Roman" panose="02020603050405020304" pitchFamily="18" charset="0"/>
              </a:rPr>
              <a:t>. Nieuwe constructies dienen zodanig worden te worden gedetailleerd dat de materialen aan het einde van de levensduur </a:t>
            </a:r>
            <a:r>
              <a:rPr lang="nl-NL" sz="1800" spc="-10" dirty="0" err="1">
                <a:solidFill>
                  <a:srgbClr val="000000"/>
                </a:solidFill>
                <a:effectLst/>
                <a:latin typeface="+mn-lt"/>
                <a:ea typeface="Arial" panose="020B0604020202020204" pitchFamily="34" charset="0"/>
                <a:cs typeface="Times New Roman" panose="02020603050405020304" pitchFamily="18" charset="0"/>
              </a:rPr>
              <a:t>losmaakbaar</a:t>
            </a:r>
            <a:r>
              <a:rPr lang="nl-NL" sz="1800" spc="-10" dirty="0">
                <a:solidFill>
                  <a:srgbClr val="000000"/>
                </a:solidFill>
                <a:effectLst/>
                <a:latin typeface="+mn-lt"/>
                <a:ea typeface="Arial" panose="020B0604020202020204" pitchFamily="34" charset="0"/>
                <a:cs typeface="Times New Roman" panose="02020603050405020304" pitchFamily="18" charset="0"/>
              </a:rPr>
              <a:t> zijn en daarmee herbruikbaar worden.</a:t>
            </a:r>
            <a:r>
              <a:rPr lang="nl-NL" sz="1800" dirty="0">
                <a:effectLst/>
                <a:latin typeface="+mn-lt"/>
              </a:rPr>
              <a:t> </a:t>
            </a:r>
            <a:endParaRPr lang="nl-NL" sz="1800" b="0" spc="0" dirty="0">
              <a:solidFill>
                <a:schemeClr val="tx1"/>
              </a:solidFill>
              <a:effectLst/>
              <a:latin typeface="+mn-lt"/>
              <a:ea typeface="PMingLiU" panose="02020500000000000000" pitchFamily="18" charset="-120"/>
            </a:endParaRPr>
          </a:p>
          <a:p>
            <a:pPr marR="91440" fontAlgn="base">
              <a:lnSpc>
                <a:spcPts val="1195"/>
              </a:lnSpc>
            </a:pPr>
            <a:r>
              <a:rPr lang="nl-NL" sz="1800" b="1" spc="30" dirty="0">
                <a:solidFill>
                  <a:srgbClr val="000000"/>
                </a:solidFill>
                <a:effectLst/>
                <a:latin typeface="+mn-lt"/>
                <a:ea typeface="Arial Narrow" panose="020B0606020202030204" pitchFamily="34" charset="0"/>
              </a:rPr>
              <a:t>5 </a:t>
            </a:r>
            <a:r>
              <a:rPr lang="nl-NL" sz="1800" b="1" spc="30" dirty="0">
                <a:solidFill>
                  <a:srgbClr val="000000"/>
                </a:solidFill>
                <a:effectLst/>
                <a:latin typeface="+mn-lt"/>
                <a:ea typeface="Arial" panose="020B0604020202020204" pitchFamily="34" charset="0"/>
                <a:cs typeface="Times New Roman" panose="02020603050405020304" pitchFamily="18" charset="0"/>
              </a:rPr>
              <a:t>Ontwerp toekomstbestendig</a:t>
            </a:r>
            <a:endParaRPr lang="nl-NL" sz="1800" b="1" dirty="0">
              <a:effectLst/>
              <a:latin typeface="+mn-lt"/>
              <a:ea typeface="PMingLiU" panose="02020500000000000000" pitchFamily="18" charset="-120"/>
            </a:endParaRPr>
          </a:p>
          <a:p>
            <a:pPr marL="137160" marR="91440" indent="-137160" fontAlgn="base">
              <a:lnSpc>
                <a:spcPts val="1175"/>
              </a:lnSpc>
              <a:spcAft>
                <a:spcPts val="0"/>
              </a:spcAft>
            </a:pPr>
            <a:r>
              <a:rPr lang="nl-NL" sz="1800" dirty="0">
                <a:solidFill>
                  <a:srgbClr val="000000"/>
                </a:solidFill>
                <a:effectLst/>
                <a:latin typeface="+mn-lt"/>
                <a:ea typeface="Arial" panose="020B0604020202020204" pitchFamily="34" charset="0"/>
                <a:cs typeface="Times New Roman" panose="02020603050405020304" pitchFamily="18" charset="0"/>
              </a:rPr>
              <a:t>	Een toekomstbestendig alternatief borgt ambities en toekomstige ruimtelijke ontwikkelingen in de projectdoelstellingen. Dit ontwerpprincipe is vooral beoordeeld aan de hand van de mate waarin gebiedsambities onderdeel zijn van het integrale ontwerp. De gebiedsambities zijn uitgebreid onderzocht middels een actief omgevingsproces. Projectdoelstellingen ten aanzien van waterveiligheid zijn gerealiseerd en daarnaast de ambities voor natuur, recreatie en duurzaamheid. Door het graven van een waterplas en de KRW-nevengeul (Kader Richtlijn Water) is er extra aandacht voor waterrecreatie en klimaatadaptatie. De KRW-nevengeul geeft de rivier meer ruimte voor water. Het openhouden van ruimte en/of het graven van water voor natuurontwikkeling draagt bij aan biodiversiteit. Vergroting van biodiversiteit versterkt de natuur en draagt op deze wijze ook bij aan toekomstbestendigheid.</a:t>
            </a:r>
            <a:r>
              <a:rPr lang="nl-NL" sz="1800" dirty="0">
                <a:effectLst/>
                <a:latin typeface="+mn-lt"/>
              </a:rPr>
              <a:t> </a:t>
            </a:r>
            <a:endParaRPr lang="en-US" sz="1800" dirty="0">
              <a:effectLst/>
              <a:latin typeface="+mn-lt"/>
              <a:ea typeface="PMingLiU" panose="02020500000000000000" pitchFamily="18" charset="-120"/>
            </a:endParaRPr>
          </a:p>
          <a:p>
            <a:pPr marL="137160" marR="91440" indent="-137160" fontAlgn="base">
              <a:lnSpc>
                <a:spcPts val="1175"/>
              </a:lnSpc>
              <a:spcAft>
                <a:spcPts val="0"/>
              </a:spcAft>
            </a:pPr>
            <a:r>
              <a:rPr lang="en-US" sz="1800" b="1" spc="-10" dirty="0">
                <a:solidFill>
                  <a:srgbClr val="000000"/>
                </a:solidFill>
                <a:effectLst/>
                <a:latin typeface="+mn-lt"/>
                <a:ea typeface="PMingLiU" panose="02020500000000000000" pitchFamily="18" charset="-120"/>
                <a:cs typeface="Times New Roman" panose="02020603050405020304" pitchFamily="18" charset="0"/>
              </a:rPr>
              <a:t>6 </a:t>
            </a:r>
            <a:r>
              <a:rPr lang="nl-NL" sz="1800" b="1" spc="-10" dirty="0">
                <a:solidFill>
                  <a:srgbClr val="000000"/>
                </a:solidFill>
                <a:effectLst/>
                <a:latin typeface="+mn-lt"/>
                <a:ea typeface="Arial" panose="020B0604020202020204" pitchFamily="34" charset="0"/>
                <a:cs typeface="Times New Roman" panose="02020603050405020304" pitchFamily="18" charset="0"/>
              </a:rPr>
              <a:t>Ontwerp voor optimaal beheer en onderhoud.</a:t>
            </a:r>
            <a:r>
              <a:rPr lang="nl-NL" sz="1800" spc="-10" dirty="0">
                <a:solidFill>
                  <a:srgbClr val="000000"/>
                </a:solidFill>
                <a:effectLst/>
                <a:latin typeface="+mn-lt"/>
                <a:ea typeface="Arial" panose="020B0604020202020204" pitchFamily="34" charset="0"/>
                <a:cs typeface="Times New Roman" panose="02020603050405020304" pitchFamily="18" charset="0"/>
              </a:rPr>
              <a:t> </a:t>
            </a:r>
          </a:p>
          <a:p>
            <a:pPr marL="137160" marR="91440" indent="-137160" fontAlgn="base">
              <a:lnSpc>
                <a:spcPts val="1175"/>
              </a:lnSpc>
              <a:spcAft>
                <a:spcPts val="0"/>
              </a:spcAft>
            </a:pPr>
            <a:r>
              <a:rPr lang="nl-NL" sz="1800" spc="-10" dirty="0">
                <a:solidFill>
                  <a:srgbClr val="000000"/>
                </a:solidFill>
                <a:effectLst/>
                <a:latin typeface="+mn-lt"/>
                <a:ea typeface="Arial" panose="020B0604020202020204" pitchFamily="34" charset="0"/>
                <a:cs typeface="Times New Roman" panose="02020603050405020304" pitchFamily="18" charset="0"/>
              </a:rPr>
              <a:t>	Een analyse van de Life </a:t>
            </a:r>
            <a:r>
              <a:rPr lang="nl-NL" sz="1800" spc="-10" dirty="0" err="1">
                <a:solidFill>
                  <a:srgbClr val="000000"/>
                </a:solidFill>
                <a:effectLst/>
                <a:latin typeface="+mn-lt"/>
                <a:ea typeface="Arial" panose="020B0604020202020204" pitchFamily="34" charset="0"/>
                <a:cs typeface="Times New Roman" panose="02020603050405020304" pitchFamily="18" charset="0"/>
              </a:rPr>
              <a:t>Cycle</a:t>
            </a:r>
            <a:r>
              <a:rPr lang="nl-NL" sz="1800" spc="-10" dirty="0">
                <a:solidFill>
                  <a:srgbClr val="000000"/>
                </a:solidFill>
                <a:effectLst/>
                <a:latin typeface="+mn-lt"/>
                <a:ea typeface="Arial" panose="020B0604020202020204" pitchFamily="34" charset="0"/>
                <a:cs typeface="Times New Roman" panose="02020603050405020304" pitchFamily="18" charset="0"/>
              </a:rPr>
              <a:t> </a:t>
            </a:r>
            <a:r>
              <a:rPr lang="nl-NL" sz="1800" spc="-10" dirty="0" err="1">
                <a:solidFill>
                  <a:srgbClr val="000000"/>
                </a:solidFill>
                <a:effectLst/>
                <a:latin typeface="+mn-lt"/>
                <a:ea typeface="Arial" panose="020B0604020202020204" pitchFamily="34" charset="0"/>
                <a:cs typeface="Times New Roman" panose="02020603050405020304" pitchFamily="18" charset="0"/>
              </a:rPr>
              <a:t>Costs</a:t>
            </a:r>
            <a:r>
              <a:rPr lang="nl-NL" sz="1800" spc="-10" dirty="0">
                <a:solidFill>
                  <a:srgbClr val="000000"/>
                </a:solidFill>
                <a:effectLst/>
                <a:latin typeface="+mn-lt"/>
                <a:ea typeface="Arial" panose="020B0604020202020204" pitchFamily="34" charset="0"/>
                <a:cs typeface="Times New Roman" panose="02020603050405020304" pitchFamily="18" charset="0"/>
              </a:rPr>
              <a:t> (LCC) was een onderdeel van het ontwerpproces bij gebiedsontwikkeling Grebbedijk. Van verschillende alternatieven zijn de beheer- en onderhoudskosten in beeld gebracht en afgezet tegen de milieukosten. Uiteindelijk is versterken in grond het meest voordelig en makkelijkst te onderhouden. De oplossingen met de laagste investeringen bleken tevens tot de laagste LCC te leiden. De steunbermen van grond met flauwe taluds maken eenvoudig beheer mogelijk.</a:t>
            </a:r>
            <a:endParaRPr lang="nl-NL" sz="1800" dirty="0">
              <a:effectLst/>
              <a:latin typeface="+mn-lt"/>
              <a:ea typeface="PMingLiU" panose="02020500000000000000" pitchFamily="18" charset="-120"/>
            </a:endParaRP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71</a:t>
            </a:fld>
            <a:endParaRPr lang="nl-NL" dirty="0"/>
          </a:p>
        </p:txBody>
      </p:sp>
    </p:spTree>
    <p:extLst>
      <p:ext uri="{BB962C8B-B14F-4D97-AF65-F5344CB8AC3E}">
        <p14:creationId xmlns:p14="http://schemas.microsoft.com/office/powerpoint/2010/main" val="27665303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lnSpc>
                <a:spcPts val="1060"/>
              </a:lnSpc>
              <a:spcBef>
                <a:spcPts val="2545"/>
              </a:spcBef>
            </a:pPr>
            <a:r>
              <a:rPr lang="nl-NL" sz="1800" b="1" spc="25" dirty="0">
                <a:solidFill>
                  <a:srgbClr val="000000"/>
                </a:solidFill>
                <a:effectLst/>
                <a:latin typeface="+mn-lt"/>
                <a:ea typeface="Arial Narrow" panose="020B0606020202030204" pitchFamily="34" charset="0"/>
              </a:rPr>
              <a:t>7 </a:t>
            </a:r>
            <a:r>
              <a:rPr lang="nl-NL" sz="1800" b="1" spc="25" dirty="0">
                <a:solidFill>
                  <a:srgbClr val="000000"/>
                </a:solidFill>
                <a:effectLst/>
                <a:latin typeface="+mn-lt"/>
                <a:ea typeface="Arial" panose="020B0604020202020204" pitchFamily="34" charset="0"/>
                <a:cs typeface="Times New Roman" panose="02020603050405020304" pitchFamily="18" charset="0"/>
              </a:rPr>
              <a:t>Duurzaam materiaalgebruik</a:t>
            </a:r>
            <a:endParaRPr lang="nl-NL" sz="1800" b="1" dirty="0">
              <a:effectLst/>
              <a:latin typeface="+mn-lt"/>
              <a:ea typeface="PMingLiU" panose="02020500000000000000" pitchFamily="18" charset="-120"/>
            </a:endParaRPr>
          </a:p>
          <a:p>
            <a:pPr marL="137160" fontAlgn="base">
              <a:lnSpc>
                <a:spcPts val="1025"/>
              </a:lnSpc>
              <a:spcBef>
                <a:spcPts val="170"/>
              </a:spcBef>
              <a:spcAft>
                <a:spcPts val="0"/>
              </a:spcAft>
            </a:pPr>
            <a:r>
              <a:rPr lang="nl-NL" sz="1800" spc="5" dirty="0">
                <a:solidFill>
                  <a:srgbClr val="000000"/>
                </a:solidFill>
                <a:effectLst/>
                <a:latin typeface="+mn-lt"/>
                <a:ea typeface="Arial" panose="020B0604020202020204" pitchFamily="34" charset="0"/>
                <a:cs typeface="Times New Roman" panose="02020603050405020304" pitchFamily="18" charset="0"/>
              </a:rPr>
              <a:t>(materiaalhoeveelheid x milieubelasting)</a:t>
            </a:r>
            <a:endParaRPr lang="nl-NL" sz="1800" dirty="0">
              <a:effectLst/>
              <a:latin typeface="+mn-lt"/>
              <a:ea typeface="PMingLiU" panose="02020500000000000000" pitchFamily="18" charset="-120"/>
            </a:endParaRPr>
          </a:p>
          <a:p>
            <a:pPr marL="137160" fontAlgn="base">
              <a:lnSpc>
                <a:spcPts val="1200"/>
              </a:lnSpc>
              <a:spcBef>
                <a:spcPts val="1200"/>
              </a:spcBef>
              <a:spcAft>
                <a:spcPts val="0"/>
              </a:spcAft>
            </a:pPr>
            <a:r>
              <a:rPr lang="nl-NL" sz="1800" spc="-5" dirty="0">
                <a:solidFill>
                  <a:srgbClr val="000000"/>
                </a:solidFill>
                <a:effectLst/>
                <a:latin typeface="+mn-lt"/>
                <a:ea typeface="Arial" panose="020B0604020202020204" pitchFamily="34" charset="0"/>
                <a:cs typeface="Times New Roman" panose="02020603050405020304" pitchFamily="18" charset="0"/>
              </a:rPr>
              <a:t>De milieukosten zijn berekend van zowel de 5,5 km lange Grebbedijk als van de gebiedsontwikkeling. Diverse alternatieven zijn vergeleken. Omdat grond aan het einde van de levensduur herbruikbaar is, scoren alle alternatieven die gebruikmaken van veel grond hoog op circulariteit. De best scorende dijkoplossingen hebben een minimum inzet aan betonnen of stalen constructies en bestaan grotendeels uit grondoplossingen, waarbij de vrijkomende gebiedseigen grond uit realisatie van de gebiedsambities wordt ingezet voor de dijkversterking. Verdere optimalisatiekansen zijn er voor herbruikbaarheid van materiaal (zie ontwerpprincipe 4).</a:t>
            </a:r>
            <a:endParaRPr lang="nl-NL" sz="1800" dirty="0">
              <a:effectLst/>
              <a:latin typeface="+mn-lt"/>
              <a:ea typeface="PMingLiU" panose="02020500000000000000" pitchFamily="18" charset="-120"/>
            </a:endParaRPr>
          </a:p>
          <a:p>
            <a:pPr marL="137160" marR="457200" indent="-137160" fontAlgn="base">
              <a:lnSpc>
                <a:spcPts val="1200"/>
              </a:lnSpc>
              <a:spcBef>
                <a:spcPts val="2400"/>
              </a:spcBef>
              <a:spcAft>
                <a:spcPts val="0"/>
              </a:spcAft>
            </a:pPr>
            <a:r>
              <a:rPr lang="nl-NL" sz="1800" b="1" dirty="0">
                <a:solidFill>
                  <a:srgbClr val="000000"/>
                </a:solidFill>
                <a:effectLst/>
                <a:latin typeface="+mn-lt"/>
                <a:ea typeface="Arial Narrow" panose="020B0606020202030204" pitchFamily="34" charset="0"/>
              </a:rPr>
              <a:t>8 </a:t>
            </a:r>
            <a:r>
              <a:rPr lang="nl-NL" sz="1800" b="1" dirty="0">
                <a:solidFill>
                  <a:srgbClr val="000000"/>
                </a:solidFill>
                <a:effectLst/>
                <a:latin typeface="+mn-lt"/>
                <a:ea typeface="Arial" panose="020B0604020202020204" pitchFamily="34" charset="0"/>
                <a:cs typeface="Times New Roman" panose="02020603050405020304" pitchFamily="18" charset="0"/>
              </a:rPr>
              <a:t>Ontwerp voor minimaal grondstof-en energiegebruik in de aanleg/gebruiksfase</a:t>
            </a:r>
            <a:endParaRPr lang="nl-NL" sz="1800" b="1" dirty="0">
              <a:effectLst/>
              <a:latin typeface="+mn-lt"/>
              <a:ea typeface="PMingLiU" panose="02020500000000000000" pitchFamily="18" charset="-120"/>
            </a:endParaRPr>
          </a:p>
          <a:p>
            <a:pPr marL="137160" fontAlgn="base">
              <a:lnSpc>
                <a:spcPts val="1195"/>
              </a:lnSpc>
              <a:spcBef>
                <a:spcPts val="1195"/>
              </a:spcBef>
              <a:spcAft>
                <a:spcPts val="0"/>
              </a:spcAft>
            </a:pPr>
            <a:r>
              <a:rPr lang="nl-NL" sz="1800" spc="-10" dirty="0">
                <a:solidFill>
                  <a:srgbClr val="000000"/>
                </a:solidFill>
                <a:effectLst/>
                <a:latin typeface="+mn-lt"/>
                <a:ea typeface="Arial" panose="020B0604020202020204" pitchFamily="34" charset="0"/>
                <a:cs typeface="Times New Roman" panose="02020603050405020304" pitchFamily="18" charset="0"/>
              </a:rPr>
              <a:t>De CO</a:t>
            </a:r>
            <a:r>
              <a:rPr lang="nl-NL" sz="1800" spc="-10" baseline="-25000" dirty="0">
                <a:solidFill>
                  <a:srgbClr val="000000"/>
                </a:solidFill>
                <a:effectLst/>
                <a:latin typeface="+mn-lt"/>
                <a:ea typeface="Arial" panose="020B0604020202020204" pitchFamily="34" charset="0"/>
                <a:cs typeface="Times New Roman" panose="02020603050405020304" pitchFamily="18" charset="0"/>
              </a:rPr>
              <a:t>2</a:t>
            </a:r>
            <a:r>
              <a:rPr lang="nl-NL" sz="1800" spc="-10" dirty="0">
                <a:solidFill>
                  <a:srgbClr val="000000"/>
                </a:solidFill>
                <a:effectLst/>
                <a:latin typeface="+mn-lt"/>
                <a:ea typeface="Arial" panose="020B0604020202020204" pitchFamily="34" charset="0"/>
                <a:cs typeface="Times New Roman" panose="02020603050405020304" pitchFamily="18" charset="0"/>
              </a:rPr>
              <a:t>-impact van materialen is berekend met het programma </a:t>
            </a:r>
            <a:r>
              <a:rPr lang="nl-NL" sz="1800" spc="-10" dirty="0" err="1">
                <a:solidFill>
                  <a:srgbClr val="000000"/>
                </a:solidFill>
                <a:effectLst/>
                <a:latin typeface="+mn-lt"/>
                <a:ea typeface="Arial" panose="020B0604020202020204" pitchFamily="34" charset="0"/>
                <a:cs typeface="Times New Roman" panose="02020603050405020304" pitchFamily="18" charset="0"/>
              </a:rPr>
              <a:t>DuboCalc</a:t>
            </a:r>
            <a:r>
              <a:rPr lang="nl-NL" sz="1800" spc="-10" dirty="0">
                <a:solidFill>
                  <a:srgbClr val="000000"/>
                </a:solidFill>
                <a:effectLst/>
                <a:latin typeface="+mn-lt"/>
                <a:ea typeface="Arial" panose="020B0604020202020204" pitchFamily="34" charset="0"/>
                <a:cs typeface="Times New Roman" panose="02020603050405020304" pitchFamily="18" charset="0"/>
              </a:rPr>
              <a:t> en levert een vergelijkbaar beeld op als de milieukosten (zie ontwerpprincipe 7). Een van de aanbevelingen is om een haalbaarheidsonderzoek uit te voeren naar het onttrekken van warmte uit oppervlaktewater en die te benutten voor verwarming van woningen in het gebied achter de Grebbedijk. Als no-</a:t>
            </a:r>
            <a:r>
              <a:rPr lang="nl-NL" sz="1800" spc="-10" dirty="0" err="1">
                <a:solidFill>
                  <a:srgbClr val="000000"/>
                </a:solidFill>
                <a:effectLst/>
                <a:latin typeface="+mn-lt"/>
                <a:ea typeface="Arial" panose="020B0604020202020204" pitchFamily="34" charset="0"/>
                <a:cs typeface="Times New Roman" panose="02020603050405020304" pitchFamily="18" charset="0"/>
              </a:rPr>
              <a:t>regret</a:t>
            </a:r>
            <a:r>
              <a:rPr lang="nl-NL" sz="1800" spc="-10" dirty="0">
                <a:solidFill>
                  <a:srgbClr val="000000"/>
                </a:solidFill>
                <a:effectLst/>
                <a:latin typeface="+mn-lt"/>
                <a:ea typeface="Arial" panose="020B0604020202020204" pitchFamily="34" charset="0"/>
                <a:cs typeface="Times New Roman" panose="02020603050405020304" pitchFamily="18" charset="0"/>
              </a:rPr>
              <a:t> maatregel is voorgesteld om de hiervoor benodigde pijp alvast in de dijk aan te leggen. Deze maatregel sluit ook naadloos aan bij het ontwerpprincipe ‘Ontwerp toekomstbestendig’.</a:t>
            </a:r>
            <a:endParaRPr lang="nl-NL" sz="1800" dirty="0">
              <a:effectLst/>
              <a:latin typeface="+mn-lt"/>
              <a:ea typeface="PMingLiU" panose="02020500000000000000" pitchFamily="18" charset="-120"/>
            </a:endParaRPr>
          </a:p>
          <a:p>
            <a:pPr marL="137160" marR="91440" fontAlgn="base">
              <a:lnSpc>
                <a:spcPct val="100000"/>
              </a:lnSpc>
              <a:spcBef>
                <a:spcPts val="0"/>
              </a:spcBef>
              <a:spcAft>
                <a:spcPts val="0"/>
              </a:spcAft>
            </a:pPr>
            <a:endParaRPr lang="nl-NL" sz="1800" dirty="0">
              <a:effectLst/>
              <a:latin typeface="+mn-lt"/>
              <a:ea typeface="PMingLiU" panose="02020500000000000000" pitchFamily="18" charset="-120"/>
            </a:endParaRPr>
          </a:p>
          <a:p>
            <a:br>
              <a:rPr lang="en-US" sz="1800" dirty="0">
                <a:effectLst/>
                <a:latin typeface="+mn-lt"/>
                <a:ea typeface="PMingLiU" panose="02020500000000000000" pitchFamily="18" charset="-120"/>
              </a:rPr>
            </a:br>
            <a:endParaRPr lang="nl-NL" sz="1800" dirty="0">
              <a:latin typeface="+mn-lt"/>
            </a:endParaRP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72</a:t>
            </a:fld>
            <a:endParaRPr lang="nl-NL" dirty="0"/>
          </a:p>
        </p:txBody>
      </p:sp>
    </p:spTree>
    <p:extLst>
      <p:ext uri="{BB962C8B-B14F-4D97-AF65-F5344CB8AC3E}">
        <p14:creationId xmlns:p14="http://schemas.microsoft.com/office/powerpoint/2010/main" val="6527222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73</a:t>
            </a:fld>
            <a:endParaRPr lang="nl-NL" dirty="0"/>
          </a:p>
        </p:txBody>
      </p:sp>
    </p:spTree>
    <p:extLst>
      <p:ext uri="{BB962C8B-B14F-4D97-AF65-F5344CB8AC3E}">
        <p14:creationId xmlns:p14="http://schemas.microsoft.com/office/powerpoint/2010/main" val="19019089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75</a:t>
            </a:fld>
            <a:endParaRPr lang="nl-NL" dirty="0"/>
          </a:p>
        </p:txBody>
      </p:sp>
    </p:spTree>
    <p:extLst>
      <p:ext uri="{BB962C8B-B14F-4D97-AF65-F5344CB8AC3E}">
        <p14:creationId xmlns:p14="http://schemas.microsoft.com/office/powerpoint/2010/main" val="26586522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76</a:t>
            </a:fld>
            <a:endParaRPr lang="nl-NL" dirty="0"/>
          </a:p>
        </p:txBody>
      </p:sp>
    </p:spTree>
    <p:extLst>
      <p:ext uri="{BB962C8B-B14F-4D97-AF65-F5344CB8AC3E}">
        <p14:creationId xmlns:p14="http://schemas.microsoft.com/office/powerpoint/2010/main" val="24706755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000000"/>
                </a:solidFill>
                <a:effectLst/>
                <a:latin typeface="Titillium Web" panose="00000500000000000000" pitchFamily="2" charset="0"/>
              </a:rPr>
              <a:t>Op basis van een weging naar zwaarte van de verschillende milieu-impact categorieën wordt een 1-puntsscore vastgesteld – de milieuprestatie. Voor GWW is dit de Milieu Kosten Indicator (MKI)-score uitgedrukt in Euro, en voor B&amp;U de Milieu Prestatie Gebouwen (MPG)-score uitgedrukt in Euro/m2/jaar. Door de milieuprestatie in een 1-puntscore uit te drukken, wordt het vergelijkbaar met de milieuprestaties van andere gebouwen en is de milieu-impact beter te communiceren en eisen aan te stellen. De bepaling van de milieuprestatie van een bouwwerk kan worden uitgevoerd met rekeninstrumenten die vooraf door Stichting Nationale Milieudatabase zijn gevalideerd</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77</a:t>
            </a:fld>
            <a:endParaRPr lang="nl-NL" dirty="0"/>
          </a:p>
        </p:txBody>
      </p:sp>
    </p:spTree>
    <p:extLst>
      <p:ext uri="{BB962C8B-B14F-4D97-AF65-F5344CB8AC3E}">
        <p14:creationId xmlns:p14="http://schemas.microsoft.com/office/powerpoint/2010/main" val="38672341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Door Stichting NMD gevalideerde rekeninstrumenten</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78</a:t>
            </a:fld>
            <a:endParaRPr lang="nl-NL" dirty="0"/>
          </a:p>
        </p:txBody>
      </p:sp>
    </p:spTree>
    <p:extLst>
      <p:ext uri="{BB962C8B-B14F-4D97-AF65-F5344CB8AC3E}">
        <p14:creationId xmlns:p14="http://schemas.microsoft.com/office/powerpoint/2010/main" val="26774700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dirty="0"/>
              <a:t>Het Atlas-gebouw telt zestien bouwlagen en heeft een vloeroppervlakte van 42000 m2. Uitgangspunten voor de duurzaamheid was het hergebruik van materialen en een aanzienlijke verlaging van de CO</a:t>
            </a:r>
            <a:r>
              <a:rPr lang="nl-NL" baseline="-25000" dirty="0"/>
              <a:t>2</a:t>
            </a:r>
            <a:r>
              <a:rPr lang="nl-NL" dirty="0"/>
              <a:t>-uitstoot. Uiteindelijk is een CO</a:t>
            </a:r>
            <a:r>
              <a:rPr lang="nl-NL" baseline="-25000" dirty="0"/>
              <a:t>2</a:t>
            </a:r>
            <a:r>
              <a:rPr lang="nl-NL" dirty="0"/>
              <a:t>-besparing van 80% bereikt. Het Atlas-gebouw is nu aangesloten op de reeds aanwezige installatie voor warmte- en koudeopslag van de universiteit. Het energiesysteem wordt verder nog bepaald door een slimme en zeer energiezuinige vliesgevel, klimaatplafonds, een intelligent verlichtingssysteem en 3000m² aan zonnepanelen. </a:t>
            </a:r>
            <a:r>
              <a:rPr lang="nl-NL" b="0" dirty="0"/>
              <a:t>Milieucertificaat:</a:t>
            </a:r>
            <a:r>
              <a:rPr lang="nl-NL" b="1" dirty="0"/>
              <a:t> </a:t>
            </a:r>
            <a:r>
              <a:rPr lang="nl-NL" dirty="0"/>
              <a:t>BREEAM Outstanding (score ontwerpfase 93,86; score opleverfase 96,01%). </a:t>
            </a:r>
            <a:r>
              <a:rPr lang="nl-NL" b="0" dirty="0"/>
              <a:t>Milieuscore: </a:t>
            </a:r>
            <a:r>
              <a:rPr lang="nl-NL" dirty="0"/>
              <a:t>MPG: 0,41 €/m² BVO/jaar</a:t>
            </a:r>
          </a:p>
          <a:p>
            <a:pPr fontAlgn="base"/>
            <a:endParaRPr lang="nl-NL" dirty="0"/>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79</a:t>
            </a:fld>
            <a:endParaRPr lang="nl-NL" dirty="0"/>
          </a:p>
        </p:txBody>
      </p:sp>
    </p:spTree>
    <p:extLst>
      <p:ext uri="{BB962C8B-B14F-4D97-AF65-F5344CB8AC3E}">
        <p14:creationId xmlns:p14="http://schemas.microsoft.com/office/powerpoint/2010/main" val="36119428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dirty="0" err="1">
                <a:effectLst/>
                <a:latin typeface="Candara" panose="020E0502030303020204" pitchFamily="34" charset="0"/>
              </a:rPr>
              <a:t>DuboCalc</a:t>
            </a:r>
            <a:r>
              <a:rPr lang="nl-NL" sz="1200" b="0" i="0" dirty="0">
                <a:effectLst/>
                <a:latin typeface="Candara" panose="020E0502030303020204" pitchFamily="34" charset="0"/>
              </a:rPr>
              <a:t> is een rekenprogramma waarmee werken in de Grond- Weg- en Waterbouw (GWW) op een objectieve en gestandaardiseerde wijze kunnen worden beoordeeld op duurzaam materiaal- en energiegebruik. </a:t>
            </a:r>
            <a:r>
              <a:rPr lang="nl-NL" sz="1200" b="0" i="0" dirty="0" err="1">
                <a:effectLst/>
                <a:latin typeface="Candara" panose="020E0502030303020204" pitchFamily="34" charset="0"/>
              </a:rPr>
              <a:t>DuboCalc</a:t>
            </a:r>
            <a:r>
              <a:rPr lang="nl-NL" sz="1200" b="0" i="0" dirty="0">
                <a:effectLst/>
                <a:latin typeface="Candara" panose="020E0502030303020204" pitchFamily="34" charset="0"/>
              </a:rPr>
              <a:t> is gebaseerd op de methodiek van levenscyclusanalyse (LCA). Hierdoor worden alle relevante milieueffecten van het materiaal- en energieverbruik gedurende de totale levensloop van een werk meegenomen.</a:t>
            </a:r>
            <a:endParaRPr lang="nl-NL" sz="1200" dirty="0">
              <a:latin typeface="Candara" panose="020E0502030303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80</a:t>
            </a:fld>
            <a:endParaRPr lang="nl-NL" dirty="0"/>
          </a:p>
        </p:txBody>
      </p:sp>
    </p:spTree>
    <p:extLst>
      <p:ext uri="{BB962C8B-B14F-4D97-AF65-F5344CB8AC3E}">
        <p14:creationId xmlns:p14="http://schemas.microsoft.com/office/powerpoint/2010/main" val="4246989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dirty="0">
                <a:effectLst/>
                <a:latin typeface="Candara" panose="020E0502030303020204" pitchFamily="34" charset="0"/>
              </a:rPr>
              <a:t>De Objectenbibliotheek bevat 46 veel voorkomende objecten in GWW-projecten, die gebruikers kunnen importeren in hun eigen project. Deze functie is vooral bedoeld om in een projectfase waarin de exacte uitwerking van deze objecten nog niet bekend is, toch een eerste inzicht te verkrijgen in de MKI-waarde van deze objecten. De Objectenbibliotheek biedt inzicht in de gemiddelde opbouw van objecten als viaducten, knooppunten, N-wegen en spoorwegen.</a:t>
            </a:r>
            <a:endParaRPr lang="nl-NL" sz="1200" dirty="0">
              <a:latin typeface="Candara" panose="020E0502030303020204" pitchFamily="34" charset="0"/>
            </a:endParaRPr>
          </a:p>
          <a:p>
            <a:r>
              <a:rPr lang="nl-NL" dirty="0"/>
              <a:t>Nader info: https://www.dubocalc.nl/nieuws/dubocalc-objectenbibliotheek/</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83</a:t>
            </a:fld>
            <a:endParaRPr lang="nl-NL" dirty="0"/>
          </a:p>
        </p:txBody>
      </p:sp>
    </p:spTree>
    <p:extLst>
      <p:ext uri="{BB962C8B-B14F-4D97-AF65-F5344CB8AC3E}">
        <p14:creationId xmlns:p14="http://schemas.microsoft.com/office/powerpoint/2010/main" val="2799254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17052">
              <a:defRPr/>
            </a:pPr>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8</a:t>
            </a:fld>
            <a:endParaRPr lang="nl-NL" dirty="0"/>
          </a:p>
        </p:txBody>
      </p:sp>
    </p:spTree>
    <p:extLst>
      <p:ext uri="{BB962C8B-B14F-4D97-AF65-F5344CB8AC3E}">
        <p14:creationId xmlns:p14="http://schemas.microsoft.com/office/powerpoint/2010/main" val="41102697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17052">
              <a:defRPr/>
            </a:pPr>
            <a:r>
              <a:rPr lang="nl-NL" dirty="0"/>
              <a:t>Op 1 januari 2018 is in het toenmalige Bouwbesluit 2012 een milieuprestatie-eis ingevoerd voor nieuwe woningen en kantoorgebouwen. Deze milieuprestatie-eis bepaalt de maximum milieubelasting die een nieuwe woning of kantoorgebouw mag hebben. Deze milieubelasting wordt berekend met de in het Bouwbesluit aangewezen methode. De milieuprestatie-eis is een generieke prestatie-eis. Ze schrijft niet voor hoe de eis moet worden gerealiseerd. Op deze manier hebben bij het bouwen betrokken partijen zoals de opdrachtgever, de architect, adviseurs, de aannemer en leveranciers vrijheid om zelf de optimale keuze te maken tussen mogelijke maatregelen. Dit geeft ontwerpvrijheid en stimuleert innovatie. </a:t>
            </a:r>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84</a:t>
            </a:fld>
            <a:endParaRPr lang="nl-NL" dirty="0"/>
          </a:p>
        </p:txBody>
      </p:sp>
    </p:spTree>
    <p:extLst>
      <p:ext uri="{BB962C8B-B14F-4D97-AF65-F5344CB8AC3E}">
        <p14:creationId xmlns:p14="http://schemas.microsoft.com/office/powerpoint/2010/main" val="34201943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hlinkClick r:id="rId3"/>
              </a:rPr>
              <a:t>https://www.rijkswaterstaat.nl/zakelijk/zakendoen-met-rijkswaterstaat/inkoopbeleid/duurzaam-inkopen/index.aspx</a:t>
            </a:r>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85</a:t>
            </a:fld>
            <a:endParaRPr lang="nl-NL" dirty="0"/>
          </a:p>
        </p:txBody>
      </p:sp>
    </p:spTree>
    <p:extLst>
      <p:ext uri="{BB962C8B-B14F-4D97-AF65-F5344CB8AC3E}">
        <p14:creationId xmlns:p14="http://schemas.microsoft.com/office/powerpoint/2010/main" val="4129876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MKI-waarde is één van de BPKV-gunningscriteria. Het principe is: hoe lager de aangeboden MKI-waarde, hoe hoger de fictieve korting op de inschrijfsom des te gunstiger wordt de aanbieding. De kortingen van de gunningscriteria belonen de aanbieders die extra duurzaam zijn.  </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86</a:t>
            </a:fld>
            <a:endParaRPr lang="nl-NL" dirty="0"/>
          </a:p>
        </p:txBody>
      </p:sp>
    </p:spTree>
    <p:extLst>
      <p:ext uri="{BB962C8B-B14F-4D97-AF65-F5344CB8AC3E}">
        <p14:creationId xmlns:p14="http://schemas.microsoft.com/office/powerpoint/2010/main" val="38552189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0" fontAlgn="base" hangingPunct="0"/>
            <a:r>
              <a:rPr lang="nl-NL" dirty="0"/>
              <a:t>Maatschappelijk verantwoord inkopen met MKI stimuleert een duurzame beweging in een groter systeem omdat het de gehele (productie)keten transparant maakt en in beweging zet. LCA waar­deert ook milieu-inspanningen in het begin van een keten, zoals efficiënt transport bij de levering van grondstoffen of de uitsparing van grondstoffen door hergebruik, en dit komt dus tot uitdrukking in de MKI. Het helpt opdrachtgevers om ketenverantwoordelijkheid te pakken door verliezen en emissies in de gehele keten inzichtelijk te maken.</a:t>
            </a:r>
          </a:p>
          <a:p>
            <a:pPr eaLnBrk="0" fontAlgn="base" hangingPunct="0"/>
            <a:endParaRPr lang="nl-NL" dirty="0"/>
          </a:p>
          <a:p>
            <a:r>
              <a:rPr lang="nl-NL" dirty="0"/>
              <a:t>MKI stimuleert inschrijvers om de meest duurzame toeleveranciers van producten en diensten te selecteren om zo tot een zo laag mogelijke contract MKI te komen en opdrachten gegund te krijgen. Aannemers stimuleren toeleveranciers om te innoveren en de MKI van hun product of dienst te verbeteren en te laten toetsen, zodat deze opgenomen wordt in milieudatabases. Toeleveranciers gaan daarom ook verderop in hun eigen keten op zoek naar verduurzamingsmo­gelijkheden. De aanbestedende dienst ontvangt door toepassing van MKI bij haar inkoop daadwerkelijke duurzamere oplossingen. Dit helpt haar duurzaamheidsdoelstellingen te behalen en stimuleert tegelijkertijd de verduurzaming in een keten. </a:t>
            </a:r>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87</a:t>
            </a:fld>
            <a:endParaRPr lang="nl-NL" dirty="0"/>
          </a:p>
        </p:txBody>
      </p:sp>
    </p:spTree>
    <p:extLst>
      <p:ext uri="{BB962C8B-B14F-4D97-AF65-F5344CB8AC3E}">
        <p14:creationId xmlns:p14="http://schemas.microsoft.com/office/powerpoint/2010/main" val="28233395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333333"/>
                </a:solidFill>
                <a:effectLst/>
                <a:latin typeface="Titillium Web" panose="00000500000000000000" pitchFamily="2" charset="0"/>
              </a:rPr>
              <a:t>Niet alleen in het Bouwbesluit wordt voor de bepaling van de milieuprestatie verwezen naar het systeem van de Bepalingsmethode milieuprestatie gebouwen en GWW-werken en de daaraan gekoppelde Nationale Milieudatabase (NMD). Ook regelingen als MIA/VAMIL, duurzaam inkopen/aanbesteden van kantoorgebouwen en GWW-werken, certificering van duurzaam vastgoed volgens BREEAM-NL en GPR verwijzen naar datzelfde systeem. Dit geeft de bouwsector eenheid in denken en voorkomt het maken van dubbele kosten.</a:t>
            </a:r>
          </a:p>
          <a:p>
            <a:pPr algn="l" fontAlgn="base"/>
            <a:r>
              <a:rPr lang="nl-NL" b="0" i="0" dirty="0">
                <a:solidFill>
                  <a:srgbClr val="333333"/>
                </a:solidFill>
                <a:effectLst/>
                <a:latin typeface="Titillium Web" panose="00000500000000000000" pitchFamily="2" charset="0"/>
              </a:rPr>
              <a:t> </a:t>
            </a:r>
          </a:p>
          <a:p>
            <a:pPr algn="l" fontAlgn="base"/>
            <a:r>
              <a:rPr lang="nl-NL" b="0" i="0" dirty="0">
                <a:solidFill>
                  <a:srgbClr val="333333"/>
                </a:solidFill>
                <a:effectLst/>
                <a:latin typeface="Titillium Web" panose="00000500000000000000" pitchFamily="2" charset="0"/>
              </a:rPr>
              <a:t>Verschillende opdrachtgevers in de GWW-sector gebruiken de MKI als gunningscriterium bij aanbestedingen. Om aanbestedende diensten ondersteuning te bieden om meetbare duurzame oplossingen in te kopen, heeft PIANOo een handreiking opgesteld met informatie over het toepassen van de MKI in het aanbestedingsproces. De handreiking biedt heldere uitleg over LCA, Bepalingsmethode, MKI en dergelijke, en biedt tevens informatie over wat aanbesteden met LCA en MKI van een organisatie vraagt. Vooral Rijkswaterstaat is zeer actief op het gebied van duurzaam aanbesteden, maar ook waterschappen, provincies en gemeenten gaan steeds meer over op duurzaam inkopen met behulp van de bepalingsmethode.</a:t>
            </a:r>
          </a:p>
          <a:p>
            <a:pPr algn="l" fontAlgn="base"/>
            <a:r>
              <a:rPr lang="nl-NL" b="0" i="0" dirty="0">
                <a:solidFill>
                  <a:srgbClr val="333333"/>
                </a:solidFill>
                <a:effectLst/>
                <a:latin typeface="Titillium Web" panose="00000500000000000000" pitchFamily="2" charset="0"/>
              </a:rPr>
              <a:t>Ondernemers die een duurzaam gebouw laten bouwen kunnen belastingvoordeel behalen als zij hergebruikte of gerecyclede materialen toepassen (de zogenaamde MIA/VAMIL-regeling). Om daarvoor in aanmerking te komen, moeten zij ook de milieuprestatie-berekening indienen. Kortom de inzet van de bepalingsmethode en NMD is veel breder dan alleen de bouwregelgeving.</a:t>
            </a:r>
          </a:p>
          <a:p>
            <a:pPr algn="l" fontAlgn="base"/>
            <a:r>
              <a:rPr lang="nl-NL" b="0" i="0" dirty="0">
                <a:solidFill>
                  <a:srgbClr val="333333"/>
                </a:solidFill>
                <a:effectLst/>
                <a:latin typeface="Titillium Web" panose="00000500000000000000" pitchFamily="2" charset="0"/>
              </a:rPr>
              <a:t>Een belangrijk kenmerk van de Bepalingsmethode is het uitgangspunt van een prestatiebepaling op het niveau van gebouw en GWW-werk. Qua systematiek is dit gelijk aan de voorschriften van het Bouwbesluit. Zo kan de milieuprestatie integraal en in samenhang wordt ontworpen en beoordeeld. In de meeste regelingen wordt de vereiste milieuprestatie uitgedrukt in een zogenaamde 1-puntscore. Deze 1-puntscore wordt voor de gebouwen (B&amp;U) aangeduid met MPG en voor de GWW met MKI. Het verschil tussen gebouwen en GWW-werken is dat voor de gebouwen het eindresultaat wordt gedeeld door de vierkante meters bruto vloeroppervlakte per jaar terwijl deze deling voor een GWW-werk niet relevant is; daar wordt de MKI per project uitgedrukt in een totaal en gedurende de levensloop.</a:t>
            </a:r>
          </a:p>
          <a:p>
            <a:pPr algn="l" fontAlgn="base"/>
            <a:r>
              <a:rPr lang="nl-NL" b="0" i="0" dirty="0">
                <a:solidFill>
                  <a:srgbClr val="333333"/>
                </a:solidFill>
                <a:effectLst/>
                <a:latin typeface="Titillium Web" panose="00000500000000000000" pitchFamily="2" charset="0"/>
              </a:rPr>
              <a:t>De toepassingsmogelijkheden van het systeem van Bepalingsmethode en NMD zijn onlangs instrumenteel vergroot. De structuur van de NMD is gewijzigd waardoor de milieueffecten van grondstoffengebruik in productiefase en van hergebruik en recycling apart inzichtelijk kunnen worden gemaakt. Voorts geeft de structuur de mogelijkheid om andere gegevens uit een LCA-rapport op te nemen. Te denken valt aan massa’s grondstofstromen per producteenheid en percentage gerecycled materiaal. Het systeem kan daarmee functioneren als een gedragen en gestructureerde ordening van brondata om kwaliteitsbeleid in de bouw op te stoelen en is onmisbaar om de route naar circulair bouwen uit te zetten en te monitoren. Verwacht mag daarom worden dat steeds meer fabrikanten en branches de noodzaak tot verduurzaming zien en de milieudata van hun producten laten opnemen in de NMD. Het einddoel is immers een volledig circulaire bouw in 2050. </a:t>
            </a:r>
          </a:p>
          <a:p>
            <a:pPr algn="l" fontAlgn="base"/>
            <a:r>
              <a:rPr lang="nl-NL" b="0" i="0" dirty="0">
                <a:solidFill>
                  <a:srgbClr val="333333"/>
                </a:solidFill>
                <a:effectLst/>
                <a:latin typeface="Titillium Web" panose="00000500000000000000" pitchFamily="2" charset="0"/>
              </a:rPr>
              <a:t>*) Fiscale regelingen Milieu-investeringsaftrek (MIA) en de Willekeurige afschrijving milieu-investeringen (Vamil).</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88</a:t>
            </a:fld>
            <a:endParaRPr lang="nl-NL" dirty="0"/>
          </a:p>
        </p:txBody>
      </p:sp>
    </p:spTree>
    <p:extLst>
      <p:ext uri="{BB962C8B-B14F-4D97-AF65-F5344CB8AC3E}">
        <p14:creationId xmlns:p14="http://schemas.microsoft.com/office/powerpoint/2010/main" val="984487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Hoewel de groei van de mondiale uitstoot van broeikasgassen de laatste jaren is afgevlakt, stijgen de emissies nog steeds. Met het huidige opwarmingstempo wordt 1.5°C opwarming ten opzichte van pre-industrieel ergens tussen 2030 en 2050 bereikt. Het is nog haalbaar om met een redelijke kans de opwarming (uiteindelijk) tot de 1.5°C te beperken. Dit vergt wel dat de emissies snel worden gereduceerd, en – in bijna alle scenario’s – na 2050 negatief worden. Dat houdt in dat er mondiaal netto CO2 uit de atmosfeer wordt verwijderd via vastlegging in bossen of</a:t>
            </a:r>
          </a:p>
          <a:p>
            <a:r>
              <a:rPr lang="nl-NL" dirty="0"/>
              <a:t>opslag in de ondergrond. De KNMI voorspelt dat ten gevolge van de klimaatverandering de effecten voor Nederland als volgt zijn:</a:t>
            </a:r>
          </a:p>
          <a:p>
            <a:pPr>
              <a:buFont typeface="Arial" panose="020B0604020202020204" pitchFamily="34" charset="0"/>
              <a:buChar char="•"/>
            </a:pPr>
            <a:r>
              <a:rPr lang="nl-NL" b="0" dirty="0"/>
              <a:t>Zeespiegelstijging. </a:t>
            </a:r>
            <a:r>
              <a:rPr lang="nl-NL" dirty="0"/>
              <a:t>Als we de uitstoot van broeikasgassen niet verminderen kan de zeespiegel voor de Nederlandse kust rond 2100 tot 1,2 meter stijgen ten opzichte van begin deze eeuw. Als delen van de Antarctische IJskap instabiel worden kan de zeespiegel zelfs tot 2 meter stijgen.</a:t>
            </a:r>
          </a:p>
          <a:p>
            <a:pPr>
              <a:buFont typeface="Arial" panose="020B0604020202020204" pitchFamily="34" charset="0"/>
              <a:buChar char="•"/>
            </a:pPr>
            <a:r>
              <a:rPr lang="nl-NL" b="0" dirty="0"/>
              <a:t>Arctische invloed op ons weer. </a:t>
            </a:r>
            <a:r>
              <a:rPr lang="nl-NL" dirty="0"/>
              <a:t>De opwarming in het Arctische gebied is sterker dan in de tropen. Dit kan leiden tot een zwakkere straalstroom. Daardoor is de kans op aanhoudende weersituaties zoals langdurige droge, natte, warme of koude periodes, mogelijk groter.</a:t>
            </a:r>
          </a:p>
          <a:p>
            <a:pPr>
              <a:buFont typeface="Arial" panose="020B0604020202020204" pitchFamily="34" charset="0"/>
              <a:buChar char="•"/>
            </a:pPr>
            <a:r>
              <a:rPr lang="nl-NL" b="0" dirty="0"/>
              <a:t>Extreme neerslag. </a:t>
            </a:r>
            <a:r>
              <a:rPr lang="nl-NL" dirty="0"/>
              <a:t>Doordat de lucht in een warmer klimaat meer vocht kan bevatten, ontstaan er extremere buien. Bij de zwaarste buien kunnen ook meer valwinden ontstaan, die gevaarlijk kunnen zijn en veel schade kunnen aanrichten.</a:t>
            </a:r>
          </a:p>
          <a:p>
            <a:pPr>
              <a:buFont typeface="Arial" panose="020B0604020202020204" pitchFamily="34" charset="0"/>
              <a:buChar char="•"/>
            </a:pPr>
            <a:r>
              <a:rPr lang="nl-NL" b="0" dirty="0"/>
              <a:t>Hitte en neerslag in steden. </a:t>
            </a:r>
            <a:r>
              <a:rPr lang="nl-NL" dirty="0"/>
              <a:t>Steden zijn meestal warmer dan de landelijke omgeving door het hitte-eilandeffect. Door de opwarming van de aarde wordt het ook in steden nog warmer. Daarnaast vormen extreme neerslag én droogte een steeds grotere uitdaging voor de stad.</a:t>
            </a:r>
          </a:p>
          <a:p>
            <a:pPr>
              <a:buFont typeface="Arial" panose="020B0604020202020204" pitchFamily="34" charset="0"/>
              <a:buChar char="•"/>
            </a:pPr>
            <a:r>
              <a:rPr lang="nl-NL" b="0" dirty="0"/>
              <a:t>Droogte. </a:t>
            </a:r>
            <a:r>
              <a:rPr lang="nl-NL" dirty="0"/>
              <a:t>Door de hogere temperaturen en door meer zonnestraling stijgt de verdamping. De kans op droogte in het voorjaar en in de zomer wordt daardoor groter.</a:t>
            </a:r>
          </a:p>
          <a:p>
            <a:pPr>
              <a:buFont typeface="Arial" panose="020B0604020202020204" pitchFamily="34" charset="0"/>
              <a:buChar char="•"/>
            </a:pPr>
            <a:r>
              <a:rPr lang="nl-NL" b="0" dirty="0"/>
              <a:t>Orkanen/BES. </a:t>
            </a:r>
            <a:r>
              <a:rPr lang="nl-NL" dirty="0"/>
              <a:t>Omdat in een warmer klimaat de zeewatertemperaturen stijgen kunnen de orkanen in de buurt van Bonaire, St. Eustatius en Saba zwaarder worden.</a:t>
            </a:r>
          </a:p>
          <a:p>
            <a:pPr>
              <a:buFont typeface="Arial" panose="020B0604020202020204" pitchFamily="34" charset="0"/>
              <a:buNone/>
            </a:pPr>
            <a:r>
              <a:rPr lang="nl-NL" dirty="0"/>
              <a:t>Bron: KNMI.nl</a:t>
            </a:r>
          </a:p>
          <a:p>
            <a:endParaRPr lang="nl-NL" dirty="0"/>
          </a:p>
          <a:p>
            <a:pPr algn="l"/>
            <a:r>
              <a:rPr lang="nl-NL" b="0" i="0" dirty="0">
                <a:solidFill>
                  <a:srgbClr val="000000"/>
                </a:solidFill>
                <a:effectLst/>
                <a:latin typeface="Source Sans Pro" panose="020B0503030403020204" pitchFamily="34" charset="0"/>
              </a:rPr>
              <a:t>Teveel stikstofdepositie heeft op natuur twee belangrijke negatieve effecten: vermesting en verzuring. Door vermesting wordt de natuur voedselrijker en door verzuring veranderen chemische evenwichten in de bodem. Beide zorgen voor een verschuiving van het evenwicht in de natuur, waardoor soorten worden aangetast, de soortensamenstelling verandert en soorten zelfs kunnen verdwijnen.</a:t>
            </a:r>
          </a:p>
          <a:p>
            <a:pPr algn="l"/>
            <a:r>
              <a:rPr lang="nl-NL" b="0" i="0" dirty="0">
                <a:solidFill>
                  <a:srgbClr val="000000"/>
                </a:solidFill>
                <a:effectLst/>
                <a:latin typeface="Source Sans Pro" panose="020B0503030403020204" pitchFamily="34" charset="0"/>
              </a:rPr>
              <a:t>Elk habitattype (type natuur) kent een Kritische Depositiewaarde (KDW). De KDW is de grens waarboven het risico bestaat dat de kwaliteit van een habitat significant wordt aangetast door de verzurende en/of </a:t>
            </a:r>
            <a:r>
              <a:rPr lang="nl-NL" b="0" i="0" dirty="0" err="1">
                <a:solidFill>
                  <a:srgbClr val="000000"/>
                </a:solidFill>
                <a:effectLst/>
                <a:latin typeface="Source Sans Pro" panose="020B0503030403020204" pitchFamily="34" charset="0"/>
              </a:rPr>
              <a:t>vermestende</a:t>
            </a:r>
            <a:r>
              <a:rPr lang="nl-NL" b="0" i="0" dirty="0">
                <a:solidFill>
                  <a:srgbClr val="000000"/>
                </a:solidFill>
                <a:effectLst/>
                <a:latin typeface="Source Sans Pro" panose="020B0503030403020204" pitchFamily="34" charset="0"/>
              </a:rPr>
              <a:t> invloed van stikstofdepositie. Een habitattype wordt als stikstofgevoelig aangemerkt als de KDW lager is dan 2400 mol per hectare per jaar (ongeveer 34 kg stikstof per hectare per jaar). Als de daadwerkelijke stikstofdepositie hoger is dan de KDW, spreken we van overbelasting door stikstof.</a:t>
            </a:r>
          </a:p>
          <a:p>
            <a:pPr algn="l"/>
            <a:r>
              <a:rPr lang="nl-NL" dirty="0"/>
              <a:t>Stikstofoxiden komen vrij bij het verbranden van fossiele brandstoffen, bijvoorbeeld via uitlaatgassen van auto’s, schepen en vliegtuigen. Maar ook energiecentrales en de industrie stoten stikstofoxiden uit. En huishoudens, bijvoorbeeld door het gebruik van aardgas.</a:t>
            </a:r>
          </a:p>
          <a:p>
            <a:pPr algn="l"/>
            <a:r>
              <a:rPr lang="nl-NL" dirty="0"/>
              <a:t>Ammoniak komt grotendeels van de dieren- en kunstmest uit de veehouderij. Een deel verdampt als ammoniak en komt in de lucht. Door neerslag of directe opname van planten komt het in de bodem en het grondwater terecht. Daarnaast komt een klein percentage van de ammoniak uit de industrie, de bouw en het verkeer.</a:t>
            </a:r>
          </a:p>
          <a:p>
            <a:pPr algn="l"/>
            <a:r>
              <a:rPr lang="nl-NL" b="0" i="0" dirty="0">
                <a:solidFill>
                  <a:srgbClr val="000000"/>
                </a:solidFill>
                <a:effectLst/>
                <a:latin typeface="RO Sans"/>
              </a:rPr>
              <a:t>De Wet stikstofreductie en natuurverbetering regelt onder meer drie resultaatsverplichtingen voor stikstofreductie: in 2025 moet minimaal 40% van het areaal van de stikstofgevoelige natuur in beschermde Natura 2000-gebieden een gezond stikstofniveau hebben; in 2030 minimaal de helft en in 2035 minimaal 74%. De wet geeft de opdracht voor een programma van maatregelen om die reductie te bereiken en de natuur te herstellen. </a:t>
            </a:r>
          </a:p>
          <a:p>
            <a:r>
              <a:rPr lang="nl-NL" b="0" i="0" dirty="0">
                <a:solidFill>
                  <a:srgbClr val="000000"/>
                </a:solidFill>
                <a:effectLst/>
                <a:latin typeface="RO Sans"/>
              </a:rPr>
              <a:t>Bron: https://www.aanpakstikstof.nl/</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9</a:t>
            </a:fld>
            <a:endParaRPr lang="nl-NL" dirty="0"/>
          </a:p>
        </p:txBody>
      </p:sp>
    </p:spTree>
    <p:extLst>
      <p:ext uri="{BB962C8B-B14F-4D97-AF65-F5344CB8AC3E}">
        <p14:creationId xmlns:p14="http://schemas.microsoft.com/office/powerpoint/2010/main" val="3715880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ffectLst/>
              </a:rPr>
              <a:t>In 2050 moet Nederland 95% minder broeikasgassen uitstoten vergeleken met 1990. Het doel voor 2030 is 49% minder. De maatregelen om die doelen te halen staan in het Klimaatplan.</a:t>
            </a:r>
          </a:p>
          <a:p>
            <a:r>
              <a:rPr lang="nl-NL" dirty="0">
                <a:effectLst/>
              </a:rPr>
              <a:t>De afbeelding bevat een link naar: </a:t>
            </a:r>
            <a:r>
              <a:rPr lang="nl-NL" dirty="0"/>
              <a:t>https://www.rijksoverheid.nl/onderwerpen/klimaatverandering/documenten/beleidsnotas/2020/04/24/klimaatplan-2021-2030. Hoewel de groei van de mondiale uitstoot van broeikasgassen de laatste jaren is afgevlakt, stijgen de emissies nog steeds. Met het huidige opwarmingstempo wordt 1.5°C opwarming ten opzichte van pre-industrieel ergens tussen 2030 en 2050 bereikt. Het is nog haalbaar om met een redelijke kans de opwarming (uiteindelijk) tot de 1.5°C te beperken. Dit vergt wel dat de emissies snel worden gereduceerd, en – in bijna alle scenario’s – na 2050 negatief worden. Dat houdt in dat er mondiaal netto CO2 uit de atmosfeer wordt verwijderd via vastlegging in bossen of</a:t>
            </a:r>
          </a:p>
          <a:p>
            <a:r>
              <a:rPr lang="nl-NL" dirty="0"/>
              <a:t>opslag in de ondergrond. De KNMI voorspelt dat ten gevolge van de klimaatverandering de effecten voor Nederland als volgt zijn:</a:t>
            </a:r>
          </a:p>
          <a:p>
            <a:pPr>
              <a:buFont typeface="Arial" panose="020B0604020202020204" pitchFamily="34" charset="0"/>
              <a:buChar char="•"/>
            </a:pPr>
            <a:r>
              <a:rPr lang="nl-NL" b="0" dirty="0"/>
              <a:t>Zeespiegelstijging</a:t>
            </a:r>
            <a:br>
              <a:rPr lang="nl-NL" dirty="0"/>
            </a:br>
            <a:r>
              <a:rPr lang="nl-NL" dirty="0"/>
              <a:t>Als we de uitstoot van broeikasgassen niet verminderen kan de zeespiegel voor de Nederlandse kust rond 2100 tot 1,2 meter stijgen ten opzichte van begin deze eeuw. Als delen van de Antarctische IJskap instabiel worden kan de zeespiegel zelfs tot 2 meter stijgen.</a:t>
            </a:r>
          </a:p>
          <a:p>
            <a:pPr>
              <a:buFont typeface="Arial" panose="020B0604020202020204" pitchFamily="34" charset="0"/>
              <a:buChar char="•"/>
            </a:pPr>
            <a:r>
              <a:rPr lang="nl-NL" b="0" dirty="0"/>
              <a:t>Arctische invloed op ons weer</a:t>
            </a:r>
            <a:br>
              <a:rPr lang="nl-NL" dirty="0"/>
            </a:br>
            <a:r>
              <a:rPr lang="nl-NL" dirty="0"/>
              <a:t>De opwarming in het Arctische gebied is sterker dan in de tropen. Dit kan leiden tot een zwakkere straalstroom. Daardoor is de kans op aanhoudende weersituaties zoals langdurige droge, natte, warme of koude periodes, mogelijk groter.</a:t>
            </a:r>
          </a:p>
          <a:p>
            <a:pPr>
              <a:buFont typeface="Arial" panose="020B0604020202020204" pitchFamily="34" charset="0"/>
              <a:buChar char="•"/>
            </a:pPr>
            <a:r>
              <a:rPr lang="nl-NL" b="0" dirty="0"/>
              <a:t>Extreme neerslag</a:t>
            </a:r>
            <a:br>
              <a:rPr lang="nl-NL" dirty="0"/>
            </a:br>
            <a:r>
              <a:rPr lang="nl-NL" dirty="0"/>
              <a:t>Doordat de lucht in een warmer klimaat meer vocht kan bevatten, ontstaan er extremere buien. Bij de zwaarste buien kunnen ook meer valwinden ontstaan, die gevaarlijk kunnen zijn en veel schade kunnen aanrichten.</a:t>
            </a:r>
          </a:p>
          <a:p>
            <a:pPr>
              <a:buFont typeface="Arial" panose="020B0604020202020204" pitchFamily="34" charset="0"/>
              <a:buChar char="•"/>
            </a:pPr>
            <a:r>
              <a:rPr lang="nl-NL" b="0" dirty="0"/>
              <a:t>Hitte en neerslag in steden</a:t>
            </a:r>
            <a:br>
              <a:rPr lang="nl-NL" dirty="0"/>
            </a:br>
            <a:r>
              <a:rPr lang="nl-NL" dirty="0" err="1"/>
              <a:t>Steden</a:t>
            </a:r>
            <a:r>
              <a:rPr lang="nl-NL" dirty="0"/>
              <a:t> zijn meestal warmer dan de landelijke omgeving door het hitte-eilandeffect. Door de opwarming van de aarde wordt het ook in steden nog warmer. Daarnaast vormen extreme neerslag én droogte een steeds grotere uitdaging voor de stad.</a:t>
            </a:r>
          </a:p>
          <a:p>
            <a:pPr>
              <a:buFont typeface="Arial" panose="020B0604020202020204" pitchFamily="34" charset="0"/>
              <a:buChar char="•"/>
            </a:pPr>
            <a:r>
              <a:rPr lang="nl-NL" b="0" dirty="0"/>
              <a:t>Droogte</a:t>
            </a:r>
            <a:br>
              <a:rPr lang="nl-NL" dirty="0"/>
            </a:br>
            <a:r>
              <a:rPr lang="nl-NL" dirty="0"/>
              <a:t>Door de hogere temperaturen en door meer zonnestraling stijgt de verdamping. De kans op droogte in het voorjaar en in de zomer wordt daardoor groter.</a:t>
            </a:r>
          </a:p>
          <a:p>
            <a:pPr>
              <a:buFont typeface="Arial" panose="020B0604020202020204" pitchFamily="34" charset="0"/>
              <a:buChar char="•"/>
            </a:pPr>
            <a:r>
              <a:rPr lang="nl-NL" b="0" dirty="0"/>
              <a:t>Orkanen/BES</a:t>
            </a:r>
            <a:br>
              <a:rPr lang="nl-NL" dirty="0"/>
            </a:br>
            <a:r>
              <a:rPr lang="nl-NL" dirty="0"/>
              <a:t>Omdat in een warmer klimaat de zeewatertemperaturen stijgen kunnen de orkanen in de buurt van Bonaire, St. Eustatius en Saba zwaarder worden.</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11</a:t>
            </a:fld>
            <a:endParaRPr lang="nl-NL" dirty="0"/>
          </a:p>
        </p:txBody>
      </p:sp>
    </p:spTree>
    <p:extLst>
      <p:ext uri="{BB962C8B-B14F-4D97-AF65-F5344CB8AC3E}">
        <p14:creationId xmlns:p14="http://schemas.microsoft.com/office/powerpoint/2010/main" val="21599344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D7590A-7949-4E29-B3C8-E38C2F9D402D}"/>
              </a:ext>
            </a:extLst>
          </p:cNvPr>
          <p:cNvSpPr>
            <a:spLocks noGrp="1"/>
          </p:cNvSpPr>
          <p:nvPr>
            <p:ph type="ctrTitle"/>
          </p:nvPr>
        </p:nvSpPr>
        <p:spPr>
          <a:xfrm>
            <a:off x="1524000" y="1122363"/>
            <a:ext cx="9144000" cy="2387600"/>
          </a:xfrm>
        </p:spPr>
        <p:txBody>
          <a:bodyPr anchor="b"/>
          <a:lstStyle>
            <a:lvl1pPr algn="ctr">
              <a:defRPr sz="6000">
                <a:solidFill>
                  <a:schemeClr val="accent6">
                    <a:lumMod val="75000"/>
                  </a:schemeClr>
                </a:solidFill>
              </a:defRPr>
            </a:lvl1pPr>
          </a:lstStyle>
          <a:p>
            <a:r>
              <a:rPr lang="nl-NL" dirty="0"/>
              <a:t>Klik om stijl te bewerken</a:t>
            </a:r>
          </a:p>
        </p:txBody>
      </p:sp>
      <p:sp>
        <p:nvSpPr>
          <p:cNvPr id="3" name="Ondertitel 2">
            <a:extLst>
              <a:ext uri="{FF2B5EF4-FFF2-40B4-BE49-F238E27FC236}">
                <a16:creationId xmlns:a16="http://schemas.microsoft.com/office/drawing/2014/main" id="{3B427545-5593-4AB5-A1E4-086290901F73}"/>
              </a:ext>
            </a:extLst>
          </p:cNvPr>
          <p:cNvSpPr>
            <a:spLocks noGrp="1"/>
          </p:cNvSpPr>
          <p:nvPr>
            <p:ph type="subTitle" idx="1"/>
          </p:nvPr>
        </p:nvSpPr>
        <p:spPr>
          <a:xfrm>
            <a:off x="1524000" y="3599954"/>
            <a:ext cx="9144000" cy="1655762"/>
          </a:xfrm>
        </p:spPr>
        <p:txBody>
          <a:bodyPr/>
          <a:lstStyle>
            <a:lvl1pPr marL="0" indent="0" algn="ctr">
              <a:buNone/>
              <a:defRPr sz="2400">
                <a:solidFill>
                  <a:schemeClr val="accent6">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C99216F5-694D-4260-86A5-5ED34EFB073C}"/>
              </a:ext>
            </a:extLst>
          </p:cNvPr>
          <p:cNvSpPr>
            <a:spLocks noGrp="1"/>
          </p:cNvSpPr>
          <p:nvPr>
            <p:ph type="dt" sz="half" idx="10"/>
          </p:nvPr>
        </p:nvSpPr>
        <p:spPr/>
        <p:txBody>
          <a:bodyPr/>
          <a:lstStyle/>
          <a:p>
            <a:fld id="{6534F8E9-F173-4554-8478-8B72E02BE2CE}" type="datetime1">
              <a:rPr lang="nl-NL" smtClean="0"/>
              <a:t>11-4-2022</a:t>
            </a:fld>
            <a:endParaRPr lang="nl-NL" dirty="0"/>
          </a:p>
        </p:txBody>
      </p:sp>
      <p:sp>
        <p:nvSpPr>
          <p:cNvPr id="5" name="Tijdelijke aanduiding voor voettekst 4">
            <a:extLst>
              <a:ext uri="{FF2B5EF4-FFF2-40B4-BE49-F238E27FC236}">
                <a16:creationId xmlns:a16="http://schemas.microsoft.com/office/drawing/2014/main" id="{1234DB73-6A0B-454C-9A5F-DB2CA2D7F80E}"/>
              </a:ext>
            </a:extLst>
          </p:cNvPr>
          <p:cNvSpPr>
            <a:spLocks noGrp="1"/>
          </p:cNvSpPr>
          <p:nvPr>
            <p:ph type="ftr" sz="quarter" idx="11"/>
          </p:nvPr>
        </p:nvSpPr>
        <p:spPr>
          <a:xfrm>
            <a:off x="4343400" y="6356349"/>
            <a:ext cx="4114800" cy="365125"/>
          </a:xfrm>
        </p:spPr>
        <p:txBody>
          <a:bodyPr/>
          <a:lstStyle/>
          <a:p>
            <a:r>
              <a:rPr lang="nl-NL" dirty="0"/>
              <a:t> </a:t>
            </a:r>
          </a:p>
        </p:txBody>
      </p:sp>
      <p:sp>
        <p:nvSpPr>
          <p:cNvPr id="6" name="Tijdelijke aanduiding voor dianummer 5">
            <a:extLst>
              <a:ext uri="{FF2B5EF4-FFF2-40B4-BE49-F238E27FC236}">
                <a16:creationId xmlns:a16="http://schemas.microsoft.com/office/drawing/2014/main" id="{7247C6BE-7085-4414-913B-91FEF51FE1B5}"/>
              </a:ext>
            </a:extLst>
          </p:cNvPr>
          <p:cNvSpPr>
            <a:spLocks noGrp="1"/>
          </p:cNvSpPr>
          <p:nvPr>
            <p:ph type="sldNum" sz="quarter" idx="12"/>
          </p:nvPr>
        </p:nvSpPr>
        <p:spPr/>
        <p:txBody>
          <a:bodyPr/>
          <a:lstStyle/>
          <a:p>
            <a:fld id="{993A4BE7-94F8-43D0-A956-A40AC5AB901E}" type="slidenum">
              <a:rPr lang="nl-NL" smtClean="0"/>
              <a:t>‹nr.›</a:t>
            </a:fld>
            <a:endParaRPr lang="nl-NL" dirty="0"/>
          </a:p>
        </p:txBody>
      </p:sp>
      <p:pic>
        <p:nvPicPr>
          <p:cNvPr id="9" name="Afbeelding 8">
            <a:extLst>
              <a:ext uri="{FF2B5EF4-FFF2-40B4-BE49-F238E27FC236}">
                <a16:creationId xmlns:a16="http://schemas.microsoft.com/office/drawing/2014/main" id="{29B41BC4-7C60-4F2D-8267-9161FF3676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6477" y="610496"/>
            <a:ext cx="4010523" cy="970953"/>
          </a:xfrm>
          <a:prstGeom prst="rect">
            <a:avLst/>
          </a:prstGeom>
        </p:spPr>
      </p:pic>
    </p:spTree>
    <p:extLst>
      <p:ext uri="{BB962C8B-B14F-4D97-AF65-F5344CB8AC3E}">
        <p14:creationId xmlns:p14="http://schemas.microsoft.com/office/powerpoint/2010/main" val="415159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AD6855-023E-484C-8369-A0D69FC60A5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F7E32EC-2818-45EC-8E4E-04F50EE13CB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C31A543-9428-45A3-B668-6CE336F7314D}"/>
              </a:ext>
            </a:extLst>
          </p:cNvPr>
          <p:cNvSpPr>
            <a:spLocks noGrp="1"/>
          </p:cNvSpPr>
          <p:nvPr>
            <p:ph type="dt" sz="half" idx="10"/>
          </p:nvPr>
        </p:nvSpPr>
        <p:spPr/>
        <p:txBody>
          <a:bodyPr/>
          <a:lstStyle/>
          <a:p>
            <a:fld id="{B16E44E3-EB91-45D0-AD48-0DBE1A457954}" type="datetime1">
              <a:rPr lang="nl-NL" smtClean="0"/>
              <a:t>11-4-2022</a:t>
            </a:fld>
            <a:endParaRPr lang="nl-NL" dirty="0"/>
          </a:p>
        </p:txBody>
      </p:sp>
      <p:sp>
        <p:nvSpPr>
          <p:cNvPr id="5" name="Tijdelijke aanduiding voor voettekst 4">
            <a:extLst>
              <a:ext uri="{FF2B5EF4-FFF2-40B4-BE49-F238E27FC236}">
                <a16:creationId xmlns:a16="http://schemas.microsoft.com/office/drawing/2014/main" id="{A9334A90-0D3B-4462-AEF8-743C608FC813}"/>
              </a:ext>
            </a:extLst>
          </p:cNvPr>
          <p:cNvSpPr>
            <a:spLocks noGrp="1"/>
          </p:cNvSpPr>
          <p:nvPr>
            <p:ph type="ftr" sz="quarter" idx="11"/>
          </p:nvPr>
        </p:nvSpPr>
        <p:spPr/>
        <p:txBody>
          <a:bodyPr/>
          <a:lstStyle/>
          <a:p>
            <a:r>
              <a:rPr lang="nl-NL" dirty="0"/>
              <a:t> </a:t>
            </a:r>
          </a:p>
        </p:txBody>
      </p:sp>
      <p:sp>
        <p:nvSpPr>
          <p:cNvPr id="6" name="Tijdelijke aanduiding voor dianummer 5">
            <a:extLst>
              <a:ext uri="{FF2B5EF4-FFF2-40B4-BE49-F238E27FC236}">
                <a16:creationId xmlns:a16="http://schemas.microsoft.com/office/drawing/2014/main" id="{458CFDEB-5814-4BB0-BCE4-11230673C08B}"/>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3402484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0D1B9AC-5C04-4A4D-AD67-0C083E41D4C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38B44CD-0E22-4ABA-A530-B489AC6AA3F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21ACB80-3FEE-41B8-AEE6-C3FCB7F4721B}"/>
              </a:ext>
            </a:extLst>
          </p:cNvPr>
          <p:cNvSpPr>
            <a:spLocks noGrp="1"/>
          </p:cNvSpPr>
          <p:nvPr>
            <p:ph type="dt" sz="half" idx="10"/>
          </p:nvPr>
        </p:nvSpPr>
        <p:spPr/>
        <p:txBody>
          <a:bodyPr/>
          <a:lstStyle/>
          <a:p>
            <a:fld id="{C1A09200-A347-47DB-8028-245837EC853B}" type="datetime1">
              <a:rPr lang="nl-NL" smtClean="0"/>
              <a:t>11-4-2022</a:t>
            </a:fld>
            <a:endParaRPr lang="nl-NL" dirty="0"/>
          </a:p>
        </p:txBody>
      </p:sp>
      <p:sp>
        <p:nvSpPr>
          <p:cNvPr id="5" name="Tijdelijke aanduiding voor voettekst 4">
            <a:extLst>
              <a:ext uri="{FF2B5EF4-FFF2-40B4-BE49-F238E27FC236}">
                <a16:creationId xmlns:a16="http://schemas.microsoft.com/office/drawing/2014/main" id="{27EF8D4A-3240-4BCB-A619-586475A1AFEF}"/>
              </a:ext>
            </a:extLst>
          </p:cNvPr>
          <p:cNvSpPr>
            <a:spLocks noGrp="1"/>
          </p:cNvSpPr>
          <p:nvPr>
            <p:ph type="ftr" sz="quarter" idx="11"/>
          </p:nvPr>
        </p:nvSpPr>
        <p:spPr/>
        <p:txBody>
          <a:bodyPr/>
          <a:lstStyle/>
          <a:p>
            <a:r>
              <a:rPr lang="nl-NL" dirty="0"/>
              <a:t> </a:t>
            </a:r>
          </a:p>
        </p:txBody>
      </p:sp>
      <p:sp>
        <p:nvSpPr>
          <p:cNvPr id="6" name="Tijdelijke aanduiding voor dianummer 5">
            <a:extLst>
              <a:ext uri="{FF2B5EF4-FFF2-40B4-BE49-F238E27FC236}">
                <a16:creationId xmlns:a16="http://schemas.microsoft.com/office/drawing/2014/main" id="{5A24FC01-DC9A-4EFF-B714-442676F7EFCC}"/>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2208306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2"/>
          </p:nvPr>
        </p:nvSpPr>
        <p:spPr>
          <a:xfrm>
            <a:off x="910800" y="6598800"/>
            <a:ext cx="2743200" cy="179344"/>
          </a:xfrm>
          <a:prstGeom prst="rect">
            <a:avLst/>
          </a:prstGeom>
        </p:spPr>
        <p:txBody>
          <a:bodyPr vert="horz" wrap="square" lIns="0" tIns="0" rIns="0" bIns="0" rtlCol="0">
            <a:spAutoFit/>
          </a:bodyPr>
          <a:lstStyle>
            <a:lvl1pPr algn="l">
              <a:defRPr lang="nl-NL" sz="1100" i="1" smtClean="0">
                <a:solidFill>
                  <a:schemeClr val="tx2"/>
                </a:solidFill>
                <a:latin typeface="+mn-lt"/>
                <a:cs typeface="Arial"/>
              </a:defRPr>
            </a:lvl1pPr>
          </a:lstStyle>
          <a:p>
            <a:pPr marL="12700">
              <a:lnSpc>
                <a:spcPts val="1535"/>
              </a:lnSpc>
            </a:pPr>
            <a:fld id="{A01AEB8D-8241-4EB5-B67D-B5B1C508E42D}" type="datetime1">
              <a:rPr lang="nl-NL" smtClean="0"/>
              <a:t>11-4-2022</a:t>
            </a:fld>
            <a:endParaRPr lang="en-GB" dirty="0"/>
          </a:p>
        </p:txBody>
      </p:sp>
      <p:sp>
        <p:nvSpPr>
          <p:cNvPr id="8" name="Tijdelijke aanduiding voor voettekst 4"/>
          <p:cNvSpPr>
            <a:spLocks noGrp="1"/>
          </p:cNvSpPr>
          <p:nvPr>
            <p:ph type="ftr" sz="quarter" idx="3"/>
          </p:nvPr>
        </p:nvSpPr>
        <p:spPr>
          <a:xfrm>
            <a:off x="910800" y="6404400"/>
            <a:ext cx="4114800" cy="176395"/>
          </a:xfrm>
          <a:prstGeom prst="rect">
            <a:avLst/>
          </a:prstGeom>
        </p:spPr>
        <p:txBody>
          <a:bodyPr vert="horz" wrap="square" lIns="0" tIns="0" rIns="0" bIns="0" rtlCol="0">
            <a:spAutoFit/>
          </a:bodyPr>
          <a:lstStyle>
            <a:lvl1pPr algn="l">
              <a:defRPr lang="nl-NL" sz="1100" i="1">
                <a:solidFill>
                  <a:schemeClr val="tx2"/>
                </a:solidFill>
                <a:latin typeface="+mn-lt"/>
                <a:cs typeface="Arial"/>
              </a:defRPr>
            </a:lvl1pPr>
          </a:lstStyle>
          <a:p>
            <a:pPr marL="12700">
              <a:lnSpc>
                <a:spcPts val="1535"/>
              </a:lnSpc>
            </a:pPr>
            <a:endParaRPr lang="nl-NL" dirty="0"/>
          </a:p>
        </p:txBody>
      </p:sp>
      <p:sp>
        <p:nvSpPr>
          <p:cNvPr id="10" name="Tijdelijke aanduiding voor dianummer 15"/>
          <p:cNvSpPr>
            <a:spLocks noGrp="1"/>
          </p:cNvSpPr>
          <p:nvPr>
            <p:ph type="sldNum" sz="quarter" idx="4"/>
          </p:nvPr>
        </p:nvSpPr>
        <p:spPr>
          <a:xfrm>
            <a:off x="262800" y="6418800"/>
            <a:ext cx="574829" cy="166777"/>
          </a:xfrm>
          <a:prstGeom prst="rect">
            <a:avLst/>
          </a:prstGeom>
        </p:spPr>
        <p:txBody>
          <a:bodyPr vert="horz" wrap="square" lIns="0" tIns="0" rIns="0" bIns="0" rtlCol="0">
            <a:spAutoFit/>
          </a:bodyPr>
          <a:lstStyle>
            <a:lvl1pPr algn="r">
              <a:defRPr kumimoji="0" lang="nl-NL" sz="1050" b="0" i="0" u="none" strike="noStrike" cap="none" spc="0" normalizeH="0" baseline="0" smtClean="0">
                <a:ln>
                  <a:noFill/>
                </a:ln>
                <a:solidFill>
                  <a:schemeClr val="tx2"/>
                </a:solidFill>
                <a:effectLst/>
                <a:uLnTx/>
                <a:uFillTx/>
                <a:latin typeface="+mn-lt"/>
                <a:cs typeface="Arial"/>
              </a:defRPr>
            </a:lvl1pPr>
          </a:lstStyle>
          <a:p>
            <a:pPr marL="25400">
              <a:lnSpc>
                <a:spcPts val="1425"/>
              </a:lnSpc>
            </a:pPr>
            <a:fld id="{68BC35B1-DB37-4D69-B23B-4C9E9B475BB5}" type="slidenum">
              <a:rPr lang="en-GB" smtClean="0"/>
              <a:pPr marL="25400">
                <a:lnSpc>
                  <a:spcPts val="1425"/>
                </a:lnSpc>
              </a:pPr>
              <a:t>‹nr.›</a:t>
            </a:fld>
            <a:endParaRPr lang="en-GB" dirty="0"/>
          </a:p>
        </p:txBody>
      </p:sp>
      <p:sp>
        <p:nvSpPr>
          <p:cNvPr id="5" name="Content Placeholder 4"/>
          <p:cNvSpPr>
            <a:spLocks noGrp="1"/>
          </p:cNvSpPr>
          <p:nvPr>
            <p:ph sz="quarter" idx="10"/>
          </p:nvPr>
        </p:nvSpPr>
        <p:spPr>
          <a:xfrm>
            <a:off x="2865438" y="6507163"/>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85180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2"/>
          </p:nvPr>
        </p:nvSpPr>
        <p:spPr>
          <a:xfrm>
            <a:off x="910800" y="6598800"/>
            <a:ext cx="2743200" cy="179344"/>
          </a:xfrm>
          <a:prstGeom prst="rect">
            <a:avLst/>
          </a:prstGeom>
        </p:spPr>
        <p:txBody>
          <a:bodyPr vert="horz" wrap="square" lIns="0" tIns="0" rIns="0" bIns="0" rtlCol="0">
            <a:spAutoFit/>
          </a:bodyPr>
          <a:lstStyle>
            <a:lvl1pPr algn="l">
              <a:defRPr lang="nl-NL" sz="1100" i="1" smtClean="0">
                <a:solidFill>
                  <a:schemeClr val="tx2"/>
                </a:solidFill>
                <a:latin typeface="+mn-lt"/>
                <a:cs typeface="Arial"/>
              </a:defRPr>
            </a:lvl1pPr>
          </a:lstStyle>
          <a:p>
            <a:pPr marL="12700">
              <a:lnSpc>
                <a:spcPts val="1535"/>
              </a:lnSpc>
            </a:pPr>
            <a:fld id="{A01AEB8D-8241-4EB5-B67D-B5B1C508E42D}" type="datetime1">
              <a:rPr lang="nl-NL" smtClean="0"/>
              <a:t>11-4-2022</a:t>
            </a:fld>
            <a:endParaRPr lang="en-GB" dirty="0"/>
          </a:p>
        </p:txBody>
      </p:sp>
      <p:sp>
        <p:nvSpPr>
          <p:cNvPr id="8" name="Tijdelijke aanduiding voor voettekst 4"/>
          <p:cNvSpPr>
            <a:spLocks noGrp="1"/>
          </p:cNvSpPr>
          <p:nvPr>
            <p:ph type="ftr" sz="quarter" idx="3"/>
          </p:nvPr>
        </p:nvSpPr>
        <p:spPr>
          <a:xfrm>
            <a:off x="910800" y="6404400"/>
            <a:ext cx="4114800" cy="176395"/>
          </a:xfrm>
          <a:prstGeom prst="rect">
            <a:avLst/>
          </a:prstGeom>
        </p:spPr>
        <p:txBody>
          <a:bodyPr vert="horz" wrap="square" lIns="0" tIns="0" rIns="0" bIns="0" rtlCol="0">
            <a:spAutoFit/>
          </a:bodyPr>
          <a:lstStyle>
            <a:lvl1pPr algn="l">
              <a:defRPr lang="nl-NL" sz="1100" i="1">
                <a:solidFill>
                  <a:schemeClr val="tx2"/>
                </a:solidFill>
                <a:latin typeface="+mn-lt"/>
                <a:cs typeface="Arial"/>
              </a:defRPr>
            </a:lvl1pPr>
          </a:lstStyle>
          <a:p>
            <a:pPr marL="12700">
              <a:lnSpc>
                <a:spcPts val="1535"/>
              </a:lnSpc>
            </a:pPr>
            <a:endParaRPr lang="nl-NL" dirty="0"/>
          </a:p>
        </p:txBody>
      </p:sp>
      <p:sp>
        <p:nvSpPr>
          <p:cNvPr id="10" name="Tijdelijke aanduiding voor dianummer 15"/>
          <p:cNvSpPr>
            <a:spLocks noGrp="1"/>
          </p:cNvSpPr>
          <p:nvPr>
            <p:ph type="sldNum" sz="quarter" idx="4"/>
          </p:nvPr>
        </p:nvSpPr>
        <p:spPr>
          <a:xfrm>
            <a:off x="262800" y="6418800"/>
            <a:ext cx="574829" cy="166777"/>
          </a:xfrm>
          <a:prstGeom prst="rect">
            <a:avLst/>
          </a:prstGeom>
        </p:spPr>
        <p:txBody>
          <a:bodyPr vert="horz" wrap="square" lIns="0" tIns="0" rIns="0" bIns="0" rtlCol="0">
            <a:spAutoFit/>
          </a:bodyPr>
          <a:lstStyle>
            <a:lvl1pPr algn="r">
              <a:defRPr kumimoji="0" lang="nl-NL" sz="1050" b="0" i="0" u="none" strike="noStrike" cap="none" spc="0" normalizeH="0" baseline="0" smtClean="0">
                <a:ln>
                  <a:noFill/>
                </a:ln>
                <a:solidFill>
                  <a:schemeClr val="tx2"/>
                </a:solidFill>
                <a:effectLst/>
                <a:uLnTx/>
                <a:uFillTx/>
                <a:latin typeface="+mn-lt"/>
                <a:cs typeface="Arial"/>
              </a:defRPr>
            </a:lvl1pPr>
          </a:lstStyle>
          <a:p>
            <a:pPr marL="25400">
              <a:lnSpc>
                <a:spcPts val="1425"/>
              </a:lnSpc>
            </a:pPr>
            <a:fld id="{68BC35B1-DB37-4D69-B23B-4C9E9B475BB5}" type="slidenum">
              <a:rPr lang="en-GB" smtClean="0"/>
              <a:pPr marL="25400">
                <a:lnSpc>
                  <a:spcPts val="1425"/>
                </a:lnSpc>
              </a:pPr>
              <a:t>‹nr.›</a:t>
            </a:fld>
            <a:endParaRPr lang="en-GB" dirty="0"/>
          </a:p>
        </p:txBody>
      </p:sp>
      <p:sp>
        <p:nvSpPr>
          <p:cNvPr id="5" name="Content Placeholder 4"/>
          <p:cNvSpPr>
            <a:spLocks noGrp="1"/>
          </p:cNvSpPr>
          <p:nvPr>
            <p:ph sz="quarter" idx="10"/>
          </p:nvPr>
        </p:nvSpPr>
        <p:spPr>
          <a:xfrm>
            <a:off x="2865438" y="6507163"/>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89283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C29F5B-6D95-4B06-A70D-5836DB3CAA26}"/>
              </a:ext>
            </a:extLst>
          </p:cNvPr>
          <p:cNvSpPr>
            <a:spLocks noGrp="1"/>
          </p:cNvSpPr>
          <p:nvPr>
            <p:ph type="title"/>
          </p:nvPr>
        </p:nvSpPr>
        <p:spPr>
          <a:xfrm>
            <a:off x="838200" y="365126"/>
            <a:ext cx="10515600" cy="789420"/>
          </a:xfrm>
        </p:spPr>
        <p:txBody>
          <a:bodyPr>
            <a:normAutofit/>
          </a:bodyPr>
          <a:lstStyle>
            <a:lvl1pPr>
              <a:defRPr sz="3200">
                <a:solidFill>
                  <a:schemeClr val="accent6">
                    <a:lumMod val="75000"/>
                  </a:schemeClr>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24933ED0-3DF6-4868-A200-655C15DBAD0E}"/>
              </a:ext>
            </a:extLst>
          </p:cNvPr>
          <p:cNvSpPr>
            <a:spLocks noGrp="1"/>
          </p:cNvSpPr>
          <p:nvPr>
            <p:ph idx="1"/>
          </p:nvPr>
        </p:nvSpPr>
        <p:spPr>
          <a:xfrm>
            <a:off x="838200" y="1311564"/>
            <a:ext cx="10515600" cy="4865399"/>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A43372DD-C44F-45B2-B0DA-20EC65D72B23}"/>
              </a:ext>
            </a:extLst>
          </p:cNvPr>
          <p:cNvSpPr>
            <a:spLocks noGrp="1"/>
          </p:cNvSpPr>
          <p:nvPr>
            <p:ph type="dt" sz="half" idx="10"/>
          </p:nvPr>
        </p:nvSpPr>
        <p:spPr/>
        <p:txBody>
          <a:bodyPr/>
          <a:lstStyle/>
          <a:p>
            <a:fld id="{2945FCF7-21BB-4AAF-93BF-CD155A5646D6}" type="datetime1">
              <a:rPr lang="nl-NL" smtClean="0"/>
              <a:t>11-4-2022</a:t>
            </a:fld>
            <a:endParaRPr lang="nl-NL" dirty="0"/>
          </a:p>
        </p:txBody>
      </p:sp>
      <p:sp>
        <p:nvSpPr>
          <p:cNvPr id="5" name="Tijdelijke aanduiding voor voettekst 4">
            <a:extLst>
              <a:ext uri="{FF2B5EF4-FFF2-40B4-BE49-F238E27FC236}">
                <a16:creationId xmlns:a16="http://schemas.microsoft.com/office/drawing/2014/main" id="{DE36480D-5C79-487D-BAB4-62D58F7A76B4}"/>
              </a:ext>
            </a:extLst>
          </p:cNvPr>
          <p:cNvSpPr>
            <a:spLocks noGrp="1"/>
          </p:cNvSpPr>
          <p:nvPr>
            <p:ph type="ftr" sz="quarter" idx="11"/>
          </p:nvPr>
        </p:nvSpPr>
        <p:spPr>
          <a:xfrm>
            <a:off x="4038600" y="6356350"/>
            <a:ext cx="4114800" cy="365125"/>
          </a:xfrm>
        </p:spPr>
        <p:txBody>
          <a:bodyPr/>
          <a:lstStyle>
            <a:lvl1pPr>
              <a:defRPr sz="1400" b="1"/>
            </a:lvl1pPr>
          </a:lstStyle>
          <a:p>
            <a:r>
              <a:rPr lang="nl-NL" dirty="0"/>
              <a:t> </a:t>
            </a:r>
          </a:p>
        </p:txBody>
      </p:sp>
      <p:sp>
        <p:nvSpPr>
          <p:cNvPr id="6" name="Tijdelijke aanduiding voor dianummer 5">
            <a:extLst>
              <a:ext uri="{FF2B5EF4-FFF2-40B4-BE49-F238E27FC236}">
                <a16:creationId xmlns:a16="http://schemas.microsoft.com/office/drawing/2014/main" id="{193DE54C-0710-4BC9-A186-6ADC18A3B40A}"/>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4091022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92DC52-72D3-477D-B6F0-46F2C047027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255089E-EA90-446D-B465-55F0E1DFC8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307FE38-ED8F-41CF-AAF8-A638FD7F5849}"/>
              </a:ext>
            </a:extLst>
          </p:cNvPr>
          <p:cNvSpPr>
            <a:spLocks noGrp="1"/>
          </p:cNvSpPr>
          <p:nvPr>
            <p:ph type="dt" sz="half" idx="10"/>
          </p:nvPr>
        </p:nvSpPr>
        <p:spPr/>
        <p:txBody>
          <a:bodyPr/>
          <a:lstStyle/>
          <a:p>
            <a:fld id="{9B2000CC-3872-45D8-B504-CA9ABF011A0A}" type="datetime1">
              <a:rPr lang="nl-NL" smtClean="0"/>
              <a:t>11-4-2022</a:t>
            </a:fld>
            <a:endParaRPr lang="nl-NL" dirty="0"/>
          </a:p>
        </p:txBody>
      </p:sp>
      <p:sp>
        <p:nvSpPr>
          <p:cNvPr id="5" name="Tijdelijke aanduiding voor voettekst 4">
            <a:extLst>
              <a:ext uri="{FF2B5EF4-FFF2-40B4-BE49-F238E27FC236}">
                <a16:creationId xmlns:a16="http://schemas.microsoft.com/office/drawing/2014/main" id="{7DA6304F-3211-4B11-B24D-60ED5681BE1C}"/>
              </a:ext>
            </a:extLst>
          </p:cNvPr>
          <p:cNvSpPr>
            <a:spLocks noGrp="1"/>
          </p:cNvSpPr>
          <p:nvPr>
            <p:ph type="ftr" sz="quarter" idx="11"/>
          </p:nvPr>
        </p:nvSpPr>
        <p:spPr/>
        <p:txBody>
          <a:bodyPr/>
          <a:lstStyle/>
          <a:p>
            <a:r>
              <a:rPr lang="nl-NL" dirty="0"/>
              <a:t> </a:t>
            </a:r>
          </a:p>
        </p:txBody>
      </p:sp>
      <p:sp>
        <p:nvSpPr>
          <p:cNvPr id="6" name="Tijdelijke aanduiding voor dianummer 5">
            <a:extLst>
              <a:ext uri="{FF2B5EF4-FFF2-40B4-BE49-F238E27FC236}">
                <a16:creationId xmlns:a16="http://schemas.microsoft.com/office/drawing/2014/main" id="{0C82FC41-6C11-44C5-82E4-0012E27326BF}"/>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1029820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95D6B-B6A7-4458-8697-19DFA764986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43AF605-F9F2-4709-96E2-75E80C6ED74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A75672C-BA67-470F-96C9-D883272155A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57EDC23-0976-4273-A507-7C285E84425B}"/>
              </a:ext>
            </a:extLst>
          </p:cNvPr>
          <p:cNvSpPr>
            <a:spLocks noGrp="1"/>
          </p:cNvSpPr>
          <p:nvPr>
            <p:ph type="dt" sz="half" idx="10"/>
          </p:nvPr>
        </p:nvSpPr>
        <p:spPr/>
        <p:txBody>
          <a:bodyPr/>
          <a:lstStyle/>
          <a:p>
            <a:fld id="{E225F76F-CA0A-4914-8828-8E61BFB0196C}" type="datetime1">
              <a:rPr lang="nl-NL" smtClean="0"/>
              <a:t>11-4-2022</a:t>
            </a:fld>
            <a:endParaRPr lang="nl-NL" dirty="0"/>
          </a:p>
        </p:txBody>
      </p:sp>
      <p:sp>
        <p:nvSpPr>
          <p:cNvPr id="6" name="Tijdelijke aanduiding voor voettekst 5">
            <a:extLst>
              <a:ext uri="{FF2B5EF4-FFF2-40B4-BE49-F238E27FC236}">
                <a16:creationId xmlns:a16="http://schemas.microsoft.com/office/drawing/2014/main" id="{048E15CF-9320-4D42-A221-31D7E571AE6F}"/>
              </a:ext>
            </a:extLst>
          </p:cNvPr>
          <p:cNvSpPr>
            <a:spLocks noGrp="1"/>
          </p:cNvSpPr>
          <p:nvPr>
            <p:ph type="ftr" sz="quarter" idx="11"/>
          </p:nvPr>
        </p:nvSpPr>
        <p:spPr/>
        <p:txBody>
          <a:bodyPr/>
          <a:lstStyle/>
          <a:p>
            <a:r>
              <a:rPr lang="nl-NL" dirty="0"/>
              <a:t> </a:t>
            </a:r>
          </a:p>
        </p:txBody>
      </p:sp>
      <p:sp>
        <p:nvSpPr>
          <p:cNvPr id="7" name="Tijdelijke aanduiding voor dianummer 6">
            <a:extLst>
              <a:ext uri="{FF2B5EF4-FFF2-40B4-BE49-F238E27FC236}">
                <a16:creationId xmlns:a16="http://schemas.microsoft.com/office/drawing/2014/main" id="{EF060648-B935-4C3B-AAA8-4BCFEF5504E4}"/>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4268900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A4DB83-98AF-45B2-98F3-DC2F22637CC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E672238-334C-4096-AEE8-135591DEB0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02651D7-D5A6-43F2-B422-9219127B998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A690C4B-5A15-43AA-939D-AD6C91AD32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DE612D8-B140-4F5E-85B7-9D44A2B1B1C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B57BEDD-50F3-46BF-B917-4BAF7CD72809}"/>
              </a:ext>
            </a:extLst>
          </p:cNvPr>
          <p:cNvSpPr>
            <a:spLocks noGrp="1"/>
          </p:cNvSpPr>
          <p:nvPr>
            <p:ph type="dt" sz="half" idx="10"/>
          </p:nvPr>
        </p:nvSpPr>
        <p:spPr/>
        <p:txBody>
          <a:bodyPr/>
          <a:lstStyle/>
          <a:p>
            <a:fld id="{E13DD047-A8EF-47A3-BC9A-7C3A1AD6D5F6}" type="datetime1">
              <a:rPr lang="nl-NL" smtClean="0"/>
              <a:t>11-4-2022</a:t>
            </a:fld>
            <a:endParaRPr lang="nl-NL" dirty="0"/>
          </a:p>
        </p:txBody>
      </p:sp>
      <p:sp>
        <p:nvSpPr>
          <p:cNvPr id="8" name="Tijdelijke aanduiding voor voettekst 7">
            <a:extLst>
              <a:ext uri="{FF2B5EF4-FFF2-40B4-BE49-F238E27FC236}">
                <a16:creationId xmlns:a16="http://schemas.microsoft.com/office/drawing/2014/main" id="{69C99928-28ED-4523-8F55-0E5BC2DAE9E0}"/>
              </a:ext>
            </a:extLst>
          </p:cNvPr>
          <p:cNvSpPr>
            <a:spLocks noGrp="1"/>
          </p:cNvSpPr>
          <p:nvPr>
            <p:ph type="ftr" sz="quarter" idx="11"/>
          </p:nvPr>
        </p:nvSpPr>
        <p:spPr/>
        <p:txBody>
          <a:bodyPr/>
          <a:lstStyle/>
          <a:p>
            <a:r>
              <a:rPr lang="nl-NL" dirty="0"/>
              <a:t> </a:t>
            </a:r>
          </a:p>
        </p:txBody>
      </p:sp>
      <p:sp>
        <p:nvSpPr>
          <p:cNvPr id="9" name="Tijdelijke aanduiding voor dianummer 8">
            <a:extLst>
              <a:ext uri="{FF2B5EF4-FFF2-40B4-BE49-F238E27FC236}">
                <a16:creationId xmlns:a16="http://schemas.microsoft.com/office/drawing/2014/main" id="{3780A58C-0ABC-4E03-9865-4E677A5DD41F}"/>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482338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6D483-B28B-4E6D-9BB3-685743B25D5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359D373-E80A-47D3-85EC-1D6279ECAF58}"/>
              </a:ext>
            </a:extLst>
          </p:cNvPr>
          <p:cNvSpPr>
            <a:spLocks noGrp="1"/>
          </p:cNvSpPr>
          <p:nvPr>
            <p:ph type="dt" sz="half" idx="10"/>
          </p:nvPr>
        </p:nvSpPr>
        <p:spPr/>
        <p:txBody>
          <a:bodyPr/>
          <a:lstStyle/>
          <a:p>
            <a:fld id="{B6338A21-32D0-4B79-B8E5-5FA65F16E1B4}" type="datetime1">
              <a:rPr lang="nl-NL" smtClean="0"/>
              <a:t>11-4-2022</a:t>
            </a:fld>
            <a:endParaRPr lang="nl-NL" dirty="0"/>
          </a:p>
        </p:txBody>
      </p:sp>
      <p:sp>
        <p:nvSpPr>
          <p:cNvPr id="4" name="Tijdelijke aanduiding voor voettekst 3">
            <a:extLst>
              <a:ext uri="{FF2B5EF4-FFF2-40B4-BE49-F238E27FC236}">
                <a16:creationId xmlns:a16="http://schemas.microsoft.com/office/drawing/2014/main" id="{5A83174F-1317-4CDF-AC52-D448DDE21188}"/>
              </a:ext>
            </a:extLst>
          </p:cNvPr>
          <p:cNvSpPr>
            <a:spLocks noGrp="1"/>
          </p:cNvSpPr>
          <p:nvPr>
            <p:ph type="ftr" sz="quarter" idx="11"/>
          </p:nvPr>
        </p:nvSpPr>
        <p:spPr/>
        <p:txBody>
          <a:bodyPr/>
          <a:lstStyle/>
          <a:p>
            <a:r>
              <a:rPr lang="nl-NL" dirty="0"/>
              <a:t> </a:t>
            </a:r>
          </a:p>
        </p:txBody>
      </p:sp>
      <p:sp>
        <p:nvSpPr>
          <p:cNvPr id="5" name="Tijdelijke aanduiding voor dianummer 4">
            <a:extLst>
              <a:ext uri="{FF2B5EF4-FFF2-40B4-BE49-F238E27FC236}">
                <a16:creationId xmlns:a16="http://schemas.microsoft.com/office/drawing/2014/main" id="{A224605D-6887-4182-A633-4DC04FAD1D23}"/>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1150194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AC47318-B58C-41B2-90C5-1696A0EA20F6}"/>
              </a:ext>
            </a:extLst>
          </p:cNvPr>
          <p:cNvSpPr>
            <a:spLocks noGrp="1"/>
          </p:cNvSpPr>
          <p:nvPr>
            <p:ph type="dt" sz="half" idx="10"/>
          </p:nvPr>
        </p:nvSpPr>
        <p:spPr/>
        <p:txBody>
          <a:bodyPr/>
          <a:lstStyle/>
          <a:p>
            <a:fld id="{8143455E-2156-4666-80BA-7DB2E415C25A}" type="datetime1">
              <a:rPr lang="nl-NL" smtClean="0"/>
              <a:t>11-4-2022</a:t>
            </a:fld>
            <a:endParaRPr lang="nl-NL" dirty="0"/>
          </a:p>
        </p:txBody>
      </p:sp>
      <p:sp>
        <p:nvSpPr>
          <p:cNvPr id="3" name="Tijdelijke aanduiding voor voettekst 2">
            <a:extLst>
              <a:ext uri="{FF2B5EF4-FFF2-40B4-BE49-F238E27FC236}">
                <a16:creationId xmlns:a16="http://schemas.microsoft.com/office/drawing/2014/main" id="{A494D748-1D55-4B7F-BA2B-8DCFAB90952A}"/>
              </a:ext>
            </a:extLst>
          </p:cNvPr>
          <p:cNvSpPr>
            <a:spLocks noGrp="1"/>
          </p:cNvSpPr>
          <p:nvPr>
            <p:ph type="ftr" sz="quarter" idx="11"/>
          </p:nvPr>
        </p:nvSpPr>
        <p:spPr/>
        <p:txBody>
          <a:bodyPr/>
          <a:lstStyle/>
          <a:p>
            <a:r>
              <a:rPr lang="nl-NL" dirty="0"/>
              <a:t> </a:t>
            </a:r>
          </a:p>
        </p:txBody>
      </p:sp>
      <p:sp>
        <p:nvSpPr>
          <p:cNvPr id="4" name="Tijdelijke aanduiding voor dianummer 3">
            <a:extLst>
              <a:ext uri="{FF2B5EF4-FFF2-40B4-BE49-F238E27FC236}">
                <a16:creationId xmlns:a16="http://schemas.microsoft.com/office/drawing/2014/main" id="{093FBAE1-A262-41A5-8C54-1F8B588D6676}"/>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24105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EEF53A-43E9-4187-AD18-4B99EA3DFF9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C62D63D-454D-4E23-B2E1-2FD6F67C8A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A9C9224-C920-474A-8F86-74E61409B9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A072ED6-BAF4-4CE8-9D24-3B55138DA37B}"/>
              </a:ext>
            </a:extLst>
          </p:cNvPr>
          <p:cNvSpPr>
            <a:spLocks noGrp="1"/>
          </p:cNvSpPr>
          <p:nvPr>
            <p:ph type="dt" sz="half" idx="10"/>
          </p:nvPr>
        </p:nvSpPr>
        <p:spPr/>
        <p:txBody>
          <a:bodyPr/>
          <a:lstStyle/>
          <a:p>
            <a:fld id="{CA34CACB-1ABC-415C-A25B-DB245849CF30}" type="datetime1">
              <a:rPr lang="nl-NL" smtClean="0"/>
              <a:t>11-4-2022</a:t>
            </a:fld>
            <a:endParaRPr lang="nl-NL" dirty="0"/>
          </a:p>
        </p:txBody>
      </p:sp>
      <p:sp>
        <p:nvSpPr>
          <p:cNvPr id="6" name="Tijdelijke aanduiding voor voettekst 5">
            <a:extLst>
              <a:ext uri="{FF2B5EF4-FFF2-40B4-BE49-F238E27FC236}">
                <a16:creationId xmlns:a16="http://schemas.microsoft.com/office/drawing/2014/main" id="{3776F5CB-4F09-4A8F-B671-2186308D51AC}"/>
              </a:ext>
            </a:extLst>
          </p:cNvPr>
          <p:cNvSpPr>
            <a:spLocks noGrp="1"/>
          </p:cNvSpPr>
          <p:nvPr>
            <p:ph type="ftr" sz="quarter" idx="11"/>
          </p:nvPr>
        </p:nvSpPr>
        <p:spPr/>
        <p:txBody>
          <a:bodyPr/>
          <a:lstStyle/>
          <a:p>
            <a:r>
              <a:rPr lang="nl-NL" dirty="0"/>
              <a:t> </a:t>
            </a:r>
          </a:p>
        </p:txBody>
      </p:sp>
      <p:sp>
        <p:nvSpPr>
          <p:cNvPr id="7" name="Tijdelijke aanduiding voor dianummer 6">
            <a:extLst>
              <a:ext uri="{FF2B5EF4-FFF2-40B4-BE49-F238E27FC236}">
                <a16:creationId xmlns:a16="http://schemas.microsoft.com/office/drawing/2014/main" id="{47C70829-EBC0-4823-886A-6F489505917E}"/>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3068268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B1E0D-71B0-4C43-AD24-2BF47CBD676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9A632A8-7DD0-43FE-BCE8-06618CDB0E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a:extLst>
              <a:ext uri="{FF2B5EF4-FFF2-40B4-BE49-F238E27FC236}">
                <a16:creationId xmlns:a16="http://schemas.microsoft.com/office/drawing/2014/main" id="{D343EDB6-1E17-45DD-919E-C0B6CB794F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0F01465-2F98-4460-BD61-3A9B0797ABEE}"/>
              </a:ext>
            </a:extLst>
          </p:cNvPr>
          <p:cNvSpPr>
            <a:spLocks noGrp="1"/>
          </p:cNvSpPr>
          <p:nvPr>
            <p:ph type="dt" sz="half" idx="10"/>
          </p:nvPr>
        </p:nvSpPr>
        <p:spPr/>
        <p:txBody>
          <a:bodyPr/>
          <a:lstStyle/>
          <a:p>
            <a:fld id="{E61B81CA-FD89-44CC-88FA-A8AD281D6F53}" type="datetime1">
              <a:rPr lang="nl-NL" smtClean="0"/>
              <a:t>11-4-2022</a:t>
            </a:fld>
            <a:endParaRPr lang="nl-NL" dirty="0"/>
          </a:p>
        </p:txBody>
      </p:sp>
      <p:sp>
        <p:nvSpPr>
          <p:cNvPr id="6" name="Tijdelijke aanduiding voor voettekst 5">
            <a:extLst>
              <a:ext uri="{FF2B5EF4-FFF2-40B4-BE49-F238E27FC236}">
                <a16:creationId xmlns:a16="http://schemas.microsoft.com/office/drawing/2014/main" id="{E89B60CC-3729-4CE1-A9AE-7D88330DAD51}"/>
              </a:ext>
            </a:extLst>
          </p:cNvPr>
          <p:cNvSpPr>
            <a:spLocks noGrp="1"/>
          </p:cNvSpPr>
          <p:nvPr>
            <p:ph type="ftr" sz="quarter" idx="11"/>
          </p:nvPr>
        </p:nvSpPr>
        <p:spPr/>
        <p:txBody>
          <a:bodyPr/>
          <a:lstStyle/>
          <a:p>
            <a:r>
              <a:rPr lang="nl-NL" dirty="0"/>
              <a:t> </a:t>
            </a:r>
          </a:p>
        </p:txBody>
      </p:sp>
      <p:sp>
        <p:nvSpPr>
          <p:cNvPr id="7" name="Tijdelijke aanduiding voor dianummer 6">
            <a:extLst>
              <a:ext uri="{FF2B5EF4-FFF2-40B4-BE49-F238E27FC236}">
                <a16:creationId xmlns:a16="http://schemas.microsoft.com/office/drawing/2014/main" id="{45434220-CA7D-4EEE-A6A1-A9F8148E2848}"/>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1546738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C29D0F46-93E3-4CB6-B92B-FB77B252AE04}"/>
              </a:ext>
            </a:extLst>
          </p:cNvPr>
          <p:cNvPicPr>
            <a:picLocks noChangeAspect="1"/>
          </p:cNvPicPr>
          <p:nvPr userDrawn="1"/>
        </p:nvPicPr>
        <p:blipFill>
          <a:blip r:embed="rId15"/>
          <a:stretch>
            <a:fillRect/>
          </a:stretch>
        </p:blipFill>
        <p:spPr>
          <a:xfrm>
            <a:off x="9296400" y="2667909"/>
            <a:ext cx="2743200" cy="4190091"/>
          </a:xfrm>
          <a:prstGeom prst="rect">
            <a:avLst/>
          </a:prstGeom>
        </p:spPr>
      </p:pic>
      <p:pic>
        <p:nvPicPr>
          <p:cNvPr id="7" name="Afbeelding 6">
            <a:extLst>
              <a:ext uri="{FF2B5EF4-FFF2-40B4-BE49-F238E27FC236}">
                <a16:creationId xmlns:a16="http://schemas.microsoft.com/office/drawing/2014/main" id="{0E8DD7CC-999F-4925-ABD4-6FC92AF2342C}"/>
              </a:ext>
            </a:extLst>
          </p:cNvPr>
          <p:cNvPicPr>
            <a:picLocks noChangeAspect="1"/>
          </p:cNvPicPr>
          <p:nvPr userDrawn="1"/>
        </p:nvPicPr>
        <p:blipFill>
          <a:blip r:embed="rId16"/>
          <a:stretch>
            <a:fillRect/>
          </a:stretch>
        </p:blipFill>
        <p:spPr>
          <a:xfrm>
            <a:off x="0" y="6359627"/>
            <a:ext cx="12192000" cy="409575"/>
          </a:xfrm>
          <a:prstGeom prst="rect">
            <a:avLst/>
          </a:prstGeom>
        </p:spPr>
      </p:pic>
      <p:sp>
        <p:nvSpPr>
          <p:cNvPr id="2" name="Tijdelijke aanduiding voor titel 1">
            <a:extLst>
              <a:ext uri="{FF2B5EF4-FFF2-40B4-BE49-F238E27FC236}">
                <a16:creationId xmlns:a16="http://schemas.microsoft.com/office/drawing/2014/main" id="{649D7DB4-E68C-49A3-8A6D-B7A5A96E825E}"/>
              </a:ext>
            </a:extLst>
          </p:cNvPr>
          <p:cNvSpPr>
            <a:spLocks noGrp="1"/>
          </p:cNvSpPr>
          <p:nvPr>
            <p:ph type="title"/>
          </p:nvPr>
        </p:nvSpPr>
        <p:spPr>
          <a:xfrm>
            <a:off x="838200" y="365125"/>
            <a:ext cx="10515600" cy="650875"/>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116C65C7-CA71-4C81-B3E9-6798BCA33AD2}"/>
              </a:ext>
            </a:extLst>
          </p:cNvPr>
          <p:cNvSpPr>
            <a:spLocks noGrp="1"/>
          </p:cNvSpPr>
          <p:nvPr>
            <p:ph type="body" idx="1"/>
          </p:nvPr>
        </p:nvSpPr>
        <p:spPr>
          <a:xfrm>
            <a:off x="838200" y="1145309"/>
            <a:ext cx="10515600" cy="5031654"/>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188EB46D-A75D-4E54-A1C5-3E49AFC689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A1EE2-39FC-4DA8-991A-E14962A9DD32}" type="datetime1">
              <a:rPr lang="nl-NL" smtClean="0"/>
              <a:t>11-4-2022</a:t>
            </a:fld>
            <a:endParaRPr lang="nl-NL" dirty="0"/>
          </a:p>
        </p:txBody>
      </p:sp>
      <p:sp>
        <p:nvSpPr>
          <p:cNvPr id="5" name="Tijdelijke aanduiding voor voettekst 4">
            <a:extLst>
              <a:ext uri="{FF2B5EF4-FFF2-40B4-BE49-F238E27FC236}">
                <a16:creationId xmlns:a16="http://schemas.microsoft.com/office/drawing/2014/main" id="{D4646E49-C9D1-4531-8A94-58CBEC1CA9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lnSpc>
                <a:spcPct val="100000"/>
              </a:lnSpc>
              <a:defRPr sz="1200" b="1">
                <a:solidFill>
                  <a:schemeClr val="tx1">
                    <a:tint val="75000"/>
                  </a:schemeClr>
                </a:solidFill>
              </a:defRPr>
            </a:lvl1pPr>
          </a:lstStyle>
          <a:p>
            <a:endParaRPr lang="nl-NL" dirty="0"/>
          </a:p>
          <a:p>
            <a:endParaRPr lang="nl-NL" dirty="0"/>
          </a:p>
        </p:txBody>
      </p:sp>
      <p:sp>
        <p:nvSpPr>
          <p:cNvPr id="6" name="Tijdelijke aanduiding voor dianummer 5">
            <a:extLst>
              <a:ext uri="{FF2B5EF4-FFF2-40B4-BE49-F238E27FC236}">
                <a16:creationId xmlns:a16="http://schemas.microsoft.com/office/drawing/2014/main" id="{84EFBBF4-1EBD-4BBD-B18E-33FDBA1790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lumMod val="65000"/>
                    <a:lumOff val="35000"/>
                  </a:schemeClr>
                </a:solidFill>
              </a:defRPr>
            </a:lvl1pPr>
          </a:lstStyle>
          <a:p>
            <a:fld id="{993A4BE7-94F8-43D0-A956-A40AC5AB901E}" type="slidenum">
              <a:rPr lang="nl-NL" smtClean="0"/>
              <a:pPr/>
              <a:t>‹nr.›</a:t>
            </a:fld>
            <a:endParaRPr lang="nl-NL" dirty="0"/>
          </a:p>
        </p:txBody>
      </p:sp>
      <p:pic>
        <p:nvPicPr>
          <p:cNvPr id="11" name="Afbeelding 10">
            <a:extLst>
              <a:ext uri="{FF2B5EF4-FFF2-40B4-BE49-F238E27FC236}">
                <a16:creationId xmlns:a16="http://schemas.microsoft.com/office/drawing/2014/main" id="{69A7A7B2-637F-486B-8DDE-72901026D5F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724400" y="6306272"/>
            <a:ext cx="2260877" cy="462930"/>
          </a:xfrm>
          <a:prstGeom prst="rect">
            <a:avLst/>
          </a:prstGeom>
        </p:spPr>
      </p:pic>
    </p:spTree>
    <p:extLst>
      <p:ext uri="{BB962C8B-B14F-4D97-AF65-F5344CB8AC3E}">
        <p14:creationId xmlns:p14="http://schemas.microsoft.com/office/powerpoint/2010/main" val="3145514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3200" kern="1200">
          <a:solidFill>
            <a:schemeClr val="accent6">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e56GK-16YK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rijksoverheid.nl/onderwerpen/klimaatverandering/documenten/beleidsnotas/2020/04/24/klimaatplan-2021-2030" TargetMode="External"/><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rijksoverheid.nl/onderwerpen/circulaire-economie/documenten/rapporten/2016/09/14/bijlage-1-nederland-circulair-in-2050"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hyperlink" Target="https://circulairebouweconomie.nl/over-on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puc.overheid.nl/rijkswaterstaat/doc/PUC_164565_31/"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VWHNcflxb5o&amp;t=234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rwsinnoveert.nl/innovaties/wegen/?pager_page=0" TargetMode="Externa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milieudatabase.nl/milieuprestatie/" TargetMode="External"/><Relationship Id="rId2" Type="http://schemas.openxmlformats.org/officeDocument/2006/relationships/hyperlink" Target="https://www.youtube.com/watch?v=_4tp-vHAllI" TargetMode="External"/><Relationship Id="rId1" Type="http://schemas.openxmlformats.org/officeDocument/2006/relationships/slideLayout" Target="../slideLayouts/slideLayout2.xml"/><Relationship Id="rId5" Type="http://schemas.openxmlformats.org/officeDocument/2006/relationships/hyperlink" Target="https://milieudatabase.nl/milieuprestatie/rekeninstrumenten/" TargetMode="External"/><Relationship Id="rId4" Type="http://schemas.openxmlformats.org/officeDocument/2006/relationships/hyperlink" Target="https://milieudatabase.nl/milieuprestatie/milieuprestatieberekenin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milieudatabase.nl/milieuprestatie/bepalingsmethode/" TargetMode="External"/><Relationship Id="rId2" Type="http://schemas.openxmlformats.org/officeDocument/2006/relationships/hyperlink" Target="http://c/Users/kees5/Documents/00%20PantheonSeminars/01%20Projecten%20Pantheon/21002%20NMD-Lesbrief_GWW/00-%20Lesmateriaal/A00%20GWW-Alg.Toelichting/ntroductievideo%20&#8220;Wat%20doet%20de%20Nationale%20Milieudatabase&#8221;" TargetMode="External"/><Relationship Id="rId1" Type="http://schemas.openxmlformats.org/officeDocument/2006/relationships/slideLayout" Target="../slideLayouts/slideLayout2.xml"/><Relationship Id="rId4" Type="http://schemas.openxmlformats.org/officeDocument/2006/relationships/hyperlink" Target="https://milieudatabase.nl/milieuprestatie/milieuprestatiebereken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pianoo.nl/sites/default/files/media/documents/2020-12/inkopen_met_de_milieukostenindicator-augustus2020.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8dufkBSzrzc" TargetMode="External"/><Relationship Id="rId2" Type="http://schemas.openxmlformats.org/officeDocument/2006/relationships/hyperlink" Target="https://www.youtube.com/watch?v=Hm0n7Y2PRLY" TargetMode="External"/><Relationship Id="rId1" Type="http://schemas.openxmlformats.org/officeDocument/2006/relationships/slideLayout" Target="../slideLayouts/slideLayout2.xml"/><Relationship Id="rId5" Type="http://schemas.openxmlformats.org/officeDocument/2006/relationships/hyperlink" Target="https://www.youtube.com/watch?v=230QEUQU26Y" TargetMode="External"/><Relationship Id="rId4" Type="http://schemas.openxmlformats.org/officeDocument/2006/relationships/hyperlink" Target="https://puc.overheid.nl/rijkswaterstaat/doc/PUC_164565_31/"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milieudatabase.nl/wp-content/uploads/2022/02/Forfaitaire_waarden_februari_2022.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viewer.milieudatabase.nl/"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milieudatabase.nl/database/nationalemilieudatabase/"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s://www.duurzaamgww.nl/de-aanpak/"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co2-prestatieladder.nl/nl"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hyperlink" Target="https://puc.overheid.nl/rijkswaterstaat/doc/PUC_166723_31/"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s://www.wdodelta.nl/stenendijk" TargetMode="External"/><Relationship Id="rId4" Type="http://schemas.openxmlformats.org/officeDocument/2006/relationships/hyperlink" Target="https://www.youtube.com/watch?v=u-UxzAdrf-E"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grebbedijk.com/updates/technische-innovaties-duurzaamheid/25"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hyperlink" Target="https://www.pianoo.nl/nl/document/17703/inkopen-met-de-milieukostenindicator" TargetMode="External"/><Relationship Id="rId2" Type="http://schemas.openxmlformats.org/officeDocument/2006/relationships/hyperlink" Target="https://www.dubocalc.nl/help" TargetMode="External"/><Relationship Id="rId1" Type="http://schemas.openxmlformats.org/officeDocument/2006/relationships/slideLayout" Target="../slideLayouts/slideLayout2.xml"/><Relationship Id="rId4" Type="http://schemas.openxmlformats.org/officeDocument/2006/relationships/hyperlink" Target="https://www.youtube.com/watch?v=O7rWGgefJSo"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www.rijkswaterstaat.nl/zakelijk/zakendoen-met-rijkswaterstaat/inkoopbeleid/duurzaam-inkopen/index.aspx"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ndertitel 4">
            <a:extLst>
              <a:ext uri="{FF2B5EF4-FFF2-40B4-BE49-F238E27FC236}">
                <a16:creationId xmlns:a16="http://schemas.microsoft.com/office/drawing/2014/main" id="{9A676643-E7A2-43AD-B54B-1654F91A7980}"/>
              </a:ext>
            </a:extLst>
          </p:cNvPr>
          <p:cNvSpPr>
            <a:spLocks noGrp="1"/>
          </p:cNvSpPr>
          <p:nvPr>
            <p:ph type="subTitle" idx="1"/>
          </p:nvPr>
        </p:nvSpPr>
        <p:spPr>
          <a:xfrm>
            <a:off x="1524000" y="4241434"/>
            <a:ext cx="10080172" cy="1655762"/>
          </a:xfrm>
        </p:spPr>
        <p:txBody>
          <a:bodyPr>
            <a:normAutofit/>
          </a:bodyPr>
          <a:lstStyle/>
          <a:p>
            <a:r>
              <a:rPr lang="nl-NL" sz="3200" b="1" dirty="0">
                <a:solidFill>
                  <a:schemeClr val="accent6">
                    <a:lumMod val="50000"/>
                  </a:schemeClr>
                </a:solidFill>
              </a:rPr>
              <a:t>Algemeen</a:t>
            </a:r>
          </a:p>
        </p:txBody>
      </p:sp>
      <p:sp>
        <p:nvSpPr>
          <p:cNvPr id="6" name="Titel 1">
            <a:extLst>
              <a:ext uri="{FF2B5EF4-FFF2-40B4-BE49-F238E27FC236}">
                <a16:creationId xmlns:a16="http://schemas.microsoft.com/office/drawing/2014/main" id="{3C6ECCF2-DBA9-4480-A213-F526BA59227F}"/>
              </a:ext>
            </a:extLst>
          </p:cNvPr>
          <p:cNvSpPr>
            <a:spLocks noGrp="1"/>
          </p:cNvSpPr>
          <p:nvPr>
            <p:ph type="ctrTitle"/>
          </p:nvPr>
        </p:nvSpPr>
        <p:spPr>
          <a:xfrm>
            <a:off x="1524000" y="2453947"/>
            <a:ext cx="9144000" cy="1950105"/>
          </a:xfrm>
        </p:spPr>
        <p:txBody>
          <a:bodyPr>
            <a:normAutofit/>
          </a:bodyPr>
          <a:lstStyle/>
          <a:p>
            <a:r>
              <a:rPr lang="nl-NL" sz="5300" b="1"/>
              <a:t>Milieuprestatie </a:t>
            </a:r>
            <a:r>
              <a:rPr lang="nl-NL" sz="5300" b="1" dirty="0"/>
              <a:t>GWW</a:t>
            </a:r>
            <a:br>
              <a:rPr lang="nl-NL" sz="3100" dirty="0"/>
            </a:br>
            <a:endParaRPr lang="nl-NL" sz="3100" dirty="0"/>
          </a:p>
        </p:txBody>
      </p:sp>
    </p:spTree>
    <p:extLst>
      <p:ext uri="{BB962C8B-B14F-4D97-AF65-F5344CB8AC3E}">
        <p14:creationId xmlns:p14="http://schemas.microsoft.com/office/powerpoint/2010/main" val="1613400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39129-93B2-42A9-B143-661685253049}"/>
              </a:ext>
            </a:extLst>
          </p:cNvPr>
          <p:cNvSpPr>
            <a:spLocks noGrp="1"/>
          </p:cNvSpPr>
          <p:nvPr>
            <p:ph type="title"/>
          </p:nvPr>
        </p:nvSpPr>
        <p:spPr/>
        <p:txBody>
          <a:bodyPr/>
          <a:lstStyle/>
          <a:p>
            <a:r>
              <a:rPr lang="nl-NL" dirty="0"/>
              <a:t>Nederland circulair in 2050</a:t>
            </a:r>
          </a:p>
        </p:txBody>
      </p:sp>
      <p:sp>
        <p:nvSpPr>
          <p:cNvPr id="4" name="Tijdelijke aanduiding voor dianummer 3">
            <a:extLst>
              <a:ext uri="{FF2B5EF4-FFF2-40B4-BE49-F238E27FC236}">
                <a16:creationId xmlns:a16="http://schemas.microsoft.com/office/drawing/2014/main" id="{B5D38296-B9A1-4997-BBBD-AA18816642A5}"/>
              </a:ext>
            </a:extLst>
          </p:cNvPr>
          <p:cNvSpPr>
            <a:spLocks noGrp="1"/>
          </p:cNvSpPr>
          <p:nvPr>
            <p:ph type="sldNum" sz="quarter" idx="12"/>
          </p:nvPr>
        </p:nvSpPr>
        <p:spPr/>
        <p:txBody>
          <a:bodyPr/>
          <a:lstStyle/>
          <a:p>
            <a:fld id="{993A4BE7-94F8-43D0-A956-A40AC5AB901E}" type="slidenum">
              <a:rPr lang="nl-NL" smtClean="0"/>
              <a:t>10</a:t>
            </a:fld>
            <a:endParaRPr lang="nl-NL" dirty="0"/>
          </a:p>
        </p:txBody>
      </p:sp>
      <p:pic>
        <p:nvPicPr>
          <p:cNvPr id="7" name="Afbeelding 6">
            <a:hlinkClick r:id="rId2"/>
            <a:extLst>
              <a:ext uri="{FF2B5EF4-FFF2-40B4-BE49-F238E27FC236}">
                <a16:creationId xmlns:a16="http://schemas.microsoft.com/office/drawing/2014/main" id="{77D5B666-534D-43E6-A8AE-0BB679C9915B}"/>
              </a:ext>
            </a:extLst>
          </p:cNvPr>
          <p:cNvPicPr>
            <a:picLocks noChangeAspect="1"/>
          </p:cNvPicPr>
          <p:nvPr/>
        </p:nvPicPr>
        <p:blipFill>
          <a:blip r:embed="rId3"/>
          <a:stretch>
            <a:fillRect/>
          </a:stretch>
        </p:blipFill>
        <p:spPr>
          <a:xfrm>
            <a:off x="2751911" y="1416031"/>
            <a:ext cx="6688178" cy="4319606"/>
          </a:xfrm>
          <a:prstGeom prst="rect">
            <a:avLst/>
          </a:prstGeom>
        </p:spPr>
      </p:pic>
      <p:sp>
        <p:nvSpPr>
          <p:cNvPr id="8" name="Tekstvak 7">
            <a:extLst>
              <a:ext uri="{FF2B5EF4-FFF2-40B4-BE49-F238E27FC236}">
                <a16:creationId xmlns:a16="http://schemas.microsoft.com/office/drawing/2014/main" id="{21253DD4-FD2F-4022-A0FC-484445E454A0}"/>
              </a:ext>
            </a:extLst>
          </p:cNvPr>
          <p:cNvSpPr txBox="1"/>
          <p:nvPr/>
        </p:nvSpPr>
        <p:spPr>
          <a:xfrm>
            <a:off x="3240912" y="5738216"/>
            <a:ext cx="6504972" cy="307777"/>
          </a:xfrm>
          <a:prstGeom prst="rect">
            <a:avLst/>
          </a:prstGeom>
          <a:noFill/>
        </p:spPr>
        <p:txBody>
          <a:bodyPr wrap="square" rtlCol="0">
            <a:spAutoFit/>
          </a:bodyPr>
          <a:lstStyle/>
          <a:p>
            <a:r>
              <a:rPr lang="nl-NL" sz="1400" i="1" dirty="0">
                <a:latin typeface="Candara" panose="020E0502030303020204" pitchFamily="34" charset="0"/>
              </a:rPr>
              <a:t>Bron: YouTube, </a:t>
            </a:r>
            <a:r>
              <a:rPr lang="nl-NL" sz="1400" b="0" i="1" dirty="0">
                <a:effectLst/>
                <a:latin typeface="Candara" panose="020E0502030303020204" pitchFamily="34" charset="0"/>
              </a:rPr>
              <a:t>Nederland Circulair in 2050, Rijksdienst voor Ondernemend Nederland</a:t>
            </a:r>
            <a:endParaRPr lang="nl-NL" dirty="0"/>
          </a:p>
        </p:txBody>
      </p:sp>
    </p:spTree>
    <p:extLst>
      <p:ext uri="{BB962C8B-B14F-4D97-AF65-F5344CB8AC3E}">
        <p14:creationId xmlns:p14="http://schemas.microsoft.com/office/powerpoint/2010/main" val="4100178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Nederland duurzaam</a:t>
            </a:r>
          </a:p>
        </p:txBody>
      </p:sp>
      <p:sp>
        <p:nvSpPr>
          <p:cNvPr id="10" name="Tijdelijke aanduiding voor inhoud 9">
            <a:extLst>
              <a:ext uri="{FF2B5EF4-FFF2-40B4-BE49-F238E27FC236}">
                <a16:creationId xmlns:a16="http://schemas.microsoft.com/office/drawing/2014/main" id="{32CD38E2-38D6-48CF-A91A-A89A18FE59DB}"/>
              </a:ext>
            </a:extLst>
          </p:cNvPr>
          <p:cNvSpPr>
            <a:spLocks noGrp="1"/>
          </p:cNvSpPr>
          <p:nvPr>
            <p:ph idx="1"/>
          </p:nvPr>
        </p:nvSpPr>
        <p:spPr>
          <a:xfrm>
            <a:off x="838200" y="1311564"/>
            <a:ext cx="6122670" cy="4865399"/>
          </a:xfrm>
        </p:spPr>
        <p:txBody>
          <a:bodyPr/>
          <a:lstStyle/>
          <a:p>
            <a:pPr marL="0" indent="0">
              <a:buNone/>
            </a:pPr>
            <a:r>
              <a:rPr lang="nl-NL" dirty="0">
                <a:effectLst/>
              </a:rPr>
              <a:t>Klimaatplan</a:t>
            </a:r>
          </a:p>
          <a:p>
            <a:r>
              <a:rPr lang="nl-NL" dirty="0">
                <a:effectLst/>
              </a:rPr>
              <a:t>In 2050 moet Nederland 95% minder broeikasgassen uitstoten vergeleken met 1990. Het doel voor 2030 is 49% minder.</a:t>
            </a:r>
          </a:p>
          <a:p>
            <a:endParaRPr lang="nl-NL" dirty="0"/>
          </a:p>
          <a:p>
            <a:pPr marL="0" indent="0">
              <a:buNone/>
            </a:pPr>
            <a:r>
              <a:rPr lang="nl-NL" dirty="0">
                <a:effectLst/>
              </a:rPr>
              <a:t>Circulaire economie</a:t>
            </a:r>
          </a:p>
          <a:p>
            <a:r>
              <a:rPr lang="nl-NL" dirty="0"/>
              <a:t>Nederland circulair in 2050</a:t>
            </a:r>
            <a:endParaRPr lang="nl-NL" dirty="0">
              <a:effectLst/>
            </a:endParaRPr>
          </a:p>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11</a:t>
            </a:fld>
            <a:endParaRPr lang="nl-NL" dirty="0"/>
          </a:p>
        </p:txBody>
      </p:sp>
      <p:sp>
        <p:nvSpPr>
          <p:cNvPr id="9" name="Tekstvak 8">
            <a:extLst>
              <a:ext uri="{FF2B5EF4-FFF2-40B4-BE49-F238E27FC236}">
                <a16:creationId xmlns:a16="http://schemas.microsoft.com/office/drawing/2014/main" id="{82BCA407-B8B0-4EFE-9003-88051A40A05B}"/>
              </a:ext>
            </a:extLst>
          </p:cNvPr>
          <p:cNvSpPr txBox="1"/>
          <p:nvPr/>
        </p:nvSpPr>
        <p:spPr>
          <a:xfrm>
            <a:off x="7347794" y="6000749"/>
            <a:ext cx="1897428" cy="307777"/>
          </a:xfrm>
          <a:prstGeom prst="rect">
            <a:avLst/>
          </a:prstGeom>
          <a:noFill/>
        </p:spPr>
        <p:txBody>
          <a:bodyPr wrap="square" rtlCol="0">
            <a:spAutoFit/>
          </a:bodyPr>
          <a:lstStyle/>
          <a:p>
            <a:r>
              <a:rPr lang="nl-NL" sz="1400" i="1" dirty="0">
                <a:latin typeface="Candara" panose="020E0502030303020204" pitchFamily="34" charset="0"/>
              </a:rPr>
              <a:t>Bron: Rijksoverheid.nl</a:t>
            </a:r>
            <a:endParaRPr lang="nl-NL" dirty="0"/>
          </a:p>
        </p:txBody>
      </p:sp>
      <p:pic>
        <p:nvPicPr>
          <p:cNvPr id="8" name="Afbeelding 7">
            <a:hlinkClick r:id="rId3"/>
            <a:extLst>
              <a:ext uri="{FF2B5EF4-FFF2-40B4-BE49-F238E27FC236}">
                <a16:creationId xmlns:a16="http://schemas.microsoft.com/office/drawing/2014/main" id="{21857802-0CFC-4AA3-BE3C-A85F068F4676}"/>
              </a:ext>
            </a:extLst>
          </p:cNvPr>
          <p:cNvPicPr>
            <a:picLocks noChangeAspect="1"/>
          </p:cNvPicPr>
          <p:nvPr/>
        </p:nvPicPr>
        <p:blipFill rotWithShape="1">
          <a:blip r:embed="rId4"/>
          <a:srcRect b="6249"/>
          <a:stretch/>
        </p:blipFill>
        <p:spPr>
          <a:xfrm>
            <a:off x="7041552" y="867412"/>
            <a:ext cx="2284352" cy="3126364"/>
          </a:xfrm>
          <a:prstGeom prst="rect">
            <a:avLst/>
          </a:prstGeom>
          <a:ln>
            <a:solidFill>
              <a:schemeClr val="accent6">
                <a:lumMod val="50000"/>
              </a:schemeClr>
            </a:solidFill>
          </a:ln>
        </p:spPr>
      </p:pic>
      <p:pic>
        <p:nvPicPr>
          <p:cNvPr id="12" name="Afbeelding 11">
            <a:extLst>
              <a:ext uri="{FF2B5EF4-FFF2-40B4-BE49-F238E27FC236}">
                <a16:creationId xmlns:a16="http://schemas.microsoft.com/office/drawing/2014/main" id="{DAE6CFCE-5CAC-4578-90F3-54CDC6BBB544}"/>
              </a:ext>
            </a:extLst>
          </p:cNvPr>
          <p:cNvPicPr>
            <a:picLocks noChangeAspect="1"/>
          </p:cNvPicPr>
          <p:nvPr/>
        </p:nvPicPr>
        <p:blipFill rotWithShape="1">
          <a:blip r:embed="rId5"/>
          <a:srcRect b="12927"/>
          <a:stretch/>
        </p:blipFill>
        <p:spPr>
          <a:xfrm>
            <a:off x="8183728" y="2419346"/>
            <a:ext cx="2284351" cy="2887355"/>
          </a:xfrm>
          <a:prstGeom prst="rect">
            <a:avLst/>
          </a:prstGeom>
          <a:ln>
            <a:solidFill>
              <a:schemeClr val="accent6">
                <a:lumMod val="50000"/>
              </a:schemeClr>
            </a:solidFill>
          </a:ln>
        </p:spPr>
      </p:pic>
      <p:pic>
        <p:nvPicPr>
          <p:cNvPr id="11" name="Afbeelding 10">
            <a:hlinkClick r:id="rId6"/>
            <a:extLst>
              <a:ext uri="{FF2B5EF4-FFF2-40B4-BE49-F238E27FC236}">
                <a16:creationId xmlns:a16="http://schemas.microsoft.com/office/drawing/2014/main" id="{F99EBA3B-4027-4231-AA82-33398AE92C4D}"/>
              </a:ext>
            </a:extLst>
          </p:cNvPr>
          <p:cNvPicPr>
            <a:picLocks noChangeAspect="1"/>
          </p:cNvPicPr>
          <p:nvPr/>
        </p:nvPicPr>
        <p:blipFill rotWithShape="1">
          <a:blip r:embed="rId7"/>
          <a:srcRect b="13416"/>
          <a:stretch/>
        </p:blipFill>
        <p:spPr>
          <a:xfrm>
            <a:off x="9524570" y="3374858"/>
            <a:ext cx="2284352" cy="2887355"/>
          </a:xfrm>
          <a:prstGeom prst="rect">
            <a:avLst/>
          </a:prstGeom>
          <a:ln>
            <a:solidFill>
              <a:schemeClr val="accent6">
                <a:lumMod val="50000"/>
              </a:schemeClr>
            </a:solidFill>
          </a:ln>
        </p:spPr>
      </p:pic>
    </p:spTree>
    <p:extLst>
      <p:ext uri="{BB962C8B-B14F-4D97-AF65-F5344CB8AC3E}">
        <p14:creationId xmlns:p14="http://schemas.microsoft.com/office/powerpoint/2010/main" val="3796778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Circulair bouwen</a:t>
            </a:r>
          </a:p>
        </p:txBody>
      </p:sp>
      <p:sp>
        <p:nvSpPr>
          <p:cNvPr id="3" name="Tijdelijke aanduiding voor inhoud 2"/>
          <p:cNvSpPr>
            <a:spLocks noGrp="1"/>
          </p:cNvSpPr>
          <p:nvPr>
            <p:ph idx="1"/>
          </p:nvPr>
        </p:nvSpPr>
        <p:spPr>
          <a:xfrm>
            <a:off x="838200" y="1311564"/>
            <a:ext cx="6140824" cy="4865399"/>
          </a:xfrm>
        </p:spPr>
        <p:txBody>
          <a:bodyPr>
            <a:normAutofit/>
          </a:bodyPr>
          <a:lstStyle/>
          <a:p>
            <a:pPr marL="0" indent="0">
              <a:buNone/>
            </a:pPr>
            <a:r>
              <a:rPr lang="nl-NL" sz="2400" dirty="0"/>
              <a:t>“Circulair bouwen betekent het ontwikkelen, gebruiken en hergebruiken van gebouwen, gebieden en infrastructuur, zonder natuurlijke hulpbronnen onnodig uit te putten, de leefomgeving te vervuilen en ecosystemen aan te tasten. </a:t>
            </a:r>
          </a:p>
          <a:p>
            <a:pPr marL="0" indent="0">
              <a:buNone/>
            </a:pPr>
            <a:r>
              <a:rPr lang="nl-NL" sz="2400" dirty="0"/>
              <a:t>Bouwen op een wijze die economisch verantwoord is en bijdraagt aan het welzijn van mens en dier. </a:t>
            </a:r>
          </a:p>
          <a:p>
            <a:pPr marL="0" indent="0">
              <a:buNone/>
            </a:pPr>
            <a:r>
              <a:rPr lang="nl-NL" sz="2400" dirty="0"/>
              <a:t>Hier en daar, nu en later.”</a:t>
            </a:r>
          </a:p>
          <a:p>
            <a:pPr marL="0" indent="0">
              <a:buNone/>
            </a:pPr>
            <a:endParaRPr lang="nl-NL" sz="2400" dirty="0"/>
          </a:p>
          <a:p>
            <a:pPr marL="0" indent="0">
              <a:buNone/>
            </a:pPr>
            <a:r>
              <a:rPr lang="nl-NL" sz="2000" dirty="0"/>
              <a:t>Bron: </a:t>
            </a:r>
            <a:r>
              <a:rPr lang="nl-NL" sz="2000" dirty="0">
                <a:hlinkClick r:id="rId3"/>
              </a:rPr>
              <a:t>Transitieagenda Circulaire Bouweconomie</a:t>
            </a:r>
            <a:endParaRPr lang="nl-NL" sz="2000" dirty="0"/>
          </a:p>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12</a:t>
            </a:fld>
            <a:endParaRPr lang="nl-NL"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188" y="365126"/>
            <a:ext cx="3788381" cy="5866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2552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ep 23">
            <a:extLst>
              <a:ext uri="{FF2B5EF4-FFF2-40B4-BE49-F238E27FC236}">
                <a16:creationId xmlns:a16="http://schemas.microsoft.com/office/drawing/2014/main" id="{0691BB66-6CA3-4FCB-999E-781CCD10CFA4}"/>
              </a:ext>
            </a:extLst>
          </p:cNvPr>
          <p:cNvGrpSpPr/>
          <p:nvPr/>
        </p:nvGrpSpPr>
        <p:grpSpPr>
          <a:xfrm>
            <a:off x="473968" y="1229786"/>
            <a:ext cx="5007305" cy="5126564"/>
            <a:chOff x="473968" y="1229786"/>
            <a:chExt cx="5007305" cy="4824767"/>
          </a:xfrm>
        </p:grpSpPr>
        <p:grpSp>
          <p:nvGrpSpPr>
            <p:cNvPr id="7" name="Groep 6">
              <a:extLst>
                <a:ext uri="{FF2B5EF4-FFF2-40B4-BE49-F238E27FC236}">
                  <a16:creationId xmlns:a16="http://schemas.microsoft.com/office/drawing/2014/main" id="{B2FF51A3-4409-410B-9DF5-CC38410EC3CB}"/>
                </a:ext>
              </a:extLst>
            </p:cNvPr>
            <p:cNvGrpSpPr/>
            <p:nvPr/>
          </p:nvGrpSpPr>
          <p:grpSpPr>
            <a:xfrm>
              <a:off x="2977621" y="2357066"/>
              <a:ext cx="1424940" cy="1136651"/>
              <a:chOff x="794809" y="271536"/>
              <a:chExt cx="1449117" cy="1287899"/>
            </a:xfrm>
            <a:solidFill>
              <a:schemeClr val="accent6">
                <a:lumMod val="75000"/>
              </a:schemeClr>
            </a:solidFill>
          </p:grpSpPr>
          <p:sp>
            <p:nvSpPr>
              <p:cNvPr id="8" name="Ovaal 7">
                <a:extLst>
                  <a:ext uri="{FF2B5EF4-FFF2-40B4-BE49-F238E27FC236}">
                    <a16:creationId xmlns:a16="http://schemas.microsoft.com/office/drawing/2014/main" id="{F577DA20-9D71-46D5-83BD-7063E22A181F}"/>
                  </a:ext>
                </a:extLst>
              </p:cNvPr>
              <p:cNvSpPr/>
              <p:nvPr/>
            </p:nvSpPr>
            <p:spPr>
              <a:xfrm>
                <a:off x="794809" y="271536"/>
                <a:ext cx="1449117" cy="128789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Ovaal 4">
                <a:extLst>
                  <a:ext uri="{FF2B5EF4-FFF2-40B4-BE49-F238E27FC236}">
                    <a16:creationId xmlns:a16="http://schemas.microsoft.com/office/drawing/2014/main" id="{C25D282D-C115-4EA9-BDE0-CF227DECE140}"/>
                  </a:ext>
                </a:extLst>
              </p:cNvPr>
              <p:cNvSpPr txBox="1"/>
              <p:nvPr/>
            </p:nvSpPr>
            <p:spPr>
              <a:xfrm>
                <a:off x="1007027" y="460144"/>
                <a:ext cx="1024681" cy="91068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dirty="0"/>
                  <a:t>industrieel &amp; modulair</a:t>
                </a:r>
                <a:endParaRPr lang="nl-NL" sz="1600" kern="1200" dirty="0"/>
              </a:p>
            </p:txBody>
          </p:sp>
        </p:grpSp>
        <p:grpSp>
          <p:nvGrpSpPr>
            <p:cNvPr id="10" name="Groep 9">
              <a:extLst>
                <a:ext uri="{FF2B5EF4-FFF2-40B4-BE49-F238E27FC236}">
                  <a16:creationId xmlns:a16="http://schemas.microsoft.com/office/drawing/2014/main" id="{A16DA7D2-4E2C-4644-A397-17EC162B1A1F}"/>
                </a:ext>
              </a:extLst>
            </p:cNvPr>
            <p:cNvGrpSpPr/>
            <p:nvPr/>
          </p:nvGrpSpPr>
          <p:grpSpPr>
            <a:xfrm>
              <a:off x="473968" y="1229786"/>
              <a:ext cx="5007305" cy="4824767"/>
              <a:chOff x="6063403" y="1424321"/>
              <a:chExt cx="5007305" cy="4824767"/>
            </a:xfrm>
          </p:grpSpPr>
          <p:grpSp>
            <p:nvGrpSpPr>
              <p:cNvPr id="5" name="Groep 4">
                <a:extLst>
                  <a:ext uri="{FF2B5EF4-FFF2-40B4-BE49-F238E27FC236}">
                    <a16:creationId xmlns:a16="http://schemas.microsoft.com/office/drawing/2014/main" id="{9F1DBCD7-E447-4E5F-ABC9-90A567A5A721}"/>
                  </a:ext>
                </a:extLst>
              </p:cNvPr>
              <p:cNvGrpSpPr/>
              <p:nvPr/>
            </p:nvGrpSpPr>
            <p:grpSpPr>
              <a:xfrm>
                <a:off x="6063403" y="1424321"/>
                <a:ext cx="5007305" cy="4824767"/>
                <a:chOff x="6028679" y="994608"/>
                <a:chExt cx="5007305" cy="4824767"/>
              </a:xfrm>
            </p:grpSpPr>
            <p:sp>
              <p:nvSpPr>
                <p:cNvPr id="3" name="Rechthoek 2">
                  <a:extLst>
                    <a:ext uri="{FF2B5EF4-FFF2-40B4-BE49-F238E27FC236}">
                      <a16:creationId xmlns:a16="http://schemas.microsoft.com/office/drawing/2014/main" id="{233559A7-ED44-4B64-A51D-F4A3D9DB585E}"/>
                    </a:ext>
                  </a:extLst>
                </p:cNvPr>
                <p:cNvSpPr/>
                <p:nvPr/>
              </p:nvSpPr>
              <p:spPr>
                <a:xfrm>
                  <a:off x="6988186" y="4363897"/>
                  <a:ext cx="3044270" cy="1455478"/>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6" name="Groep 15">
                  <a:extLst>
                    <a:ext uri="{FF2B5EF4-FFF2-40B4-BE49-F238E27FC236}">
                      <a16:creationId xmlns:a16="http://schemas.microsoft.com/office/drawing/2014/main" id="{DE974EA3-D7FC-4650-906F-386CE7BC48ED}"/>
                    </a:ext>
                  </a:extLst>
                </p:cNvPr>
                <p:cNvGrpSpPr/>
                <p:nvPr/>
              </p:nvGrpSpPr>
              <p:grpSpPr>
                <a:xfrm>
                  <a:off x="6028679" y="994608"/>
                  <a:ext cx="5007305" cy="4681414"/>
                  <a:chOff x="5913393" y="1000513"/>
                  <a:chExt cx="5007305" cy="4681414"/>
                </a:xfrm>
              </p:grpSpPr>
              <p:sp>
                <p:nvSpPr>
                  <p:cNvPr id="17" name="Ovaal 16">
                    <a:extLst>
                      <a:ext uri="{FF2B5EF4-FFF2-40B4-BE49-F238E27FC236}">
                        <a16:creationId xmlns:a16="http://schemas.microsoft.com/office/drawing/2014/main" id="{DD249808-24B2-4EDD-A071-2B5BCBB44AAA}"/>
                      </a:ext>
                    </a:extLst>
                  </p:cNvPr>
                  <p:cNvSpPr/>
                  <p:nvPr/>
                </p:nvSpPr>
                <p:spPr>
                  <a:xfrm>
                    <a:off x="6444355" y="1154542"/>
                    <a:ext cx="3911980" cy="1331402"/>
                  </a:xfrm>
                  <a:prstGeom prst="ellipse">
                    <a:avLst/>
                  </a:prstGeom>
                  <a:solidFill>
                    <a:schemeClr val="accent6">
                      <a:lumMod val="40000"/>
                      <a:lumOff val="60000"/>
                      <a:alpha val="40000"/>
                    </a:schemeClr>
                  </a:solidFill>
                  <a:ln>
                    <a:solidFill>
                      <a:schemeClr val="accent6">
                        <a:lumMod val="50000"/>
                      </a:schemeClr>
                    </a:solidFill>
                  </a:ln>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18" name="Pijl: omlaag 17">
                    <a:extLst>
                      <a:ext uri="{FF2B5EF4-FFF2-40B4-BE49-F238E27FC236}">
                        <a16:creationId xmlns:a16="http://schemas.microsoft.com/office/drawing/2014/main" id="{004C8E3A-9FCE-4CE8-8625-5B89502AD7C4}"/>
                      </a:ext>
                    </a:extLst>
                  </p:cNvPr>
                  <p:cNvSpPr/>
                  <p:nvPr/>
                </p:nvSpPr>
                <p:spPr>
                  <a:xfrm>
                    <a:off x="8104091" y="3787791"/>
                    <a:ext cx="625911" cy="1138678"/>
                  </a:xfrm>
                  <a:prstGeom prst="downArrow">
                    <a:avLst/>
                  </a:prstGeom>
                  <a:solidFill>
                    <a:schemeClr val="accent6"/>
                  </a:solidFill>
                  <a:ln>
                    <a:solidFill>
                      <a:schemeClr val="accent6">
                        <a:lumMod val="50000"/>
                      </a:schemeClr>
                    </a:solid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0" name="Vrije vorm: vorm 19">
                    <a:extLst>
                      <a:ext uri="{FF2B5EF4-FFF2-40B4-BE49-F238E27FC236}">
                        <a16:creationId xmlns:a16="http://schemas.microsoft.com/office/drawing/2014/main" id="{4F87A245-96FF-454D-B28E-ABDC02BE62C1}"/>
                      </a:ext>
                    </a:extLst>
                  </p:cNvPr>
                  <p:cNvSpPr/>
                  <p:nvPr/>
                </p:nvSpPr>
                <p:spPr>
                  <a:xfrm>
                    <a:off x="7609908" y="2957380"/>
                    <a:ext cx="1375753" cy="1170873"/>
                  </a:xfrm>
                  <a:custGeom>
                    <a:avLst/>
                    <a:gdLst>
                      <a:gd name="connsiteX0" fmla="*/ 0 w 1375753"/>
                      <a:gd name="connsiteY0" fmla="*/ 585437 h 1170873"/>
                      <a:gd name="connsiteX1" fmla="*/ 687877 w 1375753"/>
                      <a:gd name="connsiteY1" fmla="*/ 0 h 1170873"/>
                      <a:gd name="connsiteX2" fmla="*/ 1375754 w 1375753"/>
                      <a:gd name="connsiteY2" fmla="*/ 585437 h 1170873"/>
                      <a:gd name="connsiteX3" fmla="*/ 687877 w 1375753"/>
                      <a:gd name="connsiteY3" fmla="*/ 1170874 h 1170873"/>
                      <a:gd name="connsiteX4" fmla="*/ 0 w 1375753"/>
                      <a:gd name="connsiteY4" fmla="*/ 585437 h 117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753" h="1170873">
                        <a:moveTo>
                          <a:pt x="0" y="585437"/>
                        </a:moveTo>
                        <a:cubicBezTo>
                          <a:pt x="0" y="262109"/>
                          <a:pt x="307973" y="0"/>
                          <a:pt x="687877" y="0"/>
                        </a:cubicBezTo>
                        <a:cubicBezTo>
                          <a:pt x="1067781" y="0"/>
                          <a:pt x="1375754" y="262109"/>
                          <a:pt x="1375754" y="585437"/>
                        </a:cubicBezTo>
                        <a:cubicBezTo>
                          <a:pt x="1375754" y="908765"/>
                          <a:pt x="1067781" y="1170874"/>
                          <a:pt x="687877" y="1170874"/>
                        </a:cubicBezTo>
                        <a:cubicBezTo>
                          <a:pt x="307973" y="1170874"/>
                          <a:pt x="0" y="908765"/>
                          <a:pt x="0" y="585437"/>
                        </a:cubicBezTo>
                        <a:close/>
                      </a:path>
                    </a:pathLst>
                  </a:custGeom>
                  <a:solidFill>
                    <a:schemeClr val="accent6">
                      <a:lumMod val="75000"/>
                    </a:schemeClr>
                  </a:solidFill>
                  <a:ln>
                    <a:solidFill>
                      <a:schemeClr val="accent6">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1794" tIns="191790" rIns="221794" bIns="191790" numCol="1" spcCol="1270" anchor="ctr" anchorCtr="0">
                    <a:noAutofit/>
                  </a:bodyPr>
                  <a:lstStyle/>
                  <a:p>
                    <a:pPr marL="0" lvl="0" indent="0" algn="ctr" defTabSz="711200">
                      <a:lnSpc>
                        <a:spcPct val="90000"/>
                      </a:lnSpc>
                      <a:spcBef>
                        <a:spcPct val="0"/>
                      </a:spcBef>
                      <a:spcAft>
                        <a:spcPct val="35000"/>
                      </a:spcAft>
                      <a:buNone/>
                    </a:pPr>
                    <a:r>
                      <a:rPr lang="nl-NL" sz="1600" kern="1200" dirty="0"/>
                      <a:t>circulair </a:t>
                    </a:r>
                  </a:p>
                </p:txBody>
              </p:sp>
              <p:sp>
                <p:nvSpPr>
                  <p:cNvPr id="21" name="Vrije vorm: vorm 20">
                    <a:extLst>
                      <a:ext uri="{FF2B5EF4-FFF2-40B4-BE49-F238E27FC236}">
                        <a16:creationId xmlns:a16="http://schemas.microsoft.com/office/drawing/2014/main" id="{39DCAA51-3E78-473D-98F4-91B91EF7B3D9}"/>
                      </a:ext>
                    </a:extLst>
                  </p:cNvPr>
                  <p:cNvSpPr/>
                  <p:nvPr/>
                </p:nvSpPr>
                <p:spPr>
                  <a:xfrm>
                    <a:off x="8080123" y="1184938"/>
                    <a:ext cx="1829609" cy="1300853"/>
                  </a:xfrm>
                  <a:custGeom>
                    <a:avLst/>
                    <a:gdLst>
                      <a:gd name="connsiteX0" fmla="*/ 0 w 1829609"/>
                      <a:gd name="connsiteY0" fmla="*/ 650427 h 1300853"/>
                      <a:gd name="connsiteX1" fmla="*/ 914805 w 1829609"/>
                      <a:gd name="connsiteY1" fmla="*/ 0 h 1300853"/>
                      <a:gd name="connsiteX2" fmla="*/ 1829610 w 1829609"/>
                      <a:gd name="connsiteY2" fmla="*/ 650427 h 1300853"/>
                      <a:gd name="connsiteX3" fmla="*/ 914805 w 1829609"/>
                      <a:gd name="connsiteY3" fmla="*/ 1300854 h 1300853"/>
                      <a:gd name="connsiteX4" fmla="*/ 0 w 1829609"/>
                      <a:gd name="connsiteY4" fmla="*/ 650427 h 1300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609" h="1300853">
                        <a:moveTo>
                          <a:pt x="0" y="650427"/>
                        </a:moveTo>
                        <a:cubicBezTo>
                          <a:pt x="0" y="291206"/>
                          <a:pt x="409572" y="0"/>
                          <a:pt x="914805" y="0"/>
                        </a:cubicBezTo>
                        <a:cubicBezTo>
                          <a:pt x="1420038" y="0"/>
                          <a:pt x="1829610" y="291206"/>
                          <a:pt x="1829610" y="650427"/>
                        </a:cubicBezTo>
                        <a:cubicBezTo>
                          <a:pt x="1829610" y="1009648"/>
                          <a:pt x="1420038" y="1300854"/>
                          <a:pt x="914805" y="1300854"/>
                        </a:cubicBezTo>
                        <a:cubicBezTo>
                          <a:pt x="409572" y="1300854"/>
                          <a:pt x="0" y="1009648"/>
                          <a:pt x="0" y="650427"/>
                        </a:cubicBezTo>
                        <a:close/>
                      </a:path>
                    </a:pathLst>
                  </a:custGeom>
                  <a:solidFill>
                    <a:schemeClr val="accent6">
                      <a:lumMod val="75000"/>
                    </a:schemeClr>
                  </a:solidFill>
                  <a:ln>
                    <a:solidFill>
                      <a:schemeClr val="accent6">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8260" tIns="210826" rIns="288260" bIns="210826" numCol="1" spcCol="1270" anchor="ctr" anchorCtr="0">
                    <a:noAutofit/>
                  </a:bodyPr>
                  <a:lstStyle/>
                  <a:p>
                    <a:pPr marL="0" lvl="0" indent="0" algn="ctr" defTabSz="711200">
                      <a:lnSpc>
                        <a:spcPct val="90000"/>
                      </a:lnSpc>
                      <a:spcBef>
                        <a:spcPct val="0"/>
                      </a:spcBef>
                      <a:spcAft>
                        <a:spcPct val="35000"/>
                      </a:spcAft>
                      <a:buNone/>
                    </a:pPr>
                    <a:r>
                      <a:rPr lang="nl-NL" sz="1600" kern="1200" dirty="0"/>
                      <a:t>milieu-impact</a:t>
                    </a:r>
                  </a:p>
                </p:txBody>
              </p:sp>
              <p:sp>
                <p:nvSpPr>
                  <p:cNvPr id="22" name="Vrije vorm: vorm 21">
                    <a:extLst>
                      <a:ext uri="{FF2B5EF4-FFF2-40B4-BE49-F238E27FC236}">
                        <a16:creationId xmlns:a16="http://schemas.microsoft.com/office/drawing/2014/main" id="{589ABDE2-8399-4E0A-98B6-857C8E5F1B1D}"/>
                      </a:ext>
                    </a:extLst>
                  </p:cNvPr>
                  <p:cNvSpPr/>
                  <p:nvPr/>
                </p:nvSpPr>
                <p:spPr>
                  <a:xfrm>
                    <a:off x="7017485" y="1943806"/>
                    <a:ext cx="1525292" cy="1348308"/>
                  </a:xfrm>
                  <a:custGeom>
                    <a:avLst/>
                    <a:gdLst>
                      <a:gd name="connsiteX0" fmla="*/ 0 w 1525292"/>
                      <a:gd name="connsiteY0" fmla="*/ 674154 h 1348308"/>
                      <a:gd name="connsiteX1" fmla="*/ 762646 w 1525292"/>
                      <a:gd name="connsiteY1" fmla="*/ 0 h 1348308"/>
                      <a:gd name="connsiteX2" fmla="*/ 1525292 w 1525292"/>
                      <a:gd name="connsiteY2" fmla="*/ 674154 h 1348308"/>
                      <a:gd name="connsiteX3" fmla="*/ 762646 w 1525292"/>
                      <a:gd name="connsiteY3" fmla="*/ 1348308 h 1348308"/>
                      <a:gd name="connsiteX4" fmla="*/ 0 w 1525292"/>
                      <a:gd name="connsiteY4" fmla="*/ 674154 h 1348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292" h="1348308">
                        <a:moveTo>
                          <a:pt x="0" y="674154"/>
                        </a:moveTo>
                        <a:cubicBezTo>
                          <a:pt x="0" y="301829"/>
                          <a:pt x="341448" y="0"/>
                          <a:pt x="762646" y="0"/>
                        </a:cubicBezTo>
                        <a:cubicBezTo>
                          <a:pt x="1183844" y="0"/>
                          <a:pt x="1525292" y="301829"/>
                          <a:pt x="1525292" y="674154"/>
                        </a:cubicBezTo>
                        <a:cubicBezTo>
                          <a:pt x="1525292" y="1046479"/>
                          <a:pt x="1183844" y="1348308"/>
                          <a:pt x="762646" y="1348308"/>
                        </a:cubicBezTo>
                        <a:cubicBezTo>
                          <a:pt x="341448" y="1348308"/>
                          <a:pt x="0" y="1046479"/>
                          <a:pt x="0" y="674154"/>
                        </a:cubicBezTo>
                        <a:close/>
                      </a:path>
                    </a:pathLst>
                  </a:custGeom>
                  <a:solidFill>
                    <a:schemeClr val="accent6">
                      <a:lumMod val="75000"/>
                    </a:schemeClr>
                  </a:solidFill>
                  <a:ln>
                    <a:solidFill>
                      <a:schemeClr val="accent6">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694" tIns="217775" rIns="243694" bIns="217775" numCol="1" spcCol="1270" anchor="ctr" anchorCtr="0">
                    <a:noAutofit/>
                  </a:bodyPr>
                  <a:lstStyle/>
                  <a:p>
                    <a:pPr marL="0" lvl="0" indent="0" algn="ctr" defTabSz="711200">
                      <a:lnSpc>
                        <a:spcPct val="90000"/>
                      </a:lnSpc>
                      <a:spcBef>
                        <a:spcPct val="0"/>
                      </a:spcBef>
                      <a:spcAft>
                        <a:spcPct val="35000"/>
                      </a:spcAft>
                      <a:buNone/>
                    </a:pPr>
                    <a:r>
                      <a:rPr lang="nl-NL" sz="1600" kern="1200" dirty="0">
                        <a:latin typeface="+mn-lt"/>
                      </a:rPr>
                      <a:t>energie-effici</a:t>
                    </a:r>
                    <a:r>
                      <a:rPr lang="nl-NL" sz="1600" kern="1200" dirty="0">
                        <a:latin typeface="+mn-lt"/>
                        <a:cs typeface="Calibri" panose="020F0502020204030204" pitchFamily="34" charset="0"/>
                      </a:rPr>
                      <a:t>ënt</a:t>
                    </a:r>
                    <a:endParaRPr lang="nl-NL" sz="1600" kern="1200" dirty="0">
                      <a:latin typeface="+mn-lt"/>
                    </a:endParaRPr>
                  </a:p>
                </p:txBody>
              </p:sp>
              <p:sp>
                <p:nvSpPr>
                  <p:cNvPr id="23" name="Vorm 22">
                    <a:extLst>
                      <a:ext uri="{FF2B5EF4-FFF2-40B4-BE49-F238E27FC236}">
                        <a16:creationId xmlns:a16="http://schemas.microsoft.com/office/drawing/2014/main" id="{964601C2-4F41-4EC2-9354-0FF6D5457B6E}"/>
                      </a:ext>
                    </a:extLst>
                  </p:cNvPr>
                  <p:cNvSpPr/>
                  <p:nvPr/>
                </p:nvSpPr>
                <p:spPr>
                  <a:xfrm>
                    <a:off x="6263825" y="1000513"/>
                    <a:ext cx="4262419" cy="3266254"/>
                  </a:xfrm>
                  <a:prstGeom prst="funnel">
                    <a:avLst/>
                  </a:prstGeom>
                  <a:ln>
                    <a:solidFill>
                      <a:schemeClr val="accent6">
                        <a:lumMod val="50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9" name="Vrije vorm: vorm 18">
                    <a:extLst>
                      <a:ext uri="{FF2B5EF4-FFF2-40B4-BE49-F238E27FC236}">
                        <a16:creationId xmlns:a16="http://schemas.microsoft.com/office/drawing/2014/main" id="{6B7EB6DF-A436-419B-809B-CA0B39CE5771}"/>
                      </a:ext>
                    </a:extLst>
                  </p:cNvPr>
                  <p:cNvSpPr/>
                  <p:nvPr/>
                </p:nvSpPr>
                <p:spPr>
                  <a:xfrm>
                    <a:off x="5913393" y="4857016"/>
                    <a:ext cx="5007305" cy="824911"/>
                  </a:xfrm>
                  <a:custGeom>
                    <a:avLst/>
                    <a:gdLst>
                      <a:gd name="connsiteX0" fmla="*/ 0 w 5007305"/>
                      <a:gd name="connsiteY0" fmla="*/ 0 h 824911"/>
                      <a:gd name="connsiteX1" fmla="*/ 5007305 w 5007305"/>
                      <a:gd name="connsiteY1" fmla="*/ 0 h 824911"/>
                      <a:gd name="connsiteX2" fmla="*/ 5007305 w 5007305"/>
                      <a:gd name="connsiteY2" fmla="*/ 824911 h 824911"/>
                      <a:gd name="connsiteX3" fmla="*/ 0 w 5007305"/>
                      <a:gd name="connsiteY3" fmla="*/ 824911 h 824911"/>
                      <a:gd name="connsiteX4" fmla="*/ 0 w 5007305"/>
                      <a:gd name="connsiteY4" fmla="*/ 0 h 82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305" h="824911">
                        <a:moveTo>
                          <a:pt x="0" y="0"/>
                        </a:moveTo>
                        <a:lnTo>
                          <a:pt x="5007305" y="0"/>
                        </a:lnTo>
                        <a:lnTo>
                          <a:pt x="5007305" y="824911"/>
                        </a:lnTo>
                        <a:lnTo>
                          <a:pt x="0" y="824911"/>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ctr" defTabSz="889000">
                      <a:lnSpc>
                        <a:spcPct val="90000"/>
                      </a:lnSpc>
                      <a:spcBef>
                        <a:spcPct val="0"/>
                      </a:spcBef>
                      <a:buNone/>
                    </a:pPr>
                    <a:r>
                      <a:rPr lang="nl-NL" sz="2000" b="1" dirty="0">
                        <a:solidFill>
                          <a:schemeClr val="accent6">
                            <a:lumMod val="50000"/>
                          </a:schemeClr>
                        </a:solidFill>
                      </a:rPr>
                      <a:t>duurzaam</a:t>
                    </a:r>
                    <a:r>
                      <a:rPr lang="nl-NL" sz="2000" b="1" kern="1200" dirty="0">
                        <a:solidFill>
                          <a:schemeClr val="accent6">
                            <a:lumMod val="50000"/>
                          </a:schemeClr>
                        </a:solidFill>
                      </a:rPr>
                      <a:t> </a:t>
                    </a:r>
                  </a:p>
                  <a:p>
                    <a:pPr marL="0" lvl="0" indent="0" algn="ctr" defTabSz="889000">
                      <a:lnSpc>
                        <a:spcPct val="90000"/>
                      </a:lnSpc>
                      <a:spcBef>
                        <a:spcPct val="0"/>
                      </a:spcBef>
                      <a:buNone/>
                    </a:pPr>
                    <a:r>
                      <a:rPr lang="nl-NL" sz="2000" b="1" kern="1200" dirty="0">
                        <a:solidFill>
                          <a:schemeClr val="accent6">
                            <a:lumMod val="50000"/>
                          </a:schemeClr>
                        </a:solidFill>
                      </a:rPr>
                      <a:t>bouwwerk</a:t>
                    </a:r>
                  </a:p>
                </p:txBody>
              </p:sp>
            </p:grpSp>
          </p:grpSp>
          <p:grpSp>
            <p:nvGrpSpPr>
              <p:cNvPr id="13" name="Groep 12">
                <a:extLst>
                  <a:ext uri="{FF2B5EF4-FFF2-40B4-BE49-F238E27FC236}">
                    <a16:creationId xmlns:a16="http://schemas.microsoft.com/office/drawing/2014/main" id="{D2100B68-4F6D-487F-B8B2-5014CA23FEB5}"/>
                  </a:ext>
                </a:extLst>
              </p:cNvPr>
              <p:cNvGrpSpPr/>
              <p:nvPr/>
            </p:nvGrpSpPr>
            <p:grpSpPr>
              <a:xfrm>
                <a:off x="6971020" y="1629607"/>
                <a:ext cx="1259113" cy="1112256"/>
                <a:chOff x="670718" y="271536"/>
                <a:chExt cx="1618528" cy="1287899"/>
              </a:xfrm>
            </p:grpSpPr>
            <p:sp>
              <p:nvSpPr>
                <p:cNvPr id="14" name="Ovaal 13">
                  <a:extLst>
                    <a:ext uri="{FF2B5EF4-FFF2-40B4-BE49-F238E27FC236}">
                      <a16:creationId xmlns:a16="http://schemas.microsoft.com/office/drawing/2014/main" id="{C1C6705E-7B1B-416F-AA0F-CCBA3CDC1460}"/>
                    </a:ext>
                  </a:extLst>
                </p:cNvPr>
                <p:cNvSpPr/>
                <p:nvPr/>
              </p:nvSpPr>
              <p:spPr>
                <a:xfrm>
                  <a:off x="670718" y="271536"/>
                  <a:ext cx="1618528" cy="1287899"/>
                </a:xfrm>
                <a:prstGeom prst="ellipse">
                  <a:avLst/>
                </a:prstGeom>
                <a:solidFill>
                  <a:schemeClr val="accent6">
                    <a:lumMod val="75000"/>
                  </a:schemeClr>
                </a:solidFill>
                <a:ln>
                  <a:solidFill>
                    <a:schemeClr val="accent6">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al 4">
                  <a:extLst>
                    <a:ext uri="{FF2B5EF4-FFF2-40B4-BE49-F238E27FC236}">
                      <a16:creationId xmlns:a16="http://schemas.microsoft.com/office/drawing/2014/main" id="{F6338C71-1016-4FF2-BF7C-66149D491F52}"/>
                    </a:ext>
                  </a:extLst>
                </p:cNvPr>
                <p:cNvSpPr txBox="1"/>
                <p:nvPr/>
              </p:nvSpPr>
              <p:spPr>
                <a:xfrm>
                  <a:off x="1007027" y="460144"/>
                  <a:ext cx="1024681" cy="91068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dirty="0"/>
                    <a:t>natuur-inclusief</a:t>
                  </a:r>
                  <a:endParaRPr lang="nl-NL" sz="1600" kern="1200" dirty="0"/>
                </a:p>
              </p:txBody>
            </p:sp>
          </p:grpSp>
        </p:grpSp>
      </p:grpSp>
      <p:sp>
        <p:nvSpPr>
          <p:cNvPr id="2" name="Titel 1">
            <a:extLst>
              <a:ext uri="{FF2B5EF4-FFF2-40B4-BE49-F238E27FC236}">
                <a16:creationId xmlns:a16="http://schemas.microsoft.com/office/drawing/2014/main" id="{E411028E-F771-479F-9A9E-74501F73FB5B}"/>
              </a:ext>
            </a:extLst>
          </p:cNvPr>
          <p:cNvSpPr>
            <a:spLocks noGrp="1"/>
          </p:cNvSpPr>
          <p:nvPr>
            <p:ph type="title"/>
          </p:nvPr>
        </p:nvSpPr>
        <p:spPr>
          <a:xfrm>
            <a:off x="824400" y="299271"/>
            <a:ext cx="10515600" cy="789420"/>
          </a:xfrm>
        </p:spPr>
        <p:txBody>
          <a:bodyPr>
            <a:normAutofit/>
          </a:bodyPr>
          <a:lstStyle/>
          <a:p>
            <a:r>
              <a:rPr lang="nl-NL" dirty="0"/>
              <a:t>Begrippen en termen</a:t>
            </a:r>
          </a:p>
        </p:txBody>
      </p:sp>
      <p:sp>
        <p:nvSpPr>
          <p:cNvPr id="12" name="Tijdelijke aanduiding voor inhoud 11">
            <a:extLst>
              <a:ext uri="{FF2B5EF4-FFF2-40B4-BE49-F238E27FC236}">
                <a16:creationId xmlns:a16="http://schemas.microsoft.com/office/drawing/2014/main" id="{F0F7D1C6-1352-4B43-8B1D-58358F4EFF10}"/>
              </a:ext>
            </a:extLst>
          </p:cNvPr>
          <p:cNvSpPr>
            <a:spLocks noGrp="1"/>
          </p:cNvSpPr>
          <p:nvPr>
            <p:ph idx="1"/>
          </p:nvPr>
        </p:nvSpPr>
        <p:spPr>
          <a:xfrm>
            <a:off x="5528107" y="1154546"/>
            <a:ext cx="5983149" cy="4865399"/>
          </a:xfrm>
        </p:spPr>
        <p:txBody>
          <a:bodyPr/>
          <a:lstStyle/>
          <a:p>
            <a:pPr>
              <a:lnSpc>
                <a:spcPct val="100000"/>
              </a:lnSpc>
              <a:spcBef>
                <a:spcPts val="0"/>
              </a:spcBef>
            </a:pPr>
            <a:r>
              <a:rPr lang="nl-NL" sz="2000" dirty="0">
                <a:latin typeface="Candara" panose="020E0502030303020204" pitchFamily="34" charset="0"/>
              </a:rPr>
              <a:t>Milieu-impact: uitstoot emissies, uitputting grondstoffen, behoud bestaande waarde</a:t>
            </a:r>
          </a:p>
          <a:p>
            <a:pPr>
              <a:lnSpc>
                <a:spcPct val="100000"/>
              </a:lnSpc>
              <a:spcBef>
                <a:spcPts val="0"/>
              </a:spcBef>
            </a:pPr>
            <a:endParaRPr lang="nl-NL" sz="2000" dirty="0">
              <a:latin typeface="Candara" panose="020E0502030303020204" pitchFamily="34" charset="0"/>
            </a:endParaRPr>
          </a:p>
          <a:p>
            <a:pPr>
              <a:lnSpc>
                <a:spcPct val="100000"/>
              </a:lnSpc>
              <a:spcBef>
                <a:spcPts val="0"/>
              </a:spcBef>
            </a:pPr>
            <a:r>
              <a:rPr lang="nl-NL" sz="2000" dirty="0">
                <a:latin typeface="Candara" panose="020E0502030303020204" pitchFamily="34" charset="0"/>
              </a:rPr>
              <a:t>Energie-effici</a:t>
            </a:r>
            <a:r>
              <a:rPr lang="nl-NL" sz="2000" dirty="0">
                <a:latin typeface="Candara" panose="020E0502030303020204" pitchFamily="34" charset="0"/>
                <a:cs typeface="Calibri" panose="020F0502020204030204" pitchFamily="34" charset="0"/>
              </a:rPr>
              <a:t>ënt: niet meer energie gebruiken voor een product of een dienst als voor de productie en het gebruik ervan nodig is</a:t>
            </a:r>
          </a:p>
          <a:p>
            <a:pPr>
              <a:lnSpc>
                <a:spcPct val="100000"/>
              </a:lnSpc>
              <a:spcBef>
                <a:spcPts val="0"/>
              </a:spcBef>
            </a:pPr>
            <a:endParaRPr lang="nl-NL" sz="2000" dirty="0">
              <a:latin typeface="Candara" panose="020E0502030303020204" pitchFamily="34" charset="0"/>
              <a:cs typeface="Calibri" panose="020F0502020204030204" pitchFamily="34" charset="0"/>
            </a:endParaRPr>
          </a:p>
          <a:p>
            <a:pPr>
              <a:lnSpc>
                <a:spcPct val="100000"/>
              </a:lnSpc>
              <a:spcBef>
                <a:spcPts val="0"/>
              </a:spcBef>
            </a:pPr>
            <a:r>
              <a:rPr lang="nl-NL" sz="2000" dirty="0">
                <a:latin typeface="Candara" panose="020E0502030303020204" pitchFamily="34" charset="0"/>
                <a:cs typeface="Calibri" panose="020F0502020204030204" pitchFamily="34" charset="0"/>
              </a:rPr>
              <a:t>Circulair: hergebruik en recycling, hernieuwbaar, biobased, </a:t>
            </a:r>
            <a:r>
              <a:rPr lang="nl-NL" sz="2000" dirty="0" err="1">
                <a:latin typeface="Candara" panose="020E0502030303020204" pitchFamily="34" charset="0"/>
                <a:cs typeface="Calibri" panose="020F0502020204030204" pitchFamily="34" charset="0"/>
              </a:rPr>
              <a:t>losmaakbaar</a:t>
            </a:r>
            <a:endParaRPr lang="nl-NL" sz="2000" dirty="0">
              <a:latin typeface="Candara" panose="020E0502030303020204" pitchFamily="34" charset="0"/>
              <a:cs typeface="Calibri" panose="020F0502020204030204" pitchFamily="34" charset="0"/>
            </a:endParaRPr>
          </a:p>
          <a:p>
            <a:pPr>
              <a:lnSpc>
                <a:spcPct val="100000"/>
              </a:lnSpc>
              <a:spcBef>
                <a:spcPts val="0"/>
              </a:spcBef>
            </a:pPr>
            <a:endParaRPr lang="nl-NL" sz="2000" dirty="0">
              <a:latin typeface="Candara" panose="020E0502030303020204" pitchFamily="34" charset="0"/>
              <a:cs typeface="Calibri" panose="020F0502020204030204" pitchFamily="34" charset="0"/>
            </a:endParaRPr>
          </a:p>
          <a:p>
            <a:pPr>
              <a:lnSpc>
                <a:spcPct val="100000"/>
              </a:lnSpc>
              <a:spcBef>
                <a:spcPts val="0"/>
              </a:spcBef>
            </a:pPr>
            <a:r>
              <a:rPr lang="nl-NL" sz="2000" dirty="0">
                <a:latin typeface="Candara" panose="020E0502030303020204" pitchFamily="34" charset="0"/>
                <a:cs typeface="Calibri" panose="020F0502020204030204" pitchFamily="34" charset="0"/>
              </a:rPr>
              <a:t>Industrieel en modulair: fabrieksmatig bouwen met gestandaardiseerde maatvoering</a:t>
            </a:r>
          </a:p>
          <a:p>
            <a:pPr>
              <a:lnSpc>
                <a:spcPct val="100000"/>
              </a:lnSpc>
              <a:spcBef>
                <a:spcPts val="0"/>
              </a:spcBef>
            </a:pPr>
            <a:endParaRPr lang="nl-NL" sz="2000" dirty="0">
              <a:latin typeface="Candara" panose="020E0502030303020204" pitchFamily="34" charset="0"/>
              <a:cs typeface="Calibri" panose="020F0502020204030204" pitchFamily="34" charset="0"/>
            </a:endParaRPr>
          </a:p>
          <a:p>
            <a:pPr>
              <a:lnSpc>
                <a:spcPct val="100000"/>
              </a:lnSpc>
              <a:spcBef>
                <a:spcPts val="0"/>
              </a:spcBef>
            </a:pPr>
            <a:r>
              <a:rPr lang="nl-NL" sz="2000" dirty="0" err="1">
                <a:latin typeface="Candara" panose="020E0502030303020204" pitchFamily="34" charset="0"/>
                <a:cs typeface="Calibri" panose="020F0502020204030204" pitchFamily="34" charset="0"/>
              </a:rPr>
              <a:t>Natuurinclusief</a:t>
            </a:r>
            <a:r>
              <a:rPr lang="nl-NL" sz="2000" dirty="0">
                <a:latin typeface="Candara" panose="020E0502030303020204" pitchFamily="34" charset="0"/>
                <a:cs typeface="Calibri" panose="020F0502020204030204" pitchFamily="34" charset="0"/>
              </a:rPr>
              <a:t>: natuur integreren in de gebouwde omgeving.</a:t>
            </a:r>
          </a:p>
          <a:p>
            <a:pPr marL="0" indent="0">
              <a:buNone/>
            </a:pPr>
            <a:endParaRPr lang="nl-NL" dirty="0"/>
          </a:p>
        </p:txBody>
      </p:sp>
      <p:sp>
        <p:nvSpPr>
          <p:cNvPr id="4" name="Tijdelijke aanduiding voor dianummer 3">
            <a:extLst>
              <a:ext uri="{FF2B5EF4-FFF2-40B4-BE49-F238E27FC236}">
                <a16:creationId xmlns:a16="http://schemas.microsoft.com/office/drawing/2014/main" id="{32262DDB-17BD-4E62-8BCB-F8B4E20F8454}"/>
              </a:ext>
            </a:extLst>
          </p:cNvPr>
          <p:cNvSpPr>
            <a:spLocks noGrp="1"/>
          </p:cNvSpPr>
          <p:nvPr>
            <p:ph type="sldNum" sz="quarter" idx="12"/>
          </p:nvPr>
        </p:nvSpPr>
        <p:spPr/>
        <p:txBody>
          <a:bodyPr/>
          <a:lstStyle/>
          <a:p>
            <a:fld id="{993A4BE7-94F8-43D0-A956-A40AC5AB901E}" type="slidenum">
              <a:rPr lang="nl-NL" smtClean="0"/>
              <a:t>13</a:t>
            </a:fld>
            <a:endParaRPr lang="nl-NL" dirty="0"/>
          </a:p>
        </p:txBody>
      </p:sp>
    </p:spTree>
    <p:extLst>
      <p:ext uri="{BB962C8B-B14F-4D97-AF65-F5344CB8AC3E}">
        <p14:creationId xmlns:p14="http://schemas.microsoft.com/office/powerpoint/2010/main" val="1568621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89E383-2F77-4240-AE86-7D357141847D}"/>
              </a:ext>
            </a:extLst>
          </p:cNvPr>
          <p:cNvSpPr>
            <a:spLocks noGrp="1"/>
          </p:cNvSpPr>
          <p:nvPr>
            <p:ph type="title"/>
          </p:nvPr>
        </p:nvSpPr>
        <p:spPr/>
        <p:txBody>
          <a:bodyPr>
            <a:normAutofit/>
          </a:bodyPr>
          <a:lstStyle/>
          <a:p>
            <a:r>
              <a:rPr lang="nl-NL" dirty="0"/>
              <a:t>Integrale beoordeling met NMD-Milieuprestatie</a:t>
            </a:r>
          </a:p>
        </p:txBody>
      </p:sp>
      <p:sp>
        <p:nvSpPr>
          <p:cNvPr id="3" name="Tijdelijke aanduiding voor inhoud 2">
            <a:extLst>
              <a:ext uri="{FF2B5EF4-FFF2-40B4-BE49-F238E27FC236}">
                <a16:creationId xmlns:a16="http://schemas.microsoft.com/office/drawing/2014/main" id="{3201183D-C8B0-4986-A116-4CEE50BB3669}"/>
              </a:ext>
            </a:extLst>
          </p:cNvPr>
          <p:cNvSpPr>
            <a:spLocks noGrp="1"/>
          </p:cNvSpPr>
          <p:nvPr>
            <p:ph idx="1"/>
          </p:nvPr>
        </p:nvSpPr>
        <p:spPr>
          <a:xfrm>
            <a:off x="5822066" y="1311564"/>
            <a:ext cx="5903088" cy="4865399"/>
          </a:xfrm>
        </p:spPr>
        <p:txBody>
          <a:bodyPr>
            <a:normAutofit fontScale="92500" lnSpcReduction="10000"/>
          </a:bodyPr>
          <a:lstStyle/>
          <a:p>
            <a:pPr>
              <a:lnSpc>
                <a:spcPct val="100000"/>
              </a:lnSpc>
              <a:spcBef>
                <a:spcPts val="0"/>
              </a:spcBef>
            </a:pPr>
            <a:r>
              <a:rPr lang="nl-NL" sz="2000" dirty="0">
                <a:latin typeface="Candara" panose="020E0502030303020204" pitchFamily="34" charset="0"/>
              </a:rPr>
              <a:t>Milieuprestatie van bouwwerken berekent de milieu-impact / milieukwaliteit van de in een bouwwerk gebruikte materialen en bouwproducten.</a:t>
            </a:r>
          </a:p>
          <a:p>
            <a:pPr>
              <a:lnSpc>
                <a:spcPct val="100000"/>
              </a:lnSpc>
              <a:spcBef>
                <a:spcPts val="0"/>
              </a:spcBef>
            </a:pPr>
            <a:endParaRPr lang="nl-NL" sz="2000" dirty="0">
              <a:latin typeface="Candara" panose="020E0502030303020204" pitchFamily="34" charset="0"/>
            </a:endParaRPr>
          </a:p>
          <a:p>
            <a:pPr>
              <a:lnSpc>
                <a:spcPct val="100000"/>
              </a:lnSpc>
              <a:spcBef>
                <a:spcPts val="0"/>
              </a:spcBef>
            </a:pPr>
            <a:r>
              <a:rPr lang="nl-NL" sz="2000" dirty="0">
                <a:latin typeface="Candara" panose="020E0502030303020204" pitchFamily="34" charset="0"/>
              </a:rPr>
              <a:t>Integrale afweging van milieueffecten:</a:t>
            </a:r>
          </a:p>
          <a:p>
            <a:pPr lvl="1">
              <a:lnSpc>
                <a:spcPct val="100000"/>
              </a:lnSpc>
              <a:spcBef>
                <a:spcPts val="0"/>
              </a:spcBef>
            </a:pPr>
            <a:r>
              <a:rPr lang="nl-NL" sz="2000" dirty="0">
                <a:latin typeface="Candara" panose="020E0502030303020204" pitchFamily="34" charset="0"/>
              </a:rPr>
              <a:t>Uitputting van grondstoffen</a:t>
            </a:r>
          </a:p>
          <a:p>
            <a:pPr lvl="1">
              <a:lnSpc>
                <a:spcPct val="100000"/>
              </a:lnSpc>
              <a:spcBef>
                <a:spcPts val="0"/>
              </a:spcBef>
            </a:pPr>
            <a:r>
              <a:rPr lang="nl-NL" sz="2000" dirty="0">
                <a:latin typeface="Candara" panose="020E0502030303020204" pitchFamily="34" charset="0"/>
              </a:rPr>
              <a:t>Uitstoot van stoffen die slecht zijn voor de natuur, de mens en de leefomgeving, o.a. broeikaseffect, verzuring, vermesting</a:t>
            </a:r>
          </a:p>
          <a:p>
            <a:pPr marL="457200" lvl="1" indent="0">
              <a:lnSpc>
                <a:spcPct val="100000"/>
              </a:lnSpc>
              <a:spcBef>
                <a:spcPts val="0"/>
              </a:spcBef>
              <a:buNone/>
            </a:pPr>
            <a:endParaRPr lang="nl-NL" dirty="0">
              <a:latin typeface="Candara" panose="020E0502030303020204" pitchFamily="34" charset="0"/>
            </a:endParaRPr>
          </a:p>
          <a:p>
            <a:pPr>
              <a:lnSpc>
                <a:spcPct val="100000"/>
              </a:lnSpc>
              <a:spcBef>
                <a:spcPts val="0"/>
              </a:spcBef>
            </a:pPr>
            <a:r>
              <a:rPr lang="nl-NL" sz="2000" dirty="0">
                <a:latin typeface="Candara" panose="020E0502030303020204" pitchFamily="34" charset="0"/>
              </a:rPr>
              <a:t>NMD-data en MKI-berekening vormen input voor berekeningen die een indicatie geven voor de </a:t>
            </a:r>
            <a:r>
              <a:rPr lang="nl-NL" sz="2000" dirty="0" err="1">
                <a:latin typeface="Candara" panose="020E0502030303020204" pitchFamily="34" charset="0"/>
              </a:rPr>
              <a:t>milieugerelateerde</a:t>
            </a:r>
            <a:r>
              <a:rPr lang="nl-NL" sz="2000" dirty="0">
                <a:latin typeface="Candara" panose="020E0502030303020204" pitchFamily="34" charset="0"/>
              </a:rPr>
              <a:t> circulariteit van het bouwwerk</a:t>
            </a:r>
          </a:p>
          <a:p>
            <a:pPr>
              <a:lnSpc>
                <a:spcPct val="100000"/>
              </a:lnSpc>
              <a:spcBef>
                <a:spcPts val="0"/>
              </a:spcBef>
            </a:pPr>
            <a:endParaRPr lang="nl-NL" sz="2000" dirty="0">
              <a:latin typeface="Candara" panose="020E0502030303020204" pitchFamily="34" charset="0"/>
            </a:endParaRPr>
          </a:p>
          <a:p>
            <a:pPr>
              <a:lnSpc>
                <a:spcPct val="100000"/>
              </a:lnSpc>
              <a:spcBef>
                <a:spcPts val="0"/>
              </a:spcBef>
            </a:pPr>
            <a:r>
              <a:rPr lang="nl-NL" sz="2000" dirty="0">
                <a:latin typeface="Candara" panose="020E0502030303020204" pitchFamily="34" charset="0"/>
              </a:rPr>
              <a:t>Berekeningen met behulp van software</a:t>
            </a:r>
          </a:p>
          <a:p>
            <a:pPr lvl="1">
              <a:lnSpc>
                <a:spcPct val="100000"/>
              </a:lnSpc>
              <a:spcBef>
                <a:spcPts val="0"/>
              </a:spcBef>
            </a:pPr>
            <a:r>
              <a:rPr lang="nl-NL" sz="2000" dirty="0">
                <a:latin typeface="Candara" panose="020E0502030303020204" pitchFamily="34" charset="0"/>
              </a:rPr>
              <a:t>Gebouwen: MPG-berekening met diverse softwarepakketten</a:t>
            </a:r>
          </a:p>
          <a:p>
            <a:pPr lvl="1">
              <a:lnSpc>
                <a:spcPct val="100000"/>
              </a:lnSpc>
              <a:spcBef>
                <a:spcPts val="0"/>
              </a:spcBef>
            </a:pPr>
            <a:r>
              <a:rPr lang="nl-NL" sz="2000" dirty="0">
                <a:latin typeface="Candara" panose="020E0502030303020204" pitchFamily="34" charset="0"/>
              </a:rPr>
              <a:t>GWW-werken: MKI-berekening met Dubocalc</a:t>
            </a:r>
          </a:p>
          <a:p>
            <a:pPr lvl="2"/>
            <a:endParaRPr lang="nl-NL" dirty="0">
              <a:latin typeface="Candara" panose="020E0502030303020204" pitchFamily="34" charset="0"/>
            </a:endParaRPr>
          </a:p>
          <a:p>
            <a:pPr lvl="2"/>
            <a:endParaRPr lang="nl-NL" dirty="0"/>
          </a:p>
          <a:p>
            <a:endParaRPr lang="nl-NL" dirty="0"/>
          </a:p>
        </p:txBody>
      </p:sp>
      <p:sp>
        <p:nvSpPr>
          <p:cNvPr id="4" name="Tijdelijke aanduiding voor dianummer 3">
            <a:extLst>
              <a:ext uri="{FF2B5EF4-FFF2-40B4-BE49-F238E27FC236}">
                <a16:creationId xmlns:a16="http://schemas.microsoft.com/office/drawing/2014/main" id="{A1D2DCFA-D244-4024-B134-A8838D6FC449}"/>
              </a:ext>
            </a:extLst>
          </p:cNvPr>
          <p:cNvSpPr>
            <a:spLocks noGrp="1"/>
          </p:cNvSpPr>
          <p:nvPr>
            <p:ph type="sldNum" sz="quarter" idx="12"/>
          </p:nvPr>
        </p:nvSpPr>
        <p:spPr/>
        <p:txBody>
          <a:bodyPr/>
          <a:lstStyle/>
          <a:p>
            <a:fld id="{993A4BE7-94F8-43D0-A956-A40AC5AB901E}" type="slidenum">
              <a:rPr lang="nl-NL" smtClean="0"/>
              <a:t>14</a:t>
            </a:fld>
            <a:endParaRPr lang="nl-NL" dirty="0"/>
          </a:p>
        </p:txBody>
      </p:sp>
      <p:grpSp>
        <p:nvGrpSpPr>
          <p:cNvPr id="40" name="Groep 39">
            <a:extLst>
              <a:ext uri="{FF2B5EF4-FFF2-40B4-BE49-F238E27FC236}">
                <a16:creationId xmlns:a16="http://schemas.microsoft.com/office/drawing/2014/main" id="{DB24DA5A-D52C-4409-8238-ACD3780755B5}"/>
              </a:ext>
            </a:extLst>
          </p:cNvPr>
          <p:cNvGrpSpPr/>
          <p:nvPr/>
        </p:nvGrpSpPr>
        <p:grpSpPr>
          <a:xfrm>
            <a:off x="373868" y="1516107"/>
            <a:ext cx="4993863" cy="3823437"/>
            <a:chOff x="373868" y="1516107"/>
            <a:chExt cx="4993863" cy="3823437"/>
          </a:xfrm>
        </p:grpSpPr>
        <p:grpSp>
          <p:nvGrpSpPr>
            <p:cNvPr id="29" name="Groep 28">
              <a:extLst>
                <a:ext uri="{FF2B5EF4-FFF2-40B4-BE49-F238E27FC236}">
                  <a16:creationId xmlns:a16="http://schemas.microsoft.com/office/drawing/2014/main" id="{246D5C20-7BD7-4C3B-ADFA-D3B9DF9F4031}"/>
                </a:ext>
              </a:extLst>
            </p:cNvPr>
            <p:cNvGrpSpPr/>
            <p:nvPr/>
          </p:nvGrpSpPr>
          <p:grpSpPr>
            <a:xfrm>
              <a:off x="3783527" y="2851828"/>
              <a:ext cx="1584204" cy="1243858"/>
              <a:chOff x="1035912" y="-871099"/>
              <a:chExt cx="1334907" cy="1287899"/>
            </a:xfrm>
            <a:solidFill>
              <a:schemeClr val="accent6">
                <a:lumMod val="75000"/>
              </a:schemeClr>
            </a:solidFill>
          </p:grpSpPr>
          <p:sp>
            <p:nvSpPr>
              <p:cNvPr id="30" name="Ovaal 29">
                <a:extLst>
                  <a:ext uri="{FF2B5EF4-FFF2-40B4-BE49-F238E27FC236}">
                    <a16:creationId xmlns:a16="http://schemas.microsoft.com/office/drawing/2014/main" id="{AECF7601-8F56-4387-A789-03E0B88F8C2D}"/>
                  </a:ext>
                </a:extLst>
              </p:cNvPr>
              <p:cNvSpPr/>
              <p:nvPr/>
            </p:nvSpPr>
            <p:spPr>
              <a:xfrm>
                <a:off x="1035912" y="-871099"/>
                <a:ext cx="1334907" cy="1287899"/>
              </a:xfrm>
              <a:prstGeom prst="ellipse">
                <a:avLst/>
              </a:prstGeom>
              <a:solidFill>
                <a:schemeClr val="accent6">
                  <a:lumMod val="60000"/>
                  <a:lumOff val="40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Ovaal 4">
                <a:extLst>
                  <a:ext uri="{FF2B5EF4-FFF2-40B4-BE49-F238E27FC236}">
                    <a16:creationId xmlns:a16="http://schemas.microsoft.com/office/drawing/2014/main" id="{49C27D62-3BA9-4F5C-A60B-D7E02798F438}"/>
                  </a:ext>
                </a:extLst>
              </p:cNvPr>
              <p:cNvSpPr txBox="1"/>
              <p:nvPr/>
            </p:nvSpPr>
            <p:spPr>
              <a:xfrm>
                <a:off x="1291720" y="-665867"/>
                <a:ext cx="847652" cy="910683"/>
              </a:xfrm>
              <a:prstGeom prst="rect">
                <a:avLst/>
              </a:prstGeom>
              <a:solidFill>
                <a:schemeClr val="accent6">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dirty="0"/>
                  <a:t>industrieel &amp; modulair</a:t>
                </a:r>
                <a:endParaRPr lang="nl-NL" sz="1600" kern="1200" dirty="0"/>
              </a:p>
            </p:txBody>
          </p:sp>
        </p:grpSp>
        <p:grpSp>
          <p:nvGrpSpPr>
            <p:cNvPr id="26" name="Groep 25">
              <a:extLst>
                <a:ext uri="{FF2B5EF4-FFF2-40B4-BE49-F238E27FC236}">
                  <a16:creationId xmlns:a16="http://schemas.microsoft.com/office/drawing/2014/main" id="{5908A593-75A4-46B0-A852-BB6A45A747E6}"/>
                </a:ext>
              </a:extLst>
            </p:cNvPr>
            <p:cNvGrpSpPr/>
            <p:nvPr/>
          </p:nvGrpSpPr>
          <p:grpSpPr>
            <a:xfrm>
              <a:off x="2699368" y="1747777"/>
              <a:ext cx="1892323" cy="1586373"/>
              <a:chOff x="818026" y="208027"/>
              <a:chExt cx="1594538" cy="1376133"/>
            </a:xfrm>
            <a:solidFill>
              <a:schemeClr val="accent6">
                <a:lumMod val="75000"/>
              </a:schemeClr>
            </a:solidFill>
          </p:grpSpPr>
          <p:sp>
            <p:nvSpPr>
              <p:cNvPr id="27" name="Ovaal 26">
                <a:extLst>
                  <a:ext uri="{FF2B5EF4-FFF2-40B4-BE49-F238E27FC236}">
                    <a16:creationId xmlns:a16="http://schemas.microsoft.com/office/drawing/2014/main" id="{13DECB0C-3B3D-41DF-8680-FD52B876E4F2}"/>
                  </a:ext>
                </a:extLst>
              </p:cNvPr>
              <p:cNvSpPr/>
              <p:nvPr/>
            </p:nvSpPr>
            <p:spPr>
              <a:xfrm>
                <a:off x="818026" y="208027"/>
                <a:ext cx="1594538" cy="1376133"/>
              </a:xfrm>
              <a:prstGeom prst="ellipse">
                <a:avLst/>
              </a:prstGeom>
              <a:solidFill>
                <a:schemeClr val="accent6">
                  <a:lumMod val="60000"/>
                  <a:lumOff val="40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Ovaal 4">
                <a:extLst>
                  <a:ext uri="{FF2B5EF4-FFF2-40B4-BE49-F238E27FC236}">
                    <a16:creationId xmlns:a16="http://schemas.microsoft.com/office/drawing/2014/main" id="{C10687A0-7E4E-466A-A4C2-B896F4F74198}"/>
                  </a:ext>
                </a:extLst>
              </p:cNvPr>
              <p:cNvSpPr txBox="1"/>
              <p:nvPr/>
            </p:nvSpPr>
            <p:spPr>
              <a:xfrm>
                <a:off x="1229554" y="505149"/>
                <a:ext cx="865915" cy="794746"/>
              </a:xfrm>
              <a:prstGeom prst="rect">
                <a:avLst/>
              </a:prstGeom>
              <a:solidFill>
                <a:schemeClr val="accent6">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kern="1200" dirty="0"/>
                  <a:t>circulair</a:t>
                </a:r>
              </a:p>
            </p:txBody>
          </p:sp>
        </p:grpSp>
        <p:grpSp>
          <p:nvGrpSpPr>
            <p:cNvPr id="23" name="Groep 22">
              <a:extLst>
                <a:ext uri="{FF2B5EF4-FFF2-40B4-BE49-F238E27FC236}">
                  <a16:creationId xmlns:a16="http://schemas.microsoft.com/office/drawing/2014/main" id="{C2F14C51-14EB-4DF0-9038-B5CB247F7F76}"/>
                </a:ext>
              </a:extLst>
            </p:cNvPr>
            <p:cNvGrpSpPr/>
            <p:nvPr/>
          </p:nvGrpSpPr>
          <p:grpSpPr>
            <a:xfrm>
              <a:off x="373868" y="4095686"/>
              <a:ext cx="1539261" cy="1243858"/>
              <a:chOff x="797237" y="2319367"/>
              <a:chExt cx="1297036" cy="1287898"/>
            </a:xfrm>
            <a:solidFill>
              <a:schemeClr val="accent6">
                <a:lumMod val="75000"/>
              </a:schemeClr>
            </a:solidFill>
          </p:grpSpPr>
          <p:sp>
            <p:nvSpPr>
              <p:cNvPr id="24" name="Ovaal 23">
                <a:extLst>
                  <a:ext uri="{FF2B5EF4-FFF2-40B4-BE49-F238E27FC236}">
                    <a16:creationId xmlns:a16="http://schemas.microsoft.com/office/drawing/2014/main" id="{FE20B620-89CE-468B-89DD-7565962036CE}"/>
                  </a:ext>
                </a:extLst>
              </p:cNvPr>
              <p:cNvSpPr/>
              <p:nvPr/>
            </p:nvSpPr>
            <p:spPr>
              <a:xfrm>
                <a:off x="797237" y="2319367"/>
                <a:ext cx="1297036" cy="1287898"/>
              </a:xfrm>
              <a:prstGeom prst="ellipse">
                <a:avLst/>
              </a:prstGeom>
              <a:solidFill>
                <a:schemeClr val="accent6">
                  <a:lumMod val="60000"/>
                  <a:lumOff val="40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Ovaal 4">
                <a:extLst>
                  <a:ext uri="{FF2B5EF4-FFF2-40B4-BE49-F238E27FC236}">
                    <a16:creationId xmlns:a16="http://schemas.microsoft.com/office/drawing/2014/main" id="{0E2D6C52-10EA-4771-9941-C23CBA067799}"/>
                  </a:ext>
                </a:extLst>
              </p:cNvPr>
              <p:cNvSpPr txBox="1"/>
              <p:nvPr/>
            </p:nvSpPr>
            <p:spPr>
              <a:xfrm>
                <a:off x="985318" y="2569674"/>
                <a:ext cx="867998" cy="746183"/>
              </a:xfrm>
              <a:prstGeom prst="rect">
                <a:avLst/>
              </a:prstGeom>
              <a:solidFill>
                <a:schemeClr val="accent6">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dirty="0"/>
                  <a:t>n</a:t>
                </a:r>
                <a:r>
                  <a:rPr lang="nl-NL" sz="1600" kern="1200" dirty="0"/>
                  <a:t>atuur-inclusief</a:t>
                </a:r>
              </a:p>
            </p:txBody>
          </p:sp>
        </p:grpSp>
        <p:grpSp>
          <p:nvGrpSpPr>
            <p:cNvPr id="32" name="Groep 31">
              <a:extLst>
                <a:ext uri="{FF2B5EF4-FFF2-40B4-BE49-F238E27FC236}">
                  <a16:creationId xmlns:a16="http://schemas.microsoft.com/office/drawing/2014/main" id="{F3470712-650E-4469-BED9-2229BAA8EE67}"/>
                </a:ext>
              </a:extLst>
            </p:cNvPr>
            <p:cNvGrpSpPr/>
            <p:nvPr/>
          </p:nvGrpSpPr>
          <p:grpSpPr>
            <a:xfrm>
              <a:off x="782984" y="1516107"/>
              <a:ext cx="2203775" cy="1842063"/>
              <a:chOff x="1035019" y="-2110435"/>
              <a:chExt cx="1856979" cy="1756906"/>
            </a:xfrm>
            <a:solidFill>
              <a:schemeClr val="accent6">
                <a:lumMod val="75000"/>
              </a:schemeClr>
            </a:solidFill>
          </p:grpSpPr>
          <p:sp>
            <p:nvSpPr>
              <p:cNvPr id="33" name="Ovaal 32">
                <a:extLst>
                  <a:ext uri="{FF2B5EF4-FFF2-40B4-BE49-F238E27FC236}">
                    <a16:creationId xmlns:a16="http://schemas.microsoft.com/office/drawing/2014/main" id="{F8160C19-3DEF-4583-ACE7-9CC85248CFA8}"/>
                  </a:ext>
                </a:extLst>
              </p:cNvPr>
              <p:cNvSpPr/>
              <p:nvPr/>
            </p:nvSpPr>
            <p:spPr>
              <a:xfrm>
                <a:off x="1035019" y="-2110435"/>
                <a:ext cx="1856979" cy="1756906"/>
              </a:xfrm>
              <a:prstGeom prst="ellipse">
                <a:avLst/>
              </a:prstGeom>
              <a:solidFill>
                <a:schemeClr val="accent6">
                  <a:lumMod val="60000"/>
                  <a:lumOff val="40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Ovaal 4">
                <a:extLst>
                  <a:ext uri="{FF2B5EF4-FFF2-40B4-BE49-F238E27FC236}">
                    <a16:creationId xmlns:a16="http://schemas.microsoft.com/office/drawing/2014/main" id="{8E6BD6A7-31F2-4A70-8872-7CEC5B41D583}"/>
                  </a:ext>
                </a:extLst>
              </p:cNvPr>
              <p:cNvSpPr txBox="1"/>
              <p:nvPr/>
            </p:nvSpPr>
            <p:spPr>
              <a:xfrm>
                <a:off x="1451168" y="-1687324"/>
                <a:ext cx="1024681" cy="910682"/>
              </a:xfrm>
              <a:prstGeom prst="rect">
                <a:avLst/>
              </a:prstGeom>
              <a:solidFill>
                <a:schemeClr val="accent6">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dirty="0"/>
                  <a:t>energie-effici</a:t>
                </a:r>
                <a:r>
                  <a:rPr lang="nl-NL" sz="1600" dirty="0">
                    <a:latin typeface="Calibri" panose="020F0502020204030204" pitchFamily="34" charset="0"/>
                    <a:cs typeface="Calibri" panose="020F0502020204030204" pitchFamily="34" charset="0"/>
                  </a:rPr>
                  <a:t>ënt</a:t>
                </a:r>
                <a:endParaRPr lang="nl-NL" sz="1600" kern="1200" dirty="0"/>
              </a:p>
            </p:txBody>
          </p:sp>
        </p:grpSp>
        <p:grpSp>
          <p:nvGrpSpPr>
            <p:cNvPr id="35" name="Groep 34">
              <a:extLst>
                <a:ext uri="{FF2B5EF4-FFF2-40B4-BE49-F238E27FC236}">
                  <a16:creationId xmlns:a16="http://schemas.microsoft.com/office/drawing/2014/main" id="{D7F1EB9A-B280-4C90-9677-D2A2D719A429}"/>
                </a:ext>
              </a:extLst>
            </p:cNvPr>
            <p:cNvGrpSpPr/>
            <p:nvPr/>
          </p:nvGrpSpPr>
          <p:grpSpPr>
            <a:xfrm>
              <a:off x="1627173" y="2750464"/>
              <a:ext cx="2368526" cy="2069074"/>
              <a:chOff x="776375" y="209240"/>
              <a:chExt cx="1449117" cy="1372347"/>
            </a:xfrm>
            <a:solidFill>
              <a:schemeClr val="accent6">
                <a:lumMod val="75000"/>
              </a:schemeClr>
            </a:solidFill>
          </p:grpSpPr>
          <p:sp>
            <p:nvSpPr>
              <p:cNvPr id="36" name="Ovaal 35">
                <a:extLst>
                  <a:ext uri="{FF2B5EF4-FFF2-40B4-BE49-F238E27FC236}">
                    <a16:creationId xmlns:a16="http://schemas.microsoft.com/office/drawing/2014/main" id="{342363B6-0866-49C4-8537-B369FF810BB4}"/>
                  </a:ext>
                </a:extLst>
              </p:cNvPr>
              <p:cNvSpPr/>
              <p:nvPr/>
            </p:nvSpPr>
            <p:spPr>
              <a:xfrm>
                <a:off x="776375" y="209240"/>
                <a:ext cx="1449117" cy="1372347"/>
              </a:xfrm>
              <a:prstGeom prst="ellipse">
                <a:avLst/>
              </a:prstGeom>
              <a:gr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Ovaal 4">
                <a:extLst>
                  <a:ext uri="{FF2B5EF4-FFF2-40B4-BE49-F238E27FC236}">
                    <a16:creationId xmlns:a16="http://schemas.microsoft.com/office/drawing/2014/main" id="{688DBCB9-59E9-406E-8BCC-C518C3066071}"/>
                  </a:ext>
                </a:extLst>
              </p:cNvPr>
              <p:cNvSpPr txBox="1"/>
              <p:nvPr/>
            </p:nvSpPr>
            <p:spPr>
              <a:xfrm>
                <a:off x="1044108" y="454749"/>
                <a:ext cx="941754" cy="78919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dirty="0"/>
                  <a:t>m</a:t>
                </a:r>
                <a:r>
                  <a:rPr lang="nl-NL" sz="1600" kern="1200" dirty="0"/>
                  <a:t>ilieu-impact met NMD-milieuprestatie</a:t>
                </a:r>
              </a:p>
            </p:txBody>
          </p:sp>
        </p:grpSp>
      </p:grpSp>
      <p:pic>
        <p:nvPicPr>
          <p:cNvPr id="21" name="Afbeelding 20">
            <a:extLst>
              <a:ext uri="{FF2B5EF4-FFF2-40B4-BE49-F238E27FC236}">
                <a16:creationId xmlns:a16="http://schemas.microsoft.com/office/drawing/2014/main" id="{B726782A-BCC0-47E0-9E84-CE32824A5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815" y="5070790"/>
            <a:ext cx="2982962" cy="722178"/>
          </a:xfrm>
          <a:prstGeom prst="rect">
            <a:avLst/>
          </a:prstGeom>
        </p:spPr>
      </p:pic>
    </p:spTree>
    <p:extLst>
      <p:ext uri="{BB962C8B-B14F-4D97-AF65-F5344CB8AC3E}">
        <p14:creationId xmlns:p14="http://schemas.microsoft.com/office/powerpoint/2010/main" val="2428688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3DAB0A-9B54-43F8-8F9C-79CCED27FCC5}"/>
              </a:ext>
            </a:extLst>
          </p:cNvPr>
          <p:cNvSpPr>
            <a:spLocks noGrp="1"/>
          </p:cNvSpPr>
          <p:nvPr>
            <p:ph type="title"/>
          </p:nvPr>
        </p:nvSpPr>
        <p:spPr/>
        <p:txBody>
          <a:bodyPr/>
          <a:lstStyle/>
          <a:p>
            <a:r>
              <a:rPr lang="nl-NL" dirty="0"/>
              <a:t>Inspiratieboek Circulair Ontwerpen</a:t>
            </a:r>
          </a:p>
        </p:txBody>
      </p:sp>
      <p:sp>
        <p:nvSpPr>
          <p:cNvPr id="4" name="Tijdelijke aanduiding voor dianummer 3">
            <a:extLst>
              <a:ext uri="{FF2B5EF4-FFF2-40B4-BE49-F238E27FC236}">
                <a16:creationId xmlns:a16="http://schemas.microsoft.com/office/drawing/2014/main" id="{2ABD2E64-4B11-4E47-A7B0-6C228666AA45}"/>
              </a:ext>
            </a:extLst>
          </p:cNvPr>
          <p:cNvSpPr>
            <a:spLocks noGrp="1"/>
          </p:cNvSpPr>
          <p:nvPr>
            <p:ph type="sldNum" sz="quarter" idx="12"/>
          </p:nvPr>
        </p:nvSpPr>
        <p:spPr/>
        <p:txBody>
          <a:bodyPr/>
          <a:lstStyle/>
          <a:p>
            <a:fld id="{993A4BE7-94F8-43D0-A956-A40AC5AB901E}" type="slidenum">
              <a:rPr lang="nl-NL" smtClean="0"/>
              <a:t>15</a:t>
            </a:fld>
            <a:endParaRPr lang="nl-NL" dirty="0"/>
          </a:p>
        </p:txBody>
      </p:sp>
      <p:pic>
        <p:nvPicPr>
          <p:cNvPr id="8" name="Afbeelding 7">
            <a:hlinkClick r:id="rId2"/>
            <a:extLst>
              <a:ext uri="{FF2B5EF4-FFF2-40B4-BE49-F238E27FC236}">
                <a16:creationId xmlns:a16="http://schemas.microsoft.com/office/drawing/2014/main" id="{8C5B40AC-2A20-4CA2-814C-2688446B5CF9}"/>
              </a:ext>
            </a:extLst>
          </p:cNvPr>
          <p:cNvPicPr>
            <a:picLocks noChangeAspect="1"/>
          </p:cNvPicPr>
          <p:nvPr/>
        </p:nvPicPr>
        <p:blipFill>
          <a:blip r:embed="rId3"/>
          <a:stretch>
            <a:fillRect/>
          </a:stretch>
        </p:blipFill>
        <p:spPr>
          <a:xfrm>
            <a:off x="2915802" y="1440538"/>
            <a:ext cx="6262922" cy="4641324"/>
          </a:xfrm>
          <a:prstGeom prst="rect">
            <a:avLst/>
          </a:prstGeom>
        </p:spPr>
      </p:pic>
    </p:spTree>
    <p:extLst>
      <p:ext uri="{BB962C8B-B14F-4D97-AF65-F5344CB8AC3E}">
        <p14:creationId xmlns:p14="http://schemas.microsoft.com/office/powerpoint/2010/main" val="2179414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39129-93B2-42A9-B143-661685253049}"/>
              </a:ext>
            </a:extLst>
          </p:cNvPr>
          <p:cNvSpPr>
            <a:spLocks noGrp="1"/>
          </p:cNvSpPr>
          <p:nvPr>
            <p:ph type="title"/>
          </p:nvPr>
        </p:nvSpPr>
        <p:spPr/>
        <p:txBody>
          <a:bodyPr>
            <a:normAutofit/>
          </a:bodyPr>
          <a:lstStyle/>
          <a:p>
            <a:r>
              <a:rPr lang="nl-NL" dirty="0"/>
              <a:t>Duurzaam en circulariteit vraagt om innovaties</a:t>
            </a:r>
          </a:p>
        </p:txBody>
      </p:sp>
      <p:sp>
        <p:nvSpPr>
          <p:cNvPr id="4" name="Tijdelijke aanduiding voor dianummer 3">
            <a:extLst>
              <a:ext uri="{FF2B5EF4-FFF2-40B4-BE49-F238E27FC236}">
                <a16:creationId xmlns:a16="http://schemas.microsoft.com/office/drawing/2014/main" id="{B5D38296-B9A1-4997-BBBD-AA18816642A5}"/>
              </a:ext>
            </a:extLst>
          </p:cNvPr>
          <p:cNvSpPr>
            <a:spLocks noGrp="1"/>
          </p:cNvSpPr>
          <p:nvPr>
            <p:ph type="sldNum" sz="quarter" idx="12"/>
          </p:nvPr>
        </p:nvSpPr>
        <p:spPr/>
        <p:txBody>
          <a:bodyPr/>
          <a:lstStyle/>
          <a:p>
            <a:fld id="{993A4BE7-94F8-43D0-A956-A40AC5AB901E}" type="slidenum">
              <a:rPr lang="nl-NL" smtClean="0"/>
              <a:t>16</a:t>
            </a:fld>
            <a:endParaRPr lang="nl-NL" dirty="0"/>
          </a:p>
        </p:txBody>
      </p:sp>
      <p:pic>
        <p:nvPicPr>
          <p:cNvPr id="5" name="Afbeelding 4">
            <a:hlinkClick r:id="rId3"/>
            <a:extLst>
              <a:ext uri="{FF2B5EF4-FFF2-40B4-BE49-F238E27FC236}">
                <a16:creationId xmlns:a16="http://schemas.microsoft.com/office/drawing/2014/main" id="{E87CA04E-1F4D-45E9-9623-774E9DDF7951}"/>
              </a:ext>
            </a:extLst>
          </p:cNvPr>
          <p:cNvPicPr>
            <a:picLocks noChangeAspect="1"/>
          </p:cNvPicPr>
          <p:nvPr/>
        </p:nvPicPr>
        <p:blipFill>
          <a:blip r:embed="rId4"/>
          <a:stretch>
            <a:fillRect/>
          </a:stretch>
        </p:blipFill>
        <p:spPr>
          <a:xfrm>
            <a:off x="6905950" y="2051163"/>
            <a:ext cx="4447850" cy="2975278"/>
          </a:xfrm>
          <a:prstGeom prst="rect">
            <a:avLst/>
          </a:prstGeom>
        </p:spPr>
      </p:pic>
      <p:pic>
        <p:nvPicPr>
          <p:cNvPr id="6" name="Afbeelding 5">
            <a:hlinkClick r:id="rId5"/>
            <a:extLst>
              <a:ext uri="{FF2B5EF4-FFF2-40B4-BE49-F238E27FC236}">
                <a16:creationId xmlns:a16="http://schemas.microsoft.com/office/drawing/2014/main" id="{055105BF-5C1D-4B17-94CA-425874009F48}"/>
              </a:ext>
            </a:extLst>
          </p:cNvPr>
          <p:cNvPicPr>
            <a:picLocks noChangeAspect="1"/>
          </p:cNvPicPr>
          <p:nvPr/>
        </p:nvPicPr>
        <p:blipFill rotWithShape="1">
          <a:blip r:embed="rId6"/>
          <a:srcRect r="7275"/>
          <a:stretch/>
        </p:blipFill>
        <p:spPr>
          <a:xfrm>
            <a:off x="909010" y="2015181"/>
            <a:ext cx="5186990" cy="3011260"/>
          </a:xfrm>
          <a:prstGeom prst="rect">
            <a:avLst/>
          </a:prstGeom>
        </p:spPr>
      </p:pic>
    </p:spTree>
    <p:extLst>
      <p:ext uri="{BB962C8B-B14F-4D97-AF65-F5344CB8AC3E}">
        <p14:creationId xmlns:p14="http://schemas.microsoft.com/office/powerpoint/2010/main" val="1448526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AC382F4-873B-42E3-9777-D6C3400C72F8}"/>
              </a:ext>
            </a:extLst>
          </p:cNvPr>
          <p:cNvSpPr>
            <a:spLocks noGrp="1"/>
          </p:cNvSpPr>
          <p:nvPr>
            <p:ph type="title"/>
          </p:nvPr>
        </p:nvSpPr>
        <p:spPr>
          <a:xfrm>
            <a:off x="836611" y="987425"/>
            <a:ext cx="5738360" cy="1626243"/>
          </a:xfrm>
        </p:spPr>
        <p:txBody>
          <a:bodyPr>
            <a:normAutofit/>
          </a:bodyPr>
          <a:lstStyle/>
          <a:p>
            <a:r>
              <a:rPr lang="nl-NL" sz="2400" b="1" dirty="0">
                <a:latin typeface="Candara" panose="020E0502030303020204" pitchFamily="34" charset="0"/>
              </a:rPr>
              <a:t>Milieuprestatie GWW </a:t>
            </a:r>
            <a:br>
              <a:rPr lang="nl-NL" sz="3600" b="1" dirty="0">
                <a:latin typeface="Candara" panose="020E0502030303020204" pitchFamily="34" charset="0"/>
              </a:rPr>
            </a:br>
            <a:r>
              <a:rPr lang="nl-NL" sz="3600" b="1" dirty="0">
                <a:latin typeface="Candara" panose="020E0502030303020204" pitchFamily="34" charset="0"/>
              </a:rPr>
              <a:t>Het stelsel van milieuprestatie</a:t>
            </a:r>
          </a:p>
        </p:txBody>
      </p:sp>
      <p:sp>
        <p:nvSpPr>
          <p:cNvPr id="12" name="Tijdelijke aanduiding voor tekst 11">
            <a:extLst>
              <a:ext uri="{FF2B5EF4-FFF2-40B4-BE49-F238E27FC236}">
                <a16:creationId xmlns:a16="http://schemas.microsoft.com/office/drawing/2014/main" id="{74D33917-EDA7-4E28-8845-6EB3251DE1B9}"/>
              </a:ext>
            </a:extLst>
          </p:cNvPr>
          <p:cNvSpPr>
            <a:spLocks noGrp="1"/>
          </p:cNvSpPr>
          <p:nvPr>
            <p:ph type="body" sz="half" idx="2"/>
          </p:nvPr>
        </p:nvSpPr>
        <p:spPr>
          <a:xfrm>
            <a:off x="839788" y="2812648"/>
            <a:ext cx="3932237" cy="3056339"/>
          </a:xfrm>
        </p:spPr>
        <p:txBody>
          <a:bodyPr>
            <a:normAutofit/>
          </a:bodyPr>
          <a:lstStyle/>
          <a:p>
            <a:endParaRPr lang="nl-NL" sz="2000" dirty="0">
              <a:latin typeface="Candara" panose="020E0502030303020204" pitchFamily="34" charset="0"/>
            </a:endParaRPr>
          </a:p>
          <a:p>
            <a:pPr marL="457200" indent="-457200">
              <a:buFont typeface="+mj-lt"/>
              <a:buAutoNum type="arabicPeriod"/>
            </a:pPr>
            <a:r>
              <a:rPr lang="nl-NL" sz="2000" dirty="0">
                <a:latin typeface="Candara" panose="020E0502030303020204" pitchFamily="34" charset="0"/>
              </a:rPr>
              <a:t>Leervragen en opdrachten</a:t>
            </a:r>
          </a:p>
          <a:p>
            <a:pPr marL="457200" indent="-457200">
              <a:buFont typeface="+mj-lt"/>
              <a:buAutoNum type="arabicPeriod"/>
            </a:pPr>
            <a:endParaRPr lang="nl-NL" sz="2000" dirty="0">
              <a:latin typeface="Candara" panose="020E0502030303020204" pitchFamily="34" charset="0"/>
            </a:endParaRPr>
          </a:p>
          <a:p>
            <a:pPr marL="457200" indent="-457200">
              <a:buFont typeface="+mj-lt"/>
              <a:buAutoNum type="arabicPeriod"/>
            </a:pPr>
            <a:r>
              <a:rPr lang="nl-NL" sz="2000" dirty="0">
                <a:latin typeface="Candara" panose="020E0502030303020204" pitchFamily="34" charset="0"/>
              </a:rPr>
              <a:t>Bibliotheek</a:t>
            </a:r>
          </a:p>
          <a:p>
            <a:pPr marL="914400" lvl="1" indent="-457200">
              <a:buFont typeface="+mj-lt"/>
              <a:buAutoNum type="alphaLcParenR"/>
            </a:pPr>
            <a:r>
              <a:rPr lang="nl-NL" sz="1800" dirty="0">
                <a:latin typeface="Candara" panose="020E0502030303020204" pitchFamily="34" charset="0"/>
              </a:rPr>
              <a:t>Studiemateriaal</a:t>
            </a:r>
          </a:p>
          <a:p>
            <a:pPr marL="914400" lvl="1" indent="-457200">
              <a:buFont typeface="+mj-lt"/>
              <a:buAutoNum type="alphaLcParenR"/>
            </a:pPr>
            <a:r>
              <a:rPr lang="nl-NL" sz="1800" dirty="0">
                <a:latin typeface="Candara" panose="020E0502030303020204" pitchFamily="34" charset="0"/>
              </a:rPr>
              <a:t>Nadere info</a:t>
            </a:r>
          </a:p>
          <a:p>
            <a:endParaRPr lang="nl-NL" dirty="0"/>
          </a:p>
        </p:txBody>
      </p:sp>
      <p:sp>
        <p:nvSpPr>
          <p:cNvPr id="4" name="Tijdelijke aanduiding voor dianummer 3">
            <a:extLst>
              <a:ext uri="{FF2B5EF4-FFF2-40B4-BE49-F238E27FC236}">
                <a16:creationId xmlns:a16="http://schemas.microsoft.com/office/drawing/2014/main" id="{16B780C7-4F35-4FF3-909C-0BCF17A64536}"/>
              </a:ext>
            </a:extLst>
          </p:cNvPr>
          <p:cNvSpPr>
            <a:spLocks noGrp="1"/>
          </p:cNvSpPr>
          <p:nvPr>
            <p:ph type="sldNum" sz="quarter" idx="12"/>
          </p:nvPr>
        </p:nvSpPr>
        <p:spPr/>
        <p:txBody>
          <a:bodyPr/>
          <a:lstStyle/>
          <a:p>
            <a:fld id="{993A4BE7-94F8-43D0-A956-A40AC5AB901E}" type="slidenum">
              <a:rPr lang="nl-NL" smtClean="0"/>
              <a:t>17</a:t>
            </a:fld>
            <a:endParaRPr lang="nl-NL" dirty="0"/>
          </a:p>
        </p:txBody>
      </p:sp>
      <p:pic>
        <p:nvPicPr>
          <p:cNvPr id="9" name="Afbeelding 8">
            <a:extLst>
              <a:ext uri="{FF2B5EF4-FFF2-40B4-BE49-F238E27FC236}">
                <a16:creationId xmlns:a16="http://schemas.microsoft.com/office/drawing/2014/main" id="{801645B1-9FB4-4364-9817-C876E4714D07}"/>
              </a:ext>
            </a:extLst>
          </p:cNvPr>
          <p:cNvPicPr>
            <a:picLocks noChangeAspect="1"/>
          </p:cNvPicPr>
          <p:nvPr/>
        </p:nvPicPr>
        <p:blipFill>
          <a:blip r:embed="rId3"/>
          <a:stretch>
            <a:fillRect/>
          </a:stretch>
        </p:blipFill>
        <p:spPr>
          <a:xfrm>
            <a:off x="6655035" y="968733"/>
            <a:ext cx="4913745" cy="4892318"/>
          </a:xfrm>
          <a:prstGeom prst="rect">
            <a:avLst/>
          </a:prstGeom>
        </p:spPr>
      </p:pic>
    </p:spTree>
    <p:extLst>
      <p:ext uri="{BB962C8B-B14F-4D97-AF65-F5344CB8AC3E}">
        <p14:creationId xmlns:p14="http://schemas.microsoft.com/office/powerpoint/2010/main" val="3565880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DFF40B4-B06E-4BB0-8689-915673536C71}"/>
              </a:ext>
            </a:extLst>
          </p:cNvPr>
          <p:cNvSpPr>
            <a:spLocks noGrp="1"/>
          </p:cNvSpPr>
          <p:nvPr>
            <p:ph type="title"/>
          </p:nvPr>
        </p:nvSpPr>
        <p:spPr/>
        <p:txBody>
          <a:bodyPr/>
          <a:lstStyle/>
          <a:p>
            <a:r>
              <a:rPr lang="nl-NL" dirty="0">
                <a:latin typeface="Candara" panose="020E0502030303020204" pitchFamily="34" charset="0"/>
              </a:rPr>
              <a:t>Studiemateriaal</a:t>
            </a:r>
          </a:p>
        </p:txBody>
      </p:sp>
      <p:sp>
        <p:nvSpPr>
          <p:cNvPr id="5" name="Tijdelijke aanduiding voor dianummer 4">
            <a:extLst>
              <a:ext uri="{FF2B5EF4-FFF2-40B4-BE49-F238E27FC236}">
                <a16:creationId xmlns:a16="http://schemas.microsoft.com/office/drawing/2014/main" id="{D7DF6F60-F33F-468B-8CFB-617F31EBD342}"/>
              </a:ext>
            </a:extLst>
          </p:cNvPr>
          <p:cNvSpPr>
            <a:spLocks noGrp="1"/>
          </p:cNvSpPr>
          <p:nvPr>
            <p:ph type="sldNum" sz="quarter" idx="12"/>
          </p:nvPr>
        </p:nvSpPr>
        <p:spPr/>
        <p:txBody>
          <a:bodyPr/>
          <a:lstStyle/>
          <a:p>
            <a:fld id="{993A4BE7-94F8-43D0-A956-A40AC5AB901E}" type="slidenum">
              <a:rPr lang="nl-NL" smtClean="0"/>
              <a:t>18</a:t>
            </a:fld>
            <a:endParaRPr lang="nl-NL" dirty="0"/>
          </a:p>
        </p:txBody>
      </p:sp>
      <p:graphicFrame>
        <p:nvGraphicFramePr>
          <p:cNvPr id="7" name="Tijdelijke aanduiding voor inhoud 6">
            <a:extLst>
              <a:ext uri="{FF2B5EF4-FFF2-40B4-BE49-F238E27FC236}">
                <a16:creationId xmlns:a16="http://schemas.microsoft.com/office/drawing/2014/main" id="{808C6B28-05D5-439B-88D3-AE5275EB76FC}"/>
              </a:ext>
            </a:extLst>
          </p:cNvPr>
          <p:cNvGraphicFramePr>
            <a:graphicFrameLocks noGrp="1"/>
          </p:cNvGraphicFramePr>
          <p:nvPr>
            <p:ph idx="1"/>
          </p:nvPr>
        </p:nvGraphicFramePr>
        <p:xfrm>
          <a:off x="838199" y="1470889"/>
          <a:ext cx="11002700" cy="2029288"/>
        </p:xfrm>
        <a:graphic>
          <a:graphicData uri="http://schemas.openxmlformats.org/drawingml/2006/table">
            <a:tbl>
              <a:tblPr firstRow="1" firstCol="1" bandRow="1"/>
              <a:tblGrid>
                <a:gridCol w="2784205">
                  <a:extLst>
                    <a:ext uri="{9D8B030D-6E8A-4147-A177-3AD203B41FA5}">
                      <a16:colId xmlns:a16="http://schemas.microsoft.com/office/drawing/2014/main" val="587081130"/>
                    </a:ext>
                  </a:extLst>
                </a:gridCol>
                <a:gridCol w="1482031">
                  <a:extLst>
                    <a:ext uri="{9D8B030D-6E8A-4147-A177-3AD203B41FA5}">
                      <a16:colId xmlns:a16="http://schemas.microsoft.com/office/drawing/2014/main" val="599490861"/>
                    </a:ext>
                  </a:extLst>
                </a:gridCol>
                <a:gridCol w="972274">
                  <a:extLst>
                    <a:ext uri="{9D8B030D-6E8A-4147-A177-3AD203B41FA5}">
                      <a16:colId xmlns:a16="http://schemas.microsoft.com/office/drawing/2014/main" val="4116372258"/>
                    </a:ext>
                  </a:extLst>
                </a:gridCol>
                <a:gridCol w="5764190">
                  <a:extLst>
                    <a:ext uri="{9D8B030D-6E8A-4147-A177-3AD203B41FA5}">
                      <a16:colId xmlns:a16="http://schemas.microsoft.com/office/drawing/2014/main" val="824151905"/>
                    </a:ext>
                  </a:extLst>
                </a:gridCol>
              </a:tblGrid>
              <a:tr h="243379">
                <a:tc>
                  <a:txBody>
                    <a:bodyPr/>
                    <a:lstStyle/>
                    <a:p>
                      <a:pPr>
                        <a:lnSpc>
                          <a:spcPct val="107000"/>
                        </a:lnSpc>
                        <a:spcAft>
                          <a:spcPts val="800"/>
                        </a:spcAft>
                      </a:pPr>
                      <a:r>
                        <a:rPr lang="nl-NL"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Onderwerp</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Uitgever</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Middel</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Vindplaats</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2628176"/>
                  </a:ext>
                </a:extLst>
              </a:tr>
              <a:tr h="262908">
                <a:tc>
                  <a:txBody>
                    <a:bodyPr/>
                    <a:lstStyle/>
                    <a:p>
                      <a:pPr algn="l" fontAlgn="t"/>
                      <a:r>
                        <a:rPr lang="nl-NL" sz="1600" b="0" i="0" u="none" strike="noStrike" dirty="0">
                          <a:solidFill>
                            <a:srgbClr val="000000"/>
                          </a:solidFill>
                          <a:effectLst/>
                          <a:latin typeface="Calibri" panose="020F0502020204030204" pitchFamily="34" charset="0"/>
                        </a:rPr>
                        <a:t>Wat doet de NMD?</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NMD</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video</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2"/>
                        </a:rPr>
                        <a:t>https://www.youtube.com/watch?v=_4tp-vHAllI </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7609714"/>
                  </a:ext>
                </a:extLst>
              </a:tr>
              <a:tr h="254643">
                <a:tc>
                  <a:txBody>
                    <a:bodyPr/>
                    <a:lstStyle/>
                    <a:p>
                      <a:pPr algn="l" fontAlgn="t"/>
                      <a:r>
                        <a:rPr lang="nl-NL" sz="1600" b="0" i="0" u="none" strike="noStrike" dirty="0">
                          <a:solidFill>
                            <a:srgbClr val="000000"/>
                          </a:solidFill>
                          <a:effectLst/>
                          <a:latin typeface="Calibri" panose="020F0502020204030204" pitchFamily="34" charset="0"/>
                        </a:rPr>
                        <a:t>Bepalingsmethode Milieuprestatieberekening</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NMD</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3"/>
                        </a:rPr>
                        <a:t>https://milieudatabase.nl/milieuprestatie/</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4763830"/>
                  </a:ext>
                </a:extLst>
              </a:tr>
              <a:tr h="273868">
                <a:tc>
                  <a:txBody>
                    <a:bodyPr/>
                    <a:lstStyle/>
                    <a:p>
                      <a:pPr algn="l" fontAlgn="t"/>
                      <a:r>
                        <a:rPr lang="nl-NL" sz="1600" b="0" i="0" u="none" strike="noStrike" dirty="0">
                          <a:solidFill>
                            <a:srgbClr val="000000"/>
                          </a:solidFill>
                          <a:effectLst/>
                          <a:latin typeface="Calibri" panose="020F0502020204030204" pitchFamily="34" charset="0"/>
                        </a:rPr>
                        <a:t>Bepalingsmethode Milieuprestatieberekening</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NMD</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4"/>
                        </a:rPr>
                        <a:t>https://milieudatabase.nl/milieuprestatie/milieuprestatieberekening/</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7498158"/>
                  </a:ext>
                </a:extLst>
              </a:tr>
              <a:tr h="281717">
                <a:tc>
                  <a:txBody>
                    <a:bodyPr/>
                    <a:lstStyle/>
                    <a:p>
                      <a:pPr algn="l" fontAlgn="t"/>
                      <a:r>
                        <a:rPr lang="nl-NL" sz="1600" b="0" i="0" u="none" strike="noStrike">
                          <a:solidFill>
                            <a:srgbClr val="000000"/>
                          </a:solidFill>
                          <a:effectLst/>
                          <a:latin typeface="Calibri" panose="020F0502020204030204" pitchFamily="34" charset="0"/>
                        </a:rPr>
                        <a:t>Bepalingsmethode Milieuprestatieberekening</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NMD</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5"/>
                        </a:rPr>
                        <a:t>https://milieudatabase.nl/milieuprestatie/rekeninstrumenten/</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9159142"/>
                  </a:ext>
                </a:extLst>
              </a:tr>
            </a:tbl>
          </a:graphicData>
        </a:graphic>
      </p:graphicFrame>
    </p:spTree>
    <p:extLst>
      <p:ext uri="{BB962C8B-B14F-4D97-AF65-F5344CB8AC3E}">
        <p14:creationId xmlns:p14="http://schemas.microsoft.com/office/powerpoint/2010/main" val="3168879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81797-2E95-49EB-A78B-8DD2894C1CBB}"/>
              </a:ext>
            </a:extLst>
          </p:cNvPr>
          <p:cNvSpPr>
            <a:spLocks noGrp="1"/>
          </p:cNvSpPr>
          <p:nvPr>
            <p:ph type="title"/>
          </p:nvPr>
        </p:nvSpPr>
        <p:spPr/>
        <p:txBody>
          <a:bodyPr/>
          <a:lstStyle/>
          <a:p>
            <a:r>
              <a:rPr lang="nl-NL" dirty="0"/>
              <a:t>Leervragen en opdrachten</a:t>
            </a:r>
          </a:p>
        </p:txBody>
      </p:sp>
      <p:sp>
        <p:nvSpPr>
          <p:cNvPr id="3" name="Tijdelijke aanduiding voor inhoud 2">
            <a:extLst>
              <a:ext uri="{FF2B5EF4-FFF2-40B4-BE49-F238E27FC236}">
                <a16:creationId xmlns:a16="http://schemas.microsoft.com/office/drawing/2014/main" id="{A5A5949B-CB1B-40C6-BD3A-286719B5CEDE}"/>
              </a:ext>
            </a:extLst>
          </p:cNvPr>
          <p:cNvSpPr>
            <a:spLocks noGrp="1"/>
          </p:cNvSpPr>
          <p:nvPr>
            <p:ph idx="1"/>
          </p:nvPr>
        </p:nvSpPr>
        <p:spPr/>
        <p:txBody>
          <a:bodyPr vert="horz" lIns="91440" tIns="45720" rIns="91440" bIns="45720" rtlCol="0" anchor="t">
            <a:normAutofit/>
          </a:bodyPr>
          <a:lstStyle/>
          <a:p>
            <a:pPr marL="0" indent="0">
              <a:buNone/>
            </a:pPr>
            <a:r>
              <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Leervragen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lphaUcPeriod"/>
            </a:pPr>
            <a:r>
              <a:rPr lang="nl-NL" sz="1800"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Wat is milieuprestatie? Waarop is het gebaseerd, hoe werkt het, waarvoor wordt het gebruikt?</a:t>
            </a:r>
          </a:p>
          <a:p>
            <a:pPr marL="342900" indent="-342900">
              <a:buFont typeface="+mj-lt"/>
              <a:buAutoNum type="alphaUcPeriod"/>
            </a:pP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Wat is het verschil met andere instrumenten?</a:t>
            </a:r>
            <a:endParaRPr lang="nl-NL" sz="1800"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endParaRPr>
          </a:p>
          <a:p>
            <a:pPr marL="0" indent="0">
              <a:buNone/>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Opdrachten</a:t>
            </a:r>
          </a:p>
          <a:p>
            <a:pPr marL="342900" lvl="0" indent="-342900">
              <a:lnSpc>
                <a:spcPct val="107000"/>
              </a:lnSpc>
              <a:buFont typeface="+mj-lt"/>
              <a:buAutoNum type="arabicPeriod"/>
            </a:pPr>
            <a:r>
              <a:rPr lang="nl-NL" sz="1800" dirty="0">
                <a:solidFill>
                  <a:srgbClr val="385623"/>
                </a:solidFill>
                <a:effectLst/>
                <a:latin typeface="Candara"/>
                <a:ea typeface="Calibri" panose="020F0502020204030204" pitchFamily="34" charset="0"/>
                <a:cs typeface="Times New Roman"/>
              </a:rPr>
              <a:t>Bestudeer op de website milieudatabase.nl de introductievideo </a:t>
            </a:r>
            <a:r>
              <a:rPr lang="nl-NL" sz="1800" u="sng" dirty="0">
                <a:solidFill>
                  <a:srgbClr val="385623"/>
                </a:solidFill>
                <a:effectLst/>
                <a:latin typeface="Candara"/>
                <a:ea typeface="Calibri" panose="020F0502020204030204" pitchFamily="34" charset="0"/>
                <a:cs typeface="Times New Roman"/>
                <a:hlinkClick r:id="rId2"/>
              </a:rPr>
              <a:t>“Wat doet de Nationale Milieudatabase”</a:t>
            </a:r>
            <a:r>
              <a:rPr lang="nl-NL" sz="1800" dirty="0">
                <a:solidFill>
                  <a:srgbClr val="385623"/>
                </a:solidFill>
                <a:effectLst/>
                <a:latin typeface="Candara"/>
                <a:ea typeface="Calibri" panose="020F0502020204030204" pitchFamily="34" charset="0"/>
                <a:cs typeface="Times New Roman"/>
              </a:rPr>
              <a:t> en de pagina’s </a:t>
            </a:r>
            <a:r>
              <a:rPr lang="nl-NL" sz="1800" u="sng" dirty="0">
                <a:solidFill>
                  <a:srgbClr val="385623"/>
                </a:solidFill>
                <a:effectLst/>
                <a:latin typeface="Candara"/>
                <a:ea typeface="Calibri" panose="020F0502020204030204" pitchFamily="34" charset="0"/>
                <a:cs typeface="Times New Roman"/>
                <a:hlinkClick r:id="rId3"/>
              </a:rPr>
              <a:t>Bepalingsmethode</a:t>
            </a:r>
            <a:r>
              <a:rPr lang="nl-NL" sz="1800" dirty="0">
                <a:solidFill>
                  <a:srgbClr val="385623"/>
                </a:solidFill>
                <a:effectLst/>
                <a:latin typeface="Candara"/>
                <a:ea typeface="Calibri" panose="020F0502020204030204" pitchFamily="34" charset="0"/>
                <a:cs typeface="Times New Roman"/>
              </a:rPr>
              <a:t> en </a:t>
            </a:r>
            <a:r>
              <a:rPr lang="nl-NL" sz="1800" u="sng" dirty="0">
                <a:solidFill>
                  <a:srgbClr val="385623"/>
                </a:solidFill>
                <a:effectLst/>
                <a:latin typeface="Candara"/>
                <a:ea typeface="Calibri" panose="020F0502020204030204" pitchFamily="34" charset="0"/>
                <a:cs typeface="Times New Roman"/>
                <a:hlinkClick r:id="rId4"/>
              </a:rPr>
              <a:t>Milieuprestatieberekening</a:t>
            </a:r>
            <a:r>
              <a:rPr lang="nl-NL" sz="1800" dirty="0">
                <a:solidFill>
                  <a:srgbClr val="385623"/>
                </a:solidFill>
                <a:effectLst/>
                <a:latin typeface="Candara"/>
                <a:ea typeface="Calibri" panose="020F0502020204030204" pitchFamily="34" charset="0"/>
                <a:cs typeface="Times New Roman"/>
              </a:rPr>
              <a:t>. </a:t>
            </a:r>
          </a:p>
          <a:p>
            <a:pPr marL="342900" lvl="0" indent="-342900">
              <a:lnSpc>
                <a:spcPct val="107000"/>
              </a:lnSpc>
              <a:buFont typeface="+mj-lt"/>
              <a:buAutoNum type="arabicPeriod"/>
            </a:pPr>
            <a:r>
              <a:rPr lang="nl-NL" sz="1800" dirty="0">
                <a:solidFill>
                  <a:srgbClr val="385623"/>
                </a:solidFill>
                <a:effectLst/>
                <a:latin typeface="Candara"/>
                <a:ea typeface="Calibri" panose="020F0502020204030204" pitchFamily="34" charset="0"/>
                <a:cs typeface="Times New Roman"/>
              </a:rPr>
              <a:t>Wat zijn de belangrijkste kenmerken van milieuprestatie?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a:extLst>
              <a:ext uri="{FF2B5EF4-FFF2-40B4-BE49-F238E27FC236}">
                <a16:creationId xmlns:a16="http://schemas.microsoft.com/office/drawing/2014/main" id="{5DB454BB-896B-4F9E-BA4B-2D924E6030D3}"/>
              </a:ext>
            </a:extLst>
          </p:cNvPr>
          <p:cNvSpPr>
            <a:spLocks noGrp="1"/>
          </p:cNvSpPr>
          <p:nvPr>
            <p:ph type="sldNum" sz="quarter" idx="12"/>
          </p:nvPr>
        </p:nvSpPr>
        <p:spPr/>
        <p:txBody>
          <a:bodyPr/>
          <a:lstStyle/>
          <a:p>
            <a:fld id="{993A4BE7-94F8-43D0-A956-A40AC5AB901E}" type="slidenum">
              <a:rPr lang="nl-NL" smtClean="0"/>
              <a:t>19</a:t>
            </a:fld>
            <a:endParaRPr lang="nl-NL" dirty="0"/>
          </a:p>
        </p:txBody>
      </p:sp>
    </p:spTree>
    <p:extLst>
      <p:ext uri="{BB962C8B-B14F-4D97-AF65-F5344CB8AC3E}">
        <p14:creationId xmlns:p14="http://schemas.microsoft.com/office/powerpoint/2010/main" val="1621727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AC382F4-873B-42E3-9777-D6C3400C72F8}"/>
              </a:ext>
            </a:extLst>
          </p:cNvPr>
          <p:cNvSpPr>
            <a:spLocks noGrp="1"/>
          </p:cNvSpPr>
          <p:nvPr>
            <p:ph type="title"/>
          </p:nvPr>
        </p:nvSpPr>
        <p:spPr>
          <a:xfrm>
            <a:off x="839788" y="457200"/>
            <a:ext cx="5537296" cy="1970314"/>
          </a:xfrm>
        </p:spPr>
        <p:txBody>
          <a:bodyPr anchor="b">
            <a:normAutofit/>
          </a:bodyPr>
          <a:lstStyle/>
          <a:p>
            <a:r>
              <a:rPr lang="nl-NL" sz="2400" b="1" dirty="0">
                <a:latin typeface="Candara" panose="020E0502030303020204" pitchFamily="34" charset="0"/>
              </a:rPr>
              <a:t>Milieuprestatie GWW</a:t>
            </a:r>
            <a:br>
              <a:rPr lang="nl-NL" sz="3600" b="1" dirty="0">
                <a:latin typeface="Candara" panose="020E0502030303020204" pitchFamily="34" charset="0"/>
              </a:rPr>
            </a:br>
            <a:r>
              <a:rPr lang="nl-NL" sz="3600" b="1" dirty="0">
                <a:latin typeface="Candara" panose="020E0502030303020204" pitchFamily="34" charset="0"/>
              </a:rPr>
              <a:t>Op weg naar een duurzame en circulaire bouweconomie</a:t>
            </a:r>
          </a:p>
        </p:txBody>
      </p:sp>
      <p:sp>
        <p:nvSpPr>
          <p:cNvPr id="12" name="Tijdelijke aanduiding voor tekst 11">
            <a:extLst>
              <a:ext uri="{FF2B5EF4-FFF2-40B4-BE49-F238E27FC236}">
                <a16:creationId xmlns:a16="http://schemas.microsoft.com/office/drawing/2014/main" id="{74D33917-EDA7-4E28-8845-6EB3251DE1B9}"/>
              </a:ext>
            </a:extLst>
          </p:cNvPr>
          <p:cNvSpPr>
            <a:spLocks noGrp="1"/>
          </p:cNvSpPr>
          <p:nvPr>
            <p:ph type="body" sz="half" idx="2"/>
          </p:nvPr>
        </p:nvSpPr>
        <p:spPr>
          <a:xfrm>
            <a:off x="839788" y="2677886"/>
            <a:ext cx="3932237" cy="3191102"/>
          </a:xfrm>
        </p:spPr>
        <p:txBody>
          <a:bodyPr>
            <a:normAutofit/>
          </a:bodyPr>
          <a:lstStyle/>
          <a:p>
            <a:pPr marL="457200" indent="-457200">
              <a:buFont typeface="+mj-lt"/>
              <a:buAutoNum type="arabicPeriod"/>
            </a:pPr>
            <a:r>
              <a:rPr lang="nl-NL" sz="2000" dirty="0">
                <a:latin typeface="Candara" panose="020E0502030303020204" pitchFamily="34" charset="0"/>
              </a:rPr>
              <a:t>Leervragen en opdrachten</a:t>
            </a:r>
          </a:p>
          <a:p>
            <a:pPr marL="457200" indent="-457200">
              <a:buFont typeface="+mj-lt"/>
              <a:buAutoNum type="arabicPeriod"/>
            </a:pPr>
            <a:endParaRPr lang="nl-NL" sz="2000" dirty="0">
              <a:latin typeface="Candara" panose="020E0502030303020204" pitchFamily="34" charset="0"/>
            </a:endParaRPr>
          </a:p>
          <a:p>
            <a:pPr marL="457200" indent="-457200">
              <a:buFont typeface="+mj-lt"/>
              <a:buAutoNum type="arabicPeriod"/>
            </a:pPr>
            <a:r>
              <a:rPr lang="nl-NL" sz="2000" dirty="0">
                <a:latin typeface="Candara" panose="020E0502030303020204" pitchFamily="34" charset="0"/>
              </a:rPr>
              <a:t>Bibliotheek</a:t>
            </a:r>
          </a:p>
          <a:p>
            <a:pPr marL="914400" lvl="1" indent="-457200">
              <a:buFont typeface="+mj-lt"/>
              <a:buAutoNum type="alphaLcParenR"/>
            </a:pPr>
            <a:r>
              <a:rPr lang="nl-NL" sz="1800" dirty="0">
                <a:latin typeface="Candara" panose="020E0502030303020204" pitchFamily="34" charset="0"/>
              </a:rPr>
              <a:t>Studiemateriaal</a:t>
            </a:r>
          </a:p>
          <a:p>
            <a:pPr marL="914400" lvl="1" indent="-457200">
              <a:buFont typeface="+mj-lt"/>
              <a:buAutoNum type="alphaLcParenR"/>
            </a:pPr>
            <a:r>
              <a:rPr lang="nl-NL" sz="1800" dirty="0">
                <a:latin typeface="Candara" panose="020E0502030303020204" pitchFamily="34" charset="0"/>
              </a:rPr>
              <a:t>Nadere info</a:t>
            </a:r>
          </a:p>
          <a:p>
            <a:endParaRPr lang="nl-NL" dirty="0"/>
          </a:p>
        </p:txBody>
      </p:sp>
      <p:sp>
        <p:nvSpPr>
          <p:cNvPr id="4" name="Tijdelijke aanduiding voor dianummer 3">
            <a:extLst>
              <a:ext uri="{FF2B5EF4-FFF2-40B4-BE49-F238E27FC236}">
                <a16:creationId xmlns:a16="http://schemas.microsoft.com/office/drawing/2014/main" id="{16B780C7-4F35-4FF3-909C-0BCF17A64536}"/>
              </a:ext>
            </a:extLst>
          </p:cNvPr>
          <p:cNvSpPr>
            <a:spLocks noGrp="1"/>
          </p:cNvSpPr>
          <p:nvPr>
            <p:ph type="sldNum" sz="quarter" idx="12"/>
          </p:nvPr>
        </p:nvSpPr>
        <p:spPr/>
        <p:txBody>
          <a:bodyPr/>
          <a:lstStyle/>
          <a:p>
            <a:fld id="{993A4BE7-94F8-43D0-A956-A40AC5AB901E}" type="slidenum">
              <a:rPr lang="nl-NL" smtClean="0"/>
              <a:t>2</a:t>
            </a:fld>
            <a:endParaRPr lang="nl-NL" dirty="0"/>
          </a:p>
        </p:txBody>
      </p:sp>
      <p:sp>
        <p:nvSpPr>
          <p:cNvPr id="15" name="Tekstvak 14">
            <a:extLst>
              <a:ext uri="{FF2B5EF4-FFF2-40B4-BE49-F238E27FC236}">
                <a16:creationId xmlns:a16="http://schemas.microsoft.com/office/drawing/2014/main" id="{1468219F-4FE1-402E-B72D-12A57820F660}"/>
              </a:ext>
            </a:extLst>
          </p:cNvPr>
          <p:cNvSpPr txBox="1"/>
          <p:nvPr/>
        </p:nvSpPr>
        <p:spPr>
          <a:xfrm>
            <a:off x="10153754" y="5155459"/>
            <a:ext cx="1864075" cy="275931"/>
          </a:xfrm>
          <a:prstGeom prst="rect">
            <a:avLst/>
          </a:prstGeom>
          <a:noFill/>
        </p:spPr>
        <p:txBody>
          <a:bodyPr wrap="square" rtlCol="0">
            <a:spAutoFit/>
          </a:bodyPr>
          <a:lstStyle/>
          <a:p>
            <a:r>
              <a:rPr lang="nl-NL" sz="1200" i="1" dirty="0"/>
              <a:t>Bron: duurzaamgww.nl</a:t>
            </a:r>
          </a:p>
        </p:txBody>
      </p:sp>
      <p:pic>
        <p:nvPicPr>
          <p:cNvPr id="18" name="Afbeelding 17">
            <a:extLst>
              <a:ext uri="{FF2B5EF4-FFF2-40B4-BE49-F238E27FC236}">
                <a16:creationId xmlns:a16="http://schemas.microsoft.com/office/drawing/2014/main" id="{7D31D447-0193-4235-BAB9-5D0829A9CE0B}"/>
              </a:ext>
            </a:extLst>
          </p:cNvPr>
          <p:cNvPicPr>
            <a:picLocks noChangeAspect="1"/>
          </p:cNvPicPr>
          <p:nvPr/>
        </p:nvPicPr>
        <p:blipFill>
          <a:blip r:embed="rId3"/>
          <a:stretch>
            <a:fillRect/>
          </a:stretch>
        </p:blipFill>
        <p:spPr>
          <a:xfrm>
            <a:off x="5693229" y="1426610"/>
            <a:ext cx="6050463" cy="3725598"/>
          </a:xfrm>
          <a:prstGeom prst="rect">
            <a:avLst/>
          </a:prstGeom>
        </p:spPr>
      </p:pic>
    </p:spTree>
    <p:extLst>
      <p:ext uri="{BB962C8B-B14F-4D97-AF65-F5344CB8AC3E}">
        <p14:creationId xmlns:p14="http://schemas.microsoft.com/office/powerpoint/2010/main" val="3077299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ndertitel 4">
            <a:extLst>
              <a:ext uri="{FF2B5EF4-FFF2-40B4-BE49-F238E27FC236}">
                <a16:creationId xmlns:a16="http://schemas.microsoft.com/office/drawing/2014/main" id="{9A676643-E7A2-43AD-B54B-1654F91A7980}"/>
              </a:ext>
            </a:extLst>
          </p:cNvPr>
          <p:cNvSpPr>
            <a:spLocks noGrp="1"/>
          </p:cNvSpPr>
          <p:nvPr>
            <p:ph type="subTitle" idx="1"/>
          </p:nvPr>
        </p:nvSpPr>
        <p:spPr>
          <a:xfrm>
            <a:off x="1548071" y="4372063"/>
            <a:ext cx="9144000" cy="1655762"/>
          </a:xfrm>
        </p:spPr>
        <p:txBody>
          <a:bodyPr>
            <a:normAutofit/>
          </a:bodyPr>
          <a:lstStyle/>
          <a:p>
            <a:r>
              <a:rPr lang="nl-NL" sz="3200" b="1" dirty="0">
                <a:solidFill>
                  <a:schemeClr val="accent6">
                    <a:lumMod val="50000"/>
                  </a:schemeClr>
                </a:solidFill>
              </a:rPr>
              <a:t>Het Stelsel van Milieuprestatie</a:t>
            </a:r>
          </a:p>
        </p:txBody>
      </p:sp>
      <p:sp>
        <p:nvSpPr>
          <p:cNvPr id="6" name="Titel 1">
            <a:extLst>
              <a:ext uri="{FF2B5EF4-FFF2-40B4-BE49-F238E27FC236}">
                <a16:creationId xmlns:a16="http://schemas.microsoft.com/office/drawing/2014/main" id="{3C6ECCF2-DBA9-4480-A213-F526BA59227F}"/>
              </a:ext>
            </a:extLst>
          </p:cNvPr>
          <p:cNvSpPr>
            <a:spLocks noGrp="1"/>
          </p:cNvSpPr>
          <p:nvPr>
            <p:ph type="ctrTitle"/>
          </p:nvPr>
        </p:nvSpPr>
        <p:spPr>
          <a:xfrm>
            <a:off x="1524000" y="2453947"/>
            <a:ext cx="9144000" cy="1950105"/>
          </a:xfrm>
        </p:spPr>
        <p:txBody>
          <a:bodyPr>
            <a:normAutofit/>
          </a:bodyPr>
          <a:lstStyle/>
          <a:p>
            <a:r>
              <a:rPr lang="nl-NL" sz="5300" b="1" dirty="0"/>
              <a:t>Milieuprestatie GWW</a:t>
            </a:r>
            <a:br>
              <a:rPr lang="nl-NL" sz="3100" dirty="0"/>
            </a:br>
            <a:endParaRPr lang="nl-NL" sz="3100" dirty="0"/>
          </a:p>
        </p:txBody>
      </p:sp>
    </p:spTree>
    <p:extLst>
      <p:ext uri="{BB962C8B-B14F-4D97-AF65-F5344CB8AC3E}">
        <p14:creationId xmlns:p14="http://schemas.microsoft.com/office/powerpoint/2010/main" val="3087954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DF9A59-4BBB-4BDF-A3C2-76398F0EE042}"/>
              </a:ext>
            </a:extLst>
          </p:cNvPr>
          <p:cNvSpPr>
            <a:spLocks noGrp="1"/>
          </p:cNvSpPr>
          <p:nvPr>
            <p:ph type="title"/>
          </p:nvPr>
        </p:nvSpPr>
        <p:spPr/>
        <p:txBody>
          <a:bodyPr>
            <a:normAutofit/>
          </a:bodyPr>
          <a:lstStyle/>
          <a:p>
            <a:r>
              <a:rPr lang="nl-NL" dirty="0"/>
              <a:t>Waarom milieuprestatie? Instrument voor verduurzaming.</a:t>
            </a:r>
          </a:p>
        </p:txBody>
      </p:sp>
      <p:sp>
        <p:nvSpPr>
          <p:cNvPr id="3" name="Tijdelijke aanduiding voor inhoud 2">
            <a:extLst>
              <a:ext uri="{FF2B5EF4-FFF2-40B4-BE49-F238E27FC236}">
                <a16:creationId xmlns:a16="http://schemas.microsoft.com/office/drawing/2014/main" id="{D087294A-9976-4222-8D09-26A21D81BA39}"/>
              </a:ext>
            </a:extLst>
          </p:cNvPr>
          <p:cNvSpPr>
            <a:spLocks noGrp="1"/>
          </p:cNvSpPr>
          <p:nvPr>
            <p:ph idx="1"/>
          </p:nvPr>
        </p:nvSpPr>
        <p:spPr>
          <a:xfrm>
            <a:off x="838198" y="1311564"/>
            <a:ext cx="5139692" cy="4865399"/>
          </a:xfrm>
        </p:spPr>
        <p:txBody>
          <a:bodyPr>
            <a:normAutofit/>
          </a:bodyPr>
          <a:lstStyle/>
          <a:p>
            <a:pPr marL="0" indent="0">
              <a:buNone/>
            </a:pPr>
            <a:r>
              <a:rPr lang="nl-NL" sz="2400" dirty="0"/>
              <a:t>Milieuprestatie als instrument in de duurzaamheidsplannen van: </a:t>
            </a:r>
          </a:p>
          <a:p>
            <a:r>
              <a:rPr lang="nl-NL" sz="2400" dirty="0"/>
              <a:t>de overheid;</a:t>
            </a:r>
          </a:p>
          <a:p>
            <a:r>
              <a:rPr lang="nl-NL" sz="2400" dirty="0"/>
              <a:t>branches en grote organisaties;</a:t>
            </a:r>
          </a:p>
          <a:p>
            <a:r>
              <a:rPr lang="nl-NL" sz="2400" dirty="0"/>
              <a:t>fabrikanten en leveranciers.</a:t>
            </a:r>
          </a:p>
          <a:p>
            <a:pPr marL="0" indent="0">
              <a:buNone/>
            </a:pPr>
            <a:endParaRPr lang="nl-NL" sz="2400" dirty="0"/>
          </a:p>
          <a:p>
            <a:pPr marL="0" indent="0">
              <a:buNone/>
            </a:pPr>
            <a:endParaRPr lang="nl-NL" sz="2400" dirty="0"/>
          </a:p>
          <a:p>
            <a:endParaRPr lang="nl-NL" dirty="0"/>
          </a:p>
        </p:txBody>
      </p:sp>
      <p:sp>
        <p:nvSpPr>
          <p:cNvPr id="4" name="Tijdelijke aanduiding voor dianummer 3">
            <a:extLst>
              <a:ext uri="{FF2B5EF4-FFF2-40B4-BE49-F238E27FC236}">
                <a16:creationId xmlns:a16="http://schemas.microsoft.com/office/drawing/2014/main" id="{D9F2F3DB-C0F8-4E3F-B20C-CB7C8F631A52}"/>
              </a:ext>
            </a:extLst>
          </p:cNvPr>
          <p:cNvSpPr>
            <a:spLocks noGrp="1"/>
          </p:cNvSpPr>
          <p:nvPr>
            <p:ph type="sldNum" sz="quarter" idx="12"/>
          </p:nvPr>
        </p:nvSpPr>
        <p:spPr/>
        <p:txBody>
          <a:bodyPr/>
          <a:lstStyle/>
          <a:p>
            <a:fld id="{993A4BE7-94F8-43D0-A956-A40AC5AB901E}" type="slidenum">
              <a:rPr lang="nl-NL" smtClean="0"/>
              <a:t>21</a:t>
            </a:fld>
            <a:endParaRPr lang="nl-NL" dirty="0"/>
          </a:p>
        </p:txBody>
      </p:sp>
      <p:pic>
        <p:nvPicPr>
          <p:cNvPr id="6" name="Afbeelding 5">
            <a:extLst>
              <a:ext uri="{FF2B5EF4-FFF2-40B4-BE49-F238E27FC236}">
                <a16:creationId xmlns:a16="http://schemas.microsoft.com/office/drawing/2014/main" id="{34C14AA9-6B18-4ACA-AAA3-E0D833C4A2A6}"/>
              </a:ext>
            </a:extLst>
          </p:cNvPr>
          <p:cNvPicPr>
            <a:picLocks noChangeAspect="1"/>
          </p:cNvPicPr>
          <p:nvPr/>
        </p:nvPicPr>
        <p:blipFill>
          <a:blip r:embed="rId3"/>
          <a:stretch>
            <a:fillRect/>
          </a:stretch>
        </p:blipFill>
        <p:spPr>
          <a:xfrm>
            <a:off x="5887223" y="1381193"/>
            <a:ext cx="2690274" cy="3450694"/>
          </a:xfrm>
          <a:prstGeom prst="rect">
            <a:avLst/>
          </a:prstGeom>
          <a:ln>
            <a:solidFill>
              <a:schemeClr val="accent6">
                <a:lumMod val="50000"/>
              </a:schemeClr>
            </a:solidFill>
          </a:ln>
        </p:spPr>
      </p:pic>
      <p:pic>
        <p:nvPicPr>
          <p:cNvPr id="11" name="Afbeelding 10">
            <a:extLst>
              <a:ext uri="{FF2B5EF4-FFF2-40B4-BE49-F238E27FC236}">
                <a16:creationId xmlns:a16="http://schemas.microsoft.com/office/drawing/2014/main" id="{5E0E819D-595D-4FBF-B32E-18141BE22573}"/>
              </a:ext>
            </a:extLst>
          </p:cNvPr>
          <p:cNvPicPr>
            <a:picLocks noChangeAspect="1"/>
          </p:cNvPicPr>
          <p:nvPr/>
        </p:nvPicPr>
        <p:blipFill rotWithShape="1">
          <a:blip r:embed="rId4"/>
          <a:srcRect b="12340"/>
          <a:stretch/>
        </p:blipFill>
        <p:spPr>
          <a:xfrm>
            <a:off x="7013740" y="2398661"/>
            <a:ext cx="3272563" cy="3867996"/>
          </a:xfrm>
          <a:prstGeom prst="rect">
            <a:avLst/>
          </a:prstGeom>
        </p:spPr>
      </p:pic>
      <p:pic>
        <p:nvPicPr>
          <p:cNvPr id="13" name="Afbeelding 12">
            <a:extLst>
              <a:ext uri="{FF2B5EF4-FFF2-40B4-BE49-F238E27FC236}">
                <a16:creationId xmlns:a16="http://schemas.microsoft.com/office/drawing/2014/main" id="{7621872E-DA1E-4FF2-8060-19F5A30B50FE}"/>
              </a:ext>
            </a:extLst>
          </p:cNvPr>
          <p:cNvPicPr>
            <a:picLocks noChangeAspect="1"/>
          </p:cNvPicPr>
          <p:nvPr/>
        </p:nvPicPr>
        <p:blipFill>
          <a:blip r:embed="rId5"/>
          <a:stretch>
            <a:fillRect/>
          </a:stretch>
        </p:blipFill>
        <p:spPr>
          <a:xfrm rot="406155">
            <a:off x="9971851" y="1634929"/>
            <a:ext cx="2072468" cy="3085571"/>
          </a:xfrm>
          <a:prstGeom prst="rect">
            <a:avLst/>
          </a:prstGeom>
          <a:ln>
            <a:solidFill>
              <a:schemeClr val="accent6">
                <a:lumMod val="50000"/>
              </a:schemeClr>
            </a:solidFill>
          </a:ln>
        </p:spPr>
      </p:pic>
      <p:pic>
        <p:nvPicPr>
          <p:cNvPr id="8" name="Afbeelding 7">
            <a:extLst>
              <a:ext uri="{FF2B5EF4-FFF2-40B4-BE49-F238E27FC236}">
                <a16:creationId xmlns:a16="http://schemas.microsoft.com/office/drawing/2014/main" id="{A5CAE3A0-91FF-4F2B-9AAA-90C9D68EF66D}"/>
              </a:ext>
            </a:extLst>
          </p:cNvPr>
          <p:cNvPicPr>
            <a:picLocks noChangeAspect="1"/>
          </p:cNvPicPr>
          <p:nvPr/>
        </p:nvPicPr>
        <p:blipFill>
          <a:blip r:embed="rId6"/>
          <a:stretch>
            <a:fillRect/>
          </a:stretch>
        </p:blipFill>
        <p:spPr>
          <a:xfrm rot="20897048">
            <a:off x="5982363" y="3473111"/>
            <a:ext cx="1824629" cy="2585131"/>
          </a:xfrm>
          <a:prstGeom prst="rect">
            <a:avLst/>
          </a:prstGeom>
          <a:ln>
            <a:solidFill>
              <a:schemeClr val="tx1"/>
            </a:solidFill>
          </a:ln>
        </p:spPr>
      </p:pic>
      <p:pic>
        <p:nvPicPr>
          <p:cNvPr id="15" name="Afbeelding 14">
            <a:extLst>
              <a:ext uri="{FF2B5EF4-FFF2-40B4-BE49-F238E27FC236}">
                <a16:creationId xmlns:a16="http://schemas.microsoft.com/office/drawing/2014/main" id="{EDB04947-1A89-4977-AC1F-BAA05DBCD243}"/>
              </a:ext>
            </a:extLst>
          </p:cNvPr>
          <p:cNvPicPr>
            <a:picLocks noChangeAspect="1"/>
          </p:cNvPicPr>
          <p:nvPr/>
        </p:nvPicPr>
        <p:blipFill rotWithShape="1">
          <a:blip r:embed="rId7"/>
          <a:srcRect b="10887"/>
          <a:stretch/>
        </p:blipFill>
        <p:spPr>
          <a:xfrm>
            <a:off x="9442357" y="3591093"/>
            <a:ext cx="2269942" cy="2585870"/>
          </a:xfrm>
          <a:prstGeom prst="rect">
            <a:avLst/>
          </a:prstGeom>
        </p:spPr>
      </p:pic>
    </p:spTree>
    <p:extLst>
      <p:ext uri="{BB962C8B-B14F-4D97-AF65-F5344CB8AC3E}">
        <p14:creationId xmlns:p14="http://schemas.microsoft.com/office/powerpoint/2010/main" val="3942477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DF9A59-4BBB-4BDF-A3C2-76398F0EE042}"/>
              </a:ext>
            </a:extLst>
          </p:cNvPr>
          <p:cNvSpPr>
            <a:spLocks noGrp="1"/>
          </p:cNvSpPr>
          <p:nvPr>
            <p:ph type="title"/>
          </p:nvPr>
        </p:nvSpPr>
        <p:spPr/>
        <p:txBody>
          <a:bodyPr>
            <a:normAutofit/>
          </a:bodyPr>
          <a:lstStyle/>
          <a:p>
            <a:r>
              <a:rPr lang="nl-NL" dirty="0"/>
              <a:t>Waarom milieuprestatie? Instrument voor verduurzaming</a:t>
            </a:r>
          </a:p>
        </p:txBody>
      </p:sp>
      <p:sp>
        <p:nvSpPr>
          <p:cNvPr id="3" name="Tijdelijke aanduiding voor inhoud 2">
            <a:extLst>
              <a:ext uri="{FF2B5EF4-FFF2-40B4-BE49-F238E27FC236}">
                <a16:creationId xmlns:a16="http://schemas.microsoft.com/office/drawing/2014/main" id="{D087294A-9976-4222-8D09-26A21D81BA39}"/>
              </a:ext>
            </a:extLst>
          </p:cNvPr>
          <p:cNvSpPr>
            <a:spLocks noGrp="1"/>
          </p:cNvSpPr>
          <p:nvPr>
            <p:ph idx="1"/>
          </p:nvPr>
        </p:nvSpPr>
        <p:spPr>
          <a:xfrm>
            <a:off x="838198" y="1311564"/>
            <a:ext cx="5139692" cy="4865399"/>
          </a:xfrm>
        </p:spPr>
        <p:txBody>
          <a:bodyPr>
            <a:normAutofit/>
          </a:bodyPr>
          <a:lstStyle/>
          <a:p>
            <a:pPr marL="0" indent="0">
              <a:buNone/>
            </a:pPr>
            <a:r>
              <a:rPr lang="nl-NL" sz="2400" dirty="0"/>
              <a:t>Biedt de informatie bij het verbeteren en innoveren van het product en het proces om een lagere milieubelasting te realiseren.</a:t>
            </a:r>
          </a:p>
          <a:p>
            <a:pPr marL="0" indent="0">
              <a:buNone/>
            </a:pPr>
            <a:endParaRPr lang="nl-NL" sz="2400" dirty="0"/>
          </a:p>
          <a:p>
            <a:pPr marL="0" indent="0">
              <a:buNone/>
            </a:pPr>
            <a:r>
              <a:rPr lang="nl-NL" sz="2400" dirty="0"/>
              <a:t>Zwaartepuntanalyse</a:t>
            </a:r>
          </a:p>
          <a:p>
            <a:r>
              <a:rPr lang="nl-NL" sz="2400" dirty="0"/>
              <a:t>Welke bestanddeel van het product of welk proces draagt het meest bij aan de hoogte MKI?</a:t>
            </a:r>
          </a:p>
          <a:p>
            <a:r>
              <a:rPr lang="nl-NL" sz="2400" dirty="0"/>
              <a:t>Welke fase van de levenscyclus draagt het meest bij aan de hoogte van de MKI</a:t>
            </a:r>
          </a:p>
          <a:p>
            <a:pPr marL="0" indent="0">
              <a:buNone/>
            </a:pPr>
            <a:endParaRPr lang="nl-NL" sz="2400" dirty="0"/>
          </a:p>
          <a:p>
            <a:endParaRPr lang="nl-NL" dirty="0"/>
          </a:p>
        </p:txBody>
      </p:sp>
      <p:sp>
        <p:nvSpPr>
          <p:cNvPr id="4" name="Tijdelijke aanduiding voor dianummer 3">
            <a:extLst>
              <a:ext uri="{FF2B5EF4-FFF2-40B4-BE49-F238E27FC236}">
                <a16:creationId xmlns:a16="http://schemas.microsoft.com/office/drawing/2014/main" id="{D9F2F3DB-C0F8-4E3F-B20C-CB7C8F631A52}"/>
              </a:ext>
            </a:extLst>
          </p:cNvPr>
          <p:cNvSpPr>
            <a:spLocks noGrp="1"/>
          </p:cNvSpPr>
          <p:nvPr>
            <p:ph type="sldNum" sz="quarter" idx="12"/>
          </p:nvPr>
        </p:nvSpPr>
        <p:spPr/>
        <p:txBody>
          <a:bodyPr/>
          <a:lstStyle/>
          <a:p>
            <a:fld id="{993A4BE7-94F8-43D0-A956-A40AC5AB901E}" type="slidenum">
              <a:rPr lang="nl-NL" smtClean="0"/>
              <a:t>22</a:t>
            </a:fld>
            <a:endParaRPr lang="nl-NL" dirty="0"/>
          </a:p>
        </p:txBody>
      </p:sp>
      <p:sp>
        <p:nvSpPr>
          <p:cNvPr id="7" name="Tekstvak 6">
            <a:extLst>
              <a:ext uri="{FF2B5EF4-FFF2-40B4-BE49-F238E27FC236}">
                <a16:creationId xmlns:a16="http://schemas.microsoft.com/office/drawing/2014/main" id="{FE5E7B7A-34A2-4F1D-8A16-F8CD16159780}"/>
              </a:ext>
            </a:extLst>
          </p:cNvPr>
          <p:cNvSpPr txBox="1"/>
          <p:nvPr/>
        </p:nvSpPr>
        <p:spPr>
          <a:xfrm>
            <a:off x="7586546" y="5896609"/>
            <a:ext cx="4605454" cy="461665"/>
          </a:xfrm>
          <a:prstGeom prst="rect">
            <a:avLst/>
          </a:prstGeom>
          <a:noFill/>
        </p:spPr>
        <p:txBody>
          <a:bodyPr wrap="square" rtlCol="0">
            <a:spAutoFit/>
          </a:bodyPr>
          <a:lstStyle/>
          <a:p>
            <a:r>
              <a:rPr lang="nl-NL" sz="1200" i="1" dirty="0"/>
              <a:t>Zwaartepuntanalyse stalen boogbrug. Bron: LCA-rapportage cat.3 data, Staalconstructies, Stichting NMD.</a:t>
            </a:r>
          </a:p>
        </p:txBody>
      </p:sp>
      <p:pic>
        <p:nvPicPr>
          <p:cNvPr id="10" name="Afbeelding 9">
            <a:extLst>
              <a:ext uri="{FF2B5EF4-FFF2-40B4-BE49-F238E27FC236}">
                <a16:creationId xmlns:a16="http://schemas.microsoft.com/office/drawing/2014/main" id="{62601D5F-7E96-4E11-AA12-67FFC13FECBF}"/>
              </a:ext>
            </a:extLst>
          </p:cNvPr>
          <p:cNvPicPr>
            <a:picLocks noChangeAspect="1"/>
          </p:cNvPicPr>
          <p:nvPr/>
        </p:nvPicPr>
        <p:blipFill>
          <a:blip r:embed="rId3"/>
          <a:stretch>
            <a:fillRect/>
          </a:stretch>
        </p:blipFill>
        <p:spPr>
          <a:xfrm>
            <a:off x="6389649" y="1229845"/>
            <a:ext cx="5542156" cy="4666764"/>
          </a:xfrm>
          <a:prstGeom prst="rect">
            <a:avLst/>
          </a:prstGeom>
          <a:ln>
            <a:solidFill>
              <a:schemeClr val="accent6">
                <a:lumMod val="50000"/>
              </a:schemeClr>
            </a:solidFill>
          </a:ln>
        </p:spPr>
      </p:pic>
    </p:spTree>
    <p:extLst>
      <p:ext uri="{BB962C8B-B14F-4D97-AF65-F5344CB8AC3E}">
        <p14:creationId xmlns:p14="http://schemas.microsoft.com/office/powerpoint/2010/main" val="1498125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45D40E-CBDA-48C6-89FB-9627F19CC87C}"/>
              </a:ext>
            </a:extLst>
          </p:cNvPr>
          <p:cNvSpPr>
            <a:spLocks noGrp="1"/>
          </p:cNvSpPr>
          <p:nvPr>
            <p:ph type="title"/>
          </p:nvPr>
        </p:nvSpPr>
        <p:spPr/>
        <p:txBody>
          <a:bodyPr>
            <a:normAutofit/>
          </a:bodyPr>
          <a:lstStyle/>
          <a:p>
            <a:r>
              <a:rPr lang="nl-NL" dirty="0"/>
              <a:t>Waarom milieuprestatie? Instrument voor verduurzaming.</a:t>
            </a:r>
          </a:p>
        </p:txBody>
      </p:sp>
      <p:sp>
        <p:nvSpPr>
          <p:cNvPr id="5" name="Tijdelijke aanduiding voor inhoud 4">
            <a:extLst>
              <a:ext uri="{FF2B5EF4-FFF2-40B4-BE49-F238E27FC236}">
                <a16:creationId xmlns:a16="http://schemas.microsoft.com/office/drawing/2014/main" id="{4FD17D6D-AFAF-4EF9-A639-01F8B0AD726D}"/>
              </a:ext>
            </a:extLst>
          </p:cNvPr>
          <p:cNvSpPr>
            <a:spLocks noGrp="1"/>
          </p:cNvSpPr>
          <p:nvPr>
            <p:ph idx="1"/>
          </p:nvPr>
        </p:nvSpPr>
        <p:spPr>
          <a:xfrm>
            <a:off x="838200" y="1302669"/>
            <a:ext cx="9894570" cy="423079"/>
          </a:xfrm>
        </p:spPr>
        <p:txBody>
          <a:bodyPr>
            <a:noAutofit/>
          </a:bodyPr>
          <a:lstStyle/>
          <a:p>
            <a:r>
              <a:rPr lang="nl-NL" sz="2400" dirty="0"/>
              <a:t>Milieuprestatie om aanbiedingen te kunnen vergelijken op duurzaamheid</a:t>
            </a:r>
          </a:p>
        </p:txBody>
      </p:sp>
      <p:sp>
        <p:nvSpPr>
          <p:cNvPr id="4" name="Tijdelijke aanduiding voor dianummer 3">
            <a:extLst>
              <a:ext uri="{FF2B5EF4-FFF2-40B4-BE49-F238E27FC236}">
                <a16:creationId xmlns:a16="http://schemas.microsoft.com/office/drawing/2014/main" id="{7FC74D90-F096-469F-B411-EC71F1C2F25D}"/>
              </a:ext>
            </a:extLst>
          </p:cNvPr>
          <p:cNvSpPr>
            <a:spLocks noGrp="1"/>
          </p:cNvSpPr>
          <p:nvPr>
            <p:ph type="sldNum" sz="quarter" idx="12"/>
          </p:nvPr>
        </p:nvSpPr>
        <p:spPr/>
        <p:txBody>
          <a:bodyPr/>
          <a:lstStyle/>
          <a:p>
            <a:fld id="{993A4BE7-94F8-43D0-A956-A40AC5AB901E}" type="slidenum">
              <a:rPr lang="nl-NL" smtClean="0"/>
              <a:t>23</a:t>
            </a:fld>
            <a:endParaRPr lang="nl-NL" dirty="0"/>
          </a:p>
        </p:txBody>
      </p:sp>
      <p:graphicFrame>
        <p:nvGraphicFramePr>
          <p:cNvPr id="6" name="Tabel 5">
            <a:extLst>
              <a:ext uri="{FF2B5EF4-FFF2-40B4-BE49-F238E27FC236}">
                <a16:creationId xmlns:a16="http://schemas.microsoft.com/office/drawing/2014/main" id="{AD80F9F2-8DFA-432A-92C6-B6CA4B29ECBF}"/>
              </a:ext>
            </a:extLst>
          </p:cNvPr>
          <p:cNvGraphicFramePr>
            <a:graphicFrameLocks noGrp="1"/>
          </p:cNvGraphicFramePr>
          <p:nvPr/>
        </p:nvGraphicFramePr>
        <p:xfrm>
          <a:off x="1262366" y="2151950"/>
          <a:ext cx="9667268" cy="3778198"/>
        </p:xfrm>
        <a:graphic>
          <a:graphicData uri="http://schemas.openxmlformats.org/drawingml/2006/table">
            <a:tbl>
              <a:tblPr firstRow="1" bandRow="1">
                <a:tableStyleId>{912C8C85-51F0-491E-9774-3900AFEF0FD7}</a:tableStyleId>
              </a:tblPr>
              <a:tblGrid>
                <a:gridCol w="1691446">
                  <a:extLst>
                    <a:ext uri="{9D8B030D-6E8A-4147-A177-3AD203B41FA5}">
                      <a16:colId xmlns:a16="http://schemas.microsoft.com/office/drawing/2014/main" val="20000"/>
                    </a:ext>
                  </a:extLst>
                </a:gridCol>
                <a:gridCol w="2683386">
                  <a:extLst>
                    <a:ext uri="{9D8B030D-6E8A-4147-A177-3AD203B41FA5}">
                      <a16:colId xmlns:a16="http://schemas.microsoft.com/office/drawing/2014/main" val="20001"/>
                    </a:ext>
                  </a:extLst>
                </a:gridCol>
                <a:gridCol w="2669249">
                  <a:extLst>
                    <a:ext uri="{9D8B030D-6E8A-4147-A177-3AD203B41FA5}">
                      <a16:colId xmlns:a16="http://schemas.microsoft.com/office/drawing/2014/main" val="20002"/>
                    </a:ext>
                  </a:extLst>
                </a:gridCol>
                <a:gridCol w="2623187">
                  <a:extLst>
                    <a:ext uri="{9D8B030D-6E8A-4147-A177-3AD203B41FA5}">
                      <a16:colId xmlns:a16="http://schemas.microsoft.com/office/drawing/2014/main" val="20003"/>
                    </a:ext>
                  </a:extLst>
                </a:gridCol>
              </a:tblGrid>
              <a:tr h="555651">
                <a:tc>
                  <a:txBody>
                    <a:bodyPr/>
                    <a:lstStyle/>
                    <a:p>
                      <a:endParaRPr lang="nl-NL" sz="1800" dirty="0"/>
                    </a:p>
                  </a:txBody>
                  <a:tcPr marL="91444" marR="91444" marT="45733" marB="45733">
                    <a:lnR w="12700" cap="flat" cmpd="sng" algn="ctr">
                      <a:solidFill>
                        <a:schemeClr val="tx1"/>
                      </a:solidFill>
                      <a:prstDash val="solid"/>
                      <a:round/>
                      <a:headEnd type="none" w="med" len="med"/>
                      <a:tailEnd type="none" w="med" len="med"/>
                    </a:lnR>
                  </a:tcPr>
                </a:tc>
                <a:tc>
                  <a:txBody>
                    <a:bodyPr/>
                    <a:lstStyle/>
                    <a:p>
                      <a:r>
                        <a:rPr lang="nl-NL" sz="1800" dirty="0">
                          <a:solidFill>
                            <a:schemeClr val="accent6">
                              <a:lumMod val="50000"/>
                            </a:schemeClr>
                          </a:solidFill>
                        </a:rPr>
                        <a:t>Inschrijver 1</a:t>
                      </a:r>
                    </a:p>
                  </a:txBody>
                  <a:tcPr marL="91444" marR="91444"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60000"/>
                        <a:lumOff val="40000"/>
                      </a:schemeClr>
                    </a:solidFill>
                  </a:tcPr>
                </a:tc>
                <a:tc>
                  <a:txBody>
                    <a:bodyPr/>
                    <a:lstStyle/>
                    <a:p>
                      <a:r>
                        <a:rPr lang="nl-NL" sz="1800" dirty="0">
                          <a:solidFill>
                            <a:schemeClr val="accent6">
                              <a:lumMod val="50000"/>
                            </a:schemeClr>
                          </a:solidFill>
                        </a:rPr>
                        <a:t>Inschrijver 2</a:t>
                      </a:r>
                    </a:p>
                  </a:txBody>
                  <a:tcPr marL="91444" marR="91444"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60000"/>
                        <a:lumOff val="40000"/>
                      </a:schemeClr>
                    </a:solidFill>
                  </a:tcPr>
                </a:tc>
                <a:tc>
                  <a:txBody>
                    <a:bodyPr/>
                    <a:lstStyle/>
                    <a:p>
                      <a:r>
                        <a:rPr lang="nl-NL" sz="1800" dirty="0">
                          <a:solidFill>
                            <a:schemeClr val="accent6">
                              <a:lumMod val="50000"/>
                            </a:schemeClr>
                          </a:solidFill>
                        </a:rPr>
                        <a:t>Inschrijver 3</a:t>
                      </a:r>
                    </a:p>
                  </a:txBody>
                  <a:tcPr marL="91444" marR="91444" marT="45733" marB="45733">
                    <a:lnL w="12700" cap="flat" cmpd="sng" algn="ctr">
                      <a:solidFill>
                        <a:schemeClr val="tx1"/>
                      </a:solidFill>
                      <a:prstDash val="solid"/>
                      <a:round/>
                      <a:headEnd type="none" w="med" len="med"/>
                      <a:tailEnd type="none" w="med" len="med"/>
                    </a:lnL>
                    <a:solidFill>
                      <a:schemeClr val="accent2">
                        <a:lumMod val="60000"/>
                        <a:lumOff val="40000"/>
                      </a:schemeClr>
                    </a:solidFill>
                  </a:tcPr>
                </a:tc>
                <a:extLst>
                  <a:ext uri="{0D108BD9-81ED-4DB2-BD59-A6C34878D82A}">
                    <a16:rowId xmlns:a16="http://schemas.microsoft.com/office/drawing/2014/main" val="10000"/>
                  </a:ext>
                </a:extLst>
              </a:tr>
              <a:tr h="640265">
                <a:tc>
                  <a:txBody>
                    <a:bodyPr/>
                    <a:lstStyle/>
                    <a:p>
                      <a:r>
                        <a:rPr lang="nl-NL" sz="1800" dirty="0"/>
                        <a:t>Asfalt</a:t>
                      </a:r>
                    </a:p>
                  </a:txBody>
                  <a:tcPr marL="91444" marR="91444" marT="45733" marB="45733">
                    <a:lnR w="12700" cap="flat" cmpd="sng" algn="ctr">
                      <a:solidFill>
                        <a:schemeClr val="tx1"/>
                      </a:solidFill>
                      <a:prstDash val="solid"/>
                      <a:round/>
                      <a:headEnd type="none" w="med" len="med"/>
                      <a:tailEnd type="none" w="med" len="med"/>
                    </a:lnR>
                  </a:tcPr>
                </a:tc>
                <a:tc>
                  <a:txBody>
                    <a:bodyPr/>
                    <a:lstStyle/>
                    <a:p>
                      <a:r>
                        <a:rPr lang="nl-NL" sz="1800" dirty="0"/>
                        <a:t>Traditioneel asfalt</a:t>
                      </a:r>
                      <a:r>
                        <a:rPr lang="nl-NL" sz="1800" baseline="0" dirty="0"/>
                        <a:t>, aangevoerd over 10 km</a:t>
                      </a:r>
                      <a:endParaRPr lang="nl-NL" sz="1800" dirty="0"/>
                    </a:p>
                  </a:txBody>
                  <a:tcPr marL="91444" marR="91444"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r>
                        <a:rPr lang="nl-NL" sz="1800" dirty="0"/>
                        <a:t>50%</a:t>
                      </a:r>
                      <a:r>
                        <a:rPr lang="nl-NL" sz="1800" baseline="0" dirty="0"/>
                        <a:t> gerecycled asfalt,</a:t>
                      </a:r>
                    </a:p>
                    <a:p>
                      <a:r>
                        <a:rPr lang="nl-NL" sz="1800" baseline="0" dirty="0"/>
                        <a:t>aangevoerd over 50 km</a:t>
                      </a:r>
                      <a:endParaRPr lang="nl-NL" sz="1800" dirty="0"/>
                    </a:p>
                  </a:txBody>
                  <a:tcPr marL="91444" marR="91444"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r>
                        <a:rPr lang="nl-NL" sz="1800" dirty="0"/>
                        <a:t>Laag temperatuur asfalt, aangevoerd over</a:t>
                      </a:r>
                      <a:r>
                        <a:rPr lang="nl-NL" sz="1800" baseline="0" dirty="0"/>
                        <a:t> 35 km</a:t>
                      </a:r>
                      <a:endParaRPr lang="nl-NL" sz="1800" dirty="0"/>
                    </a:p>
                  </a:txBody>
                  <a:tcPr marL="91444" marR="91444" marT="45733" marB="45733">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10001"/>
                  </a:ext>
                </a:extLst>
              </a:tr>
              <a:tr h="746101">
                <a:tc>
                  <a:txBody>
                    <a:bodyPr/>
                    <a:lstStyle/>
                    <a:p>
                      <a:r>
                        <a:rPr lang="nl-NL" sz="1800" dirty="0"/>
                        <a:t>Viaduct </a:t>
                      </a:r>
                    </a:p>
                  </a:txBody>
                  <a:tcPr marL="91444" marR="91444" marT="45733" marB="45733">
                    <a:lnR w="12700" cap="flat" cmpd="sng" algn="ctr">
                      <a:solidFill>
                        <a:schemeClr val="tx1"/>
                      </a:solidFill>
                      <a:prstDash val="solid"/>
                      <a:round/>
                      <a:headEnd type="none" w="med" len="med"/>
                      <a:tailEnd type="none" w="med" len="med"/>
                    </a:lnR>
                  </a:tcPr>
                </a:tc>
                <a:tc>
                  <a:txBody>
                    <a:bodyPr/>
                    <a:lstStyle/>
                    <a:p>
                      <a:r>
                        <a:rPr lang="nl-NL" sz="1800" dirty="0"/>
                        <a:t>Prefab betonnen viaduct, 30% hergebruik</a:t>
                      </a:r>
                    </a:p>
                  </a:txBody>
                  <a:tcPr marL="91444" marR="91444"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r>
                        <a:rPr lang="nl-NL" sz="1800" dirty="0"/>
                        <a:t>In situ</a:t>
                      </a:r>
                      <a:r>
                        <a:rPr lang="nl-NL" sz="1800" baseline="0" dirty="0"/>
                        <a:t> beton viaduct, 50% hergebruik</a:t>
                      </a:r>
                      <a:endParaRPr lang="nl-NL" sz="1800" dirty="0"/>
                    </a:p>
                  </a:txBody>
                  <a:tcPr marL="91444" marR="91444"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r>
                        <a:rPr lang="nl-NL" sz="1800" dirty="0"/>
                        <a:t>Modulair</a:t>
                      </a:r>
                      <a:r>
                        <a:rPr lang="nl-NL" sz="1800" baseline="0" dirty="0"/>
                        <a:t> betonnen viaduct, 0% hergebruik</a:t>
                      </a:r>
                      <a:endParaRPr lang="nl-NL" sz="1800" dirty="0"/>
                    </a:p>
                  </a:txBody>
                  <a:tcPr marL="91444" marR="91444" marT="45733" marB="45733">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10002"/>
                  </a:ext>
                </a:extLst>
              </a:tr>
              <a:tr h="640265">
                <a:tc>
                  <a:txBody>
                    <a:bodyPr/>
                    <a:lstStyle/>
                    <a:p>
                      <a:r>
                        <a:rPr lang="nl-NL" sz="1800" dirty="0"/>
                        <a:t>Fietsbrug</a:t>
                      </a:r>
                    </a:p>
                  </a:txBody>
                  <a:tcPr marL="91444" marR="91444" marT="45733" marB="45733">
                    <a:lnR w="12700" cap="flat" cmpd="sng" algn="ctr">
                      <a:solidFill>
                        <a:schemeClr val="tx1"/>
                      </a:solidFill>
                      <a:prstDash val="solid"/>
                      <a:round/>
                      <a:headEnd type="none" w="med" len="med"/>
                      <a:tailEnd type="none" w="med" len="med"/>
                    </a:lnR>
                  </a:tcPr>
                </a:tc>
                <a:tc>
                  <a:txBody>
                    <a:bodyPr/>
                    <a:lstStyle/>
                    <a:p>
                      <a:r>
                        <a:rPr lang="nl-NL" sz="1800" dirty="0"/>
                        <a:t>Houten fietsbrug</a:t>
                      </a:r>
                    </a:p>
                  </a:txBody>
                  <a:tcPr marL="91444" marR="91444"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r>
                        <a:rPr lang="nl-NL" sz="1800" dirty="0"/>
                        <a:t>Composiet </a:t>
                      </a:r>
                    </a:p>
                  </a:txBody>
                  <a:tcPr marL="91444" marR="91444"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r>
                        <a:rPr lang="nl-NL" sz="1800" dirty="0"/>
                        <a:t>Hergebruikte fietsbrug</a:t>
                      </a:r>
                    </a:p>
                  </a:txBody>
                  <a:tcPr marL="91444" marR="91444" marT="45733" marB="45733">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10003"/>
                  </a:ext>
                </a:extLst>
              </a:tr>
              <a:tr h="640265">
                <a:tc>
                  <a:txBody>
                    <a:bodyPr/>
                    <a:lstStyle/>
                    <a:p>
                      <a:r>
                        <a:rPr lang="nl-NL" sz="1800" dirty="0"/>
                        <a:t>Grond </a:t>
                      </a:r>
                    </a:p>
                  </a:txBody>
                  <a:tcPr marL="91444" marR="91444" marT="45733" marB="45733">
                    <a:lnR w="12700" cap="flat" cmpd="sng" algn="ctr">
                      <a:solidFill>
                        <a:schemeClr val="tx1"/>
                      </a:solidFill>
                      <a:prstDash val="solid"/>
                      <a:round/>
                      <a:headEnd type="none" w="med" len="med"/>
                      <a:tailEnd type="none" w="med" len="med"/>
                    </a:lnR>
                  </a:tcPr>
                </a:tc>
                <a:tc>
                  <a:txBody>
                    <a:bodyPr/>
                    <a:lstStyle/>
                    <a:p>
                      <a:r>
                        <a:rPr lang="nl-NL" sz="1800" dirty="0"/>
                        <a:t>Gesloten grondbalans</a:t>
                      </a:r>
                    </a:p>
                  </a:txBody>
                  <a:tcPr marL="91444" marR="91444"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r>
                        <a:rPr lang="nl-NL" sz="1800" dirty="0" err="1"/>
                        <a:t>Ecozand</a:t>
                      </a:r>
                      <a:r>
                        <a:rPr lang="nl-NL" sz="1800" dirty="0"/>
                        <a:t> </a:t>
                      </a:r>
                    </a:p>
                  </a:txBody>
                  <a:tcPr marL="91444" marR="91444"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r>
                        <a:rPr lang="nl-NL" sz="1800" dirty="0"/>
                        <a:t>Opgewerkt</a:t>
                      </a:r>
                      <a:r>
                        <a:rPr lang="nl-NL" sz="1800" baseline="0" dirty="0"/>
                        <a:t> AEC-</a:t>
                      </a:r>
                      <a:r>
                        <a:rPr lang="nl-NL" sz="1800" baseline="0" dirty="0" err="1"/>
                        <a:t>Bodemas</a:t>
                      </a:r>
                      <a:endParaRPr lang="nl-NL" sz="1800" dirty="0"/>
                    </a:p>
                  </a:txBody>
                  <a:tcPr marL="91444" marR="91444" marT="45733" marB="45733">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10004"/>
                  </a:ext>
                </a:extLst>
              </a:tr>
              <a:tr h="555651">
                <a:tc>
                  <a:txBody>
                    <a:bodyPr/>
                    <a:lstStyle/>
                    <a:p>
                      <a:r>
                        <a:rPr lang="nl-NL" sz="1500" b="1" dirty="0"/>
                        <a:t>Beoordeling</a:t>
                      </a:r>
                    </a:p>
                  </a:txBody>
                  <a:tcPr marL="91444" marR="91444" marT="45733" marB="45733" anchor="b">
                    <a:lnR w="12700" cap="flat" cmpd="sng" algn="ctr">
                      <a:solidFill>
                        <a:schemeClr val="tx1"/>
                      </a:solidFill>
                      <a:prstDash val="solid"/>
                      <a:round/>
                      <a:headEnd type="none" w="med" len="med"/>
                      <a:tailEnd type="none" w="med" len="med"/>
                    </a:lnR>
                  </a:tcPr>
                </a:tc>
                <a:tc>
                  <a:txBody>
                    <a:bodyPr/>
                    <a:lstStyle/>
                    <a:p>
                      <a:r>
                        <a:rPr lang="nl-NL" sz="1500" b="1" dirty="0"/>
                        <a:t>??</a:t>
                      </a:r>
                    </a:p>
                  </a:txBody>
                  <a:tcPr marL="91444" marR="91444" marT="45733" marB="4573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r>
                        <a:rPr lang="nl-NL" sz="1500" b="1" dirty="0"/>
                        <a:t>??</a:t>
                      </a:r>
                    </a:p>
                  </a:txBody>
                  <a:tcPr marL="91444" marR="91444" marT="45733" marB="4573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r>
                        <a:rPr lang="nl-NL" sz="1500" b="1" dirty="0"/>
                        <a:t>??</a:t>
                      </a:r>
                    </a:p>
                  </a:txBody>
                  <a:tcPr marL="91444" marR="91444" marT="45733" marB="45733" anchor="b">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53976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45D40E-CBDA-48C6-89FB-9627F19CC87C}"/>
              </a:ext>
            </a:extLst>
          </p:cNvPr>
          <p:cNvSpPr>
            <a:spLocks noGrp="1"/>
          </p:cNvSpPr>
          <p:nvPr>
            <p:ph type="title"/>
          </p:nvPr>
        </p:nvSpPr>
        <p:spPr/>
        <p:txBody>
          <a:bodyPr>
            <a:normAutofit/>
          </a:bodyPr>
          <a:lstStyle/>
          <a:p>
            <a:r>
              <a:rPr lang="nl-NL" dirty="0"/>
              <a:t>Waarom milieuprestatie? Instrument voor verduurzaming.</a:t>
            </a:r>
          </a:p>
        </p:txBody>
      </p:sp>
      <p:sp>
        <p:nvSpPr>
          <p:cNvPr id="5" name="Tijdelijke aanduiding voor inhoud 4">
            <a:extLst>
              <a:ext uri="{FF2B5EF4-FFF2-40B4-BE49-F238E27FC236}">
                <a16:creationId xmlns:a16="http://schemas.microsoft.com/office/drawing/2014/main" id="{4FD17D6D-AFAF-4EF9-A639-01F8B0AD726D}"/>
              </a:ext>
            </a:extLst>
          </p:cNvPr>
          <p:cNvSpPr>
            <a:spLocks noGrp="1"/>
          </p:cNvSpPr>
          <p:nvPr>
            <p:ph idx="1"/>
          </p:nvPr>
        </p:nvSpPr>
        <p:spPr>
          <a:xfrm>
            <a:off x="838200" y="1302668"/>
            <a:ext cx="5992906" cy="4793331"/>
          </a:xfrm>
        </p:spPr>
        <p:txBody>
          <a:bodyPr>
            <a:noAutofit/>
          </a:bodyPr>
          <a:lstStyle/>
          <a:p>
            <a:r>
              <a:rPr lang="nl-NL" sz="2400" dirty="0"/>
              <a:t>Milieuprestatie bevordert de ontwikkeling en aanbieding van duurzame producten</a:t>
            </a:r>
          </a:p>
          <a:p>
            <a:pPr lvl="1"/>
            <a:r>
              <a:rPr lang="nl-NL" sz="2000" dirty="0"/>
              <a:t>MKI als eis in contracten</a:t>
            </a:r>
          </a:p>
          <a:p>
            <a:pPr lvl="1"/>
            <a:r>
              <a:rPr lang="nl-NL" sz="2000" dirty="0"/>
              <a:t>Milieuprestatie als gunningscriterium op basis van de Beste Prijs Kwaliteit Verhouding</a:t>
            </a:r>
          </a:p>
          <a:p>
            <a:pPr lvl="2"/>
            <a:r>
              <a:rPr lang="nl-NL" sz="1600" dirty="0"/>
              <a:t>Op productniveau en/of op projectniveau</a:t>
            </a:r>
          </a:p>
          <a:p>
            <a:endParaRPr lang="nl-NL" sz="2400" dirty="0"/>
          </a:p>
          <a:p>
            <a:endParaRPr lang="nl-NL" sz="2400" dirty="0"/>
          </a:p>
        </p:txBody>
      </p:sp>
      <p:sp>
        <p:nvSpPr>
          <p:cNvPr id="4" name="Tijdelijke aanduiding voor dianummer 3">
            <a:extLst>
              <a:ext uri="{FF2B5EF4-FFF2-40B4-BE49-F238E27FC236}">
                <a16:creationId xmlns:a16="http://schemas.microsoft.com/office/drawing/2014/main" id="{7FC74D90-F096-469F-B411-EC71F1C2F25D}"/>
              </a:ext>
            </a:extLst>
          </p:cNvPr>
          <p:cNvSpPr>
            <a:spLocks noGrp="1"/>
          </p:cNvSpPr>
          <p:nvPr>
            <p:ph type="sldNum" sz="quarter" idx="12"/>
          </p:nvPr>
        </p:nvSpPr>
        <p:spPr/>
        <p:txBody>
          <a:bodyPr/>
          <a:lstStyle/>
          <a:p>
            <a:fld id="{993A4BE7-94F8-43D0-A956-A40AC5AB901E}" type="slidenum">
              <a:rPr lang="nl-NL" smtClean="0"/>
              <a:t>24</a:t>
            </a:fld>
            <a:endParaRPr lang="nl-NL" dirty="0"/>
          </a:p>
        </p:txBody>
      </p:sp>
      <p:pic>
        <p:nvPicPr>
          <p:cNvPr id="7" name="Afbeelding 6">
            <a:hlinkClick r:id="rId3"/>
            <a:extLst>
              <a:ext uri="{FF2B5EF4-FFF2-40B4-BE49-F238E27FC236}">
                <a16:creationId xmlns:a16="http://schemas.microsoft.com/office/drawing/2014/main" id="{7E5B617E-4DD7-441F-8D04-200894F09536}"/>
              </a:ext>
            </a:extLst>
          </p:cNvPr>
          <p:cNvPicPr>
            <a:picLocks noChangeAspect="1"/>
          </p:cNvPicPr>
          <p:nvPr/>
        </p:nvPicPr>
        <p:blipFill>
          <a:blip r:embed="rId4"/>
          <a:stretch>
            <a:fillRect/>
          </a:stretch>
        </p:blipFill>
        <p:spPr>
          <a:xfrm>
            <a:off x="7085948" y="1225737"/>
            <a:ext cx="4891963" cy="4565463"/>
          </a:xfrm>
          <a:prstGeom prst="rect">
            <a:avLst/>
          </a:prstGeom>
          <a:ln>
            <a:solidFill>
              <a:srgbClr val="FFC000"/>
            </a:solidFill>
          </a:ln>
        </p:spPr>
      </p:pic>
      <p:sp>
        <p:nvSpPr>
          <p:cNvPr id="8" name="Tekstvak 7">
            <a:extLst>
              <a:ext uri="{FF2B5EF4-FFF2-40B4-BE49-F238E27FC236}">
                <a16:creationId xmlns:a16="http://schemas.microsoft.com/office/drawing/2014/main" id="{F46CC73F-450C-40A3-AD25-C30994CAA09F}"/>
              </a:ext>
            </a:extLst>
          </p:cNvPr>
          <p:cNvSpPr txBox="1"/>
          <p:nvPr/>
        </p:nvSpPr>
        <p:spPr>
          <a:xfrm>
            <a:off x="10656716" y="5862391"/>
            <a:ext cx="1394168" cy="276999"/>
          </a:xfrm>
          <a:prstGeom prst="rect">
            <a:avLst/>
          </a:prstGeom>
          <a:noFill/>
        </p:spPr>
        <p:txBody>
          <a:bodyPr wrap="square" rtlCol="0">
            <a:spAutoFit/>
          </a:bodyPr>
          <a:lstStyle/>
          <a:p>
            <a:r>
              <a:rPr lang="nl-NL" sz="1200" i="1" dirty="0"/>
              <a:t>Bron: PIANOo.nl.</a:t>
            </a:r>
          </a:p>
        </p:txBody>
      </p:sp>
    </p:spTree>
    <p:extLst>
      <p:ext uri="{BB962C8B-B14F-4D97-AF65-F5344CB8AC3E}">
        <p14:creationId xmlns:p14="http://schemas.microsoft.com/office/powerpoint/2010/main" val="927852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4226C0-97A1-4548-A4B8-D7C6F11D817B}"/>
              </a:ext>
            </a:extLst>
          </p:cNvPr>
          <p:cNvSpPr>
            <a:spLocks noGrp="1"/>
          </p:cNvSpPr>
          <p:nvPr>
            <p:ph type="title"/>
          </p:nvPr>
        </p:nvSpPr>
        <p:spPr/>
        <p:txBody>
          <a:bodyPr/>
          <a:lstStyle/>
          <a:p>
            <a:r>
              <a:rPr lang="nl-NL" dirty="0"/>
              <a:t>Rekenen aan milieuprestatie</a:t>
            </a:r>
          </a:p>
        </p:txBody>
      </p:sp>
      <p:sp>
        <p:nvSpPr>
          <p:cNvPr id="4" name="Tijdelijke aanduiding voor dianummer 3">
            <a:extLst>
              <a:ext uri="{FF2B5EF4-FFF2-40B4-BE49-F238E27FC236}">
                <a16:creationId xmlns:a16="http://schemas.microsoft.com/office/drawing/2014/main" id="{DD59C259-39B3-497E-B4AF-21D1D9D872B7}"/>
              </a:ext>
            </a:extLst>
          </p:cNvPr>
          <p:cNvSpPr>
            <a:spLocks noGrp="1"/>
          </p:cNvSpPr>
          <p:nvPr>
            <p:ph type="sldNum" sz="quarter" idx="12"/>
          </p:nvPr>
        </p:nvSpPr>
        <p:spPr/>
        <p:txBody>
          <a:bodyPr/>
          <a:lstStyle/>
          <a:p>
            <a:fld id="{993A4BE7-94F8-43D0-A956-A40AC5AB901E}" type="slidenum">
              <a:rPr lang="nl-NL" smtClean="0"/>
              <a:t>25</a:t>
            </a:fld>
            <a:endParaRPr lang="nl-NL" dirty="0"/>
          </a:p>
        </p:txBody>
      </p:sp>
      <p:sp>
        <p:nvSpPr>
          <p:cNvPr id="5" name="Tijdelijke aanduiding voor tekst 2">
            <a:extLst>
              <a:ext uri="{FF2B5EF4-FFF2-40B4-BE49-F238E27FC236}">
                <a16:creationId xmlns:a16="http://schemas.microsoft.com/office/drawing/2014/main" id="{D6C0BF41-427B-4FC3-A2F1-2BDDF588DA0D}"/>
              </a:ext>
            </a:extLst>
          </p:cNvPr>
          <p:cNvSpPr>
            <a:spLocks noGrp="1"/>
          </p:cNvSpPr>
          <p:nvPr>
            <p:ph idx="1"/>
          </p:nvPr>
        </p:nvSpPr>
        <p:spPr>
          <a:xfrm>
            <a:off x="838201" y="1311275"/>
            <a:ext cx="7505700" cy="4865688"/>
          </a:xfrm>
        </p:spPr>
        <p:txBody>
          <a:bodyPr vert="horz" lIns="91440" tIns="45720" rIns="91440" bIns="45720" rtlCol="0" anchor="t">
            <a:normAutofit lnSpcReduction="10000"/>
          </a:bodyPr>
          <a:lstStyle/>
          <a:p>
            <a:pPr eaLnBrk="1" hangingPunct="1">
              <a:spcBef>
                <a:spcPts val="423"/>
              </a:spcBef>
              <a:defRPr/>
            </a:pPr>
            <a:r>
              <a:rPr lang="nl-NL" altLang="nl-NL" dirty="0"/>
              <a:t>Rekenen aan de milieuprestatie van een bouwwerk is rekenen aan de milieu-impact van de materialen van het bouwwerk</a:t>
            </a:r>
          </a:p>
          <a:p>
            <a:pPr marL="741600" lvl="1" indent="-284400" eaLnBrk="1" hangingPunct="1">
              <a:spcBef>
                <a:spcPts val="423"/>
              </a:spcBef>
              <a:defRPr/>
            </a:pPr>
            <a:r>
              <a:rPr lang="nl-NL" altLang="nl-NL" dirty="0"/>
              <a:t>Specifiek voor GWW-werken: Dubocalc</a:t>
            </a:r>
          </a:p>
          <a:p>
            <a:pPr marL="741600" lvl="1" indent="-284400" eaLnBrk="1" hangingPunct="1">
              <a:spcBef>
                <a:spcPts val="423"/>
              </a:spcBef>
              <a:defRPr/>
            </a:pPr>
            <a:endParaRPr lang="nl-NL" altLang="nl-NL" dirty="0"/>
          </a:p>
          <a:p>
            <a:pPr eaLnBrk="1" hangingPunct="1">
              <a:spcBef>
                <a:spcPts val="423"/>
              </a:spcBef>
              <a:defRPr/>
            </a:pPr>
            <a:r>
              <a:rPr lang="nl-NL" altLang="nl-NL" dirty="0"/>
              <a:t>De milieu-impact wordt uitgedrukt in de Milieu Kosten Indicator: MKI</a:t>
            </a:r>
          </a:p>
          <a:p>
            <a:pPr marL="741045" lvl="1" indent="-283845">
              <a:spcBef>
                <a:spcPts val="423"/>
              </a:spcBef>
              <a:defRPr/>
            </a:pPr>
            <a:r>
              <a:rPr lang="nl-NL" sz="2400" b="0" i="0" dirty="0">
                <a:effectLst/>
              </a:rPr>
              <a:t>Hoe lager de MKI, hoe lager de milieulast.</a:t>
            </a:r>
            <a:endParaRPr lang="nl-NL" sz="2400" b="0" i="0" dirty="0">
              <a:effectLst/>
              <a:cs typeface="Calibri"/>
            </a:endParaRPr>
          </a:p>
          <a:p>
            <a:pPr marL="741600" lvl="1" indent="-284400" eaLnBrk="1" hangingPunct="1">
              <a:spcBef>
                <a:spcPts val="423"/>
              </a:spcBef>
              <a:defRPr/>
            </a:pPr>
            <a:r>
              <a:rPr lang="nl-NL" altLang="nl-NL" dirty="0"/>
              <a:t>Hoe meer materialen worden gebruikt, hoe hoger de MKI-score.</a:t>
            </a:r>
          </a:p>
          <a:p>
            <a:pPr marL="741600" lvl="1" indent="-284400" eaLnBrk="1" hangingPunct="1">
              <a:spcBef>
                <a:spcPts val="423"/>
              </a:spcBef>
              <a:defRPr/>
            </a:pPr>
            <a:r>
              <a:rPr lang="nl-NL" altLang="nl-NL" dirty="0"/>
              <a:t>Hoe duurzamer de toegepaste materialen, hoe lager de MKI.</a:t>
            </a:r>
          </a:p>
          <a:p>
            <a:pPr marL="741045" lvl="1" indent="-283845" eaLnBrk="1" hangingPunct="1">
              <a:spcBef>
                <a:spcPts val="423"/>
              </a:spcBef>
              <a:defRPr/>
            </a:pPr>
            <a:r>
              <a:rPr lang="nl-NL" altLang="nl-NL" dirty="0"/>
              <a:t>Hoe korter de transportafstanden, hoe lager de MKI.</a:t>
            </a:r>
            <a:endParaRPr lang="nl-NL" altLang="nl-NL" dirty="0">
              <a:cs typeface="Calibri"/>
            </a:endParaRPr>
          </a:p>
          <a:p>
            <a:pPr marL="0" indent="0" eaLnBrk="1" hangingPunct="1">
              <a:spcBef>
                <a:spcPts val="423"/>
              </a:spcBef>
              <a:buFont typeface="Arial" charset="0"/>
              <a:buNone/>
              <a:defRPr/>
            </a:pPr>
            <a:endParaRPr lang="nl-NL" altLang="nl-NL" dirty="0"/>
          </a:p>
        </p:txBody>
      </p:sp>
      <p:pic>
        <p:nvPicPr>
          <p:cNvPr id="6" name="Afbeelding 5">
            <a:extLst>
              <a:ext uri="{FF2B5EF4-FFF2-40B4-BE49-F238E27FC236}">
                <a16:creationId xmlns:a16="http://schemas.microsoft.com/office/drawing/2014/main" id="{50B1D8CF-3A8E-4BE9-8DAD-B3FD3A77A30A}"/>
              </a:ext>
            </a:extLst>
          </p:cNvPr>
          <p:cNvPicPr>
            <a:picLocks noChangeAspect="1"/>
          </p:cNvPicPr>
          <p:nvPr/>
        </p:nvPicPr>
        <p:blipFill>
          <a:blip r:embed="rId2"/>
          <a:stretch>
            <a:fillRect/>
          </a:stretch>
        </p:blipFill>
        <p:spPr>
          <a:xfrm>
            <a:off x="8713589" y="1206514"/>
            <a:ext cx="3025021" cy="4211305"/>
          </a:xfrm>
          <a:prstGeom prst="rect">
            <a:avLst/>
          </a:prstGeom>
        </p:spPr>
      </p:pic>
    </p:spTree>
    <p:extLst>
      <p:ext uri="{BB962C8B-B14F-4D97-AF65-F5344CB8AC3E}">
        <p14:creationId xmlns:p14="http://schemas.microsoft.com/office/powerpoint/2010/main" val="2515336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43D4DE-D221-4339-8935-13653EA649CC}"/>
              </a:ext>
            </a:extLst>
          </p:cNvPr>
          <p:cNvSpPr>
            <a:spLocks noGrp="1"/>
          </p:cNvSpPr>
          <p:nvPr>
            <p:ph type="title"/>
          </p:nvPr>
        </p:nvSpPr>
        <p:spPr/>
        <p:txBody>
          <a:bodyPr/>
          <a:lstStyle/>
          <a:p>
            <a:r>
              <a:rPr lang="nl-NL" dirty="0"/>
              <a:t>Het stelsel van milieuprestatie</a:t>
            </a:r>
          </a:p>
        </p:txBody>
      </p:sp>
      <p:sp>
        <p:nvSpPr>
          <p:cNvPr id="3" name="Tijdelijke aanduiding voor inhoud 2">
            <a:extLst>
              <a:ext uri="{FF2B5EF4-FFF2-40B4-BE49-F238E27FC236}">
                <a16:creationId xmlns:a16="http://schemas.microsoft.com/office/drawing/2014/main" id="{1F87A49A-835D-4E7C-BABF-81BB17986620}"/>
              </a:ext>
            </a:extLst>
          </p:cNvPr>
          <p:cNvSpPr>
            <a:spLocks noGrp="1"/>
          </p:cNvSpPr>
          <p:nvPr>
            <p:ph idx="1"/>
          </p:nvPr>
        </p:nvSpPr>
        <p:spPr/>
        <p:txBody>
          <a:bodyPr/>
          <a:lstStyle/>
          <a:p>
            <a:r>
              <a:rPr lang="nl-NL" dirty="0"/>
              <a:t>Bepalingsmethode</a:t>
            </a:r>
          </a:p>
          <a:p>
            <a:r>
              <a:rPr lang="nl-NL" dirty="0"/>
              <a:t>Database met milieuprofielen</a:t>
            </a:r>
          </a:p>
          <a:p>
            <a:r>
              <a:rPr lang="nl-NL" dirty="0"/>
              <a:t>Rekeninstrumenten</a:t>
            </a:r>
          </a:p>
          <a:p>
            <a:endParaRPr lang="nl-NL" dirty="0"/>
          </a:p>
        </p:txBody>
      </p:sp>
      <p:sp>
        <p:nvSpPr>
          <p:cNvPr id="4" name="Tijdelijke aanduiding voor dianummer 3">
            <a:extLst>
              <a:ext uri="{FF2B5EF4-FFF2-40B4-BE49-F238E27FC236}">
                <a16:creationId xmlns:a16="http://schemas.microsoft.com/office/drawing/2014/main" id="{915D9A93-7A41-4765-BA0C-F4F487C0981D}"/>
              </a:ext>
            </a:extLst>
          </p:cNvPr>
          <p:cNvSpPr>
            <a:spLocks noGrp="1"/>
          </p:cNvSpPr>
          <p:nvPr>
            <p:ph type="sldNum" sz="quarter" idx="12"/>
          </p:nvPr>
        </p:nvSpPr>
        <p:spPr/>
        <p:txBody>
          <a:bodyPr/>
          <a:lstStyle/>
          <a:p>
            <a:fld id="{993A4BE7-94F8-43D0-A956-A40AC5AB901E}" type="slidenum">
              <a:rPr lang="nl-NL" smtClean="0"/>
              <a:t>26</a:t>
            </a:fld>
            <a:endParaRPr lang="nl-NL" dirty="0"/>
          </a:p>
        </p:txBody>
      </p:sp>
      <p:pic>
        <p:nvPicPr>
          <p:cNvPr id="6" name="Afbeelding 5">
            <a:extLst>
              <a:ext uri="{FF2B5EF4-FFF2-40B4-BE49-F238E27FC236}">
                <a16:creationId xmlns:a16="http://schemas.microsoft.com/office/drawing/2014/main" id="{F36C7BC8-AA19-41DF-AC6B-880D2E72F2F0}"/>
              </a:ext>
            </a:extLst>
          </p:cNvPr>
          <p:cNvPicPr>
            <a:picLocks noChangeAspect="1"/>
          </p:cNvPicPr>
          <p:nvPr/>
        </p:nvPicPr>
        <p:blipFill>
          <a:blip r:embed="rId3"/>
          <a:stretch>
            <a:fillRect/>
          </a:stretch>
        </p:blipFill>
        <p:spPr>
          <a:xfrm>
            <a:off x="1236757" y="3132771"/>
            <a:ext cx="9718486" cy="3044192"/>
          </a:xfrm>
          <a:prstGeom prst="rect">
            <a:avLst/>
          </a:prstGeom>
        </p:spPr>
      </p:pic>
    </p:spTree>
    <p:extLst>
      <p:ext uri="{BB962C8B-B14F-4D97-AF65-F5344CB8AC3E}">
        <p14:creationId xmlns:p14="http://schemas.microsoft.com/office/powerpoint/2010/main" val="2370800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Wet- en regelgeving:</a:t>
            </a:r>
          </a:p>
        </p:txBody>
      </p:sp>
      <p:sp>
        <p:nvSpPr>
          <p:cNvPr id="3" name="Tijdelijke aanduiding voor inhoud 2"/>
          <p:cNvSpPr>
            <a:spLocks noGrp="1"/>
          </p:cNvSpPr>
          <p:nvPr>
            <p:ph idx="1"/>
          </p:nvPr>
        </p:nvSpPr>
        <p:spPr>
          <a:xfrm>
            <a:off x="838200" y="1311564"/>
            <a:ext cx="5889171" cy="4865399"/>
          </a:xfrm>
        </p:spPr>
        <p:txBody>
          <a:bodyPr vert="horz" lIns="91440" tIns="45720" rIns="91440" bIns="45720" rtlCol="0" anchor="t">
            <a:normAutofit fontScale="92500" lnSpcReduction="10000"/>
          </a:bodyPr>
          <a:lstStyle/>
          <a:p>
            <a:r>
              <a:rPr lang="nl-NL" dirty="0"/>
              <a:t>B&amp;U-sector: publiekrechtelijke eis aan de milieuprestatie van gebouwen (MPG)</a:t>
            </a:r>
          </a:p>
          <a:p>
            <a:pPr lvl="2"/>
            <a:r>
              <a:rPr lang="nl-NL" dirty="0"/>
              <a:t>Nieuwe woningen &lt; 0,8</a:t>
            </a:r>
          </a:p>
          <a:p>
            <a:pPr lvl="2"/>
            <a:r>
              <a:rPr lang="nl-NL" dirty="0"/>
              <a:t>Nieuwe kantoren met een gebruiksoppervlakte &gt; 100m²: MPG &lt; 1</a:t>
            </a:r>
          </a:p>
          <a:p>
            <a:pPr lvl="2"/>
            <a:r>
              <a:rPr lang="nl-NL" dirty="0"/>
              <a:t>Eisen worden uitgebreid naar andere gebouwfuncties en verzwaard</a:t>
            </a:r>
          </a:p>
          <a:p>
            <a:pPr marL="914400" lvl="2" indent="0">
              <a:buNone/>
            </a:pPr>
            <a:r>
              <a:rPr lang="nl-NL" dirty="0"/>
              <a:t>			</a:t>
            </a:r>
          </a:p>
          <a:p>
            <a:r>
              <a:rPr lang="nl-NL" dirty="0"/>
              <a:t>GWW: geen publiekrechtelijke eis aan de milieuprestatie van een GWW-werk </a:t>
            </a:r>
            <a:endParaRPr lang="nl-NL" dirty="0">
              <a:cs typeface="Calibri"/>
            </a:endParaRPr>
          </a:p>
          <a:p>
            <a:endParaRPr lang="nl-NL" dirty="0"/>
          </a:p>
          <a:p>
            <a:r>
              <a:rPr lang="nl-NL" dirty="0"/>
              <a:t>Richtlijnen met betrekking tot CO₂-emissie en depositie van stikstof en PFAS</a:t>
            </a:r>
            <a:r>
              <a:rPr lang="nl-NL" dirty="0">
                <a:latin typeface="Candara" panose="020E0502030303020204" pitchFamily="34" charset="0"/>
              </a:rPr>
              <a:t> (p</a:t>
            </a:r>
            <a:r>
              <a:rPr lang="nl-NL" b="0" i="0" dirty="0">
                <a:effectLst/>
                <a:latin typeface="Candara" panose="020E0502030303020204" pitchFamily="34" charset="0"/>
              </a:rPr>
              <a:t>oly- en </a:t>
            </a:r>
            <a:r>
              <a:rPr lang="nl-NL" b="0" i="0" dirty="0" err="1">
                <a:effectLst/>
                <a:latin typeface="Candara" panose="020E0502030303020204" pitchFamily="34" charset="0"/>
              </a:rPr>
              <a:t>perfluoralkylstoffen</a:t>
            </a:r>
            <a:r>
              <a:rPr lang="nl-NL" b="0" i="0" dirty="0">
                <a:effectLst/>
                <a:latin typeface="Candara" panose="020E0502030303020204" pitchFamily="34" charset="0"/>
              </a:rPr>
              <a:t>).</a:t>
            </a:r>
            <a:endParaRPr lang="nl-NL" dirty="0">
              <a:latin typeface="Candara" panose="020E0502030303020204" pitchFamily="34" charset="0"/>
              <a:cs typeface="Calibri"/>
            </a:endParaRPr>
          </a:p>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27</a:t>
            </a:fld>
            <a:endParaRPr lang="nl-NL" dirty="0"/>
          </a:p>
        </p:txBody>
      </p:sp>
      <p:pic>
        <p:nvPicPr>
          <p:cNvPr id="6" name="Afbeelding 5">
            <a:extLst>
              <a:ext uri="{FF2B5EF4-FFF2-40B4-BE49-F238E27FC236}">
                <a16:creationId xmlns:a16="http://schemas.microsoft.com/office/drawing/2014/main" id="{2E8C5D56-7B23-4DE7-92F0-9CA5110129C7}"/>
              </a:ext>
            </a:extLst>
          </p:cNvPr>
          <p:cNvPicPr>
            <a:picLocks noChangeAspect="1"/>
          </p:cNvPicPr>
          <p:nvPr/>
        </p:nvPicPr>
        <p:blipFill>
          <a:blip r:embed="rId3"/>
          <a:stretch>
            <a:fillRect/>
          </a:stretch>
        </p:blipFill>
        <p:spPr>
          <a:xfrm rot="764076">
            <a:off x="7687133" y="688000"/>
            <a:ext cx="3491592" cy="5037765"/>
          </a:xfrm>
          <a:prstGeom prst="rect">
            <a:avLst/>
          </a:prstGeom>
        </p:spPr>
      </p:pic>
    </p:spTree>
    <p:extLst>
      <p:ext uri="{BB962C8B-B14F-4D97-AF65-F5344CB8AC3E}">
        <p14:creationId xmlns:p14="http://schemas.microsoft.com/office/powerpoint/2010/main" val="220644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E76752-55FB-44EC-9DDC-5483D5FA04A9}"/>
              </a:ext>
            </a:extLst>
          </p:cNvPr>
          <p:cNvSpPr>
            <a:spLocks noGrp="1"/>
          </p:cNvSpPr>
          <p:nvPr>
            <p:ph type="title"/>
          </p:nvPr>
        </p:nvSpPr>
        <p:spPr/>
        <p:txBody>
          <a:bodyPr/>
          <a:lstStyle/>
          <a:p>
            <a:r>
              <a:rPr lang="nl-NL" dirty="0"/>
              <a:t>Bepalingsmethode</a:t>
            </a:r>
          </a:p>
        </p:txBody>
      </p:sp>
      <p:sp>
        <p:nvSpPr>
          <p:cNvPr id="3" name="Tijdelijke aanduiding voor inhoud 2">
            <a:extLst>
              <a:ext uri="{FF2B5EF4-FFF2-40B4-BE49-F238E27FC236}">
                <a16:creationId xmlns:a16="http://schemas.microsoft.com/office/drawing/2014/main" id="{F5ACECCD-B3C7-417E-8437-192ADECC4719}"/>
              </a:ext>
            </a:extLst>
          </p:cNvPr>
          <p:cNvSpPr>
            <a:spLocks noGrp="1"/>
          </p:cNvSpPr>
          <p:nvPr>
            <p:ph idx="1"/>
          </p:nvPr>
        </p:nvSpPr>
        <p:spPr>
          <a:xfrm>
            <a:off x="838201" y="1311564"/>
            <a:ext cx="5959642" cy="4865399"/>
          </a:xfrm>
        </p:spPr>
        <p:txBody>
          <a:bodyPr>
            <a:normAutofit fontScale="92500" lnSpcReduction="10000"/>
          </a:bodyPr>
          <a:lstStyle/>
          <a:p>
            <a:r>
              <a:rPr lang="nl-NL" sz="2600" dirty="0">
                <a:latin typeface="Candara" panose="020E0502030303020204" pitchFamily="34" charset="0"/>
                <a:cs typeface="Calibri" panose="020F0502020204030204" pitchFamily="34" charset="0"/>
              </a:rPr>
              <a:t>Gebaseerd op de </a:t>
            </a:r>
            <a:r>
              <a:rPr lang="nl-NL" sz="2600" dirty="0" err="1">
                <a:latin typeface="Candara" panose="020E0502030303020204" pitchFamily="34" charset="0"/>
                <a:cs typeface="Calibri" panose="020F0502020204030204" pitchFamily="34" charset="0"/>
              </a:rPr>
              <a:t>LevensCyclusAnalyse</a:t>
            </a:r>
            <a:r>
              <a:rPr lang="nl-NL" sz="2600" dirty="0">
                <a:latin typeface="Candara" panose="020E0502030303020204" pitchFamily="34" charset="0"/>
                <a:cs typeface="Calibri" panose="020F0502020204030204" pitchFamily="34" charset="0"/>
              </a:rPr>
              <a:t> (LCA) van een bouwproduct.</a:t>
            </a:r>
          </a:p>
          <a:p>
            <a:pPr lvl="1"/>
            <a:r>
              <a:rPr lang="nl-NL" sz="2200" b="0" i="0" dirty="0">
                <a:effectLst/>
              </a:rPr>
              <a:t>Een bouwproduct kan een specifiek bouwmateriaal, een bouwdeel, bouwelement en zelfs ook een compleet bouwwerk. </a:t>
            </a:r>
          </a:p>
          <a:p>
            <a:pPr lvl="1"/>
            <a:r>
              <a:rPr lang="nl-NL" sz="2200" b="0" i="0" dirty="0">
                <a:effectLst/>
              </a:rPr>
              <a:t>Een LCA beoordeelt de levensloopfasen van een product zoals de productie, de constructie, het gebruik en de afdanking. </a:t>
            </a:r>
          </a:p>
          <a:p>
            <a:pPr lvl="1"/>
            <a:r>
              <a:rPr lang="nl-NL" sz="2200" dirty="0">
                <a:cs typeface="Calibri" panose="020F0502020204030204" pitchFamily="34" charset="0"/>
              </a:rPr>
              <a:t>Per fase beoordeling van uitputting van grondstoffen en emissies</a:t>
            </a:r>
          </a:p>
          <a:p>
            <a:pPr lvl="1"/>
            <a:r>
              <a:rPr lang="nl-NL" altLang="nl-NL" sz="2200" dirty="0"/>
              <a:t>Volgens internationale spelregels: de EN15804</a:t>
            </a:r>
          </a:p>
          <a:p>
            <a:endParaRPr lang="nl-NL" sz="2600" b="0" i="0" dirty="0">
              <a:effectLst/>
            </a:endParaRPr>
          </a:p>
          <a:p>
            <a:r>
              <a:rPr lang="nl-NL" sz="2600" b="0" i="0" dirty="0">
                <a:effectLst/>
              </a:rPr>
              <a:t>Het resultaat van een LCA is een milieuprofiel (EPD, </a:t>
            </a:r>
            <a:r>
              <a:rPr lang="nl-NL" sz="2600" b="0" i="0" dirty="0" err="1">
                <a:effectLst/>
              </a:rPr>
              <a:t>Environmental</a:t>
            </a:r>
            <a:r>
              <a:rPr lang="nl-NL" sz="2600" b="0" i="0" dirty="0">
                <a:effectLst/>
              </a:rPr>
              <a:t> Product </a:t>
            </a:r>
            <a:r>
              <a:rPr lang="nl-NL" sz="2600" b="0" i="0" dirty="0" err="1">
                <a:effectLst/>
              </a:rPr>
              <a:t>Declaration</a:t>
            </a:r>
            <a:r>
              <a:rPr lang="nl-NL" sz="2600" b="0" i="0" dirty="0">
                <a:effectLst/>
              </a:rPr>
              <a:t>). </a:t>
            </a:r>
          </a:p>
          <a:p>
            <a:pPr marL="0" indent="0">
              <a:buNone/>
            </a:pPr>
            <a:endParaRPr lang="nl-NL" dirty="0">
              <a:latin typeface="Candara" panose="020E0502030303020204" pitchFamily="34" charset="0"/>
              <a:cs typeface="Calibri" panose="020F0502020204030204" pitchFamily="34" charset="0"/>
            </a:endParaRPr>
          </a:p>
          <a:p>
            <a:pPr lvl="1"/>
            <a:endParaRPr lang="nl-NL" dirty="0">
              <a:latin typeface="Candara" panose="020E0502030303020204" pitchFamily="34" charset="0"/>
              <a:cs typeface="Calibri" panose="020F0502020204030204" pitchFamily="34" charset="0"/>
            </a:endParaRPr>
          </a:p>
        </p:txBody>
      </p:sp>
      <p:sp>
        <p:nvSpPr>
          <p:cNvPr id="4" name="Tijdelijke aanduiding voor dianummer 3">
            <a:extLst>
              <a:ext uri="{FF2B5EF4-FFF2-40B4-BE49-F238E27FC236}">
                <a16:creationId xmlns:a16="http://schemas.microsoft.com/office/drawing/2014/main" id="{3BFC6360-EF7C-41D6-8EC4-0D56AB14F344}"/>
              </a:ext>
            </a:extLst>
          </p:cNvPr>
          <p:cNvSpPr>
            <a:spLocks noGrp="1"/>
          </p:cNvSpPr>
          <p:nvPr>
            <p:ph type="sldNum" sz="quarter" idx="12"/>
          </p:nvPr>
        </p:nvSpPr>
        <p:spPr/>
        <p:txBody>
          <a:bodyPr/>
          <a:lstStyle/>
          <a:p>
            <a:fld id="{993A4BE7-94F8-43D0-A956-A40AC5AB901E}" type="slidenum">
              <a:rPr lang="nl-NL" smtClean="0"/>
              <a:t>28</a:t>
            </a:fld>
            <a:endParaRPr lang="nl-NL" dirty="0"/>
          </a:p>
        </p:txBody>
      </p:sp>
      <p:pic>
        <p:nvPicPr>
          <p:cNvPr id="6" name="Afbeelding 5">
            <a:extLst>
              <a:ext uri="{FF2B5EF4-FFF2-40B4-BE49-F238E27FC236}">
                <a16:creationId xmlns:a16="http://schemas.microsoft.com/office/drawing/2014/main" id="{A45C8FFA-150A-4FD3-BD34-316579BE5FA2}"/>
              </a:ext>
            </a:extLst>
          </p:cNvPr>
          <p:cNvPicPr>
            <a:picLocks noChangeAspect="1"/>
          </p:cNvPicPr>
          <p:nvPr/>
        </p:nvPicPr>
        <p:blipFill>
          <a:blip r:embed="rId2"/>
          <a:stretch>
            <a:fillRect/>
          </a:stretch>
        </p:blipFill>
        <p:spPr>
          <a:xfrm>
            <a:off x="7030035" y="1154546"/>
            <a:ext cx="4913745" cy="4892318"/>
          </a:xfrm>
          <a:prstGeom prst="rect">
            <a:avLst/>
          </a:prstGeom>
        </p:spPr>
      </p:pic>
    </p:spTree>
    <p:extLst>
      <p:ext uri="{BB962C8B-B14F-4D97-AF65-F5344CB8AC3E}">
        <p14:creationId xmlns:p14="http://schemas.microsoft.com/office/powerpoint/2010/main" val="989269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DF9A59-4BBB-4BDF-A3C2-76398F0EE042}"/>
              </a:ext>
            </a:extLst>
          </p:cNvPr>
          <p:cNvSpPr>
            <a:spLocks noGrp="1"/>
          </p:cNvSpPr>
          <p:nvPr>
            <p:ph type="title"/>
          </p:nvPr>
        </p:nvSpPr>
        <p:spPr/>
        <p:txBody>
          <a:bodyPr/>
          <a:lstStyle/>
          <a:p>
            <a:r>
              <a:rPr lang="nl-NL" dirty="0"/>
              <a:t>LCA - Onderzoek</a:t>
            </a:r>
          </a:p>
        </p:txBody>
      </p:sp>
      <p:sp>
        <p:nvSpPr>
          <p:cNvPr id="3" name="Tijdelijke aanduiding voor inhoud 2">
            <a:extLst>
              <a:ext uri="{FF2B5EF4-FFF2-40B4-BE49-F238E27FC236}">
                <a16:creationId xmlns:a16="http://schemas.microsoft.com/office/drawing/2014/main" id="{D087294A-9976-4222-8D09-26A21D81BA39}"/>
              </a:ext>
            </a:extLst>
          </p:cNvPr>
          <p:cNvSpPr>
            <a:spLocks noGrp="1"/>
          </p:cNvSpPr>
          <p:nvPr>
            <p:ph idx="1"/>
          </p:nvPr>
        </p:nvSpPr>
        <p:spPr>
          <a:xfrm>
            <a:off x="838198" y="1311564"/>
            <a:ext cx="4340441" cy="4865399"/>
          </a:xfrm>
        </p:spPr>
        <p:txBody>
          <a:bodyPr>
            <a:normAutofit fontScale="85000" lnSpcReduction="10000"/>
          </a:bodyPr>
          <a:lstStyle/>
          <a:p>
            <a:r>
              <a:rPr lang="nl-NL" dirty="0"/>
              <a:t>Analyse product</a:t>
            </a:r>
          </a:p>
          <a:p>
            <a:pPr lvl="1"/>
            <a:r>
              <a:rPr lang="nl-NL" dirty="0"/>
              <a:t>Inhoud en samenstelling product</a:t>
            </a:r>
          </a:p>
          <a:p>
            <a:pPr lvl="1"/>
            <a:r>
              <a:rPr lang="nl-NL" dirty="0"/>
              <a:t>Functionele eenheid</a:t>
            </a:r>
          </a:p>
          <a:p>
            <a:pPr lvl="1"/>
            <a:r>
              <a:rPr lang="nl-NL" dirty="0"/>
              <a:t>Levensduur</a:t>
            </a:r>
          </a:p>
          <a:p>
            <a:pPr lvl="1"/>
            <a:r>
              <a:rPr lang="nl-NL" dirty="0"/>
              <a:t>Eindeleven</a:t>
            </a:r>
          </a:p>
          <a:p>
            <a:r>
              <a:rPr lang="nl-NL" dirty="0"/>
              <a:t>Decompositie</a:t>
            </a:r>
          </a:p>
          <a:p>
            <a:pPr lvl="1"/>
            <a:r>
              <a:rPr lang="nl-NL" dirty="0"/>
              <a:t>Ontleding van materialen en processen</a:t>
            </a:r>
          </a:p>
          <a:p>
            <a:r>
              <a:rPr lang="nl-NL" dirty="0"/>
              <a:t>Verzamelen milieudata</a:t>
            </a:r>
          </a:p>
          <a:p>
            <a:pPr lvl="1"/>
            <a:r>
              <a:rPr lang="nl-NL" dirty="0"/>
              <a:t>Door de fabrikant of leverancier</a:t>
            </a:r>
          </a:p>
          <a:p>
            <a:pPr lvl="1"/>
            <a:r>
              <a:rPr lang="nl-NL" dirty="0"/>
              <a:t>Processendatabase, databank met forfaitaire waarden voor achtergrondprocessen</a:t>
            </a:r>
          </a:p>
          <a:p>
            <a:r>
              <a:rPr lang="nl-NL" dirty="0"/>
              <a:t>Berekening milieuprofiel</a:t>
            </a:r>
          </a:p>
          <a:p>
            <a:pPr lvl="1"/>
            <a:r>
              <a:rPr lang="nl-NL" dirty="0"/>
              <a:t>Toekenning MKI per fase</a:t>
            </a:r>
          </a:p>
        </p:txBody>
      </p:sp>
      <p:sp>
        <p:nvSpPr>
          <p:cNvPr id="4" name="Tijdelijke aanduiding voor dianummer 3">
            <a:extLst>
              <a:ext uri="{FF2B5EF4-FFF2-40B4-BE49-F238E27FC236}">
                <a16:creationId xmlns:a16="http://schemas.microsoft.com/office/drawing/2014/main" id="{D9F2F3DB-C0F8-4E3F-B20C-CB7C8F631A52}"/>
              </a:ext>
            </a:extLst>
          </p:cNvPr>
          <p:cNvSpPr>
            <a:spLocks noGrp="1"/>
          </p:cNvSpPr>
          <p:nvPr>
            <p:ph type="sldNum" sz="quarter" idx="12"/>
          </p:nvPr>
        </p:nvSpPr>
        <p:spPr/>
        <p:txBody>
          <a:bodyPr/>
          <a:lstStyle/>
          <a:p>
            <a:fld id="{993A4BE7-94F8-43D0-A956-A40AC5AB901E}" type="slidenum">
              <a:rPr lang="nl-NL" smtClean="0"/>
              <a:t>29</a:t>
            </a:fld>
            <a:endParaRPr lang="nl-NL" dirty="0"/>
          </a:p>
        </p:txBody>
      </p:sp>
      <p:pic>
        <p:nvPicPr>
          <p:cNvPr id="6" name="Afbeelding 5">
            <a:extLst>
              <a:ext uri="{FF2B5EF4-FFF2-40B4-BE49-F238E27FC236}">
                <a16:creationId xmlns:a16="http://schemas.microsoft.com/office/drawing/2014/main" id="{02E23951-2955-474A-A665-B7AE99F429AE}"/>
              </a:ext>
            </a:extLst>
          </p:cNvPr>
          <p:cNvPicPr>
            <a:picLocks noChangeAspect="1"/>
          </p:cNvPicPr>
          <p:nvPr/>
        </p:nvPicPr>
        <p:blipFill>
          <a:blip r:embed="rId3"/>
          <a:stretch>
            <a:fillRect/>
          </a:stretch>
        </p:blipFill>
        <p:spPr>
          <a:xfrm>
            <a:off x="5178639" y="1495555"/>
            <a:ext cx="6863921" cy="2601949"/>
          </a:xfrm>
          <a:prstGeom prst="rect">
            <a:avLst/>
          </a:prstGeom>
        </p:spPr>
      </p:pic>
      <p:sp>
        <p:nvSpPr>
          <p:cNvPr id="7" name="Tekstvak 6">
            <a:extLst>
              <a:ext uri="{FF2B5EF4-FFF2-40B4-BE49-F238E27FC236}">
                <a16:creationId xmlns:a16="http://schemas.microsoft.com/office/drawing/2014/main" id="{FE5E7B7A-34A2-4F1D-8A16-F8CD16159780}"/>
              </a:ext>
            </a:extLst>
          </p:cNvPr>
          <p:cNvSpPr txBox="1"/>
          <p:nvPr/>
        </p:nvSpPr>
        <p:spPr>
          <a:xfrm>
            <a:off x="9132056" y="4097504"/>
            <a:ext cx="2910504" cy="461665"/>
          </a:xfrm>
          <a:prstGeom prst="rect">
            <a:avLst/>
          </a:prstGeom>
          <a:noFill/>
        </p:spPr>
        <p:txBody>
          <a:bodyPr wrap="square" rtlCol="0">
            <a:spAutoFit/>
          </a:bodyPr>
          <a:lstStyle/>
          <a:p>
            <a:r>
              <a:rPr lang="nl-NL" sz="1200" i="1" dirty="0"/>
              <a:t>Decompositie van het gebruik van klei als ophoogmateriaal. Bron: Milieudatabase.nl</a:t>
            </a:r>
          </a:p>
        </p:txBody>
      </p:sp>
    </p:spTree>
    <p:extLst>
      <p:ext uri="{BB962C8B-B14F-4D97-AF65-F5344CB8AC3E}">
        <p14:creationId xmlns:p14="http://schemas.microsoft.com/office/powerpoint/2010/main" val="4104704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DFF40B4-B06E-4BB0-8689-915673536C71}"/>
              </a:ext>
            </a:extLst>
          </p:cNvPr>
          <p:cNvSpPr>
            <a:spLocks noGrp="1"/>
          </p:cNvSpPr>
          <p:nvPr>
            <p:ph type="title"/>
          </p:nvPr>
        </p:nvSpPr>
        <p:spPr/>
        <p:txBody>
          <a:bodyPr/>
          <a:lstStyle/>
          <a:p>
            <a:r>
              <a:rPr lang="nl-NL" dirty="0">
                <a:latin typeface="Candara" panose="020E0502030303020204" pitchFamily="34" charset="0"/>
              </a:rPr>
              <a:t>Studiemateriaal</a:t>
            </a:r>
          </a:p>
        </p:txBody>
      </p:sp>
      <p:sp>
        <p:nvSpPr>
          <p:cNvPr id="5" name="Tijdelijke aanduiding voor dianummer 4">
            <a:extLst>
              <a:ext uri="{FF2B5EF4-FFF2-40B4-BE49-F238E27FC236}">
                <a16:creationId xmlns:a16="http://schemas.microsoft.com/office/drawing/2014/main" id="{D7DF6F60-F33F-468B-8CFB-617F31EBD342}"/>
              </a:ext>
            </a:extLst>
          </p:cNvPr>
          <p:cNvSpPr>
            <a:spLocks noGrp="1"/>
          </p:cNvSpPr>
          <p:nvPr>
            <p:ph type="sldNum" sz="quarter" idx="12"/>
          </p:nvPr>
        </p:nvSpPr>
        <p:spPr/>
        <p:txBody>
          <a:bodyPr/>
          <a:lstStyle/>
          <a:p>
            <a:fld id="{993A4BE7-94F8-43D0-A956-A40AC5AB901E}" type="slidenum">
              <a:rPr lang="nl-NL" smtClean="0"/>
              <a:t>3</a:t>
            </a:fld>
            <a:endParaRPr lang="nl-NL" dirty="0"/>
          </a:p>
        </p:txBody>
      </p:sp>
      <p:graphicFrame>
        <p:nvGraphicFramePr>
          <p:cNvPr id="7" name="Tijdelijke aanduiding voor inhoud 6">
            <a:extLst>
              <a:ext uri="{FF2B5EF4-FFF2-40B4-BE49-F238E27FC236}">
                <a16:creationId xmlns:a16="http://schemas.microsoft.com/office/drawing/2014/main" id="{808C6B28-05D5-439B-88D3-AE5275EB76FC}"/>
              </a:ext>
            </a:extLst>
          </p:cNvPr>
          <p:cNvGraphicFramePr>
            <a:graphicFrameLocks noGrp="1"/>
          </p:cNvGraphicFramePr>
          <p:nvPr>
            <p:ph idx="1"/>
            <p:extLst>
              <p:ext uri="{D42A27DB-BD31-4B8C-83A1-F6EECF244321}">
                <p14:modId xmlns:p14="http://schemas.microsoft.com/office/powerpoint/2010/main" val="3517449272"/>
              </p:ext>
            </p:extLst>
          </p:nvPr>
        </p:nvGraphicFramePr>
        <p:xfrm>
          <a:off x="838199" y="1470889"/>
          <a:ext cx="11002700" cy="2029288"/>
        </p:xfrm>
        <a:graphic>
          <a:graphicData uri="http://schemas.openxmlformats.org/drawingml/2006/table">
            <a:tbl>
              <a:tblPr firstRow="1" firstCol="1" bandRow="1"/>
              <a:tblGrid>
                <a:gridCol w="2784205">
                  <a:extLst>
                    <a:ext uri="{9D8B030D-6E8A-4147-A177-3AD203B41FA5}">
                      <a16:colId xmlns:a16="http://schemas.microsoft.com/office/drawing/2014/main" val="587081130"/>
                    </a:ext>
                  </a:extLst>
                </a:gridCol>
                <a:gridCol w="1482031">
                  <a:extLst>
                    <a:ext uri="{9D8B030D-6E8A-4147-A177-3AD203B41FA5}">
                      <a16:colId xmlns:a16="http://schemas.microsoft.com/office/drawing/2014/main" val="599490861"/>
                    </a:ext>
                  </a:extLst>
                </a:gridCol>
                <a:gridCol w="972274">
                  <a:extLst>
                    <a:ext uri="{9D8B030D-6E8A-4147-A177-3AD203B41FA5}">
                      <a16:colId xmlns:a16="http://schemas.microsoft.com/office/drawing/2014/main" val="4116372258"/>
                    </a:ext>
                  </a:extLst>
                </a:gridCol>
                <a:gridCol w="5764190">
                  <a:extLst>
                    <a:ext uri="{9D8B030D-6E8A-4147-A177-3AD203B41FA5}">
                      <a16:colId xmlns:a16="http://schemas.microsoft.com/office/drawing/2014/main" val="824151905"/>
                    </a:ext>
                  </a:extLst>
                </a:gridCol>
              </a:tblGrid>
              <a:tr h="243379">
                <a:tc>
                  <a:txBody>
                    <a:bodyPr/>
                    <a:lstStyle/>
                    <a:p>
                      <a:pPr>
                        <a:lnSpc>
                          <a:spcPct val="107000"/>
                        </a:lnSpc>
                        <a:spcAft>
                          <a:spcPts val="800"/>
                        </a:spcAft>
                      </a:pPr>
                      <a:r>
                        <a:rPr lang="nl-NL"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Onderwerp</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Uitgever</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Middel</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Vindplaats</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2628176"/>
                  </a:ext>
                </a:extLst>
              </a:tr>
              <a:tr h="262908">
                <a:tc>
                  <a:txBody>
                    <a:bodyPr/>
                    <a:lstStyle/>
                    <a:p>
                      <a:pPr algn="l" fontAlgn="t"/>
                      <a:r>
                        <a:rPr lang="nl-NL" sz="1600" b="0" i="0" u="none" strike="noStrike" dirty="0">
                          <a:solidFill>
                            <a:srgbClr val="000000"/>
                          </a:solidFill>
                          <a:effectLst/>
                          <a:latin typeface="Calibri" panose="020F0502020204030204" pitchFamily="34" charset="0"/>
                        </a:rPr>
                        <a:t>Duurzaam GWW 2.0</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nl-NL" sz="1600" b="0" i="0" u="none" strike="noStrike">
                          <a:solidFill>
                            <a:srgbClr val="000000"/>
                          </a:solidFill>
                          <a:effectLst/>
                          <a:latin typeface="Calibri" panose="020F0502020204030204" pitchFamily="34" charset="0"/>
                        </a:rPr>
                        <a:t>Platform WOW</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video</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nl-NL" sz="1600" b="0" i="0" u="sng" strike="noStrike" dirty="0">
                          <a:solidFill>
                            <a:srgbClr val="0563C1"/>
                          </a:solidFill>
                          <a:effectLst/>
                          <a:latin typeface="Calibri" panose="020F0502020204030204" pitchFamily="34" charset="0"/>
                          <a:hlinkClick r:id="rId2"/>
                        </a:rPr>
                        <a:t>https://www.youtube.com/watch?v=Hm0n7Y2PRLY</a:t>
                      </a:r>
                      <a:endParaRPr lang="nl-NL" sz="1600" b="0" i="0" u="sng" strike="noStrike" dirty="0">
                        <a:solidFill>
                          <a:srgbClr val="0563C1"/>
                        </a:solidFill>
                        <a:effectLst/>
                        <a:latin typeface="Calibri" panose="020F0502020204030204" pitchFamily="34" charset="0"/>
                      </a:endParaRP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7609714"/>
                  </a:ext>
                </a:extLst>
              </a:tr>
              <a:tr h="254643">
                <a:tc>
                  <a:txBody>
                    <a:bodyPr/>
                    <a:lstStyle/>
                    <a:p>
                      <a:pPr algn="l" fontAlgn="t"/>
                      <a:r>
                        <a:rPr lang="nl-NL" sz="1600" b="0" i="0" u="none" strike="noStrike" dirty="0">
                          <a:solidFill>
                            <a:srgbClr val="000000"/>
                          </a:solidFill>
                          <a:effectLst/>
                          <a:latin typeface="Calibri" panose="020F0502020204030204" pitchFamily="34" charset="0"/>
                        </a:rPr>
                        <a:t>Innovaties bij ProRail: Modulair bouwen rond het spoor</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Prorail</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video</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3"/>
                        </a:rPr>
                        <a:t>https://www.youtube.com/watch?v=8dufkBSzrzc</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4763830"/>
                  </a:ext>
                </a:extLst>
              </a:tr>
              <a:tr h="273868">
                <a:tc>
                  <a:txBody>
                    <a:bodyPr/>
                    <a:lstStyle/>
                    <a:p>
                      <a:pPr algn="l" fontAlgn="t"/>
                      <a:r>
                        <a:rPr lang="nl-NL" sz="1600" b="0" i="0" u="none" strike="noStrike" dirty="0">
                          <a:solidFill>
                            <a:srgbClr val="000000"/>
                          </a:solidFill>
                          <a:effectLst/>
                          <a:latin typeface="Calibri" panose="020F0502020204030204" pitchFamily="34" charset="0"/>
                        </a:rPr>
                        <a:t>Inspiratieboek Circulair Ontwerpen</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err="1">
                          <a:solidFill>
                            <a:srgbClr val="000000"/>
                          </a:solidFill>
                          <a:effectLst/>
                          <a:latin typeface="Calibri" panose="020F0502020204030204" pitchFamily="34" charset="0"/>
                        </a:rPr>
                        <a:t>ipvDelft</a:t>
                      </a:r>
                      <a:r>
                        <a:rPr lang="nl-NL" sz="1600" b="0" i="0" u="none" strike="noStrike" dirty="0">
                          <a:solidFill>
                            <a:srgbClr val="000000"/>
                          </a:solidFill>
                          <a:effectLst/>
                          <a:latin typeface="Calibri" panose="020F0502020204030204" pitchFamily="34" charset="0"/>
                        </a:rPr>
                        <a:t> &amp; De Graaf en Co</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publicatie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4"/>
                        </a:rPr>
                        <a:t>https://puc.overheid.nl/rijkswaterstaat/doc/PUC_164565_31/</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7498158"/>
                  </a:ext>
                </a:extLst>
              </a:tr>
              <a:tr h="281717">
                <a:tc>
                  <a:txBody>
                    <a:bodyPr/>
                    <a:lstStyle/>
                    <a:p>
                      <a:pPr algn="l" fontAlgn="t"/>
                      <a:r>
                        <a:rPr lang="nl-NL" sz="1600" b="0" i="0" u="none" strike="noStrike">
                          <a:solidFill>
                            <a:srgbClr val="000000"/>
                          </a:solidFill>
                          <a:effectLst/>
                          <a:latin typeface="Calibri" panose="020F0502020204030204" pitchFamily="34" charset="0"/>
                        </a:rPr>
                        <a:t>Projectfilm Levvelblocks</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De Nieuwe Afsluitdijk</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video</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5"/>
                        </a:rPr>
                        <a:t>https://www.youtube.com/watch?v=230QEUQU26Y</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9159142"/>
                  </a:ext>
                </a:extLst>
              </a:tr>
            </a:tbl>
          </a:graphicData>
        </a:graphic>
      </p:graphicFrame>
    </p:spTree>
    <p:extLst>
      <p:ext uri="{BB962C8B-B14F-4D97-AF65-F5344CB8AC3E}">
        <p14:creationId xmlns:p14="http://schemas.microsoft.com/office/powerpoint/2010/main" val="112947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743FC45-06F1-4630-A906-BFAF02B92886}"/>
              </a:ext>
            </a:extLst>
          </p:cNvPr>
          <p:cNvSpPr>
            <a:spLocks noGrp="1"/>
          </p:cNvSpPr>
          <p:nvPr>
            <p:ph type="title"/>
          </p:nvPr>
        </p:nvSpPr>
        <p:spPr/>
        <p:txBody>
          <a:bodyPr/>
          <a:lstStyle/>
          <a:p>
            <a:r>
              <a:rPr lang="nl-NL" dirty="0"/>
              <a:t>Levenscyclusfasen van een EPD</a:t>
            </a:r>
          </a:p>
        </p:txBody>
      </p:sp>
      <p:pic>
        <p:nvPicPr>
          <p:cNvPr id="5" name="Afbeelding 4">
            <a:extLst>
              <a:ext uri="{FF2B5EF4-FFF2-40B4-BE49-F238E27FC236}">
                <a16:creationId xmlns:a16="http://schemas.microsoft.com/office/drawing/2014/main" id="{54E70D4E-FD54-43E3-8745-9CD683F32273}"/>
              </a:ext>
            </a:extLst>
          </p:cNvPr>
          <p:cNvPicPr>
            <a:picLocks noChangeAspect="1"/>
          </p:cNvPicPr>
          <p:nvPr/>
        </p:nvPicPr>
        <p:blipFill rotWithShape="1">
          <a:blip r:embed="rId3">
            <a:extLst>
              <a:ext uri="{28A0092B-C50C-407E-A947-70E740481C1C}">
                <a14:useLocalDpi xmlns:a14="http://schemas.microsoft.com/office/drawing/2010/main" val="0"/>
              </a:ext>
            </a:extLst>
          </a:blip>
          <a:srcRect l="1657" t="2500" r="1222" b="4064"/>
          <a:stretch/>
        </p:blipFill>
        <p:spPr>
          <a:xfrm>
            <a:off x="838200" y="1070516"/>
            <a:ext cx="10212659" cy="5151865"/>
          </a:xfrm>
          <a:prstGeom prst="rect">
            <a:avLst/>
          </a:prstGeom>
        </p:spPr>
      </p:pic>
    </p:spTree>
    <p:extLst>
      <p:ext uri="{BB962C8B-B14F-4D97-AF65-F5344CB8AC3E}">
        <p14:creationId xmlns:p14="http://schemas.microsoft.com/office/powerpoint/2010/main" val="2353373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E76752-55FB-44EC-9DDC-5483D5FA04A9}"/>
              </a:ext>
            </a:extLst>
          </p:cNvPr>
          <p:cNvSpPr>
            <a:spLocks noGrp="1"/>
          </p:cNvSpPr>
          <p:nvPr>
            <p:ph type="title"/>
          </p:nvPr>
        </p:nvSpPr>
        <p:spPr/>
        <p:txBody>
          <a:bodyPr/>
          <a:lstStyle/>
          <a:p>
            <a:r>
              <a:rPr lang="nl-NL" dirty="0"/>
              <a:t>Bepalingsmethode</a:t>
            </a:r>
          </a:p>
        </p:txBody>
      </p:sp>
      <p:sp>
        <p:nvSpPr>
          <p:cNvPr id="4" name="Tijdelijke aanduiding voor dianummer 3">
            <a:extLst>
              <a:ext uri="{FF2B5EF4-FFF2-40B4-BE49-F238E27FC236}">
                <a16:creationId xmlns:a16="http://schemas.microsoft.com/office/drawing/2014/main" id="{3BFC6360-EF7C-41D6-8EC4-0D56AB14F344}"/>
              </a:ext>
            </a:extLst>
          </p:cNvPr>
          <p:cNvSpPr>
            <a:spLocks noGrp="1"/>
          </p:cNvSpPr>
          <p:nvPr>
            <p:ph type="sldNum" sz="quarter" idx="12"/>
          </p:nvPr>
        </p:nvSpPr>
        <p:spPr/>
        <p:txBody>
          <a:bodyPr/>
          <a:lstStyle/>
          <a:p>
            <a:fld id="{993A4BE7-94F8-43D0-A956-A40AC5AB901E}" type="slidenum">
              <a:rPr lang="nl-NL" smtClean="0"/>
              <a:t>31</a:t>
            </a:fld>
            <a:endParaRPr lang="nl-NL" dirty="0"/>
          </a:p>
        </p:txBody>
      </p:sp>
      <p:pic>
        <p:nvPicPr>
          <p:cNvPr id="7" name="Afbeelding 6">
            <a:extLst>
              <a:ext uri="{FF2B5EF4-FFF2-40B4-BE49-F238E27FC236}">
                <a16:creationId xmlns:a16="http://schemas.microsoft.com/office/drawing/2014/main" id="{0FFD876C-C588-4F4C-B280-73D1A9A1CF0B}"/>
              </a:ext>
            </a:extLst>
          </p:cNvPr>
          <p:cNvPicPr>
            <a:picLocks noChangeAspect="1"/>
          </p:cNvPicPr>
          <p:nvPr/>
        </p:nvPicPr>
        <p:blipFill>
          <a:blip r:embed="rId2"/>
          <a:stretch>
            <a:fillRect/>
          </a:stretch>
        </p:blipFill>
        <p:spPr>
          <a:xfrm>
            <a:off x="2438400" y="1154546"/>
            <a:ext cx="7668126" cy="5022223"/>
          </a:xfrm>
          <a:prstGeom prst="rect">
            <a:avLst/>
          </a:prstGeom>
        </p:spPr>
      </p:pic>
    </p:spTree>
    <p:extLst>
      <p:ext uri="{BB962C8B-B14F-4D97-AF65-F5344CB8AC3E}">
        <p14:creationId xmlns:p14="http://schemas.microsoft.com/office/powerpoint/2010/main" val="1935754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A3FC2A-D1F2-4E72-AE85-85D951D38F40}"/>
              </a:ext>
            </a:extLst>
          </p:cNvPr>
          <p:cNvSpPr>
            <a:spLocks noGrp="1"/>
          </p:cNvSpPr>
          <p:nvPr>
            <p:ph type="title"/>
          </p:nvPr>
        </p:nvSpPr>
        <p:spPr>
          <a:xfrm>
            <a:off x="839788" y="457200"/>
            <a:ext cx="5607194" cy="1600200"/>
          </a:xfrm>
        </p:spPr>
        <p:txBody>
          <a:bodyPr anchor="t">
            <a:normAutofit/>
          </a:bodyPr>
          <a:lstStyle/>
          <a:p>
            <a:r>
              <a:rPr lang="nl-NL" dirty="0"/>
              <a:t>Module D, milieulasten en baten</a:t>
            </a:r>
          </a:p>
        </p:txBody>
      </p:sp>
      <p:sp>
        <p:nvSpPr>
          <p:cNvPr id="6" name="Tijdelijke aanduiding voor tekst 5">
            <a:extLst>
              <a:ext uri="{FF2B5EF4-FFF2-40B4-BE49-F238E27FC236}">
                <a16:creationId xmlns:a16="http://schemas.microsoft.com/office/drawing/2014/main" id="{BB9FD5A9-4ED0-49F2-967D-5C15A6508C05}"/>
              </a:ext>
            </a:extLst>
          </p:cNvPr>
          <p:cNvSpPr>
            <a:spLocks noGrp="1"/>
          </p:cNvSpPr>
          <p:nvPr>
            <p:ph type="body" sz="half" idx="2"/>
          </p:nvPr>
        </p:nvSpPr>
        <p:spPr>
          <a:xfrm>
            <a:off x="867857" y="2057400"/>
            <a:ext cx="6207557" cy="3811588"/>
          </a:xfrm>
        </p:spPr>
        <p:txBody>
          <a:bodyPr/>
          <a:lstStyle/>
          <a:p>
            <a:pPr marL="342900" indent="-342900">
              <a:buFont typeface="Arial" panose="020B0604020202020204" pitchFamily="34" charset="0"/>
              <a:buChar char="•"/>
            </a:pPr>
            <a:r>
              <a:rPr lang="nl-NL" sz="2400" dirty="0"/>
              <a:t>Milieulasten en milieuwinsten van recycling, terugwinning en hergebruik. </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a:t>Het berekende hergebruik in module D wordt meegenomen in de  MKI-score. Hoe hoger de mate van hergebruik, hoe lager de totale MKI-score.</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a:t>Module D geeft indicatie voor circulariteit.</a:t>
            </a:r>
          </a:p>
          <a:p>
            <a:endParaRPr lang="nl-NL" dirty="0"/>
          </a:p>
        </p:txBody>
      </p:sp>
      <p:sp>
        <p:nvSpPr>
          <p:cNvPr id="4" name="Tijdelijke aanduiding voor dianummer 3">
            <a:extLst>
              <a:ext uri="{FF2B5EF4-FFF2-40B4-BE49-F238E27FC236}">
                <a16:creationId xmlns:a16="http://schemas.microsoft.com/office/drawing/2014/main" id="{DD79F794-133C-45A7-A6D8-F2472BF92134}"/>
              </a:ext>
            </a:extLst>
          </p:cNvPr>
          <p:cNvSpPr>
            <a:spLocks noGrp="1"/>
          </p:cNvSpPr>
          <p:nvPr>
            <p:ph type="sldNum" sz="quarter" idx="12"/>
          </p:nvPr>
        </p:nvSpPr>
        <p:spPr/>
        <p:txBody>
          <a:bodyPr/>
          <a:lstStyle/>
          <a:p>
            <a:fld id="{993A4BE7-94F8-43D0-A956-A40AC5AB901E}" type="slidenum">
              <a:rPr lang="nl-NL" smtClean="0"/>
              <a:t>32</a:t>
            </a:fld>
            <a:endParaRPr lang="nl-NL" dirty="0"/>
          </a:p>
        </p:txBody>
      </p:sp>
      <p:pic>
        <p:nvPicPr>
          <p:cNvPr id="8" name="Tijdelijke aanduiding voor afbeelding 7">
            <a:extLst>
              <a:ext uri="{FF2B5EF4-FFF2-40B4-BE49-F238E27FC236}">
                <a16:creationId xmlns:a16="http://schemas.microsoft.com/office/drawing/2014/main" id="{DC3BCA81-34C9-4F85-BFD7-879EB541146E}"/>
              </a:ext>
            </a:extLst>
          </p:cNvPr>
          <p:cNvPicPr>
            <a:picLocks noGrp="1" noChangeAspect="1"/>
          </p:cNvPicPr>
          <p:nvPr>
            <p:ph type="pic" idx="1"/>
          </p:nvPr>
        </p:nvPicPr>
        <p:blipFill rotWithShape="1">
          <a:blip r:embed="rId3"/>
          <a:srcRect l="67085" r="-672"/>
          <a:stretch/>
        </p:blipFill>
        <p:spPr>
          <a:xfrm>
            <a:off x="7647709" y="681327"/>
            <a:ext cx="3704503" cy="5614793"/>
          </a:xfrm>
          <a:prstGeom prst="rect">
            <a:avLst/>
          </a:prstGeom>
        </p:spPr>
      </p:pic>
    </p:spTree>
    <p:extLst>
      <p:ext uri="{BB962C8B-B14F-4D97-AF65-F5344CB8AC3E}">
        <p14:creationId xmlns:p14="http://schemas.microsoft.com/office/powerpoint/2010/main" val="3835224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0C6E9A5-F8CA-40AA-A56A-A9AF1B11C321}"/>
              </a:ext>
            </a:extLst>
          </p:cNvPr>
          <p:cNvSpPr>
            <a:spLocks noGrp="1"/>
          </p:cNvSpPr>
          <p:nvPr>
            <p:ph type="title"/>
          </p:nvPr>
        </p:nvSpPr>
        <p:spPr/>
        <p:txBody>
          <a:bodyPr/>
          <a:lstStyle/>
          <a:p>
            <a:r>
              <a:rPr lang="nl-NL" dirty="0"/>
              <a:t>Circulariteit</a:t>
            </a:r>
          </a:p>
        </p:txBody>
      </p:sp>
      <p:sp>
        <p:nvSpPr>
          <p:cNvPr id="7" name="Tijdelijke aanduiding voor inhoud 6">
            <a:extLst>
              <a:ext uri="{FF2B5EF4-FFF2-40B4-BE49-F238E27FC236}">
                <a16:creationId xmlns:a16="http://schemas.microsoft.com/office/drawing/2014/main" id="{2A56BE1C-1B64-422E-A7E8-F4C8972FCEA8}"/>
              </a:ext>
            </a:extLst>
          </p:cNvPr>
          <p:cNvSpPr>
            <a:spLocks noGrp="1"/>
          </p:cNvSpPr>
          <p:nvPr>
            <p:ph idx="1"/>
          </p:nvPr>
        </p:nvSpPr>
        <p:spPr/>
        <p:txBody>
          <a:bodyPr>
            <a:normAutofit/>
          </a:bodyPr>
          <a:lstStyle/>
          <a:p>
            <a:r>
              <a:rPr lang="nl-NL" sz="2400" dirty="0"/>
              <a:t>Meten van circulariteit op basis verwerkingsscenario’s einde leven</a:t>
            </a:r>
          </a:p>
        </p:txBody>
      </p:sp>
      <p:sp>
        <p:nvSpPr>
          <p:cNvPr id="5" name="Tijdelijke aanduiding voor dianummer 4">
            <a:extLst>
              <a:ext uri="{FF2B5EF4-FFF2-40B4-BE49-F238E27FC236}">
                <a16:creationId xmlns:a16="http://schemas.microsoft.com/office/drawing/2014/main" id="{DA227BE0-8FA4-4D8D-A2C5-923E84E11268}"/>
              </a:ext>
            </a:extLst>
          </p:cNvPr>
          <p:cNvSpPr>
            <a:spLocks noGrp="1"/>
          </p:cNvSpPr>
          <p:nvPr>
            <p:ph type="sldNum" sz="quarter" idx="12"/>
          </p:nvPr>
        </p:nvSpPr>
        <p:spPr/>
        <p:txBody>
          <a:bodyPr/>
          <a:lstStyle/>
          <a:p>
            <a:fld id="{993A4BE7-94F8-43D0-A956-A40AC5AB901E}" type="slidenum">
              <a:rPr lang="nl-NL" smtClean="0"/>
              <a:t>33</a:t>
            </a:fld>
            <a:endParaRPr lang="nl-NL" dirty="0"/>
          </a:p>
        </p:txBody>
      </p:sp>
      <p:pic>
        <p:nvPicPr>
          <p:cNvPr id="1026" name="Picture 2">
            <a:extLst>
              <a:ext uri="{FF2B5EF4-FFF2-40B4-BE49-F238E27FC236}">
                <a16:creationId xmlns:a16="http://schemas.microsoft.com/office/drawing/2014/main" id="{BC18E00F-E494-46DA-969F-B1B1E7D5A7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11" b="6042"/>
          <a:stretch/>
        </p:blipFill>
        <p:spPr bwMode="auto">
          <a:xfrm>
            <a:off x="1817511" y="1694969"/>
            <a:ext cx="8785175" cy="454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521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0D13E-9E52-4EEB-8F3C-34CE5AE67EA4}"/>
              </a:ext>
            </a:extLst>
          </p:cNvPr>
          <p:cNvSpPr>
            <a:spLocks noGrp="1"/>
          </p:cNvSpPr>
          <p:nvPr>
            <p:ph type="title"/>
          </p:nvPr>
        </p:nvSpPr>
        <p:spPr/>
        <p:txBody>
          <a:bodyPr/>
          <a:lstStyle/>
          <a:p>
            <a:r>
              <a:rPr lang="nl-NL" dirty="0"/>
              <a:t>Verwerkingsscenario’s einde leven</a:t>
            </a:r>
          </a:p>
        </p:txBody>
      </p:sp>
      <p:sp>
        <p:nvSpPr>
          <p:cNvPr id="4" name="Tijdelijke aanduiding voor dianummer 3">
            <a:extLst>
              <a:ext uri="{FF2B5EF4-FFF2-40B4-BE49-F238E27FC236}">
                <a16:creationId xmlns:a16="http://schemas.microsoft.com/office/drawing/2014/main" id="{B76D588A-9D8B-4356-82A4-A2FC6F132D93}"/>
              </a:ext>
            </a:extLst>
          </p:cNvPr>
          <p:cNvSpPr>
            <a:spLocks noGrp="1"/>
          </p:cNvSpPr>
          <p:nvPr>
            <p:ph type="sldNum" sz="quarter" idx="12"/>
          </p:nvPr>
        </p:nvSpPr>
        <p:spPr/>
        <p:txBody>
          <a:bodyPr/>
          <a:lstStyle/>
          <a:p>
            <a:fld id="{993A4BE7-94F8-43D0-A956-A40AC5AB901E}" type="slidenum">
              <a:rPr lang="nl-NL" smtClean="0"/>
              <a:t>34</a:t>
            </a:fld>
            <a:endParaRPr lang="nl-NL" dirty="0"/>
          </a:p>
        </p:txBody>
      </p:sp>
      <p:pic>
        <p:nvPicPr>
          <p:cNvPr id="6" name="Afbeelding 5">
            <a:hlinkClick r:id="rId3"/>
            <a:extLst>
              <a:ext uri="{FF2B5EF4-FFF2-40B4-BE49-F238E27FC236}">
                <a16:creationId xmlns:a16="http://schemas.microsoft.com/office/drawing/2014/main" id="{5B4AE154-0CC3-4C3D-8A15-18598D5BC074}"/>
              </a:ext>
            </a:extLst>
          </p:cNvPr>
          <p:cNvPicPr>
            <a:picLocks noChangeAspect="1"/>
          </p:cNvPicPr>
          <p:nvPr/>
        </p:nvPicPr>
        <p:blipFill rotWithShape="1">
          <a:blip r:embed="rId4"/>
          <a:srcRect t="21142" b="13441"/>
          <a:stretch/>
        </p:blipFill>
        <p:spPr>
          <a:xfrm>
            <a:off x="1688910" y="1154546"/>
            <a:ext cx="8814180" cy="5186260"/>
          </a:xfrm>
          <a:prstGeom prst="rect">
            <a:avLst/>
          </a:prstGeom>
          <a:ln>
            <a:solidFill>
              <a:schemeClr val="accent6">
                <a:lumMod val="50000"/>
              </a:schemeClr>
            </a:solidFill>
          </a:ln>
        </p:spPr>
      </p:pic>
    </p:spTree>
    <p:extLst>
      <p:ext uri="{BB962C8B-B14F-4D97-AF65-F5344CB8AC3E}">
        <p14:creationId xmlns:p14="http://schemas.microsoft.com/office/powerpoint/2010/main" val="220698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a:t>Beoordeelde milieueffecten</a:t>
            </a:r>
            <a:endParaRPr lang="nl-NL" b="1" dirty="0">
              <a:solidFill>
                <a:srgbClr val="C00000"/>
              </a:solidFill>
            </a:endParaRPr>
          </a:p>
        </p:txBody>
      </p:sp>
      <p:sp>
        <p:nvSpPr>
          <p:cNvPr id="5" name="Slide Number Placeholder 4"/>
          <p:cNvSpPr>
            <a:spLocks noGrp="1"/>
          </p:cNvSpPr>
          <p:nvPr>
            <p:ph type="sldNum" sz="quarter" idx="12"/>
          </p:nvPr>
        </p:nvSpPr>
        <p:spPr>
          <a:prstGeom prst="rect">
            <a:avLst/>
          </a:prstGeom>
        </p:spPr>
        <p:txBody>
          <a:bodyPr/>
          <a:lstStyle/>
          <a:p>
            <a:pPr marL="25400">
              <a:lnSpc>
                <a:spcPts val="1425"/>
              </a:lnSpc>
            </a:pPr>
            <a:fld id="{68BC35B1-DB37-4D69-B23B-4C9E9B475BB5}" type="slidenum">
              <a:rPr lang="en-GB" smtClean="0"/>
              <a:pPr marL="25400">
                <a:lnSpc>
                  <a:spcPts val="1425"/>
                </a:lnSpc>
              </a:pPr>
              <a:t>35</a:t>
            </a:fld>
            <a:endParaRPr lang="en-GB" dirty="0"/>
          </a:p>
        </p:txBody>
      </p:sp>
      <p:graphicFrame>
        <p:nvGraphicFramePr>
          <p:cNvPr id="11" name="Tabel 10">
            <a:extLst>
              <a:ext uri="{FF2B5EF4-FFF2-40B4-BE49-F238E27FC236}">
                <a16:creationId xmlns:a16="http://schemas.microsoft.com/office/drawing/2014/main" id="{EFE9ADD7-E0BA-4449-896B-1A0787E7213E}"/>
              </a:ext>
            </a:extLst>
          </p:cNvPr>
          <p:cNvGraphicFramePr>
            <a:graphicFrameLocks noGrp="1"/>
          </p:cNvGraphicFramePr>
          <p:nvPr>
            <p:extLst>
              <p:ext uri="{D42A27DB-BD31-4B8C-83A1-F6EECF244321}">
                <p14:modId xmlns:p14="http://schemas.microsoft.com/office/powerpoint/2010/main" val="951407857"/>
              </p:ext>
            </p:extLst>
          </p:nvPr>
        </p:nvGraphicFramePr>
        <p:xfrm>
          <a:off x="7271655" y="1452871"/>
          <a:ext cx="4528459" cy="4872419"/>
        </p:xfrm>
        <a:graphic>
          <a:graphicData uri="http://schemas.openxmlformats.org/drawingml/2006/table">
            <a:tbl>
              <a:tblPr firstRow="1" lastRow="1">
                <a:tableStyleId>{93296810-A885-4BE3-A3E7-6D5BEEA58F35}</a:tableStyleId>
              </a:tblPr>
              <a:tblGrid>
                <a:gridCol w="472785">
                  <a:extLst>
                    <a:ext uri="{9D8B030D-6E8A-4147-A177-3AD203B41FA5}">
                      <a16:colId xmlns:a16="http://schemas.microsoft.com/office/drawing/2014/main" val="2175270976"/>
                    </a:ext>
                  </a:extLst>
                </a:gridCol>
                <a:gridCol w="4055674">
                  <a:extLst>
                    <a:ext uri="{9D8B030D-6E8A-4147-A177-3AD203B41FA5}">
                      <a16:colId xmlns:a16="http://schemas.microsoft.com/office/drawing/2014/main" val="80772061"/>
                    </a:ext>
                  </a:extLst>
                </a:gridCol>
              </a:tblGrid>
              <a:tr h="214737">
                <a:tc>
                  <a:txBody>
                    <a:bodyPr/>
                    <a:lstStyle/>
                    <a:p>
                      <a:pPr>
                        <a:lnSpc>
                          <a:spcPct val="107000"/>
                        </a:lnSpc>
                        <a:spcAft>
                          <a:spcPts val="0"/>
                        </a:spcAft>
                      </a:pP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600" dirty="0">
                          <a:effectLst/>
                        </a:rPr>
                        <a:t>Set 2:  19 Milieueffectcategorie</a:t>
                      </a:r>
                      <a:r>
                        <a:rPr lang="nl-NL" sz="1600" dirty="0">
                          <a:effectLst/>
                          <a:latin typeface="Calibri" panose="020F0502020204030204" pitchFamily="34" charset="0"/>
                          <a:cs typeface="Calibri" panose="020F0502020204030204" pitchFamily="34" charset="0"/>
                        </a:rPr>
                        <a:t>ën</a:t>
                      </a:r>
                      <a:endParaRPr lang="nl-NL" sz="1600" dirty="0">
                        <a:effectLst/>
                      </a:endParaRPr>
                    </a:p>
                  </a:txBody>
                  <a:tcPr marL="68580" marR="68580" marT="0" marB="0"/>
                </a:tc>
                <a:extLst>
                  <a:ext uri="{0D108BD9-81ED-4DB2-BD59-A6C34878D82A}">
                    <a16:rowId xmlns:a16="http://schemas.microsoft.com/office/drawing/2014/main" val="1259096290"/>
                  </a:ext>
                </a:extLst>
              </a:tr>
              <a:tr h="187936">
                <a:tc>
                  <a:txBody>
                    <a:bodyPr/>
                    <a:lstStyle/>
                    <a:p>
                      <a:pPr>
                        <a:lnSpc>
                          <a:spcPct val="107000"/>
                        </a:lnSpc>
                        <a:spcAft>
                          <a:spcPts val="0"/>
                        </a:spcAft>
                      </a:pPr>
                      <a:r>
                        <a:rPr lang="nl-NL" sz="1400" dirty="0">
                          <a:effectLst/>
                        </a:rPr>
                        <a:t>1</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nl-NL" sz="1400" spc="-5" dirty="0">
                          <a:effectLst/>
                        </a:rPr>
                        <a:t>Klimaatverandering - totaal</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49121098"/>
                  </a:ext>
                </a:extLst>
              </a:tr>
              <a:tr h="187936">
                <a:tc>
                  <a:txBody>
                    <a:bodyPr/>
                    <a:lstStyle/>
                    <a:p>
                      <a:pPr>
                        <a:lnSpc>
                          <a:spcPct val="107000"/>
                        </a:lnSpc>
                        <a:spcAft>
                          <a:spcPts val="0"/>
                        </a:spcAft>
                      </a:pPr>
                      <a:r>
                        <a:rPr lang="nl-NL" sz="1400" dirty="0">
                          <a:effectLst/>
                        </a:rPr>
                        <a:t>2</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nl-NL" sz="1400" spc="-5" dirty="0">
                          <a:effectLst/>
                        </a:rPr>
                        <a:t>Klimaatverandering - fossiel</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7112286"/>
                  </a:ext>
                </a:extLst>
              </a:tr>
              <a:tr h="187936">
                <a:tc>
                  <a:txBody>
                    <a:bodyPr/>
                    <a:lstStyle/>
                    <a:p>
                      <a:pPr>
                        <a:lnSpc>
                          <a:spcPct val="107000"/>
                        </a:lnSpc>
                        <a:spcAft>
                          <a:spcPts val="0"/>
                        </a:spcAft>
                      </a:pPr>
                      <a:r>
                        <a:rPr lang="nl-NL" sz="1400" dirty="0">
                          <a:effectLst/>
                        </a:rPr>
                        <a:t>3</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400" spc="-5" dirty="0">
                          <a:effectLst/>
                        </a:rPr>
                        <a:t>Klimaatverandering - biogeen</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9705927"/>
                  </a:ext>
                </a:extLst>
              </a:tr>
              <a:tr h="384569">
                <a:tc>
                  <a:txBody>
                    <a:bodyPr/>
                    <a:lstStyle/>
                    <a:p>
                      <a:pPr>
                        <a:lnSpc>
                          <a:spcPct val="107000"/>
                        </a:lnSpc>
                        <a:spcAft>
                          <a:spcPts val="0"/>
                        </a:spcAft>
                      </a:pPr>
                      <a:r>
                        <a:rPr lang="nl-NL" sz="1400" dirty="0">
                          <a:effectLst/>
                        </a:rPr>
                        <a:t>4</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nl-NL" sz="1400" spc="-5" dirty="0">
                          <a:effectLst/>
                        </a:rPr>
                        <a:t>Klimaatverandering – landgebruik en verandering in landgebruik</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8534509"/>
                  </a:ext>
                </a:extLst>
              </a:tr>
              <a:tr h="187936">
                <a:tc>
                  <a:txBody>
                    <a:bodyPr/>
                    <a:lstStyle/>
                    <a:p>
                      <a:pPr>
                        <a:lnSpc>
                          <a:spcPct val="107000"/>
                        </a:lnSpc>
                        <a:spcAft>
                          <a:spcPts val="0"/>
                        </a:spcAft>
                      </a:pPr>
                      <a:r>
                        <a:rPr lang="nl-NL" sz="1400" dirty="0">
                          <a:effectLst/>
                        </a:rPr>
                        <a:t>5</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nl-NL" sz="1400" dirty="0">
                          <a:effectLst/>
                        </a:rPr>
                        <a:t>Ozonlaagaantasting</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6604447"/>
                  </a:ext>
                </a:extLst>
              </a:tr>
              <a:tr h="187936">
                <a:tc>
                  <a:txBody>
                    <a:bodyPr/>
                    <a:lstStyle/>
                    <a:p>
                      <a:pPr>
                        <a:lnSpc>
                          <a:spcPct val="107000"/>
                        </a:lnSpc>
                        <a:spcAft>
                          <a:spcPts val="0"/>
                        </a:spcAft>
                      </a:pPr>
                      <a:r>
                        <a:rPr lang="nl-NL" sz="1400" dirty="0">
                          <a:effectLst/>
                        </a:rPr>
                        <a:t>6</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400" dirty="0">
                          <a:effectLst/>
                        </a:rPr>
                        <a:t>Verzuring</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3686875"/>
                  </a:ext>
                </a:extLst>
              </a:tr>
              <a:tr h="187936">
                <a:tc>
                  <a:txBody>
                    <a:bodyPr/>
                    <a:lstStyle/>
                    <a:p>
                      <a:pPr>
                        <a:lnSpc>
                          <a:spcPct val="107000"/>
                        </a:lnSpc>
                        <a:spcAft>
                          <a:spcPts val="0"/>
                        </a:spcAft>
                      </a:pPr>
                      <a:r>
                        <a:rPr lang="nl-NL" sz="1400" dirty="0">
                          <a:effectLst/>
                        </a:rPr>
                        <a:t>7</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400" dirty="0">
                          <a:effectLst/>
                        </a:rPr>
                        <a:t>Vermesting zoetwater</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0094121"/>
                  </a:ext>
                </a:extLst>
              </a:tr>
              <a:tr h="187936">
                <a:tc>
                  <a:txBody>
                    <a:bodyPr/>
                    <a:lstStyle/>
                    <a:p>
                      <a:pPr>
                        <a:lnSpc>
                          <a:spcPct val="107000"/>
                        </a:lnSpc>
                        <a:spcAft>
                          <a:spcPts val="0"/>
                        </a:spcAft>
                      </a:pPr>
                      <a:r>
                        <a:rPr lang="nl-NL" sz="1400" dirty="0">
                          <a:effectLst/>
                        </a:rPr>
                        <a:t>8</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400" dirty="0">
                          <a:effectLst/>
                        </a:rPr>
                        <a:t>Vermesting zeewater</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58182485"/>
                  </a:ext>
                </a:extLst>
              </a:tr>
              <a:tr h="187936">
                <a:tc>
                  <a:txBody>
                    <a:bodyPr/>
                    <a:lstStyle/>
                    <a:p>
                      <a:pPr>
                        <a:lnSpc>
                          <a:spcPct val="107000"/>
                        </a:lnSpc>
                        <a:spcAft>
                          <a:spcPts val="0"/>
                        </a:spcAft>
                      </a:pPr>
                      <a:r>
                        <a:rPr lang="nl-NL" sz="1400" dirty="0">
                          <a:effectLst/>
                        </a:rPr>
                        <a:t>9</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400" dirty="0">
                          <a:effectLst/>
                        </a:rPr>
                        <a:t>Vermesting land</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79417456"/>
                  </a:ext>
                </a:extLst>
              </a:tr>
              <a:tr h="187936">
                <a:tc>
                  <a:txBody>
                    <a:bodyPr/>
                    <a:lstStyle/>
                    <a:p>
                      <a:pPr>
                        <a:lnSpc>
                          <a:spcPct val="107000"/>
                        </a:lnSpc>
                        <a:spcAft>
                          <a:spcPts val="0"/>
                        </a:spcAft>
                      </a:pPr>
                      <a:r>
                        <a:rPr lang="nl-NL" sz="1400" dirty="0">
                          <a:effectLst/>
                        </a:rPr>
                        <a:t>10</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400" dirty="0">
                          <a:effectLst/>
                        </a:rPr>
                        <a:t>Smogvorming</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7004927"/>
                  </a:ext>
                </a:extLst>
              </a:tr>
              <a:tr h="187936">
                <a:tc>
                  <a:txBody>
                    <a:bodyPr/>
                    <a:lstStyle/>
                    <a:p>
                      <a:pPr>
                        <a:lnSpc>
                          <a:spcPct val="107000"/>
                        </a:lnSpc>
                        <a:spcAft>
                          <a:spcPts val="0"/>
                        </a:spcAft>
                      </a:pPr>
                      <a:r>
                        <a:rPr lang="nl-NL" sz="1400" dirty="0">
                          <a:effectLst/>
                        </a:rPr>
                        <a:t>11</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400" dirty="0">
                          <a:effectLst/>
                        </a:rPr>
                        <a:t>Uitputting mineralen en metalen </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6202913"/>
                  </a:ext>
                </a:extLst>
              </a:tr>
              <a:tr h="187936">
                <a:tc>
                  <a:txBody>
                    <a:bodyPr/>
                    <a:lstStyle/>
                    <a:p>
                      <a:pPr>
                        <a:lnSpc>
                          <a:spcPct val="107000"/>
                        </a:lnSpc>
                        <a:spcAft>
                          <a:spcPts val="0"/>
                        </a:spcAft>
                      </a:pPr>
                      <a:r>
                        <a:rPr lang="nl-NL" sz="1400" dirty="0">
                          <a:effectLst/>
                        </a:rPr>
                        <a:t>12</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400" dirty="0">
                          <a:effectLst/>
                        </a:rPr>
                        <a:t>Uitputting fossiele energiedragers </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23608081"/>
                  </a:ext>
                </a:extLst>
              </a:tr>
              <a:tr h="187936">
                <a:tc>
                  <a:txBody>
                    <a:bodyPr/>
                    <a:lstStyle/>
                    <a:p>
                      <a:pPr>
                        <a:lnSpc>
                          <a:spcPct val="107000"/>
                        </a:lnSpc>
                        <a:spcAft>
                          <a:spcPts val="0"/>
                        </a:spcAft>
                      </a:pPr>
                      <a:r>
                        <a:rPr lang="nl-NL" sz="1400" dirty="0">
                          <a:effectLst/>
                        </a:rPr>
                        <a:t>13</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400" dirty="0">
                          <a:effectLst/>
                        </a:rPr>
                        <a:t>Watergebruik</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96533805"/>
                  </a:ext>
                </a:extLst>
              </a:tr>
              <a:tr h="187936">
                <a:tc>
                  <a:txBody>
                    <a:bodyPr/>
                    <a:lstStyle/>
                    <a:p>
                      <a:pPr>
                        <a:lnSpc>
                          <a:spcPct val="107000"/>
                        </a:lnSpc>
                        <a:spcAft>
                          <a:spcPts val="0"/>
                        </a:spcAft>
                      </a:pPr>
                      <a:r>
                        <a:rPr lang="nl-NL" sz="1400" dirty="0">
                          <a:effectLst/>
                        </a:rPr>
                        <a:t>14</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400" dirty="0">
                          <a:effectLst/>
                        </a:rPr>
                        <a:t>Fijnstofemissie</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48132637"/>
                  </a:ext>
                </a:extLst>
              </a:tr>
              <a:tr h="187936">
                <a:tc>
                  <a:txBody>
                    <a:bodyPr/>
                    <a:lstStyle/>
                    <a:p>
                      <a:pPr>
                        <a:lnSpc>
                          <a:spcPct val="107000"/>
                        </a:lnSpc>
                        <a:spcAft>
                          <a:spcPts val="0"/>
                        </a:spcAft>
                      </a:pPr>
                      <a:r>
                        <a:rPr lang="nl-NL" sz="1400" dirty="0">
                          <a:effectLst/>
                        </a:rPr>
                        <a:t>15</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400" dirty="0">
                          <a:effectLst/>
                        </a:rPr>
                        <a:t>Ioniserende straling</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05257725"/>
                  </a:ext>
                </a:extLst>
              </a:tr>
              <a:tr h="187936">
                <a:tc>
                  <a:txBody>
                    <a:bodyPr/>
                    <a:lstStyle/>
                    <a:p>
                      <a:pPr>
                        <a:lnSpc>
                          <a:spcPct val="107000"/>
                        </a:lnSpc>
                        <a:spcAft>
                          <a:spcPts val="0"/>
                        </a:spcAft>
                      </a:pPr>
                      <a:r>
                        <a:rPr lang="nl-NL" sz="1400" dirty="0">
                          <a:effectLst/>
                        </a:rPr>
                        <a:t>16</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400" dirty="0" err="1">
                          <a:effectLst/>
                        </a:rPr>
                        <a:t>Ecotoxiciteit</a:t>
                      </a:r>
                      <a:r>
                        <a:rPr lang="nl-NL" sz="1400" dirty="0">
                          <a:effectLst/>
                        </a:rPr>
                        <a:t> (zoetwater)</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2914050"/>
                  </a:ext>
                </a:extLst>
              </a:tr>
              <a:tr h="187936">
                <a:tc>
                  <a:txBody>
                    <a:bodyPr/>
                    <a:lstStyle/>
                    <a:p>
                      <a:pPr>
                        <a:lnSpc>
                          <a:spcPct val="107000"/>
                        </a:lnSpc>
                        <a:spcAft>
                          <a:spcPts val="0"/>
                        </a:spcAft>
                      </a:pPr>
                      <a:r>
                        <a:rPr lang="nl-NL" sz="1400" dirty="0">
                          <a:effectLst/>
                        </a:rPr>
                        <a:t>17</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nl-NL" sz="1400" dirty="0">
                          <a:effectLst/>
                        </a:rPr>
                        <a:t>Humane toxiciteit, carcinogeen</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20739123"/>
                  </a:ext>
                </a:extLst>
              </a:tr>
              <a:tr h="187936">
                <a:tc>
                  <a:txBody>
                    <a:bodyPr/>
                    <a:lstStyle/>
                    <a:p>
                      <a:pPr>
                        <a:lnSpc>
                          <a:spcPct val="107000"/>
                        </a:lnSpc>
                        <a:spcAft>
                          <a:spcPts val="0"/>
                        </a:spcAft>
                      </a:pPr>
                      <a:r>
                        <a:rPr lang="nl-NL" sz="1400" dirty="0">
                          <a:effectLst/>
                        </a:rPr>
                        <a:t>18</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400" dirty="0">
                          <a:effectLst/>
                        </a:rPr>
                        <a:t>Humane toxiciteit, non-carcinogeen</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6772028"/>
                  </a:ext>
                </a:extLst>
              </a:tr>
              <a:tr h="187936">
                <a:tc>
                  <a:txBody>
                    <a:bodyPr/>
                    <a:lstStyle/>
                    <a:p>
                      <a:pPr>
                        <a:lnSpc>
                          <a:spcPct val="107000"/>
                        </a:lnSpc>
                        <a:spcAft>
                          <a:spcPts val="0"/>
                        </a:spcAft>
                      </a:pPr>
                      <a:r>
                        <a:rPr lang="nl-NL" sz="1400" dirty="0">
                          <a:effectLst/>
                        </a:rPr>
                        <a:t>19</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400" dirty="0">
                          <a:effectLst/>
                        </a:rPr>
                        <a:t>Landgebruik – gerelateerde impact/bodemkwaliteit</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2446864"/>
                  </a:ext>
                </a:extLst>
              </a:tr>
              <a:tr h="214737">
                <a:tc>
                  <a:txBody>
                    <a:bodyPr/>
                    <a:lstStyle/>
                    <a:p>
                      <a:pPr>
                        <a:lnSpc>
                          <a:spcPct val="107000"/>
                        </a:lnSpc>
                        <a:spcAft>
                          <a:spcPts val="0"/>
                        </a:spcAft>
                      </a:pP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600" dirty="0">
                          <a:effectLst/>
                        </a:rPr>
                        <a:t> </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9724798"/>
                  </a:ext>
                </a:extLst>
              </a:tr>
            </a:tbl>
          </a:graphicData>
        </a:graphic>
      </p:graphicFrame>
      <p:sp>
        <p:nvSpPr>
          <p:cNvPr id="6" name="Tekstvak 5">
            <a:extLst>
              <a:ext uri="{FF2B5EF4-FFF2-40B4-BE49-F238E27FC236}">
                <a16:creationId xmlns:a16="http://schemas.microsoft.com/office/drawing/2014/main" id="{D0964696-1243-4730-BD26-17CB3F9D6DB1}"/>
              </a:ext>
            </a:extLst>
          </p:cNvPr>
          <p:cNvSpPr txBox="1"/>
          <p:nvPr/>
        </p:nvSpPr>
        <p:spPr>
          <a:xfrm>
            <a:off x="620485" y="1284165"/>
            <a:ext cx="6248401" cy="1323439"/>
          </a:xfrm>
          <a:prstGeom prst="rect">
            <a:avLst/>
          </a:prstGeom>
          <a:noFill/>
        </p:spPr>
        <p:txBody>
          <a:bodyPr wrap="square">
            <a:spAutoFit/>
          </a:bodyPr>
          <a:lstStyle/>
          <a:p>
            <a:pPr marL="87313" lvl="1"/>
            <a:r>
              <a:rPr lang="nl-NL" sz="1600" b="0" i="0" dirty="0">
                <a:effectLst/>
              </a:rPr>
              <a:t>De Bepalingsmethode Milieuprestatie Bouwwerken (2020) kent 2 sets van indicatoren met milieu-effectcategorie</a:t>
            </a:r>
            <a:r>
              <a:rPr lang="nl-NL" sz="1600" b="0" i="0" dirty="0">
                <a:effectLst/>
                <a:latin typeface="Calibri" panose="020F0502020204030204" pitchFamily="34" charset="0"/>
                <a:cs typeface="Calibri" panose="020F0502020204030204" pitchFamily="34" charset="0"/>
              </a:rPr>
              <a:t>ën. Set 1 met 11 milieueffectcategorieën en set 2 met 19 milieueffect</a:t>
            </a:r>
            <a:r>
              <a:rPr lang="nl-NL" sz="1600" b="0" i="0" dirty="0">
                <a:effectLst/>
              </a:rPr>
              <a:t>categorieën.</a:t>
            </a:r>
          </a:p>
          <a:p>
            <a:pPr marL="87313" lvl="1"/>
            <a:r>
              <a:rPr lang="nl-NL" sz="1600" dirty="0"/>
              <a:t>Met set 1 wordt momenteel de MKI-berekend. </a:t>
            </a:r>
          </a:p>
          <a:p>
            <a:pPr marL="87313" lvl="1"/>
            <a:r>
              <a:rPr lang="nl-NL" sz="1600" dirty="0"/>
              <a:t>Set 2 zal in de toekomst worden gebruikt.</a:t>
            </a:r>
          </a:p>
        </p:txBody>
      </p:sp>
      <p:graphicFrame>
        <p:nvGraphicFramePr>
          <p:cNvPr id="7" name="Tabel 6">
            <a:extLst>
              <a:ext uri="{FF2B5EF4-FFF2-40B4-BE49-F238E27FC236}">
                <a16:creationId xmlns:a16="http://schemas.microsoft.com/office/drawing/2014/main" id="{3E0719F2-D200-4A4C-A27C-6A2213246CDD}"/>
              </a:ext>
            </a:extLst>
          </p:cNvPr>
          <p:cNvGraphicFramePr>
            <a:graphicFrameLocks noGrp="1"/>
          </p:cNvGraphicFramePr>
          <p:nvPr>
            <p:extLst>
              <p:ext uri="{D42A27DB-BD31-4B8C-83A1-F6EECF244321}">
                <p14:modId xmlns:p14="http://schemas.microsoft.com/office/powerpoint/2010/main" val="3558996758"/>
              </p:ext>
            </p:extLst>
          </p:nvPr>
        </p:nvGraphicFramePr>
        <p:xfrm>
          <a:off x="838200" y="2607604"/>
          <a:ext cx="4528459" cy="3616771"/>
        </p:xfrm>
        <a:graphic>
          <a:graphicData uri="http://schemas.openxmlformats.org/drawingml/2006/table">
            <a:tbl>
              <a:tblPr firstRow="1" lastRow="1">
                <a:tableStyleId>{93296810-A885-4BE3-A3E7-6D5BEEA58F35}</a:tableStyleId>
              </a:tblPr>
              <a:tblGrid>
                <a:gridCol w="472785">
                  <a:extLst>
                    <a:ext uri="{9D8B030D-6E8A-4147-A177-3AD203B41FA5}">
                      <a16:colId xmlns:a16="http://schemas.microsoft.com/office/drawing/2014/main" val="2175270976"/>
                    </a:ext>
                  </a:extLst>
                </a:gridCol>
                <a:gridCol w="4055674">
                  <a:extLst>
                    <a:ext uri="{9D8B030D-6E8A-4147-A177-3AD203B41FA5}">
                      <a16:colId xmlns:a16="http://schemas.microsoft.com/office/drawing/2014/main" val="80772061"/>
                    </a:ext>
                  </a:extLst>
                </a:gridCol>
              </a:tblGrid>
              <a:tr h="214737">
                <a:tc>
                  <a:txBody>
                    <a:bodyPr/>
                    <a:lstStyle/>
                    <a:p>
                      <a:pPr>
                        <a:lnSpc>
                          <a:spcPct val="107000"/>
                        </a:lnSpc>
                        <a:spcAft>
                          <a:spcPts val="0"/>
                        </a:spcAft>
                      </a:pP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600" dirty="0">
                          <a:effectLst/>
                        </a:rPr>
                        <a:t>Set 1: Milieueffectcategorie</a:t>
                      </a:r>
                      <a:r>
                        <a:rPr lang="nl-NL" sz="1600" dirty="0">
                          <a:effectLst/>
                          <a:latin typeface="Calibri" panose="020F0502020204030204" pitchFamily="34" charset="0"/>
                          <a:cs typeface="Calibri" panose="020F0502020204030204" pitchFamily="34" charset="0"/>
                        </a:rPr>
                        <a:t>ën</a:t>
                      </a:r>
                      <a:endParaRPr lang="nl-NL" sz="1600" dirty="0">
                        <a:effectLst/>
                      </a:endParaRPr>
                    </a:p>
                  </a:txBody>
                  <a:tcPr marL="68580" marR="68580" marT="0" marB="0"/>
                </a:tc>
                <a:extLst>
                  <a:ext uri="{0D108BD9-81ED-4DB2-BD59-A6C34878D82A}">
                    <a16:rowId xmlns:a16="http://schemas.microsoft.com/office/drawing/2014/main" val="1259096290"/>
                  </a:ext>
                </a:extLst>
              </a:tr>
              <a:tr h="187936">
                <a:tc>
                  <a:txBody>
                    <a:bodyPr/>
                    <a:lstStyle/>
                    <a:p>
                      <a:pPr>
                        <a:lnSpc>
                          <a:spcPct val="107000"/>
                        </a:lnSpc>
                        <a:spcAft>
                          <a:spcPts val="0"/>
                        </a:spcAft>
                      </a:pPr>
                      <a:r>
                        <a:rPr lang="nl-NL" sz="1400" dirty="0">
                          <a:effectLst/>
                        </a:rPr>
                        <a:t>1</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nl-NL" sz="1400" dirty="0">
                          <a:effectLst/>
                          <a:latin typeface="Calibri" panose="020F0502020204030204" pitchFamily="34" charset="0"/>
                          <a:ea typeface="Calibri" panose="020F0502020204030204" pitchFamily="34" charset="0"/>
                          <a:cs typeface="Times New Roman" panose="02020603050405020304" pitchFamily="18" charset="0"/>
                        </a:rPr>
                        <a:t>Uitputting van abiotische grondstoffen, ex fossiele energiedragers - ADP-elementen</a:t>
                      </a:r>
                    </a:p>
                  </a:txBody>
                  <a:tcPr marL="68580" marR="68580" marT="0" marB="0"/>
                </a:tc>
                <a:extLst>
                  <a:ext uri="{0D108BD9-81ED-4DB2-BD59-A6C34878D82A}">
                    <a16:rowId xmlns:a16="http://schemas.microsoft.com/office/drawing/2014/main" val="2949121098"/>
                  </a:ext>
                </a:extLst>
              </a:tr>
              <a:tr h="187936">
                <a:tc>
                  <a:txBody>
                    <a:bodyPr/>
                    <a:lstStyle/>
                    <a:p>
                      <a:pPr>
                        <a:lnSpc>
                          <a:spcPct val="107000"/>
                        </a:lnSpc>
                        <a:spcAft>
                          <a:spcPts val="0"/>
                        </a:spcAft>
                      </a:pPr>
                      <a:r>
                        <a:rPr lang="nl-NL" sz="1400" dirty="0">
                          <a:effectLst/>
                        </a:rPr>
                        <a:t>2</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nl-NL" sz="1400" dirty="0">
                          <a:effectLst/>
                          <a:latin typeface="Calibri" panose="020F0502020204030204" pitchFamily="34" charset="0"/>
                          <a:ea typeface="Calibri" panose="020F0502020204030204" pitchFamily="34" charset="0"/>
                          <a:cs typeface="Times New Roman" panose="02020603050405020304" pitchFamily="18" charset="0"/>
                        </a:rPr>
                        <a:t>Uitputting fossiele energiedragers - ADP-brandstof</a:t>
                      </a:r>
                    </a:p>
                  </a:txBody>
                  <a:tcPr marL="68580" marR="68580" marT="0" marB="0"/>
                </a:tc>
                <a:extLst>
                  <a:ext uri="{0D108BD9-81ED-4DB2-BD59-A6C34878D82A}">
                    <a16:rowId xmlns:a16="http://schemas.microsoft.com/office/drawing/2014/main" val="2677112286"/>
                  </a:ext>
                </a:extLst>
              </a:tr>
              <a:tr h="187936">
                <a:tc>
                  <a:txBody>
                    <a:bodyPr/>
                    <a:lstStyle/>
                    <a:p>
                      <a:pPr>
                        <a:lnSpc>
                          <a:spcPct val="107000"/>
                        </a:lnSpc>
                        <a:spcAft>
                          <a:spcPts val="0"/>
                        </a:spcAft>
                      </a:pPr>
                      <a:r>
                        <a:rPr lang="nl-NL" sz="1400" dirty="0">
                          <a:effectLst/>
                        </a:rPr>
                        <a:t>3</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nl-NL" sz="1400" spc="-5" dirty="0">
                          <a:effectLst/>
                        </a:rPr>
                        <a:t>Klimaatverandering - GWP-100j</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9705927"/>
                  </a:ext>
                </a:extLst>
              </a:tr>
              <a:tr h="251460">
                <a:tc>
                  <a:txBody>
                    <a:bodyPr/>
                    <a:lstStyle/>
                    <a:p>
                      <a:pPr>
                        <a:lnSpc>
                          <a:spcPct val="107000"/>
                        </a:lnSpc>
                        <a:spcAft>
                          <a:spcPts val="0"/>
                        </a:spcAft>
                      </a:pPr>
                      <a:r>
                        <a:rPr lang="nl-NL" sz="1400" dirty="0">
                          <a:effectLst/>
                        </a:rPr>
                        <a:t>4</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nl-NL" sz="1400" dirty="0">
                          <a:effectLst/>
                        </a:rPr>
                        <a:t>Ozonlaagaantasting</a:t>
                      </a:r>
                      <a:r>
                        <a:rPr lang="nl-NL" sz="1400" dirty="0">
                          <a:effectLst/>
                          <a:latin typeface="Calibri" panose="020F0502020204030204" pitchFamily="34" charset="0"/>
                          <a:cs typeface="Times New Roman" panose="02020603050405020304" pitchFamily="18" charset="0"/>
                        </a:rPr>
                        <a:t> - ODP</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8534509"/>
                  </a:ext>
                </a:extLst>
              </a:tr>
              <a:tr h="187936">
                <a:tc>
                  <a:txBody>
                    <a:bodyPr/>
                    <a:lstStyle/>
                    <a:p>
                      <a:pPr>
                        <a:lnSpc>
                          <a:spcPct val="107000"/>
                        </a:lnSpc>
                        <a:spcAft>
                          <a:spcPts val="0"/>
                        </a:spcAft>
                      </a:pPr>
                      <a:r>
                        <a:rPr lang="nl-NL" sz="1400" dirty="0">
                          <a:effectLst/>
                        </a:rPr>
                        <a:t>5</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nl-NL" sz="1400" dirty="0">
                          <a:effectLst/>
                          <a:latin typeface="Calibri" panose="020F0502020204030204" pitchFamily="34" charset="0"/>
                          <a:ea typeface="Calibri" panose="020F0502020204030204" pitchFamily="34" charset="0"/>
                          <a:cs typeface="Times New Roman" panose="02020603050405020304" pitchFamily="18" charset="0"/>
                        </a:rPr>
                        <a:t>Fotochemische </a:t>
                      </a:r>
                      <a:r>
                        <a:rPr lang="nl-NL" sz="1400" dirty="0" err="1">
                          <a:effectLst/>
                          <a:latin typeface="Calibri" panose="020F0502020204030204" pitchFamily="34" charset="0"/>
                          <a:ea typeface="Calibri" panose="020F0502020204030204" pitchFamily="34" charset="0"/>
                          <a:cs typeface="Times New Roman" panose="02020603050405020304" pitchFamily="18" charset="0"/>
                        </a:rPr>
                        <a:t>oxidantvorming</a:t>
                      </a:r>
                      <a:r>
                        <a:rPr lang="nl-NL" sz="1400" dirty="0">
                          <a:effectLst/>
                          <a:latin typeface="Calibri" panose="020F0502020204030204" pitchFamily="34" charset="0"/>
                          <a:ea typeface="Calibri" panose="020F0502020204030204" pitchFamily="34" charset="0"/>
                          <a:cs typeface="Times New Roman" panose="02020603050405020304" pitchFamily="18" charset="0"/>
                        </a:rPr>
                        <a:t> - POCP</a:t>
                      </a:r>
                    </a:p>
                  </a:txBody>
                  <a:tcPr marL="68580" marR="68580" marT="0" marB="0"/>
                </a:tc>
                <a:extLst>
                  <a:ext uri="{0D108BD9-81ED-4DB2-BD59-A6C34878D82A}">
                    <a16:rowId xmlns:a16="http://schemas.microsoft.com/office/drawing/2014/main" val="2006604447"/>
                  </a:ext>
                </a:extLst>
              </a:tr>
              <a:tr h="187936">
                <a:tc>
                  <a:txBody>
                    <a:bodyPr/>
                    <a:lstStyle/>
                    <a:p>
                      <a:pPr>
                        <a:lnSpc>
                          <a:spcPct val="107000"/>
                        </a:lnSpc>
                        <a:spcAft>
                          <a:spcPts val="0"/>
                        </a:spcAft>
                      </a:pPr>
                      <a:r>
                        <a:rPr lang="nl-NL" sz="1400" dirty="0">
                          <a:effectLst/>
                        </a:rPr>
                        <a:t>6</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400" dirty="0">
                          <a:effectLst/>
                        </a:rPr>
                        <a:t>Verzuring - AP</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3686875"/>
                  </a:ext>
                </a:extLst>
              </a:tr>
              <a:tr h="187936">
                <a:tc>
                  <a:txBody>
                    <a:bodyPr/>
                    <a:lstStyle/>
                    <a:p>
                      <a:pPr>
                        <a:lnSpc>
                          <a:spcPct val="107000"/>
                        </a:lnSpc>
                        <a:spcAft>
                          <a:spcPts val="0"/>
                        </a:spcAft>
                      </a:pPr>
                      <a:r>
                        <a:rPr lang="nl-NL" sz="1400" dirty="0">
                          <a:effectLst/>
                        </a:rPr>
                        <a:t>7</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400" dirty="0">
                          <a:effectLst/>
                        </a:rPr>
                        <a:t>Vermesting - EP</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0094121"/>
                  </a:ext>
                </a:extLst>
              </a:tr>
              <a:tr h="187936">
                <a:tc>
                  <a:txBody>
                    <a:bodyPr/>
                    <a:lstStyle/>
                    <a:p>
                      <a:pPr>
                        <a:lnSpc>
                          <a:spcPct val="107000"/>
                        </a:lnSpc>
                        <a:spcAft>
                          <a:spcPts val="0"/>
                        </a:spcAft>
                      </a:pPr>
                      <a:r>
                        <a:rPr lang="nl-NL" sz="1400" dirty="0">
                          <a:effectLst/>
                        </a:rPr>
                        <a:t>8</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400" dirty="0">
                          <a:effectLst/>
                          <a:latin typeface="Calibri" panose="020F0502020204030204" pitchFamily="34" charset="0"/>
                          <a:ea typeface="Calibri" panose="020F0502020204030204" pitchFamily="34" charset="0"/>
                          <a:cs typeface="Times New Roman" panose="02020603050405020304" pitchFamily="18" charset="0"/>
                        </a:rPr>
                        <a:t>Humaan-toxicologische effecten - HTP</a:t>
                      </a:r>
                    </a:p>
                  </a:txBody>
                  <a:tcPr marL="68580" marR="68580" marT="0" marB="0"/>
                </a:tc>
                <a:extLst>
                  <a:ext uri="{0D108BD9-81ED-4DB2-BD59-A6C34878D82A}">
                    <a16:rowId xmlns:a16="http://schemas.microsoft.com/office/drawing/2014/main" val="3158182485"/>
                  </a:ext>
                </a:extLst>
              </a:tr>
              <a:tr h="187936">
                <a:tc>
                  <a:txBody>
                    <a:bodyPr/>
                    <a:lstStyle/>
                    <a:p>
                      <a:pPr>
                        <a:lnSpc>
                          <a:spcPct val="107000"/>
                        </a:lnSpc>
                        <a:spcAft>
                          <a:spcPts val="0"/>
                        </a:spcAft>
                      </a:pPr>
                      <a:r>
                        <a:rPr lang="nl-NL" sz="1400" dirty="0">
                          <a:effectLst/>
                        </a:rPr>
                        <a:t>9</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400" dirty="0">
                          <a:effectLst/>
                          <a:latin typeface="Calibri" panose="020F0502020204030204" pitchFamily="34" charset="0"/>
                          <a:ea typeface="Calibri" panose="020F0502020204030204" pitchFamily="34" charset="0"/>
                          <a:cs typeface="Times New Roman" panose="02020603050405020304" pitchFamily="18" charset="0"/>
                        </a:rPr>
                        <a:t>Ecotoxicologische effecten, aquatisch (zoetwater) - FAETP</a:t>
                      </a:r>
                    </a:p>
                  </a:txBody>
                  <a:tcPr marL="68580" marR="68580" marT="0" marB="0"/>
                </a:tc>
                <a:extLst>
                  <a:ext uri="{0D108BD9-81ED-4DB2-BD59-A6C34878D82A}">
                    <a16:rowId xmlns:a16="http://schemas.microsoft.com/office/drawing/2014/main" val="4179417456"/>
                  </a:ext>
                </a:extLst>
              </a:tr>
              <a:tr h="187936">
                <a:tc>
                  <a:txBody>
                    <a:bodyPr/>
                    <a:lstStyle/>
                    <a:p>
                      <a:pPr>
                        <a:lnSpc>
                          <a:spcPct val="107000"/>
                        </a:lnSpc>
                        <a:spcAft>
                          <a:spcPts val="0"/>
                        </a:spcAft>
                      </a:pPr>
                      <a:r>
                        <a:rPr lang="nl-NL" sz="1400" dirty="0">
                          <a:effectLst/>
                        </a:rPr>
                        <a:t>10</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nl-NL" sz="1400" dirty="0">
                          <a:effectLst/>
                          <a:latin typeface="Calibri" panose="020F0502020204030204" pitchFamily="34" charset="0"/>
                          <a:ea typeface="Calibri" panose="020F0502020204030204" pitchFamily="34" charset="0"/>
                          <a:cs typeface="Times New Roman" panose="02020603050405020304" pitchFamily="18" charset="0"/>
                        </a:rPr>
                        <a:t>Ecotoxicologische effecten, aquatisch (zeewater) - MAETP</a:t>
                      </a:r>
                    </a:p>
                  </a:txBody>
                  <a:tcPr marL="68580" marR="68580" marT="0" marB="0"/>
                </a:tc>
                <a:extLst>
                  <a:ext uri="{0D108BD9-81ED-4DB2-BD59-A6C34878D82A}">
                    <a16:rowId xmlns:a16="http://schemas.microsoft.com/office/drawing/2014/main" val="2337004927"/>
                  </a:ext>
                </a:extLst>
              </a:tr>
              <a:tr h="187936">
                <a:tc>
                  <a:txBody>
                    <a:bodyPr/>
                    <a:lstStyle/>
                    <a:p>
                      <a:pPr>
                        <a:lnSpc>
                          <a:spcPct val="107000"/>
                        </a:lnSpc>
                        <a:spcAft>
                          <a:spcPts val="0"/>
                        </a:spcAft>
                      </a:pPr>
                      <a:r>
                        <a:rPr lang="nl-NL" sz="1400" dirty="0">
                          <a:effectLst/>
                        </a:rPr>
                        <a:t>11</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400" dirty="0">
                          <a:effectLst/>
                          <a:latin typeface="Calibri" panose="020F0502020204030204" pitchFamily="34" charset="0"/>
                          <a:ea typeface="Calibri" panose="020F0502020204030204" pitchFamily="34" charset="0"/>
                          <a:cs typeface="Times New Roman" panose="02020603050405020304" pitchFamily="18" charset="0"/>
                        </a:rPr>
                        <a:t>Ecotoxicologische effecten, terrestrisch - TETP</a:t>
                      </a:r>
                    </a:p>
                  </a:txBody>
                  <a:tcPr marL="68580" marR="68580" marT="0" marB="0"/>
                </a:tc>
                <a:extLst>
                  <a:ext uri="{0D108BD9-81ED-4DB2-BD59-A6C34878D82A}">
                    <a16:rowId xmlns:a16="http://schemas.microsoft.com/office/drawing/2014/main" val="3246202913"/>
                  </a:ext>
                </a:extLst>
              </a:tr>
              <a:tr h="214737">
                <a:tc>
                  <a:txBody>
                    <a:bodyPr/>
                    <a:lstStyle/>
                    <a:p>
                      <a:pPr>
                        <a:lnSpc>
                          <a:spcPct val="107000"/>
                        </a:lnSpc>
                        <a:spcAft>
                          <a:spcPts val="0"/>
                        </a:spcAft>
                      </a:pP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600" dirty="0">
                          <a:effectLst/>
                        </a:rPr>
                        <a:t> </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9724798"/>
                  </a:ext>
                </a:extLst>
              </a:tr>
            </a:tbl>
          </a:graphicData>
        </a:graphic>
      </p:graphicFrame>
    </p:spTree>
    <p:extLst>
      <p:ext uri="{BB962C8B-B14F-4D97-AF65-F5344CB8AC3E}">
        <p14:creationId xmlns:p14="http://schemas.microsoft.com/office/powerpoint/2010/main" val="4060221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Effectcategorie uitputting van grondstoffen</a:t>
            </a:r>
          </a:p>
        </p:txBody>
      </p:sp>
      <p:sp>
        <p:nvSpPr>
          <p:cNvPr id="5" name="Text Placeholder 5"/>
          <p:cNvSpPr>
            <a:spLocks noGrp="1"/>
          </p:cNvSpPr>
          <p:nvPr>
            <p:ph sz="half" idx="1"/>
          </p:nvPr>
        </p:nvSpPr>
        <p:spPr/>
        <p:txBody>
          <a:bodyPr/>
          <a:lstStyle/>
          <a:p>
            <a:pPr marL="0" indent="0">
              <a:buNone/>
            </a:pPr>
            <a:r>
              <a:rPr lang="nl-NL" dirty="0"/>
              <a:t>Naar schatting is de Nederlandse bouwsector op jaarbasis verantwoordelijk voor </a:t>
            </a:r>
          </a:p>
          <a:p>
            <a:r>
              <a:rPr lang="nl-NL" dirty="0"/>
              <a:t>Ca. </a:t>
            </a:r>
            <a:r>
              <a:rPr lang="nl-NL" sz="6600" dirty="0"/>
              <a:t>50% </a:t>
            </a:r>
            <a:r>
              <a:rPr lang="nl-NL" dirty="0"/>
              <a:t>van het grondstoffenverbruik </a:t>
            </a:r>
          </a:p>
          <a:p>
            <a:r>
              <a:rPr lang="nl-NL" dirty="0"/>
              <a:t>Ca. </a:t>
            </a:r>
            <a:r>
              <a:rPr lang="nl-NL" sz="6600" dirty="0"/>
              <a:t>30% </a:t>
            </a:r>
            <a:r>
              <a:rPr lang="nl-NL" dirty="0"/>
              <a:t>van de totale afvalstroom</a:t>
            </a:r>
          </a:p>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36</a:t>
            </a:fld>
            <a:endParaRPr lang="nl-NL" dirty="0"/>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1793145"/>
            <a:ext cx="6019800" cy="3876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438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4A93C426-9D66-448A-A1EE-10B3C875B719}"/>
              </a:ext>
            </a:extLst>
          </p:cNvPr>
          <p:cNvSpPr>
            <a:spLocks noGrp="1"/>
          </p:cNvSpPr>
          <p:nvPr>
            <p:ph type="title"/>
          </p:nvPr>
        </p:nvSpPr>
        <p:spPr>
          <a:xfrm>
            <a:off x="862934" y="329879"/>
            <a:ext cx="8153744" cy="1600200"/>
          </a:xfrm>
        </p:spPr>
        <p:txBody>
          <a:bodyPr anchor="t"/>
          <a:lstStyle/>
          <a:p>
            <a:r>
              <a:rPr lang="nl-NL" dirty="0"/>
              <a:t>Effectcategorie Global Warming </a:t>
            </a:r>
            <a:r>
              <a:rPr lang="nl-NL" dirty="0" err="1"/>
              <a:t>Potential</a:t>
            </a:r>
            <a:endParaRPr lang="nl-NL" dirty="0"/>
          </a:p>
        </p:txBody>
      </p:sp>
      <p:sp>
        <p:nvSpPr>
          <p:cNvPr id="12" name="Tijdelijke aanduiding voor afbeelding 11">
            <a:extLst>
              <a:ext uri="{FF2B5EF4-FFF2-40B4-BE49-F238E27FC236}">
                <a16:creationId xmlns:a16="http://schemas.microsoft.com/office/drawing/2014/main" id="{F76A5085-3B4D-4F71-9D73-7B728E25F239}"/>
              </a:ext>
            </a:extLst>
          </p:cNvPr>
          <p:cNvSpPr>
            <a:spLocks noGrp="1"/>
          </p:cNvSpPr>
          <p:nvPr>
            <p:ph type="pic" idx="1"/>
          </p:nvPr>
        </p:nvSpPr>
        <p:spPr>
          <a:xfrm>
            <a:off x="6409460" y="987425"/>
            <a:ext cx="4945928" cy="4873625"/>
          </a:xfrm>
        </p:spPr>
      </p:sp>
      <p:sp>
        <p:nvSpPr>
          <p:cNvPr id="13" name="Tijdelijke aanduiding voor tekst 12">
            <a:extLst>
              <a:ext uri="{FF2B5EF4-FFF2-40B4-BE49-F238E27FC236}">
                <a16:creationId xmlns:a16="http://schemas.microsoft.com/office/drawing/2014/main" id="{69109AB6-E9DE-4845-BF35-88D08A362200}"/>
              </a:ext>
            </a:extLst>
          </p:cNvPr>
          <p:cNvSpPr>
            <a:spLocks noGrp="1"/>
          </p:cNvSpPr>
          <p:nvPr>
            <p:ph type="body" sz="half" idx="2"/>
          </p:nvPr>
        </p:nvSpPr>
        <p:spPr>
          <a:xfrm>
            <a:off x="839788" y="1015456"/>
            <a:ext cx="5352668" cy="4853532"/>
          </a:xfrm>
        </p:spPr>
        <p:txBody>
          <a:bodyPr>
            <a:normAutofit fontScale="92500" lnSpcReduction="10000"/>
          </a:bodyPr>
          <a:lstStyle/>
          <a:p>
            <a:pPr algn="l">
              <a:lnSpc>
                <a:spcPct val="110000"/>
              </a:lnSpc>
              <a:spcBef>
                <a:spcPts val="0"/>
              </a:spcBef>
            </a:pPr>
            <a:r>
              <a:rPr lang="nl-NL" sz="2400" b="1" dirty="0">
                <a:solidFill>
                  <a:schemeClr val="tx1">
                    <a:lumMod val="50000"/>
                    <a:lumOff val="50000"/>
                  </a:schemeClr>
                </a:solidFill>
                <a:latin typeface="Candara" panose="020E0502030303020204" pitchFamily="34" charset="0"/>
              </a:rPr>
              <a:t>Oorzaak</a:t>
            </a:r>
          </a:p>
          <a:p>
            <a:pPr>
              <a:lnSpc>
                <a:spcPct val="110000"/>
              </a:lnSpc>
              <a:spcBef>
                <a:spcPts val="0"/>
              </a:spcBef>
            </a:pPr>
            <a:r>
              <a:rPr lang="nl-NL" sz="2400" dirty="0">
                <a:solidFill>
                  <a:schemeClr val="tx1">
                    <a:lumMod val="50000"/>
                    <a:lumOff val="50000"/>
                  </a:schemeClr>
                </a:solidFill>
                <a:latin typeface="Candara" panose="020E0502030303020204" pitchFamily="34" charset="0"/>
              </a:rPr>
              <a:t>Broeikasgassen (o.a. </a:t>
            </a:r>
            <a:r>
              <a:rPr lang="nl-NL" sz="2400" dirty="0">
                <a:solidFill>
                  <a:schemeClr val="tx1">
                    <a:lumMod val="50000"/>
                    <a:lumOff val="50000"/>
                  </a:schemeClr>
                </a:solidFill>
              </a:rPr>
              <a:t>CO₂, methaan, lachgas fluorgassen) </a:t>
            </a:r>
            <a:r>
              <a:rPr lang="nl-NL" sz="2400" dirty="0">
                <a:solidFill>
                  <a:schemeClr val="tx1">
                    <a:lumMod val="50000"/>
                    <a:lumOff val="50000"/>
                  </a:schemeClr>
                </a:solidFill>
                <a:latin typeface="Candara" panose="020E0502030303020204" pitchFamily="34" charset="0"/>
              </a:rPr>
              <a:t>houden de warmte van de zon  vast en zorgen voor temperatuurstijging.</a:t>
            </a:r>
          </a:p>
          <a:p>
            <a:pPr>
              <a:lnSpc>
                <a:spcPct val="110000"/>
              </a:lnSpc>
              <a:spcBef>
                <a:spcPts val="0"/>
              </a:spcBef>
            </a:pPr>
            <a:endParaRPr lang="nl-NL" sz="2400" b="1" dirty="0"/>
          </a:p>
          <a:p>
            <a:pPr>
              <a:lnSpc>
                <a:spcPct val="110000"/>
              </a:lnSpc>
              <a:spcBef>
                <a:spcPts val="0"/>
              </a:spcBef>
            </a:pPr>
            <a:r>
              <a:rPr lang="nl-NL" sz="2400" b="1" dirty="0"/>
              <a:t>Gevolgen</a:t>
            </a:r>
          </a:p>
          <a:p>
            <a:pPr marL="457200" indent="-457200" algn="l">
              <a:lnSpc>
                <a:spcPct val="110000"/>
              </a:lnSpc>
              <a:spcBef>
                <a:spcPts val="0"/>
              </a:spcBef>
              <a:buFont typeface="Arial" panose="020B0604020202020204" pitchFamily="34" charset="0"/>
              <a:buChar char="•"/>
            </a:pPr>
            <a:r>
              <a:rPr lang="nl-NL" sz="2400" b="0" i="0" dirty="0">
                <a:solidFill>
                  <a:schemeClr val="tx1">
                    <a:lumMod val="50000"/>
                    <a:lumOff val="50000"/>
                  </a:schemeClr>
                </a:solidFill>
                <a:effectLst/>
                <a:latin typeface="Candara" panose="020E0502030303020204" pitchFamily="34" charset="0"/>
              </a:rPr>
              <a:t>Hittegolven en droogte</a:t>
            </a:r>
          </a:p>
          <a:p>
            <a:pPr marL="457200" indent="-457200" algn="l">
              <a:lnSpc>
                <a:spcPct val="110000"/>
              </a:lnSpc>
              <a:spcBef>
                <a:spcPts val="0"/>
              </a:spcBef>
              <a:buFont typeface="Arial" panose="020B0604020202020204" pitchFamily="34" charset="0"/>
              <a:buChar char="•"/>
            </a:pPr>
            <a:r>
              <a:rPr lang="nl-NL" sz="2400" b="0" i="0" dirty="0">
                <a:solidFill>
                  <a:schemeClr val="tx1">
                    <a:lumMod val="50000"/>
                    <a:lumOff val="50000"/>
                  </a:schemeClr>
                </a:solidFill>
                <a:effectLst/>
                <a:latin typeface="Candara" panose="020E0502030303020204" pitchFamily="34" charset="0"/>
              </a:rPr>
              <a:t>Zeespiegelstijging en extreme regenbuien</a:t>
            </a:r>
          </a:p>
          <a:p>
            <a:pPr marL="457200" indent="-457200" algn="l">
              <a:lnSpc>
                <a:spcPct val="110000"/>
              </a:lnSpc>
              <a:spcBef>
                <a:spcPts val="0"/>
              </a:spcBef>
              <a:buFont typeface="Arial" panose="020B0604020202020204" pitchFamily="34" charset="0"/>
              <a:buChar char="•"/>
            </a:pPr>
            <a:r>
              <a:rPr lang="nl-NL" sz="2400" b="0" i="0" dirty="0">
                <a:solidFill>
                  <a:schemeClr val="tx1">
                    <a:lumMod val="50000"/>
                    <a:lumOff val="50000"/>
                  </a:schemeClr>
                </a:solidFill>
                <a:effectLst/>
                <a:latin typeface="Candara" panose="020E0502030303020204" pitchFamily="34" charset="0"/>
              </a:rPr>
              <a:t>Verlies van biodiversiteit (dat is de rijkdom aan dier- en plantensoorten)</a:t>
            </a:r>
          </a:p>
          <a:p>
            <a:pPr algn="l">
              <a:lnSpc>
                <a:spcPct val="110000"/>
              </a:lnSpc>
              <a:spcBef>
                <a:spcPts val="0"/>
              </a:spcBef>
            </a:pPr>
            <a:endParaRPr lang="nl-NL" sz="2400" b="1" dirty="0">
              <a:solidFill>
                <a:schemeClr val="tx1">
                  <a:lumMod val="50000"/>
                  <a:lumOff val="50000"/>
                </a:schemeClr>
              </a:solidFill>
              <a:latin typeface="Candara" panose="020E0502030303020204" pitchFamily="34" charset="0"/>
            </a:endParaRPr>
          </a:p>
          <a:p>
            <a:pPr algn="l">
              <a:lnSpc>
                <a:spcPct val="110000"/>
              </a:lnSpc>
              <a:spcBef>
                <a:spcPts val="0"/>
              </a:spcBef>
            </a:pPr>
            <a:r>
              <a:rPr lang="nl-NL" sz="2400" b="1" dirty="0">
                <a:solidFill>
                  <a:schemeClr val="tx1">
                    <a:lumMod val="50000"/>
                    <a:lumOff val="50000"/>
                  </a:schemeClr>
                </a:solidFill>
                <a:latin typeface="Candara" panose="020E0502030303020204" pitchFamily="34" charset="0"/>
              </a:rPr>
              <a:t>Oplossing</a:t>
            </a:r>
          </a:p>
          <a:p>
            <a:pPr algn="l">
              <a:lnSpc>
                <a:spcPct val="110000"/>
              </a:lnSpc>
              <a:spcBef>
                <a:spcPts val="0"/>
              </a:spcBef>
            </a:pPr>
            <a:r>
              <a:rPr lang="nl-NL" sz="2400" dirty="0">
                <a:solidFill>
                  <a:schemeClr val="tx1">
                    <a:lumMod val="50000"/>
                    <a:lumOff val="50000"/>
                  </a:schemeClr>
                </a:solidFill>
                <a:latin typeface="Candara" panose="020E0502030303020204" pitchFamily="34" charset="0"/>
              </a:rPr>
              <a:t>Terugdringen gebruik fossiele brandstoffen.</a:t>
            </a:r>
          </a:p>
          <a:p>
            <a:pPr algn="l"/>
            <a:endParaRPr lang="nl-NL" sz="2400" b="0" i="0" dirty="0">
              <a:solidFill>
                <a:schemeClr val="tx1">
                  <a:lumMod val="50000"/>
                  <a:lumOff val="50000"/>
                </a:schemeClr>
              </a:solidFill>
              <a:effectLst/>
              <a:latin typeface="Candara" panose="020E0502030303020204" pitchFamily="34" charset="0"/>
            </a:endParaRPr>
          </a:p>
          <a:p>
            <a:endParaRPr lang="nl-NL" sz="2400" dirty="0">
              <a:solidFill>
                <a:schemeClr val="tx1">
                  <a:lumMod val="50000"/>
                  <a:lumOff val="50000"/>
                </a:schemeClr>
              </a:solidFill>
              <a:latin typeface="Candara" panose="020E0502030303020204" pitchFamily="34" charset="0"/>
            </a:endParaRPr>
          </a:p>
        </p:txBody>
      </p:sp>
      <p:sp>
        <p:nvSpPr>
          <p:cNvPr id="5" name="Tijdelijke aanduiding voor dianummer 4">
            <a:extLst>
              <a:ext uri="{FF2B5EF4-FFF2-40B4-BE49-F238E27FC236}">
                <a16:creationId xmlns:a16="http://schemas.microsoft.com/office/drawing/2014/main" id="{79F56F9D-4C71-4804-9989-7C86A185B5CF}"/>
              </a:ext>
            </a:extLst>
          </p:cNvPr>
          <p:cNvSpPr>
            <a:spLocks noGrp="1"/>
          </p:cNvSpPr>
          <p:nvPr>
            <p:ph type="sldNum" sz="quarter" idx="12"/>
          </p:nvPr>
        </p:nvSpPr>
        <p:spPr/>
        <p:txBody>
          <a:bodyPr/>
          <a:lstStyle/>
          <a:p>
            <a:fld id="{993A4BE7-94F8-43D0-A956-A40AC5AB901E}" type="slidenum">
              <a:rPr lang="nl-NL" smtClean="0"/>
              <a:t>37</a:t>
            </a:fld>
            <a:endParaRPr lang="nl-NL" dirty="0"/>
          </a:p>
        </p:txBody>
      </p:sp>
      <p:pic>
        <p:nvPicPr>
          <p:cNvPr id="15" name="Afbeelding 14">
            <a:extLst>
              <a:ext uri="{FF2B5EF4-FFF2-40B4-BE49-F238E27FC236}">
                <a16:creationId xmlns:a16="http://schemas.microsoft.com/office/drawing/2014/main" id="{6B2BED5E-0B0E-4AEE-92FD-6AA8800600AA}"/>
              </a:ext>
            </a:extLst>
          </p:cNvPr>
          <p:cNvPicPr>
            <a:picLocks noChangeAspect="1"/>
          </p:cNvPicPr>
          <p:nvPr/>
        </p:nvPicPr>
        <p:blipFill>
          <a:blip r:embed="rId3"/>
          <a:stretch>
            <a:fillRect/>
          </a:stretch>
        </p:blipFill>
        <p:spPr>
          <a:xfrm>
            <a:off x="6409460" y="1015456"/>
            <a:ext cx="4942752" cy="4853532"/>
          </a:xfrm>
          <a:prstGeom prst="rect">
            <a:avLst/>
          </a:prstGeom>
        </p:spPr>
      </p:pic>
      <p:sp>
        <p:nvSpPr>
          <p:cNvPr id="16" name="Tekstvak 15">
            <a:extLst>
              <a:ext uri="{FF2B5EF4-FFF2-40B4-BE49-F238E27FC236}">
                <a16:creationId xmlns:a16="http://schemas.microsoft.com/office/drawing/2014/main" id="{B2DD8AB1-D244-4843-AB7C-427BC7C6F768}"/>
              </a:ext>
            </a:extLst>
          </p:cNvPr>
          <p:cNvSpPr txBox="1"/>
          <p:nvPr/>
        </p:nvSpPr>
        <p:spPr>
          <a:xfrm>
            <a:off x="9448800" y="5970200"/>
            <a:ext cx="2349500" cy="276999"/>
          </a:xfrm>
          <a:prstGeom prst="rect">
            <a:avLst/>
          </a:prstGeom>
          <a:noFill/>
        </p:spPr>
        <p:txBody>
          <a:bodyPr wrap="square" rtlCol="0">
            <a:spAutoFit/>
          </a:bodyPr>
          <a:lstStyle/>
          <a:p>
            <a:r>
              <a:rPr lang="nl-NL" sz="1200" i="1" dirty="0"/>
              <a:t>Bron: Milieudefensie.nl</a:t>
            </a:r>
          </a:p>
        </p:txBody>
      </p:sp>
    </p:spTree>
    <p:extLst>
      <p:ext uri="{BB962C8B-B14F-4D97-AF65-F5344CB8AC3E}">
        <p14:creationId xmlns:p14="http://schemas.microsoft.com/office/powerpoint/2010/main" val="634978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4A93C426-9D66-448A-A1EE-10B3C875B719}"/>
              </a:ext>
            </a:extLst>
          </p:cNvPr>
          <p:cNvSpPr>
            <a:spLocks noGrp="1"/>
          </p:cNvSpPr>
          <p:nvPr>
            <p:ph type="title"/>
          </p:nvPr>
        </p:nvSpPr>
        <p:spPr>
          <a:xfrm>
            <a:off x="862934" y="329879"/>
            <a:ext cx="5922877" cy="1600200"/>
          </a:xfrm>
        </p:spPr>
        <p:txBody>
          <a:bodyPr anchor="t"/>
          <a:lstStyle/>
          <a:p>
            <a:r>
              <a:rPr lang="nl-NL" dirty="0"/>
              <a:t>Effectcategorie verzuring</a:t>
            </a:r>
          </a:p>
        </p:txBody>
      </p:sp>
      <p:sp>
        <p:nvSpPr>
          <p:cNvPr id="13" name="Tijdelijke aanduiding voor tekst 12">
            <a:extLst>
              <a:ext uri="{FF2B5EF4-FFF2-40B4-BE49-F238E27FC236}">
                <a16:creationId xmlns:a16="http://schemas.microsoft.com/office/drawing/2014/main" id="{69109AB6-E9DE-4845-BF35-88D08A362200}"/>
              </a:ext>
            </a:extLst>
          </p:cNvPr>
          <p:cNvSpPr>
            <a:spLocks noGrp="1"/>
          </p:cNvSpPr>
          <p:nvPr>
            <p:ph type="body" sz="half" idx="2"/>
          </p:nvPr>
        </p:nvSpPr>
        <p:spPr>
          <a:xfrm>
            <a:off x="839787" y="1015456"/>
            <a:ext cx="5536949" cy="4853532"/>
          </a:xfrm>
        </p:spPr>
        <p:txBody>
          <a:bodyPr>
            <a:normAutofit/>
          </a:bodyPr>
          <a:lstStyle/>
          <a:p>
            <a:pPr>
              <a:lnSpc>
                <a:spcPct val="110000"/>
              </a:lnSpc>
              <a:spcBef>
                <a:spcPts val="0"/>
              </a:spcBef>
            </a:pPr>
            <a:r>
              <a:rPr lang="nl-NL" sz="2200" b="0" i="0" dirty="0">
                <a:solidFill>
                  <a:schemeClr val="tx1">
                    <a:lumMod val="50000"/>
                    <a:lumOff val="50000"/>
                  </a:schemeClr>
                </a:solidFill>
                <a:effectLst/>
                <a:latin typeface="Candara" panose="020E0502030303020204" pitchFamily="34" charset="0"/>
              </a:rPr>
              <a:t>Verzuring van bodem of water is een gevolg van de </a:t>
            </a:r>
            <a:r>
              <a:rPr lang="nl-NL" sz="2200" b="0" i="0" strike="noStrike" dirty="0">
                <a:solidFill>
                  <a:schemeClr val="tx1">
                    <a:lumMod val="50000"/>
                    <a:lumOff val="50000"/>
                  </a:schemeClr>
                </a:solidFill>
                <a:effectLst/>
                <a:latin typeface="Candara" panose="020E0502030303020204" pitchFamily="34" charset="0"/>
              </a:rPr>
              <a:t>uitstoot (emissie)</a:t>
            </a:r>
            <a:r>
              <a:rPr lang="nl-NL" sz="2200" b="0" i="0" dirty="0">
                <a:solidFill>
                  <a:schemeClr val="tx1">
                    <a:lumMod val="50000"/>
                    <a:lumOff val="50000"/>
                  </a:schemeClr>
                </a:solidFill>
                <a:effectLst/>
                <a:latin typeface="Candara" panose="020E0502030303020204" pitchFamily="34" charset="0"/>
              </a:rPr>
              <a:t> van vervuilende gassen door fabrieken, landbouwbedrijven, elektriciteitscentrales en (vracht)verkeer. </a:t>
            </a:r>
          </a:p>
          <a:p>
            <a:pPr>
              <a:lnSpc>
                <a:spcPct val="110000"/>
              </a:lnSpc>
              <a:spcBef>
                <a:spcPts val="0"/>
              </a:spcBef>
            </a:pPr>
            <a:endParaRPr lang="nl-NL" sz="2200" b="0" i="0" dirty="0">
              <a:solidFill>
                <a:schemeClr val="tx1">
                  <a:lumMod val="50000"/>
                  <a:lumOff val="50000"/>
                </a:schemeClr>
              </a:solidFill>
              <a:effectLst/>
              <a:latin typeface="Candara" panose="020E0502030303020204" pitchFamily="34" charset="0"/>
            </a:endParaRPr>
          </a:p>
          <a:p>
            <a:pPr>
              <a:lnSpc>
                <a:spcPct val="110000"/>
              </a:lnSpc>
              <a:spcBef>
                <a:spcPts val="0"/>
              </a:spcBef>
            </a:pPr>
            <a:r>
              <a:rPr lang="nl-NL" sz="2200" b="0" i="0" dirty="0">
                <a:solidFill>
                  <a:schemeClr val="tx1">
                    <a:lumMod val="50000"/>
                    <a:lumOff val="50000"/>
                  </a:schemeClr>
                </a:solidFill>
                <a:effectLst/>
                <a:latin typeface="Candara" panose="020E0502030303020204" pitchFamily="34" charset="0"/>
              </a:rPr>
              <a:t>De uitstoot bevat onder andere:</a:t>
            </a:r>
          </a:p>
          <a:p>
            <a:pPr>
              <a:lnSpc>
                <a:spcPct val="110000"/>
              </a:lnSpc>
              <a:spcBef>
                <a:spcPts val="0"/>
              </a:spcBef>
            </a:pPr>
            <a:r>
              <a:rPr lang="nl-NL" sz="2200" b="0" i="0" dirty="0">
                <a:solidFill>
                  <a:schemeClr val="tx1">
                    <a:lumMod val="50000"/>
                    <a:lumOff val="50000"/>
                  </a:schemeClr>
                </a:solidFill>
                <a:effectLst/>
                <a:latin typeface="Candara" panose="020E0502030303020204" pitchFamily="34" charset="0"/>
              </a:rPr>
              <a:t>zwaveldioxide (SO</a:t>
            </a:r>
            <a:r>
              <a:rPr lang="nl-NL" sz="2200" b="0" i="0" baseline="-25000" dirty="0">
                <a:solidFill>
                  <a:schemeClr val="tx1">
                    <a:lumMod val="50000"/>
                    <a:lumOff val="50000"/>
                  </a:schemeClr>
                </a:solidFill>
                <a:effectLst/>
                <a:latin typeface="Candara" panose="020E0502030303020204" pitchFamily="34" charset="0"/>
              </a:rPr>
              <a:t>2</a:t>
            </a:r>
            <a:r>
              <a:rPr lang="nl-NL" sz="2200" b="0" i="0" dirty="0">
                <a:solidFill>
                  <a:schemeClr val="tx1">
                    <a:lumMod val="50000"/>
                    <a:lumOff val="50000"/>
                  </a:schemeClr>
                </a:solidFill>
                <a:effectLst/>
                <a:latin typeface="Candara" panose="020E0502030303020204" pitchFamily="34" charset="0"/>
              </a:rPr>
              <a:t>), </a:t>
            </a:r>
            <a:r>
              <a:rPr lang="nl-NL" sz="2200" b="0" i="0" strike="noStrike" dirty="0">
                <a:solidFill>
                  <a:schemeClr val="tx1">
                    <a:lumMod val="50000"/>
                    <a:lumOff val="50000"/>
                  </a:schemeClr>
                </a:solidFill>
                <a:effectLst/>
                <a:latin typeface="Candara" panose="020E0502030303020204" pitchFamily="34" charset="0"/>
              </a:rPr>
              <a:t>stikstofmonoxide</a:t>
            </a:r>
            <a:r>
              <a:rPr lang="nl-NL" sz="2200" b="0" i="0" dirty="0">
                <a:solidFill>
                  <a:schemeClr val="tx1">
                    <a:lumMod val="50000"/>
                    <a:lumOff val="50000"/>
                  </a:schemeClr>
                </a:solidFill>
                <a:effectLst/>
                <a:latin typeface="Candara" panose="020E0502030303020204" pitchFamily="34" charset="0"/>
              </a:rPr>
              <a:t> (NO), </a:t>
            </a:r>
            <a:r>
              <a:rPr lang="nl-NL" sz="2200" b="0" i="0" strike="noStrike" dirty="0">
                <a:solidFill>
                  <a:schemeClr val="tx1">
                    <a:lumMod val="50000"/>
                    <a:lumOff val="50000"/>
                  </a:schemeClr>
                </a:solidFill>
                <a:effectLst/>
                <a:latin typeface="Candara" panose="020E0502030303020204" pitchFamily="34" charset="0"/>
              </a:rPr>
              <a:t>stikstofdioxide (NO</a:t>
            </a:r>
            <a:r>
              <a:rPr lang="nl-NL" sz="2200" b="0" i="0" strike="noStrike" baseline="-25000" dirty="0">
                <a:solidFill>
                  <a:schemeClr val="tx1">
                    <a:lumMod val="50000"/>
                    <a:lumOff val="50000"/>
                  </a:schemeClr>
                </a:solidFill>
                <a:effectLst/>
                <a:latin typeface="Candara" panose="020E0502030303020204" pitchFamily="34" charset="0"/>
              </a:rPr>
              <a:t>2</a:t>
            </a:r>
            <a:r>
              <a:rPr lang="nl-NL" sz="2200" b="0" i="0" strike="noStrike" dirty="0">
                <a:solidFill>
                  <a:schemeClr val="tx1">
                    <a:lumMod val="50000"/>
                    <a:lumOff val="50000"/>
                  </a:schemeClr>
                </a:solidFill>
                <a:effectLst/>
                <a:latin typeface="Candara" panose="020E0502030303020204" pitchFamily="34" charset="0"/>
              </a:rPr>
              <a:t>),</a:t>
            </a:r>
            <a:r>
              <a:rPr lang="nl-NL" sz="2200" b="0" i="0" dirty="0">
                <a:solidFill>
                  <a:schemeClr val="tx1">
                    <a:lumMod val="50000"/>
                    <a:lumOff val="50000"/>
                  </a:schemeClr>
                </a:solidFill>
                <a:effectLst/>
                <a:latin typeface="Candara" panose="020E0502030303020204" pitchFamily="34" charset="0"/>
              </a:rPr>
              <a:t> </a:t>
            </a:r>
            <a:r>
              <a:rPr lang="nl-NL" sz="2200" b="0" i="0" strike="noStrike" dirty="0">
                <a:solidFill>
                  <a:schemeClr val="tx1">
                    <a:lumMod val="50000"/>
                    <a:lumOff val="50000"/>
                  </a:schemeClr>
                </a:solidFill>
                <a:effectLst/>
                <a:latin typeface="Candara" panose="020E0502030303020204" pitchFamily="34" charset="0"/>
              </a:rPr>
              <a:t>ammoniak</a:t>
            </a:r>
            <a:r>
              <a:rPr lang="nl-NL" sz="2200" b="0" i="0" dirty="0">
                <a:solidFill>
                  <a:schemeClr val="tx1">
                    <a:lumMod val="50000"/>
                    <a:lumOff val="50000"/>
                  </a:schemeClr>
                </a:solidFill>
                <a:effectLst/>
                <a:latin typeface="Candara" panose="020E0502030303020204" pitchFamily="34" charset="0"/>
              </a:rPr>
              <a:t> (NH</a:t>
            </a:r>
            <a:r>
              <a:rPr lang="nl-NL" sz="2200" b="0" i="0" baseline="-25000" dirty="0">
                <a:solidFill>
                  <a:schemeClr val="tx1">
                    <a:lumMod val="50000"/>
                    <a:lumOff val="50000"/>
                  </a:schemeClr>
                </a:solidFill>
                <a:effectLst/>
                <a:latin typeface="Candara" panose="020E0502030303020204" pitchFamily="34" charset="0"/>
              </a:rPr>
              <a:t>3</a:t>
            </a:r>
            <a:r>
              <a:rPr lang="nl-NL" sz="2200" b="0" i="0" dirty="0">
                <a:solidFill>
                  <a:schemeClr val="tx1">
                    <a:lumMod val="50000"/>
                    <a:lumOff val="50000"/>
                  </a:schemeClr>
                </a:solidFill>
                <a:effectLst/>
                <a:latin typeface="Candara" panose="020E0502030303020204" pitchFamily="34" charset="0"/>
              </a:rPr>
              <a:t>) en </a:t>
            </a:r>
            <a:r>
              <a:rPr lang="nl-NL" sz="2200" b="0" i="0" strike="noStrike" dirty="0">
                <a:solidFill>
                  <a:schemeClr val="tx1">
                    <a:lumMod val="50000"/>
                    <a:lumOff val="50000"/>
                  </a:schemeClr>
                </a:solidFill>
                <a:effectLst/>
                <a:latin typeface="Candara" panose="020E0502030303020204" pitchFamily="34" charset="0"/>
              </a:rPr>
              <a:t>vluchtige organische stoffen</a:t>
            </a:r>
            <a:r>
              <a:rPr lang="nl-NL" sz="2200" b="0" i="0" dirty="0">
                <a:solidFill>
                  <a:schemeClr val="tx1">
                    <a:lumMod val="50000"/>
                    <a:lumOff val="50000"/>
                  </a:schemeClr>
                </a:solidFill>
                <a:effectLst/>
                <a:latin typeface="Candara" panose="020E0502030303020204" pitchFamily="34" charset="0"/>
              </a:rPr>
              <a:t> (VOS).</a:t>
            </a:r>
          </a:p>
          <a:p>
            <a:endParaRPr lang="nl-NL" sz="2400" dirty="0">
              <a:solidFill>
                <a:schemeClr val="tx1">
                  <a:lumMod val="50000"/>
                  <a:lumOff val="50000"/>
                </a:schemeClr>
              </a:solidFill>
              <a:latin typeface="Candara" panose="020E0502030303020204" pitchFamily="34" charset="0"/>
            </a:endParaRPr>
          </a:p>
          <a:p>
            <a:r>
              <a:rPr lang="nl-NL" sz="2400" dirty="0">
                <a:solidFill>
                  <a:schemeClr val="tx1">
                    <a:lumMod val="50000"/>
                    <a:lumOff val="50000"/>
                  </a:schemeClr>
                </a:solidFill>
                <a:latin typeface="Candara" panose="020E0502030303020204" pitchFamily="34" charset="0"/>
              </a:rPr>
              <a:t>Verzuring heeft negatieve effecten op mens, natuur en gebouwen.</a:t>
            </a:r>
          </a:p>
        </p:txBody>
      </p:sp>
      <p:sp>
        <p:nvSpPr>
          <p:cNvPr id="5" name="Tijdelijke aanduiding voor dianummer 4">
            <a:extLst>
              <a:ext uri="{FF2B5EF4-FFF2-40B4-BE49-F238E27FC236}">
                <a16:creationId xmlns:a16="http://schemas.microsoft.com/office/drawing/2014/main" id="{79F56F9D-4C71-4804-9989-7C86A185B5CF}"/>
              </a:ext>
            </a:extLst>
          </p:cNvPr>
          <p:cNvSpPr>
            <a:spLocks noGrp="1"/>
          </p:cNvSpPr>
          <p:nvPr>
            <p:ph type="sldNum" sz="quarter" idx="12"/>
          </p:nvPr>
        </p:nvSpPr>
        <p:spPr/>
        <p:txBody>
          <a:bodyPr/>
          <a:lstStyle/>
          <a:p>
            <a:fld id="{993A4BE7-94F8-43D0-A956-A40AC5AB901E}" type="slidenum">
              <a:rPr lang="nl-NL" smtClean="0"/>
              <a:t>38</a:t>
            </a:fld>
            <a:endParaRPr lang="nl-NL" dirty="0"/>
          </a:p>
        </p:txBody>
      </p:sp>
      <p:sp>
        <p:nvSpPr>
          <p:cNvPr id="16" name="Tekstvak 15">
            <a:extLst>
              <a:ext uri="{FF2B5EF4-FFF2-40B4-BE49-F238E27FC236}">
                <a16:creationId xmlns:a16="http://schemas.microsoft.com/office/drawing/2014/main" id="{B2DD8AB1-D244-4843-AB7C-427BC7C6F768}"/>
              </a:ext>
            </a:extLst>
          </p:cNvPr>
          <p:cNvSpPr txBox="1"/>
          <p:nvPr/>
        </p:nvSpPr>
        <p:spPr>
          <a:xfrm>
            <a:off x="9484895" y="5487584"/>
            <a:ext cx="2349500" cy="276999"/>
          </a:xfrm>
          <a:prstGeom prst="rect">
            <a:avLst/>
          </a:prstGeom>
          <a:noFill/>
        </p:spPr>
        <p:txBody>
          <a:bodyPr wrap="square" rtlCol="0">
            <a:spAutoFit/>
          </a:bodyPr>
          <a:lstStyle/>
          <a:p>
            <a:r>
              <a:rPr lang="nl-NL" sz="1200" i="1" dirty="0"/>
              <a:t>Bron: Wikipedia.nl</a:t>
            </a:r>
          </a:p>
        </p:txBody>
      </p:sp>
      <p:pic>
        <p:nvPicPr>
          <p:cNvPr id="1026" name="Picture 2">
            <a:extLst>
              <a:ext uri="{FF2B5EF4-FFF2-40B4-BE49-F238E27FC236}">
                <a16:creationId xmlns:a16="http://schemas.microsoft.com/office/drawing/2014/main" id="{67D8FABA-AA25-4E10-B629-721A0FCA1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1856" y="1408185"/>
            <a:ext cx="5229072" cy="3921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488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4A93C426-9D66-448A-A1EE-10B3C875B719}"/>
              </a:ext>
            </a:extLst>
          </p:cNvPr>
          <p:cNvSpPr>
            <a:spLocks noGrp="1"/>
          </p:cNvSpPr>
          <p:nvPr>
            <p:ph type="title"/>
          </p:nvPr>
        </p:nvSpPr>
        <p:spPr>
          <a:xfrm>
            <a:off x="862934" y="329879"/>
            <a:ext cx="7239344" cy="1600200"/>
          </a:xfrm>
        </p:spPr>
        <p:txBody>
          <a:bodyPr anchor="t"/>
          <a:lstStyle/>
          <a:p>
            <a:r>
              <a:rPr lang="nl-NL" dirty="0">
                <a:cs typeface="Calibri" panose="020F0502020204030204" pitchFamily="34" charset="0"/>
              </a:rPr>
              <a:t>Effectcategorie vermesting (eutrofiëring)</a:t>
            </a:r>
          </a:p>
        </p:txBody>
      </p:sp>
      <p:sp>
        <p:nvSpPr>
          <p:cNvPr id="13" name="Tijdelijke aanduiding voor tekst 12">
            <a:extLst>
              <a:ext uri="{FF2B5EF4-FFF2-40B4-BE49-F238E27FC236}">
                <a16:creationId xmlns:a16="http://schemas.microsoft.com/office/drawing/2014/main" id="{69109AB6-E9DE-4845-BF35-88D08A362200}"/>
              </a:ext>
            </a:extLst>
          </p:cNvPr>
          <p:cNvSpPr>
            <a:spLocks noGrp="1"/>
          </p:cNvSpPr>
          <p:nvPr>
            <p:ph type="body" sz="half" idx="2"/>
          </p:nvPr>
        </p:nvSpPr>
        <p:spPr>
          <a:xfrm>
            <a:off x="839788" y="1446834"/>
            <a:ext cx="5256212" cy="4422153"/>
          </a:xfrm>
        </p:spPr>
        <p:txBody>
          <a:bodyPr vert="horz" lIns="91440" tIns="45720" rIns="91440" bIns="45720" rtlCol="0" anchor="t">
            <a:normAutofit/>
          </a:bodyPr>
          <a:lstStyle/>
          <a:p>
            <a:pPr>
              <a:lnSpc>
                <a:spcPct val="110000"/>
              </a:lnSpc>
              <a:spcBef>
                <a:spcPts val="0"/>
              </a:spcBef>
            </a:pPr>
            <a:r>
              <a:rPr lang="nl-NL" sz="2200" b="0" i="0" dirty="0">
                <a:solidFill>
                  <a:schemeClr val="tx1">
                    <a:lumMod val="50000"/>
                    <a:lumOff val="50000"/>
                  </a:schemeClr>
                </a:solidFill>
                <a:effectLst/>
                <a:latin typeface="Candara" panose="020E0502030303020204" pitchFamily="34" charset="0"/>
              </a:rPr>
              <a:t>Vermesting ontstaat bij een overmaat aan voedingsstoffen. Leidt tot een sterke groei van bepaalde soorten en een verschraling van biodiversiteit. </a:t>
            </a:r>
          </a:p>
          <a:p>
            <a:pPr>
              <a:lnSpc>
                <a:spcPct val="110000"/>
              </a:lnSpc>
              <a:spcBef>
                <a:spcPts val="0"/>
              </a:spcBef>
            </a:pPr>
            <a:endParaRPr lang="nl-NL" sz="2200" b="0" i="0" dirty="0">
              <a:solidFill>
                <a:schemeClr val="tx1">
                  <a:lumMod val="50000"/>
                  <a:lumOff val="50000"/>
                </a:schemeClr>
              </a:solidFill>
              <a:effectLst/>
              <a:latin typeface="Candara" panose="020E0502030303020204" pitchFamily="34" charset="0"/>
            </a:endParaRPr>
          </a:p>
          <a:p>
            <a:pPr>
              <a:lnSpc>
                <a:spcPct val="110000"/>
              </a:lnSpc>
              <a:spcBef>
                <a:spcPts val="0"/>
              </a:spcBef>
            </a:pPr>
            <a:r>
              <a:rPr lang="nl-NL" sz="2200" dirty="0">
                <a:solidFill>
                  <a:schemeClr val="tx1">
                    <a:lumMod val="50000"/>
                    <a:lumOff val="50000"/>
                  </a:schemeClr>
                </a:solidFill>
                <a:latin typeface="Candara"/>
              </a:rPr>
              <a:t>Voornaamste veroorzakers: Stikstof (nitraten, ammoniak), fosfor en kalium.</a:t>
            </a:r>
            <a:endParaRPr lang="nl-NL" sz="2200" b="0" i="0" dirty="0">
              <a:solidFill>
                <a:schemeClr val="tx1">
                  <a:lumMod val="50000"/>
                  <a:lumOff val="50000"/>
                </a:schemeClr>
              </a:solidFill>
              <a:effectLst/>
              <a:latin typeface="Candara" panose="020E0502030303020204" pitchFamily="34" charset="0"/>
            </a:endParaRPr>
          </a:p>
          <a:p>
            <a:endParaRPr lang="nl-NL" sz="2400" dirty="0">
              <a:solidFill>
                <a:schemeClr val="tx1">
                  <a:lumMod val="50000"/>
                  <a:lumOff val="50000"/>
                </a:schemeClr>
              </a:solidFill>
              <a:latin typeface="Candara" panose="020E0502030303020204" pitchFamily="34" charset="0"/>
            </a:endParaRPr>
          </a:p>
        </p:txBody>
      </p:sp>
      <p:sp>
        <p:nvSpPr>
          <p:cNvPr id="5" name="Tijdelijke aanduiding voor dianummer 4">
            <a:extLst>
              <a:ext uri="{FF2B5EF4-FFF2-40B4-BE49-F238E27FC236}">
                <a16:creationId xmlns:a16="http://schemas.microsoft.com/office/drawing/2014/main" id="{79F56F9D-4C71-4804-9989-7C86A185B5CF}"/>
              </a:ext>
            </a:extLst>
          </p:cNvPr>
          <p:cNvSpPr>
            <a:spLocks noGrp="1"/>
          </p:cNvSpPr>
          <p:nvPr>
            <p:ph type="sldNum" sz="quarter" idx="12"/>
          </p:nvPr>
        </p:nvSpPr>
        <p:spPr/>
        <p:txBody>
          <a:bodyPr/>
          <a:lstStyle/>
          <a:p>
            <a:fld id="{993A4BE7-94F8-43D0-A956-A40AC5AB901E}" type="slidenum">
              <a:rPr lang="nl-NL" smtClean="0"/>
              <a:t>39</a:t>
            </a:fld>
            <a:endParaRPr lang="nl-NL" dirty="0"/>
          </a:p>
        </p:txBody>
      </p:sp>
      <p:sp>
        <p:nvSpPr>
          <p:cNvPr id="16" name="Tekstvak 15">
            <a:extLst>
              <a:ext uri="{FF2B5EF4-FFF2-40B4-BE49-F238E27FC236}">
                <a16:creationId xmlns:a16="http://schemas.microsoft.com/office/drawing/2014/main" id="{B2DD8AB1-D244-4843-AB7C-427BC7C6F768}"/>
              </a:ext>
            </a:extLst>
          </p:cNvPr>
          <p:cNvSpPr txBox="1"/>
          <p:nvPr/>
        </p:nvSpPr>
        <p:spPr>
          <a:xfrm>
            <a:off x="7220375" y="5150506"/>
            <a:ext cx="4844048" cy="461665"/>
          </a:xfrm>
          <a:prstGeom prst="rect">
            <a:avLst/>
          </a:prstGeom>
          <a:noFill/>
        </p:spPr>
        <p:txBody>
          <a:bodyPr wrap="square" rtlCol="0">
            <a:spAutoFit/>
          </a:bodyPr>
          <a:lstStyle/>
          <a:p>
            <a:r>
              <a:rPr lang="nl-NL" sz="1200" i="1" dirty="0"/>
              <a:t>Eutrofiëring van oppervlaktewater kan (blauw)algenbloei of een uitbraak van botulisme veroorzaken. Bron: Wikipedia.nl</a:t>
            </a:r>
          </a:p>
        </p:txBody>
      </p:sp>
      <p:pic>
        <p:nvPicPr>
          <p:cNvPr id="3" name="Afbeelding 2">
            <a:extLst>
              <a:ext uri="{FF2B5EF4-FFF2-40B4-BE49-F238E27FC236}">
                <a16:creationId xmlns:a16="http://schemas.microsoft.com/office/drawing/2014/main" id="{5DE7F171-DD2B-463B-8CA0-55AA19B114C0}"/>
              </a:ext>
            </a:extLst>
          </p:cNvPr>
          <p:cNvPicPr>
            <a:picLocks noChangeAspect="1"/>
          </p:cNvPicPr>
          <p:nvPr/>
        </p:nvPicPr>
        <p:blipFill>
          <a:blip r:embed="rId3"/>
          <a:stretch>
            <a:fillRect/>
          </a:stretch>
        </p:blipFill>
        <p:spPr>
          <a:xfrm>
            <a:off x="6808957" y="1707494"/>
            <a:ext cx="5255466" cy="3261547"/>
          </a:xfrm>
          <a:prstGeom prst="rect">
            <a:avLst/>
          </a:prstGeom>
        </p:spPr>
      </p:pic>
    </p:spTree>
    <p:extLst>
      <p:ext uri="{BB962C8B-B14F-4D97-AF65-F5344CB8AC3E}">
        <p14:creationId xmlns:p14="http://schemas.microsoft.com/office/powerpoint/2010/main" val="2663914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81797-2E95-49EB-A78B-8DD2894C1CBB}"/>
              </a:ext>
            </a:extLst>
          </p:cNvPr>
          <p:cNvSpPr>
            <a:spLocks noGrp="1"/>
          </p:cNvSpPr>
          <p:nvPr>
            <p:ph type="title"/>
          </p:nvPr>
        </p:nvSpPr>
        <p:spPr/>
        <p:txBody>
          <a:bodyPr/>
          <a:lstStyle/>
          <a:p>
            <a:r>
              <a:rPr lang="nl-NL" dirty="0"/>
              <a:t>Leervragen en opdrachten</a:t>
            </a:r>
          </a:p>
        </p:txBody>
      </p:sp>
      <p:sp>
        <p:nvSpPr>
          <p:cNvPr id="3" name="Tijdelijke aanduiding voor inhoud 2">
            <a:extLst>
              <a:ext uri="{FF2B5EF4-FFF2-40B4-BE49-F238E27FC236}">
                <a16:creationId xmlns:a16="http://schemas.microsoft.com/office/drawing/2014/main" id="{A5A5949B-CB1B-40C6-BD3A-286719B5CEDE}"/>
              </a:ext>
            </a:extLst>
          </p:cNvPr>
          <p:cNvSpPr>
            <a:spLocks noGrp="1"/>
          </p:cNvSpPr>
          <p:nvPr>
            <p:ph idx="1"/>
          </p:nvPr>
        </p:nvSpPr>
        <p:spPr/>
        <p:txBody>
          <a:bodyPr>
            <a:normAutofit/>
          </a:bodyPr>
          <a:lstStyle/>
          <a:p>
            <a:pPr marL="0" indent="0">
              <a:buNone/>
            </a:pPr>
            <a:r>
              <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Leervragen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lphaUcPeriod"/>
            </a:pPr>
            <a:r>
              <a:rPr lang="nl-NL" sz="1800"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Nederland duurzaam en circulair in 2050. Wat houdt het in en wat betekent dat voor de GWW?  </a:t>
            </a:r>
          </a:p>
          <a:p>
            <a:pPr marL="0" indent="0">
              <a:buNone/>
            </a:pPr>
            <a:endPar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endParaRPr>
          </a:p>
          <a:p>
            <a:pPr marL="0" indent="0">
              <a:buNone/>
            </a:pPr>
            <a:r>
              <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Opdrachten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l-NL" sz="1800"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Bestudeer het studiemateriaal.</a:t>
            </a:r>
          </a:p>
          <a:p>
            <a:pPr marL="342900" lvl="0" indent="-342900">
              <a:lnSpc>
                <a:spcPct val="107000"/>
              </a:lnSpc>
              <a:buFont typeface="+mj-lt"/>
              <a:buAutoNum type="arabicPeriod"/>
            </a:pP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Het </a:t>
            </a:r>
            <a:r>
              <a:rPr lang="nl-NL" sz="1800" i="1" dirty="0">
                <a:solidFill>
                  <a:srgbClr val="385623"/>
                </a:solidFill>
                <a:latin typeface="Candara" panose="020E0502030303020204" pitchFamily="34" charset="0"/>
                <a:ea typeface="Calibri" panose="020F0502020204030204" pitchFamily="34" charset="0"/>
                <a:cs typeface="Times New Roman" panose="02020603050405020304" pitchFamily="18" charset="0"/>
              </a:rPr>
              <a:t>Inspiratieboek Circulair Ontwerpen </a:t>
            </a: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geeft in hoofdstuk 5 een aantal praktijkvoorbeelden. </a:t>
            </a:r>
          </a:p>
          <a:p>
            <a:pPr marL="358775" lvl="1" indent="0">
              <a:lnSpc>
                <a:spcPct val="107000"/>
              </a:lnSpc>
              <a:spcBef>
                <a:spcPts val="0"/>
              </a:spcBef>
              <a:buNone/>
            </a:pP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Kies een voor jou inspirerend voorbeeld en beschrijf hoe de ontwerpprincipes van het gekozen praktijkvoorbeeld (deze principes zijn bij het voorbeeld in vet gedrukt en genummerd) in het ontwerp is uitgewerkt. (Tip: zo nodig kan aanvullende informatie over het praktijkvoorbeeld op internet worden gevonden.)</a:t>
            </a:r>
            <a:endParaRPr lang="nl-NL" sz="1800" dirty="0"/>
          </a:p>
        </p:txBody>
      </p:sp>
      <p:sp>
        <p:nvSpPr>
          <p:cNvPr id="4" name="Tijdelijke aanduiding voor dianummer 3">
            <a:extLst>
              <a:ext uri="{FF2B5EF4-FFF2-40B4-BE49-F238E27FC236}">
                <a16:creationId xmlns:a16="http://schemas.microsoft.com/office/drawing/2014/main" id="{5DB454BB-896B-4F9E-BA4B-2D924E6030D3}"/>
              </a:ext>
            </a:extLst>
          </p:cNvPr>
          <p:cNvSpPr>
            <a:spLocks noGrp="1"/>
          </p:cNvSpPr>
          <p:nvPr>
            <p:ph type="sldNum" sz="quarter" idx="12"/>
          </p:nvPr>
        </p:nvSpPr>
        <p:spPr/>
        <p:txBody>
          <a:bodyPr/>
          <a:lstStyle/>
          <a:p>
            <a:fld id="{993A4BE7-94F8-43D0-A956-A40AC5AB901E}" type="slidenum">
              <a:rPr lang="nl-NL" smtClean="0"/>
              <a:t>4</a:t>
            </a:fld>
            <a:endParaRPr lang="nl-NL" dirty="0"/>
          </a:p>
        </p:txBody>
      </p:sp>
    </p:spTree>
    <p:extLst>
      <p:ext uri="{BB962C8B-B14F-4D97-AF65-F5344CB8AC3E}">
        <p14:creationId xmlns:p14="http://schemas.microsoft.com/office/powerpoint/2010/main" val="3751859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7266C-A7E2-4C0A-BD0D-CB77B9D74F62}"/>
              </a:ext>
            </a:extLst>
          </p:cNvPr>
          <p:cNvSpPr>
            <a:spLocks noGrp="1"/>
          </p:cNvSpPr>
          <p:nvPr>
            <p:ph type="title"/>
          </p:nvPr>
        </p:nvSpPr>
        <p:spPr/>
        <p:txBody>
          <a:bodyPr/>
          <a:lstStyle/>
          <a:p>
            <a:pPr>
              <a:buClr>
                <a:srgbClr val="8EB149"/>
              </a:buClr>
            </a:pPr>
            <a:r>
              <a:rPr lang="nl-NL" dirty="0"/>
              <a:t>Nationale Milieudatabase</a:t>
            </a:r>
          </a:p>
        </p:txBody>
      </p:sp>
      <p:sp>
        <p:nvSpPr>
          <p:cNvPr id="3" name="Tijdelijke aanduiding voor inhoud 2">
            <a:extLst>
              <a:ext uri="{FF2B5EF4-FFF2-40B4-BE49-F238E27FC236}">
                <a16:creationId xmlns:a16="http://schemas.microsoft.com/office/drawing/2014/main" id="{2971C341-87E7-4782-9D64-2CAB25CCED70}"/>
              </a:ext>
            </a:extLst>
          </p:cNvPr>
          <p:cNvSpPr>
            <a:spLocks noGrp="1"/>
          </p:cNvSpPr>
          <p:nvPr>
            <p:ph idx="1"/>
          </p:nvPr>
        </p:nvSpPr>
        <p:spPr>
          <a:xfrm>
            <a:off x="838200" y="1311566"/>
            <a:ext cx="8100060" cy="4865398"/>
          </a:xfrm>
        </p:spPr>
        <p:txBody>
          <a:bodyPr>
            <a:normAutofit fontScale="92500" lnSpcReduction="20000"/>
          </a:bodyPr>
          <a:lstStyle/>
          <a:p>
            <a:pPr marL="0" indent="0">
              <a:buClr>
                <a:schemeClr val="tx1">
                  <a:lumMod val="50000"/>
                  <a:lumOff val="50000"/>
                </a:schemeClr>
              </a:buClr>
              <a:buNone/>
            </a:pPr>
            <a:r>
              <a:rPr lang="nl-NL" dirty="0"/>
              <a:t>NMD omvat twee databases:  </a:t>
            </a:r>
          </a:p>
          <a:p>
            <a:pPr>
              <a:buClr>
                <a:schemeClr val="tx1">
                  <a:lumMod val="50000"/>
                  <a:lumOff val="50000"/>
                </a:schemeClr>
              </a:buClr>
            </a:pPr>
            <a:r>
              <a:rPr lang="nl-NL" sz="2600" b="1" dirty="0"/>
              <a:t>Database met productkaarten</a:t>
            </a:r>
            <a:r>
              <a:rPr lang="nl-NL" sz="2600" dirty="0"/>
              <a:t>. </a:t>
            </a:r>
          </a:p>
          <a:p>
            <a:pPr lvl="1">
              <a:buClr>
                <a:schemeClr val="tx1">
                  <a:lumMod val="50000"/>
                  <a:lumOff val="50000"/>
                </a:schemeClr>
              </a:buClr>
            </a:pPr>
            <a:r>
              <a:rPr lang="nl-NL" dirty="0"/>
              <a:t>Door fabrikant of leverancier opgestelde milieuprofielen (</a:t>
            </a:r>
            <a:r>
              <a:rPr lang="nl-NL" dirty="0" err="1"/>
              <a:t>EPD’s</a:t>
            </a:r>
            <a:r>
              <a:rPr lang="nl-NL" dirty="0"/>
              <a:t>) worden omgezet in productkaarten. </a:t>
            </a:r>
          </a:p>
          <a:p>
            <a:pPr lvl="1">
              <a:buClr>
                <a:schemeClr val="tx1">
                  <a:lumMod val="50000"/>
                  <a:lumOff val="50000"/>
                </a:schemeClr>
              </a:buClr>
            </a:pPr>
            <a:r>
              <a:rPr lang="nl-NL" dirty="0"/>
              <a:t>3 categorieën productkaarten:</a:t>
            </a:r>
          </a:p>
          <a:p>
            <a:pPr lvl="2">
              <a:buClr>
                <a:schemeClr val="tx1">
                  <a:lumMod val="50000"/>
                  <a:lumOff val="50000"/>
                </a:schemeClr>
              </a:buClr>
            </a:pPr>
            <a:r>
              <a:rPr lang="nl-NL" dirty="0"/>
              <a:t>Categorie 1: gevalideerde, fabrikant specifieke informatie</a:t>
            </a:r>
          </a:p>
          <a:p>
            <a:pPr lvl="2">
              <a:buClr>
                <a:schemeClr val="tx1">
                  <a:lumMod val="50000"/>
                  <a:lumOff val="50000"/>
                </a:schemeClr>
              </a:buClr>
            </a:pPr>
            <a:r>
              <a:rPr lang="nl-NL" dirty="0"/>
              <a:t>Categorie 2: gevalideerde branche specifieke informatie</a:t>
            </a:r>
          </a:p>
          <a:p>
            <a:pPr lvl="2">
              <a:buClr>
                <a:schemeClr val="tx1">
                  <a:lumMod val="50000"/>
                  <a:lumOff val="50000"/>
                </a:schemeClr>
              </a:buClr>
            </a:pPr>
            <a:r>
              <a:rPr lang="nl-NL" dirty="0"/>
              <a:t>Categorie 3: generieke algemene, </a:t>
            </a:r>
            <a:r>
              <a:rPr lang="nl-NL" dirty="0" err="1"/>
              <a:t>ongevalideerde</a:t>
            </a:r>
            <a:r>
              <a:rPr lang="nl-NL" dirty="0"/>
              <a:t> materiaalgegevens. Waarden met een toeslag van 30% en derhalve minder gunstig dan kaarten uit categorie 1 of 2. </a:t>
            </a:r>
          </a:p>
          <a:p>
            <a:pPr lvl="2">
              <a:buClr>
                <a:schemeClr val="tx1">
                  <a:lumMod val="50000"/>
                  <a:lumOff val="50000"/>
                </a:schemeClr>
              </a:buClr>
            </a:pPr>
            <a:endParaRPr lang="nl-NL" dirty="0"/>
          </a:p>
          <a:p>
            <a:pPr lvl="1">
              <a:buClr>
                <a:schemeClr val="tx1">
                  <a:lumMod val="50000"/>
                  <a:lumOff val="50000"/>
                </a:schemeClr>
              </a:buClr>
            </a:pPr>
            <a:r>
              <a:rPr lang="nl-NL" dirty="0"/>
              <a:t>De NMD-productkaarten worden in de rekeninstrumenten gebruikt om de MKI vast te stellen.</a:t>
            </a:r>
          </a:p>
          <a:p>
            <a:pPr>
              <a:buClr>
                <a:schemeClr val="tx1">
                  <a:lumMod val="50000"/>
                  <a:lumOff val="50000"/>
                </a:schemeClr>
              </a:buClr>
            </a:pPr>
            <a:endParaRPr lang="nl-NL" sz="2600" b="1" dirty="0"/>
          </a:p>
          <a:p>
            <a:pPr>
              <a:buClr>
                <a:schemeClr val="tx1">
                  <a:lumMod val="50000"/>
                  <a:lumOff val="50000"/>
                </a:schemeClr>
              </a:buClr>
            </a:pPr>
            <a:r>
              <a:rPr lang="nl-NL" sz="2600" b="1" dirty="0"/>
              <a:t>Database met generieke data voor basisprocessen </a:t>
            </a:r>
          </a:p>
          <a:p>
            <a:pPr lvl="1">
              <a:buClr>
                <a:schemeClr val="tx1">
                  <a:lumMod val="50000"/>
                  <a:lumOff val="50000"/>
                </a:schemeClr>
              </a:buClr>
            </a:pPr>
            <a:r>
              <a:rPr lang="nl-NL" sz="2200" dirty="0"/>
              <a:t>bijv. forfaitaire waarden voor transport en energiegebruik bij productie)</a:t>
            </a:r>
          </a:p>
          <a:p>
            <a:pPr>
              <a:buClr>
                <a:schemeClr val="tx1">
                  <a:lumMod val="50000"/>
                  <a:lumOff val="50000"/>
                </a:schemeClr>
              </a:buClr>
            </a:pPr>
            <a:endParaRPr lang="nl-NL" dirty="0"/>
          </a:p>
        </p:txBody>
      </p:sp>
      <p:pic>
        <p:nvPicPr>
          <p:cNvPr id="5" name="Afbeelding 4">
            <a:extLst>
              <a:ext uri="{FF2B5EF4-FFF2-40B4-BE49-F238E27FC236}">
                <a16:creationId xmlns:a16="http://schemas.microsoft.com/office/drawing/2014/main" id="{2356EA3A-D92A-45F9-B6FA-73DA149D5A78}"/>
              </a:ext>
            </a:extLst>
          </p:cNvPr>
          <p:cNvPicPr>
            <a:picLocks noChangeAspect="1"/>
          </p:cNvPicPr>
          <p:nvPr/>
        </p:nvPicPr>
        <p:blipFill>
          <a:blip r:embed="rId3"/>
          <a:stretch>
            <a:fillRect/>
          </a:stretch>
        </p:blipFill>
        <p:spPr>
          <a:xfrm>
            <a:off x="9372600" y="1828800"/>
            <a:ext cx="2326714" cy="3006090"/>
          </a:xfrm>
          <a:prstGeom prst="rect">
            <a:avLst/>
          </a:prstGeom>
        </p:spPr>
      </p:pic>
    </p:spTree>
    <p:extLst>
      <p:ext uri="{BB962C8B-B14F-4D97-AF65-F5344CB8AC3E}">
        <p14:creationId xmlns:p14="http://schemas.microsoft.com/office/powerpoint/2010/main" val="1926393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Van LCA naar MKI/MPG</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41</a:t>
            </a:fld>
            <a:endParaRPr lang="nl-NL" dirty="0"/>
          </a:p>
        </p:txBody>
      </p:sp>
      <p:pic>
        <p:nvPicPr>
          <p:cNvPr id="5" name="Afbeelding 4">
            <a:extLst>
              <a:ext uri="{FF2B5EF4-FFF2-40B4-BE49-F238E27FC236}">
                <a16:creationId xmlns:a16="http://schemas.microsoft.com/office/drawing/2014/main" id="{3C8B4E8D-44AD-408A-93FE-0118D5821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912" y="1183698"/>
            <a:ext cx="7953375" cy="5143500"/>
          </a:xfrm>
          <a:prstGeom prst="rect">
            <a:avLst/>
          </a:prstGeom>
        </p:spPr>
      </p:pic>
    </p:spTree>
    <p:extLst>
      <p:ext uri="{BB962C8B-B14F-4D97-AF65-F5344CB8AC3E}">
        <p14:creationId xmlns:p14="http://schemas.microsoft.com/office/powerpoint/2010/main" val="13856515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77A328-76C2-4D5B-8A33-0EE4B1D98421}"/>
              </a:ext>
            </a:extLst>
          </p:cNvPr>
          <p:cNvSpPr>
            <a:spLocks noGrp="1"/>
          </p:cNvSpPr>
          <p:nvPr>
            <p:ph type="title"/>
          </p:nvPr>
        </p:nvSpPr>
        <p:spPr/>
        <p:txBody>
          <a:bodyPr/>
          <a:lstStyle/>
          <a:p>
            <a:r>
              <a:rPr lang="nl-NL" dirty="0"/>
              <a:t>Weegfactoren Milieukostenindicator</a:t>
            </a:r>
          </a:p>
        </p:txBody>
      </p:sp>
      <p:sp>
        <p:nvSpPr>
          <p:cNvPr id="4" name="Tijdelijke aanduiding voor dianummer 3">
            <a:extLst>
              <a:ext uri="{FF2B5EF4-FFF2-40B4-BE49-F238E27FC236}">
                <a16:creationId xmlns:a16="http://schemas.microsoft.com/office/drawing/2014/main" id="{A0C761F4-849D-44B9-9BAB-02438D88A6FE}"/>
              </a:ext>
            </a:extLst>
          </p:cNvPr>
          <p:cNvSpPr>
            <a:spLocks noGrp="1"/>
          </p:cNvSpPr>
          <p:nvPr>
            <p:ph type="sldNum" sz="quarter" idx="12"/>
          </p:nvPr>
        </p:nvSpPr>
        <p:spPr/>
        <p:txBody>
          <a:bodyPr/>
          <a:lstStyle/>
          <a:p>
            <a:fld id="{993A4BE7-94F8-43D0-A956-A40AC5AB901E}" type="slidenum">
              <a:rPr lang="nl-NL" smtClean="0"/>
              <a:t>42</a:t>
            </a:fld>
            <a:endParaRPr lang="nl-NL" dirty="0"/>
          </a:p>
        </p:txBody>
      </p:sp>
      <p:grpSp>
        <p:nvGrpSpPr>
          <p:cNvPr id="11" name="Groep 10">
            <a:extLst>
              <a:ext uri="{FF2B5EF4-FFF2-40B4-BE49-F238E27FC236}">
                <a16:creationId xmlns:a16="http://schemas.microsoft.com/office/drawing/2014/main" id="{D20B0112-2C51-4DD3-B4A8-9E4068BAD9FA}"/>
              </a:ext>
            </a:extLst>
          </p:cNvPr>
          <p:cNvGrpSpPr/>
          <p:nvPr/>
        </p:nvGrpSpPr>
        <p:grpSpPr>
          <a:xfrm>
            <a:off x="1394887" y="1312293"/>
            <a:ext cx="10328246" cy="4916295"/>
            <a:chOff x="1394887" y="1312293"/>
            <a:chExt cx="10328246" cy="4916295"/>
          </a:xfrm>
        </p:grpSpPr>
        <p:pic>
          <p:nvPicPr>
            <p:cNvPr id="6" name="Afbeelding 5">
              <a:extLst>
                <a:ext uri="{FF2B5EF4-FFF2-40B4-BE49-F238E27FC236}">
                  <a16:creationId xmlns:a16="http://schemas.microsoft.com/office/drawing/2014/main" id="{2E54947D-C9E4-4CF8-840B-8984C77C2D28}"/>
                </a:ext>
              </a:extLst>
            </p:cNvPr>
            <p:cNvPicPr>
              <a:picLocks noChangeAspect="1"/>
            </p:cNvPicPr>
            <p:nvPr/>
          </p:nvPicPr>
          <p:blipFill rotWithShape="1">
            <a:blip r:embed="rId3"/>
            <a:srcRect r="24334"/>
            <a:stretch/>
          </p:blipFill>
          <p:spPr>
            <a:xfrm>
              <a:off x="1394887" y="1312293"/>
              <a:ext cx="7885358" cy="4916295"/>
            </a:xfrm>
            <a:prstGeom prst="rect">
              <a:avLst/>
            </a:prstGeom>
          </p:spPr>
        </p:pic>
        <p:sp>
          <p:nvSpPr>
            <p:cNvPr id="3" name="Rechteraccolade 2">
              <a:extLst>
                <a:ext uri="{FF2B5EF4-FFF2-40B4-BE49-F238E27FC236}">
                  <a16:creationId xmlns:a16="http://schemas.microsoft.com/office/drawing/2014/main" id="{2430410A-9B19-4B72-9C75-E6803B1421C1}"/>
                </a:ext>
              </a:extLst>
            </p:cNvPr>
            <p:cNvSpPr/>
            <p:nvPr/>
          </p:nvSpPr>
          <p:spPr>
            <a:xfrm>
              <a:off x="9302015" y="2150464"/>
              <a:ext cx="413657" cy="842447"/>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p>
          </p:txBody>
        </p:sp>
        <p:sp>
          <p:nvSpPr>
            <p:cNvPr id="5" name="Tekstvak 4">
              <a:extLst>
                <a:ext uri="{FF2B5EF4-FFF2-40B4-BE49-F238E27FC236}">
                  <a16:creationId xmlns:a16="http://schemas.microsoft.com/office/drawing/2014/main" id="{CA35B173-8C62-4C5E-98ED-058CAF5B44E3}"/>
                </a:ext>
              </a:extLst>
            </p:cNvPr>
            <p:cNvSpPr txBox="1"/>
            <p:nvPr/>
          </p:nvSpPr>
          <p:spPr>
            <a:xfrm>
              <a:off x="9637784" y="2387021"/>
              <a:ext cx="1491343" cy="369332"/>
            </a:xfrm>
            <a:prstGeom prst="rect">
              <a:avLst/>
            </a:prstGeom>
            <a:noFill/>
          </p:spPr>
          <p:txBody>
            <a:bodyPr wrap="square" rtlCol="0">
              <a:spAutoFit/>
            </a:bodyPr>
            <a:lstStyle/>
            <a:p>
              <a:r>
                <a:rPr lang="nl-NL" b="1" dirty="0">
                  <a:solidFill>
                    <a:schemeClr val="accent6">
                      <a:lumMod val="50000"/>
                    </a:schemeClr>
                  </a:solidFill>
                </a:rPr>
                <a:t>Grondstoffen</a:t>
              </a:r>
            </a:p>
          </p:txBody>
        </p:sp>
        <p:sp>
          <p:nvSpPr>
            <p:cNvPr id="7" name="Rechteraccolade 6">
              <a:extLst>
                <a:ext uri="{FF2B5EF4-FFF2-40B4-BE49-F238E27FC236}">
                  <a16:creationId xmlns:a16="http://schemas.microsoft.com/office/drawing/2014/main" id="{81F7C10C-095C-4C4B-A6BA-DB725184FAD4}"/>
                </a:ext>
              </a:extLst>
            </p:cNvPr>
            <p:cNvSpPr/>
            <p:nvPr/>
          </p:nvSpPr>
          <p:spPr>
            <a:xfrm>
              <a:off x="10954956" y="2406404"/>
              <a:ext cx="413657" cy="2384260"/>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p>
          </p:txBody>
        </p:sp>
        <p:sp>
          <p:nvSpPr>
            <p:cNvPr id="8" name="Rechteraccolade 7">
              <a:extLst>
                <a:ext uri="{FF2B5EF4-FFF2-40B4-BE49-F238E27FC236}">
                  <a16:creationId xmlns:a16="http://schemas.microsoft.com/office/drawing/2014/main" id="{191C1A5C-309F-485E-9616-472A8282CD7F}"/>
                </a:ext>
              </a:extLst>
            </p:cNvPr>
            <p:cNvSpPr/>
            <p:nvPr/>
          </p:nvSpPr>
          <p:spPr>
            <a:xfrm>
              <a:off x="9300499" y="2992910"/>
              <a:ext cx="413657" cy="3126882"/>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p>
          </p:txBody>
        </p:sp>
        <p:sp>
          <p:nvSpPr>
            <p:cNvPr id="9" name="Tekstvak 8">
              <a:extLst>
                <a:ext uri="{FF2B5EF4-FFF2-40B4-BE49-F238E27FC236}">
                  <a16:creationId xmlns:a16="http://schemas.microsoft.com/office/drawing/2014/main" id="{7DE0F69E-D40E-4505-9D83-F4D4D4B28F47}"/>
                </a:ext>
              </a:extLst>
            </p:cNvPr>
            <p:cNvSpPr txBox="1"/>
            <p:nvPr/>
          </p:nvSpPr>
          <p:spPr>
            <a:xfrm rot="16200000">
              <a:off x="10792795" y="3317358"/>
              <a:ext cx="1491343" cy="369332"/>
            </a:xfrm>
            <a:prstGeom prst="rect">
              <a:avLst/>
            </a:prstGeom>
            <a:noFill/>
          </p:spPr>
          <p:txBody>
            <a:bodyPr wrap="square" rtlCol="0">
              <a:spAutoFit/>
            </a:bodyPr>
            <a:lstStyle/>
            <a:p>
              <a:r>
                <a:rPr lang="nl-NL" b="1" dirty="0">
                  <a:solidFill>
                    <a:schemeClr val="accent6">
                      <a:lumMod val="50000"/>
                    </a:schemeClr>
                  </a:solidFill>
                </a:rPr>
                <a:t>1-puntsscore</a:t>
              </a:r>
            </a:p>
          </p:txBody>
        </p:sp>
        <p:sp>
          <p:nvSpPr>
            <p:cNvPr id="10" name="Tekstvak 9">
              <a:extLst>
                <a:ext uri="{FF2B5EF4-FFF2-40B4-BE49-F238E27FC236}">
                  <a16:creationId xmlns:a16="http://schemas.microsoft.com/office/drawing/2014/main" id="{47B59C97-4927-40CE-BB21-B3F52989C75E}"/>
                </a:ext>
              </a:extLst>
            </p:cNvPr>
            <p:cNvSpPr txBox="1"/>
            <p:nvPr/>
          </p:nvSpPr>
          <p:spPr>
            <a:xfrm>
              <a:off x="9670441" y="4354945"/>
              <a:ext cx="1491343" cy="369332"/>
            </a:xfrm>
            <a:prstGeom prst="rect">
              <a:avLst/>
            </a:prstGeom>
            <a:noFill/>
          </p:spPr>
          <p:txBody>
            <a:bodyPr wrap="square" rtlCol="0">
              <a:spAutoFit/>
            </a:bodyPr>
            <a:lstStyle/>
            <a:p>
              <a:r>
                <a:rPr lang="nl-NL" b="1" dirty="0">
                  <a:solidFill>
                    <a:schemeClr val="accent6">
                      <a:lumMod val="50000"/>
                    </a:schemeClr>
                  </a:solidFill>
                </a:rPr>
                <a:t>Emissies</a:t>
              </a:r>
            </a:p>
          </p:txBody>
        </p:sp>
      </p:grpSp>
    </p:spTree>
    <p:extLst>
      <p:ext uri="{BB962C8B-B14F-4D97-AF65-F5344CB8AC3E}">
        <p14:creationId xmlns:p14="http://schemas.microsoft.com/office/powerpoint/2010/main" val="2084815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Van milieueffecten tot 1 puntscore MKI, 1m³ beton</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43</a:t>
            </a:fld>
            <a:endParaRPr lang="nl-NL" dirty="0"/>
          </a:p>
        </p:txBody>
      </p:sp>
      <p:pic>
        <p:nvPicPr>
          <p:cNvPr id="6" name="Afbeelding 5">
            <a:extLst>
              <a:ext uri="{FF2B5EF4-FFF2-40B4-BE49-F238E27FC236}">
                <a16:creationId xmlns:a16="http://schemas.microsoft.com/office/drawing/2014/main" id="{0212072D-A6CC-4D68-B557-4B04E5A386DC}"/>
              </a:ext>
            </a:extLst>
          </p:cNvPr>
          <p:cNvPicPr>
            <a:picLocks noChangeAspect="1"/>
          </p:cNvPicPr>
          <p:nvPr/>
        </p:nvPicPr>
        <p:blipFill>
          <a:blip r:embed="rId3"/>
          <a:stretch>
            <a:fillRect/>
          </a:stretch>
        </p:blipFill>
        <p:spPr>
          <a:xfrm>
            <a:off x="2489532" y="1058779"/>
            <a:ext cx="8807784" cy="5244249"/>
          </a:xfrm>
          <a:prstGeom prst="rect">
            <a:avLst/>
          </a:prstGeom>
        </p:spPr>
      </p:pic>
      <p:sp>
        <p:nvSpPr>
          <p:cNvPr id="5" name="Tekstvak 4">
            <a:extLst>
              <a:ext uri="{FF2B5EF4-FFF2-40B4-BE49-F238E27FC236}">
                <a16:creationId xmlns:a16="http://schemas.microsoft.com/office/drawing/2014/main" id="{99673301-3919-4025-85E1-E286AEB4BB6A}"/>
              </a:ext>
            </a:extLst>
          </p:cNvPr>
          <p:cNvSpPr txBox="1"/>
          <p:nvPr/>
        </p:nvSpPr>
        <p:spPr>
          <a:xfrm>
            <a:off x="1145079" y="5603376"/>
            <a:ext cx="4066673" cy="646331"/>
          </a:xfrm>
          <a:prstGeom prst="rect">
            <a:avLst/>
          </a:prstGeom>
          <a:solidFill>
            <a:schemeClr val="bg1"/>
          </a:solidFill>
        </p:spPr>
        <p:txBody>
          <a:bodyPr wrap="square" rtlCol="0">
            <a:spAutoFit/>
          </a:bodyPr>
          <a:lstStyle/>
          <a:p>
            <a:r>
              <a:rPr lang="nl-NL" i="1" dirty="0"/>
              <a:t>Bron: Inkopen met de </a:t>
            </a:r>
            <a:r>
              <a:rPr lang="nl-NL" i="1" dirty="0" err="1"/>
              <a:t>MilieuPrestatieGebouwen</a:t>
            </a:r>
            <a:r>
              <a:rPr lang="nl-NL" i="1" dirty="0"/>
              <a:t>, </a:t>
            </a:r>
            <a:r>
              <a:rPr lang="nl-NL" i="1" dirty="0" err="1"/>
              <a:t>st.NMD</a:t>
            </a:r>
            <a:r>
              <a:rPr lang="nl-NL" i="1" dirty="0"/>
              <a:t>, 2020</a:t>
            </a:r>
          </a:p>
        </p:txBody>
      </p:sp>
    </p:spTree>
    <p:extLst>
      <p:ext uri="{BB962C8B-B14F-4D97-AF65-F5344CB8AC3E}">
        <p14:creationId xmlns:p14="http://schemas.microsoft.com/office/powerpoint/2010/main" val="1571855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E812E-F2BA-4506-A03D-E4D51A609774}"/>
              </a:ext>
            </a:extLst>
          </p:cNvPr>
          <p:cNvSpPr>
            <a:spLocks noGrp="1"/>
          </p:cNvSpPr>
          <p:nvPr>
            <p:ph type="title"/>
          </p:nvPr>
        </p:nvSpPr>
        <p:spPr/>
        <p:txBody>
          <a:bodyPr/>
          <a:lstStyle/>
          <a:p>
            <a:r>
              <a:rPr lang="nl-NL" dirty="0"/>
              <a:t>Viewer Milieudatabase</a:t>
            </a:r>
          </a:p>
        </p:txBody>
      </p:sp>
      <p:sp>
        <p:nvSpPr>
          <p:cNvPr id="3" name="Tijdelijke aanduiding voor inhoud 2">
            <a:extLst>
              <a:ext uri="{FF2B5EF4-FFF2-40B4-BE49-F238E27FC236}">
                <a16:creationId xmlns:a16="http://schemas.microsoft.com/office/drawing/2014/main" id="{C1918624-92AE-4CEC-8877-012C716532F9}"/>
              </a:ext>
            </a:extLst>
          </p:cNvPr>
          <p:cNvSpPr>
            <a:spLocks noGrp="1"/>
          </p:cNvSpPr>
          <p:nvPr>
            <p:ph idx="1"/>
          </p:nvPr>
        </p:nvSpPr>
        <p:spPr>
          <a:xfrm>
            <a:off x="838200" y="1311564"/>
            <a:ext cx="6025444" cy="4865399"/>
          </a:xfrm>
        </p:spPr>
        <p:txBody>
          <a:bodyPr/>
          <a:lstStyle/>
          <a:p>
            <a:r>
              <a:rPr lang="nl-NL" dirty="0"/>
              <a:t>Viewer toont:</a:t>
            </a:r>
          </a:p>
          <a:p>
            <a:pPr lvl="1"/>
            <a:r>
              <a:rPr lang="nl-NL" dirty="0"/>
              <a:t>productkaarten van categorie 1, 2 en 3;</a:t>
            </a:r>
          </a:p>
          <a:p>
            <a:pPr lvl="1"/>
            <a:r>
              <a:rPr lang="nl-NL" dirty="0"/>
              <a:t>bijbehorende MKI van het product;</a:t>
            </a:r>
          </a:p>
          <a:p>
            <a:pPr lvl="1"/>
            <a:r>
              <a:rPr lang="nl-NL" dirty="0"/>
              <a:t>de functionele eenheid en de levensduur.</a:t>
            </a:r>
          </a:p>
          <a:p>
            <a:pPr lvl="1"/>
            <a:endParaRPr lang="nl-NL" dirty="0"/>
          </a:p>
          <a:p>
            <a:pPr lvl="1"/>
            <a:endParaRPr lang="nl-NL" dirty="0"/>
          </a:p>
          <a:p>
            <a:pPr lvl="1"/>
            <a:endParaRPr lang="nl-NL" dirty="0"/>
          </a:p>
        </p:txBody>
      </p:sp>
      <p:sp>
        <p:nvSpPr>
          <p:cNvPr id="4" name="Tijdelijke aanduiding voor dianummer 3">
            <a:extLst>
              <a:ext uri="{FF2B5EF4-FFF2-40B4-BE49-F238E27FC236}">
                <a16:creationId xmlns:a16="http://schemas.microsoft.com/office/drawing/2014/main" id="{31A92AB7-83DF-4FF0-886B-1A00933B886A}"/>
              </a:ext>
            </a:extLst>
          </p:cNvPr>
          <p:cNvSpPr>
            <a:spLocks noGrp="1"/>
          </p:cNvSpPr>
          <p:nvPr>
            <p:ph type="sldNum" sz="quarter" idx="12"/>
          </p:nvPr>
        </p:nvSpPr>
        <p:spPr/>
        <p:txBody>
          <a:bodyPr/>
          <a:lstStyle/>
          <a:p>
            <a:fld id="{993A4BE7-94F8-43D0-A956-A40AC5AB901E}" type="slidenum">
              <a:rPr lang="nl-NL" smtClean="0"/>
              <a:t>44</a:t>
            </a:fld>
            <a:endParaRPr lang="nl-NL" dirty="0"/>
          </a:p>
        </p:txBody>
      </p:sp>
      <p:pic>
        <p:nvPicPr>
          <p:cNvPr id="6" name="Afbeelding 5">
            <a:hlinkClick r:id="rId3"/>
            <a:extLst>
              <a:ext uri="{FF2B5EF4-FFF2-40B4-BE49-F238E27FC236}">
                <a16:creationId xmlns:a16="http://schemas.microsoft.com/office/drawing/2014/main" id="{B6417E7B-7ECC-465D-96B4-6FD90A9DCEDF}"/>
              </a:ext>
            </a:extLst>
          </p:cNvPr>
          <p:cNvPicPr>
            <a:picLocks noChangeAspect="1"/>
          </p:cNvPicPr>
          <p:nvPr/>
        </p:nvPicPr>
        <p:blipFill>
          <a:blip r:embed="rId4"/>
          <a:stretch>
            <a:fillRect/>
          </a:stretch>
        </p:blipFill>
        <p:spPr>
          <a:xfrm>
            <a:off x="7166497" y="1458320"/>
            <a:ext cx="4682779" cy="4140970"/>
          </a:xfrm>
          <a:prstGeom prst="rect">
            <a:avLst/>
          </a:prstGeom>
          <a:ln>
            <a:solidFill>
              <a:schemeClr val="accent6">
                <a:lumMod val="50000"/>
              </a:schemeClr>
            </a:solidFill>
          </a:ln>
        </p:spPr>
      </p:pic>
    </p:spTree>
    <p:extLst>
      <p:ext uri="{BB962C8B-B14F-4D97-AF65-F5344CB8AC3E}">
        <p14:creationId xmlns:p14="http://schemas.microsoft.com/office/powerpoint/2010/main" val="234537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51D0D1-95F8-42CC-A5CF-E7EB6628FD98}"/>
              </a:ext>
            </a:extLst>
          </p:cNvPr>
          <p:cNvSpPr>
            <a:spLocks noGrp="1"/>
          </p:cNvSpPr>
          <p:nvPr>
            <p:ph type="title"/>
          </p:nvPr>
        </p:nvSpPr>
        <p:spPr/>
        <p:txBody>
          <a:bodyPr/>
          <a:lstStyle/>
          <a:p>
            <a:r>
              <a:rPr lang="nl-NL" dirty="0"/>
              <a:t>Omgaan met de MKI-berekening (1)</a:t>
            </a:r>
          </a:p>
        </p:txBody>
      </p:sp>
      <p:sp>
        <p:nvSpPr>
          <p:cNvPr id="3" name="Tijdelijke aanduiding voor inhoud 2">
            <a:extLst>
              <a:ext uri="{FF2B5EF4-FFF2-40B4-BE49-F238E27FC236}">
                <a16:creationId xmlns:a16="http://schemas.microsoft.com/office/drawing/2014/main" id="{383EA272-F926-4340-B7E0-FD7CF17FA1B9}"/>
              </a:ext>
            </a:extLst>
          </p:cNvPr>
          <p:cNvSpPr>
            <a:spLocks noGrp="1"/>
          </p:cNvSpPr>
          <p:nvPr>
            <p:ph idx="1"/>
          </p:nvPr>
        </p:nvSpPr>
        <p:spPr>
          <a:xfrm>
            <a:off x="838199" y="1311564"/>
            <a:ext cx="5862851" cy="4865399"/>
          </a:xfrm>
        </p:spPr>
        <p:txBody>
          <a:bodyPr/>
          <a:lstStyle/>
          <a:p>
            <a:pPr>
              <a:lnSpc>
                <a:spcPct val="108000"/>
              </a:lnSpc>
              <a:spcBef>
                <a:spcPts val="0"/>
              </a:spcBef>
            </a:pPr>
            <a:r>
              <a:rPr lang="nl-NL" dirty="0"/>
              <a:t>Actualiteit van de MKI-waarden</a:t>
            </a:r>
          </a:p>
          <a:p>
            <a:pPr marL="457200" lvl="1" indent="0">
              <a:lnSpc>
                <a:spcPct val="108000"/>
              </a:lnSpc>
              <a:spcBef>
                <a:spcPts val="0"/>
              </a:spcBef>
              <a:buNone/>
            </a:pPr>
            <a:r>
              <a:rPr lang="nl-NL" dirty="0"/>
              <a:t>MKI-waarden vermeld in </a:t>
            </a:r>
            <a:r>
              <a:rPr lang="nl-NL" dirty="0" err="1"/>
              <a:t>EPD’s</a:t>
            </a:r>
            <a:r>
              <a:rPr lang="nl-NL" dirty="0"/>
              <a:t>, rapporten en andere publicaties zijn gerelateerd aan de versie van de Bepalingsmethode en de Milieudatabase waarmee de berekening zijn gemaakt.</a:t>
            </a:r>
          </a:p>
          <a:p>
            <a:pPr lvl="1"/>
            <a:endParaRPr lang="nl-NL" dirty="0"/>
          </a:p>
          <a:p>
            <a:endParaRPr lang="nl-NL" dirty="0"/>
          </a:p>
        </p:txBody>
      </p:sp>
      <p:sp>
        <p:nvSpPr>
          <p:cNvPr id="4" name="Tijdelijke aanduiding voor dianummer 3">
            <a:extLst>
              <a:ext uri="{FF2B5EF4-FFF2-40B4-BE49-F238E27FC236}">
                <a16:creationId xmlns:a16="http://schemas.microsoft.com/office/drawing/2014/main" id="{B2F96943-1871-4AC7-A8B6-F7B6DE04F891}"/>
              </a:ext>
            </a:extLst>
          </p:cNvPr>
          <p:cNvSpPr>
            <a:spLocks noGrp="1"/>
          </p:cNvSpPr>
          <p:nvPr>
            <p:ph type="sldNum" sz="quarter" idx="12"/>
          </p:nvPr>
        </p:nvSpPr>
        <p:spPr/>
        <p:txBody>
          <a:bodyPr/>
          <a:lstStyle/>
          <a:p>
            <a:fld id="{993A4BE7-94F8-43D0-A956-A40AC5AB901E}" type="slidenum">
              <a:rPr lang="nl-NL" smtClean="0"/>
              <a:t>45</a:t>
            </a:fld>
            <a:endParaRPr lang="nl-NL" dirty="0"/>
          </a:p>
        </p:txBody>
      </p:sp>
      <p:sp>
        <p:nvSpPr>
          <p:cNvPr id="7" name="Tekstvak 6">
            <a:extLst>
              <a:ext uri="{FF2B5EF4-FFF2-40B4-BE49-F238E27FC236}">
                <a16:creationId xmlns:a16="http://schemas.microsoft.com/office/drawing/2014/main" id="{7C671537-6C64-4779-AF9C-BE159498F406}"/>
              </a:ext>
            </a:extLst>
          </p:cNvPr>
          <p:cNvSpPr txBox="1"/>
          <p:nvPr/>
        </p:nvSpPr>
        <p:spPr>
          <a:xfrm>
            <a:off x="9465172" y="4862219"/>
            <a:ext cx="2530404" cy="307777"/>
          </a:xfrm>
          <a:prstGeom prst="rect">
            <a:avLst/>
          </a:prstGeom>
          <a:noFill/>
        </p:spPr>
        <p:txBody>
          <a:bodyPr wrap="square" rtlCol="0">
            <a:spAutoFit/>
          </a:bodyPr>
          <a:lstStyle/>
          <a:p>
            <a:r>
              <a:rPr lang="nl-NL" sz="1400" b="0" i="1" dirty="0">
                <a:effectLst/>
                <a:latin typeface="Candara" panose="020E0502030303020204" pitchFamily="34" charset="0"/>
              </a:rPr>
              <a:t>Bron: viewer.milieudatabase.n</a:t>
            </a:r>
            <a:r>
              <a:rPr lang="nl-NL" sz="1400" i="1" dirty="0">
                <a:latin typeface="Candara" panose="020E0502030303020204" pitchFamily="34" charset="0"/>
              </a:rPr>
              <a:t>l</a:t>
            </a:r>
            <a:endParaRPr lang="nl-NL" dirty="0"/>
          </a:p>
        </p:txBody>
      </p:sp>
      <p:pic>
        <p:nvPicPr>
          <p:cNvPr id="10" name="Afbeelding 9">
            <a:extLst>
              <a:ext uri="{FF2B5EF4-FFF2-40B4-BE49-F238E27FC236}">
                <a16:creationId xmlns:a16="http://schemas.microsoft.com/office/drawing/2014/main" id="{501300DD-0C6F-4AB0-8002-DB3A3EAC9629}"/>
              </a:ext>
            </a:extLst>
          </p:cNvPr>
          <p:cNvPicPr>
            <a:picLocks noChangeAspect="1"/>
          </p:cNvPicPr>
          <p:nvPr/>
        </p:nvPicPr>
        <p:blipFill>
          <a:blip r:embed="rId3"/>
          <a:stretch>
            <a:fillRect/>
          </a:stretch>
        </p:blipFill>
        <p:spPr>
          <a:xfrm>
            <a:off x="7015856" y="1411537"/>
            <a:ext cx="5058741" cy="3174112"/>
          </a:xfrm>
          <a:prstGeom prst="rect">
            <a:avLst/>
          </a:prstGeom>
          <a:ln>
            <a:solidFill>
              <a:schemeClr val="accent6">
                <a:lumMod val="50000"/>
              </a:schemeClr>
            </a:solidFill>
          </a:ln>
        </p:spPr>
      </p:pic>
    </p:spTree>
    <p:extLst>
      <p:ext uri="{BB962C8B-B14F-4D97-AF65-F5344CB8AC3E}">
        <p14:creationId xmlns:p14="http://schemas.microsoft.com/office/powerpoint/2010/main" val="1469797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51D0D1-95F8-42CC-A5CF-E7EB6628FD98}"/>
              </a:ext>
            </a:extLst>
          </p:cNvPr>
          <p:cNvSpPr>
            <a:spLocks noGrp="1"/>
          </p:cNvSpPr>
          <p:nvPr>
            <p:ph type="title"/>
          </p:nvPr>
        </p:nvSpPr>
        <p:spPr/>
        <p:txBody>
          <a:bodyPr/>
          <a:lstStyle/>
          <a:p>
            <a:r>
              <a:rPr lang="nl-NL" dirty="0"/>
              <a:t>Omgaan met de MKI-berekening’(2)</a:t>
            </a:r>
          </a:p>
        </p:txBody>
      </p:sp>
      <p:sp>
        <p:nvSpPr>
          <p:cNvPr id="3" name="Tijdelijke aanduiding voor inhoud 2">
            <a:extLst>
              <a:ext uri="{FF2B5EF4-FFF2-40B4-BE49-F238E27FC236}">
                <a16:creationId xmlns:a16="http://schemas.microsoft.com/office/drawing/2014/main" id="{383EA272-F926-4340-B7E0-FD7CF17FA1B9}"/>
              </a:ext>
            </a:extLst>
          </p:cNvPr>
          <p:cNvSpPr>
            <a:spLocks noGrp="1"/>
          </p:cNvSpPr>
          <p:nvPr>
            <p:ph idx="1"/>
          </p:nvPr>
        </p:nvSpPr>
        <p:spPr>
          <a:xfrm>
            <a:off x="838200" y="1311564"/>
            <a:ext cx="6042102" cy="4865399"/>
          </a:xfrm>
        </p:spPr>
        <p:txBody>
          <a:bodyPr>
            <a:normAutofit fontScale="85000" lnSpcReduction="20000"/>
          </a:bodyPr>
          <a:lstStyle/>
          <a:p>
            <a:pPr marL="0" indent="0">
              <a:buNone/>
            </a:pPr>
            <a:r>
              <a:rPr lang="nl-NL" dirty="0"/>
              <a:t>De Viewer vermeldt de functionele eenheid en de levensduur van producten. </a:t>
            </a:r>
          </a:p>
          <a:p>
            <a:pPr marL="0" indent="0">
              <a:buNone/>
            </a:pPr>
            <a:endParaRPr lang="nl-NL" dirty="0"/>
          </a:p>
          <a:p>
            <a:r>
              <a:rPr lang="nl-NL" dirty="0"/>
              <a:t>Functionele eenheid (FE)</a:t>
            </a:r>
          </a:p>
          <a:p>
            <a:pPr lvl="1"/>
            <a:r>
              <a:rPr lang="nl-NL" dirty="0"/>
              <a:t>FE is de referentie-eenheid, zoals kg of m</a:t>
            </a:r>
            <a:r>
              <a:rPr lang="nl-NL" dirty="0">
                <a:latin typeface="Calibri" panose="020F0502020204030204" pitchFamily="34" charset="0"/>
                <a:cs typeface="Calibri" panose="020F0502020204030204" pitchFamily="34" charset="0"/>
              </a:rPr>
              <a:t>³.</a:t>
            </a:r>
          </a:p>
          <a:p>
            <a:pPr lvl="1"/>
            <a:r>
              <a:rPr lang="nl-NL" dirty="0"/>
              <a:t>Bij het vergelijken van de </a:t>
            </a:r>
            <a:r>
              <a:rPr lang="nl-NL" dirty="0" err="1"/>
              <a:t>MKI’s</a:t>
            </a:r>
            <a:r>
              <a:rPr lang="nl-NL" dirty="0"/>
              <a:t>  van producten dient de FE van de producten gelijk te zijn.</a:t>
            </a:r>
          </a:p>
          <a:p>
            <a:endParaRPr lang="nl-NL" dirty="0"/>
          </a:p>
          <a:p>
            <a:r>
              <a:rPr lang="nl-NL" dirty="0"/>
              <a:t>Levensduur</a:t>
            </a:r>
          </a:p>
          <a:p>
            <a:pPr lvl="1"/>
            <a:r>
              <a:rPr lang="nl-NL" i="1" dirty="0"/>
              <a:t>MKI per FE per levensjaar </a:t>
            </a:r>
            <a:r>
              <a:rPr lang="nl-NL" dirty="0"/>
              <a:t>betreft de levensduur van het product en is bedoeld om het aantal vervangingsproducten in een project of gebouw te kunnen vaststellen. </a:t>
            </a:r>
          </a:p>
          <a:p>
            <a:pPr marL="457200" lvl="1" indent="0">
              <a:buNone/>
            </a:pPr>
            <a:endParaRPr lang="nl-NL" i="1" dirty="0"/>
          </a:p>
          <a:p>
            <a:pPr marL="457200" lvl="1" indent="0">
              <a:buNone/>
            </a:pPr>
            <a:r>
              <a:rPr lang="nl-NL" i="1" dirty="0"/>
              <a:t>NB: de MKI per FE  per levensduur is niet geschikt om producten onderling te vergelijken zonder de toepassing in een project of gebouw.  </a:t>
            </a:r>
          </a:p>
          <a:p>
            <a:endParaRPr lang="nl-NL" dirty="0"/>
          </a:p>
        </p:txBody>
      </p:sp>
      <p:sp>
        <p:nvSpPr>
          <p:cNvPr id="4" name="Tijdelijke aanduiding voor dianummer 3">
            <a:extLst>
              <a:ext uri="{FF2B5EF4-FFF2-40B4-BE49-F238E27FC236}">
                <a16:creationId xmlns:a16="http://schemas.microsoft.com/office/drawing/2014/main" id="{B2F96943-1871-4AC7-A8B6-F7B6DE04F891}"/>
              </a:ext>
            </a:extLst>
          </p:cNvPr>
          <p:cNvSpPr>
            <a:spLocks noGrp="1"/>
          </p:cNvSpPr>
          <p:nvPr>
            <p:ph type="sldNum" sz="quarter" idx="12"/>
          </p:nvPr>
        </p:nvSpPr>
        <p:spPr/>
        <p:txBody>
          <a:bodyPr/>
          <a:lstStyle/>
          <a:p>
            <a:fld id="{993A4BE7-94F8-43D0-A956-A40AC5AB901E}" type="slidenum">
              <a:rPr lang="nl-NL" smtClean="0"/>
              <a:t>46</a:t>
            </a:fld>
            <a:endParaRPr lang="nl-NL" dirty="0"/>
          </a:p>
        </p:txBody>
      </p:sp>
      <p:pic>
        <p:nvPicPr>
          <p:cNvPr id="6" name="Afbeelding 5">
            <a:extLst>
              <a:ext uri="{FF2B5EF4-FFF2-40B4-BE49-F238E27FC236}">
                <a16:creationId xmlns:a16="http://schemas.microsoft.com/office/drawing/2014/main" id="{0FB3562A-627B-4D1C-B1EB-7E7BE15C0182}"/>
              </a:ext>
            </a:extLst>
          </p:cNvPr>
          <p:cNvPicPr>
            <a:picLocks noChangeAspect="1"/>
          </p:cNvPicPr>
          <p:nvPr/>
        </p:nvPicPr>
        <p:blipFill>
          <a:blip r:embed="rId3"/>
          <a:stretch>
            <a:fillRect/>
          </a:stretch>
        </p:blipFill>
        <p:spPr>
          <a:xfrm>
            <a:off x="7064882" y="2039573"/>
            <a:ext cx="4930694" cy="2577584"/>
          </a:xfrm>
          <a:prstGeom prst="rect">
            <a:avLst/>
          </a:prstGeom>
          <a:ln>
            <a:solidFill>
              <a:schemeClr val="accent6">
                <a:lumMod val="50000"/>
              </a:schemeClr>
            </a:solidFill>
          </a:ln>
        </p:spPr>
      </p:pic>
      <p:sp>
        <p:nvSpPr>
          <p:cNvPr id="7" name="Tekstvak 6">
            <a:extLst>
              <a:ext uri="{FF2B5EF4-FFF2-40B4-BE49-F238E27FC236}">
                <a16:creationId xmlns:a16="http://schemas.microsoft.com/office/drawing/2014/main" id="{7C671537-6C64-4779-AF9C-BE159498F406}"/>
              </a:ext>
            </a:extLst>
          </p:cNvPr>
          <p:cNvSpPr txBox="1"/>
          <p:nvPr/>
        </p:nvSpPr>
        <p:spPr>
          <a:xfrm>
            <a:off x="9465172" y="4862219"/>
            <a:ext cx="2530404" cy="307777"/>
          </a:xfrm>
          <a:prstGeom prst="rect">
            <a:avLst/>
          </a:prstGeom>
          <a:noFill/>
        </p:spPr>
        <p:txBody>
          <a:bodyPr wrap="square" rtlCol="0">
            <a:spAutoFit/>
          </a:bodyPr>
          <a:lstStyle/>
          <a:p>
            <a:r>
              <a:rPr lang="nl-NL" sz="1400" b="0" i="1" dirty="0">
                <a:effectLst/>
                <a:latin typeface="Candara" panose="020E0502030303020204" pitchFamily="34" charset="0"/>
              </a:rPr>
              <a:t>Bron: viewer.milieudatabase.n</a:t>
            </a:r>
            <a:r>
              <a:rPr lang="nl-NL" sz="1400" i="1" dirty="0">
                <a:latin typeface="Candara" panose="020E0502030303020204" pitchFamily="34" charset="0"/>
              </a:rPr>
              <a:t>l</a:t>
            </a:r>
            <a:endParaRPr lang="nl-NL" dirty="0"/>
          </a:p>
        </p:txBody>
      </p:sp>
    </p:spTree>
    <p:extLst>
      <p:ext uri="{BB962C8B-B14F-4D97-AF65-F5344CB8AC3E}">
        <p14:creationId xmlns:p14="http://schemas.microsoft.com/office/powerpoint/2010/main" val="35506645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a:hlinkClick r:id="rId3"/>
            <a:extLst>
              <a:ext uri="{FF2B5EF4-FFF2-40B4-BE49-F238E27FC236}">
                <a16:creationId xmlns:a16="http://schemas.microsoft.com/office/drawing/2014/main" id="{E889E846-9B0E-4BB0-9B43-2AC315657BE3}"/>
              </a:ext>
            </a:extLst>
          </p:cNvPr>
          <p:cNvPicPr>
            <a:picLocks noChangeAspect="1"/>
          </p:cNvPicPr>
          <p:nvPr/>
        </p:nvPicPr>
        <p:blipFill>
          <a:blip r:embed="rId4"/>
          <a:stretch>
            <a:fillRect/>
          </a:stretch>
        </p:blipFill>
        <p:spPr>
          <a:xfrm>
            <a:off x="9999021" y="3473296"/>
            <a:ext cx="1827204" cy="2703667"/>
          </a:xfrm>
          <a:prstGeom prst="rect">
            <a:avLst/>
          </a:prstGeom>
          <a:ln>
            <a:solidFill>
              <a:schemeClr val="accent6">
                <a:lumMod val="50000"/>
              </a:schemeClr>
            </a:solidFill>
          </a:ln>
        </p:spPr>
      </p:pic>
      <p:pic>
        <p:nvPicPr>
          <p:cNvPr id="18" name="Afbeelding 17">
            <a:hlinkClick r:id="rId3"/>
            <a:extLst>
              <a:ext uri="{FF2B5EF4-FFF2-40B4-BE49-F238E27FC236}">
                <a16:creationId xmlns:a16="http://schemas.microsoft.com/office/drawing/2014/main" id="{422FA688-2D97-469C-B80C-A8F98F3B8626}"/>
              </a:ext>
            </a:extLst>
          </p:cNvPr>
          <p:cNvPicPr>
            <a:picLocks noChangeAspect="1"/>
          </p:cNvPicPr>
          <p:nvPr/>
        </p:nvPicPr>
        <p:blipFill>
          <a:blip r:embed="rId5"/>
          <a:stretch>
            <a:fillRect/>
          </a:stretch>
        </p:blipFill>
        <p:spPr>
          <a:xfrm>
            <a:off x="8641300" y="2121462"/>
            <a:ext cx="1794022" cy="2703667"/>
          </a:xfrm>
          <a:prstGeom prst="rect">
            <a:avLst/>
          </a:prstGeom>
          <a:ln>
            <a:solidFill>
              <a:schemeClr val="accent6">
                <a:lumMod val="50000"/>
              </a:schemeClr>
            </a:solidFill>
          </a:ln>
        </p:spPr>
      </p:pic>
      <p:sp>
        <p:nvSpPr>
          <p:cNvPr id="2" name="Titel 1">
            <a:extLst>
              <a:ext uri="{FF2B5EF4-FFF2-40B4-BE49-F238E27FC236}">
                <a16:creationId xmlns:a16="http://schemas.microsoft.com/office/drawing/2014/main" id="{4D6A8B49-4AEA-4BA3-80D9-623C07949BB7}"/>
              </a:ext>
            </a:extLst>
          </p:cNvPr>
          <p:cNvSpPr>
            <a:spLocks noGrp="1"/>
          </p:cNvSpPr>
          <p:nvPr>
            <p:ph type="title"/>
          </p:nvPr>
        </p:nvSpPr>
        <p:spPr/>
        <p:txBody>
          <a:bodyPr/>
          <a:lstStyle/>
          <a:p>
            <a:r>
              <a:rPr lang="nl-NL" dirty="0"/>
              <a:t>LCA-rapporten GWW</a:t>
            </a:r>
          </a:p>
        </p:txBody>
      </p:sp>
      <p:sp>
        <p:nvSpPr>
          <p:cNvPr id="4" name="Tijdelijke aanduiding voor dianummer 3">
            <a:extLst>
              <a:ext uri="{FF2B5EF4-FFF2-40B4-BE49-F238E27FC236}">
                <a16:creationId xmlns:a16="http://schemas.microsoft.com/office/drawing/2014/main" id="{A501F134-5873-4CF3-ADD6-59D3E071F982}"/>
              </a:ext>
            </a:extLst>
          </p:cNvPr>
          <p:cNvSpPr>
            <a:spLocks noGrp="1"/>
          </p:cNvSpPr>
          <p:nvPr>
            <p:ph type="sldNum" sz="quarter" idx="12"/>
          </p:nvPr>
        </p:nvSpPr>
        <p:spPr/>
        <p:txBody>
          <a:bodyPr/>
          <a:lstStyle/>
          <a:p>
            <a:fld id="{993A4BE7-94F8-43D0-A956-A40AC5AB901E}" type="slidenum">
              <a:rPr lang="nl-NL" smtClean="0"/>
              <a:t>47</a:t>
            </a:fld>
            <a:endParaRPr lang="nl-NL" dirty="0"/>
          </a:p>
        </p:txBody>
      </p:sp>
      <p:sp>
        <p:nvSpPr>
          <p:cNvPr id="10" name="Tijdelijke aanduiding voor inhoud 9">
            <a:extLst>
              <a:ext uri="{FF2B5EF4-FFF2-40B4-BE49-F238E27FC236}">
                <a16:creationId xmlns:a16="http://schemas.microsoft.com/office/drawing/2014/main" id="{983BA3A7-79C9-49A3-8675-0DFEB1D8A285}"/>
              </a:ext>
            </a:extLst>
          </p:cNvPr>
          <p:cNvSpPr>
            <a:spLocks noGrp="1"/>
          </p:cNvSpPr>
          <p:nvPr>
            <p:ph idx="1"/>
          </p:nvPr>
        </p:nvSpPr>
        <p:spPr>
          <a:xfrm>
            <a:off x="838200" y="1311564"/>
            <a:ext cx="6064405" cy="4865399"/>
          </a:xfrm>
        </p:spPr>
        <p:txBody>
          <a:bodyPr>
            <a:normAutofit lnSpcReduction="10000"/>
          </a:bodyPr>
          <a:lstStyle/>
          <a:p>
            <a:r>
              <a:rPr lang="nl-NL" sz="2400" dirty="0"/>
              <a:t>Downloadbare LCA-rapporten met categorie 3 data GWW: </a:t>
            </a:r>
          </a:p>
          <a:p>
            <a:pPr lvl="1"/>
            <a:r>
              <a:rPr lang="nl-NL" sz="2000" dirty="0"/>
              <a:t>Deel 1, o.a.: baggerwerken, drainage, leidingwerken, bebakening, stalen geleiderails, verlichting</a:t>
            </a:r>
          </a:p>
          <a:p>
            <a:pPr lvl="1"/>
            <a:r>
              <a:rPr lang="nl-NL" sz="2000" dirty="0"/>
              <a:t>Deel 2, o.a.: geluidbeperkende constructies, spoor- en tramwerken</a:t>
            </a:r>
          </a:p>
          <a:p>
            <a:pPr lvl="1"/>
            <a:r>
              <a:rPr lang="nl-NL" sz="2000" dirty="0"/>
              <a:t>Deel 3, o.a.: funderingsconstructies, betonconstructies, staalconstructies, houtconstructies.</a:t>
            </a:r>
          </a:p>
          <a:p>
            <a:pPr lvl="1"/>
            <a:r>
              <a:rPr lang="nl-NL" sz="2000" dirty="0"/>
              <a:t>Deel 4, o.a.: kleine kunstwerken, kust- en oeverwerken.</a:t>
            </a:r>
          </a:p>
          <a:p>
            <a:pPr lvl="1"/>
            <a:r>
              <a:rPr lang="nl-NL" sz="2000" dirty="0"/>
              <a:t>Deel 5, o.a.: bitumineuze verhardingen.</a:t>
            </a:r>
          </a:p>
          <a:p>
            <a:pPr lvl="1"/>
            <a:endParaRPr lang="nl-NL" sz="2000" dirty="0"/>
          </a:p>
          <a:p>
            <a:pPr lvl="1"/>
            <a:r>
              <a:rPr lang="nl-NL" sz="2000" dirty="0"/>
              <a:t>https://milieudatabase.nl/database/nationalemilieudatabase/</a:t>
            </a:r>
          </a:p>
        </p:txBody>
      </p:sp>
      <p:pic>
        <p:nvPicPr>
          <p:cNvPr id="14" name="Afbeelding 13">
            <a:hlinkClick r:id="rId3"/>
            <a:extLst>
              <a:ext uri="{FF2B5EF4-FFF2-40B4-BE49-F238E27FC236}">
                <a16:creationId xmlns:a16="http://schemas.microsoft.com/office/drawing/2014/main" id="{DFC14E8A-F388-4A23-9CD9-A8664DE60DAA}"/>
              </a:ext>
            </a:extLst>
          </p:cNvPr>
          <p:cNvPicPr>
            <a:picLocks noChangeAspect="1"/>
          </p:cNvPicPr>
          <p:nvPr/>
        </p:nvPicPr>
        <p:blipFill>
          <a:blip r:embed="rId6"/>
          <a:stretch>
            <a:fillRect/>
          </a:stretch>
        </p:blipFill>
        <p:spPr>
          <a:xfrm>
            <a:off x="7257462" y="865122"/>
            <a:ext cx="1784540" cy="2608173"/>
          </a:xfrm>
          <a:prstGeom prst="rect">
            <a:avLst/>
          </a:prstGeom>
          <a:ln>
            <a:solidFill>
              <a:schemeClr val="accent6">
                <a:lumMod val="50000"/>
              </a:schemeClr>
            </a:solidFill>
          </a:ln>
        </p:spPr>
      </p:pic>
    </p:spTree>
    <p:extLst>
      <p:ext uri="{BB962C8B-B14F-4D97-AF65-F5344CB8AC3E}">
        <p14:creationId xmlns:p14="http://schemas.microsoft.com/office/powerpoint/2010/main" val="4195466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8774B928-6D61-403D-B056-A46EEFB672DF}"/>
              </a:ext>
            </a:extLst>
          </p:cNvPr>
          <p:cNvPicPr>
            <a:picLocks noChangeAspect="1"/>
          </p:cNvPicPr>
          <p:nvPr/>
        </p:nvPicPr>
        <p:blipFill>
          <a:blip r:embed="rId3"/>
          <a:stretch>
            <a:fillRect/>
          </a:stretch>
        </p:blipFill>
        <p:spPr>
          <a:xfrm>
            <a:off x="9184351" y="3358832"/>
            <a:ext cx="2486025" cy="2476500"/>
          </a:xfrm>
          <a:prstGeom prst="rect">
            <a:avLst/>
          </a:prstGeom>
          <a:ln>
            <a:solidFill>
              <a:srgbClr val="C00000"/>
            </a:solidFill>
          </a:ln>
        </p:spPr>
      </p:pic>
      <p:sp>
        <p:nvSpPr>
          <p:cNvPr id="2" name="Titel 1">
            <a:extLst>
              <a:ext uri="{FF2B5EF4-FFF2-40B4-BE49-F238E27FC236}">
                <a16:creationId xmlns:a16="http://schemas.microsoft.com/office/drawing/2014/main" id="{1D5AC6E4-14A3-4405-8CC8-54C2D6ABD16B}"/>
              </a:ext>
            </a:extLst>
          </p:cNvPr>
          <p:cNvSpPr>
            <a:spLocks noGrp="1"/>
          </p:cNvSpPr>
          <p:nvPr>
            <p:ph type="title"/>
          </p:nvPr>
        </p:nvSpPr>
        <p:spPr/>
        <p:txBody>
          <a:bodyPr>
            <a:normAutofit/>
          </a:bodyPr>
          <a:lstStyle/>
          <a:p>
            <a:r>
              <a:rPr lang="nl-NL" dirty="0"/>
              <a:t>Andere instrumenten (1)</a:t>
            </a:r>
          </a:p>
        </p:txBody>
      </p:sp>
      <p:sp>
        <p:nvSpPr>
          <p:cNvPr id="3" name="Tijdelijke aanduiding voor inhoud 2">
            <a:extLst>
              <a:ext uri="{FF2B5EF4-FFF2-40B4-BE49-F238E27FC236}">
                <a16:creationId xmlns:a16="http://schemas.microsoft.com/office/drawing/2014/main" id="{40E28944-20D6-4BF0-85D1-33755046CB52}"/>
              </a:ext>
            </a:extLst>
          </p:cNvPr>
          <p:cNvSpPr>
            <a:spLocks noGrp="1"/>
          </p:cNvSpPr>
          <p:nvPr>
            <p:ph idx="1"/>
          </p:nvPr>
        </p:nvSpPr>
        <p:spPr>
          <a:xfrm>
            <a:off x="838200" y="1311564"/>
            <a:ext cx="6079958" cy="4865399"/>
          </a:xfrm>
        </p:spPr>
        <p:txBody>
          <a:bodyPr>
            <a:normAutofit/>
          </a:bodyPr>
          <a:lstStyle/>
          <a:p>
            <a:pPr marL="0" indent="0">
              <a:buNone/>
            </a:pPr>
            <a:r>
              <a:rPr lang="nl-NL" sz="2000" b="1" dirty="0">
                <a:latin typeface="Candara" panose="020E0502030303020204" pitchFamily="34" charset="0"/>
              </a:rPr>
              <a:t>Omgevingswijzer en </a:t>
            </a:r>
            <a:r>
              <a:rPr lang="nl-NL" sz="2000" b="1" dirty="0" err="1">
                <a:latin typeface="Candara" panose="020E0502030303020204" pitchFamily="34" charset="0"/>
              </a:rPr>
              <a:t>Ambitieweb</a:t>
            </a:r>
            <a:endParaRPr lang="nl-NL" sz="2000" b="1" dirty="0">
              <a:latin typeface="Candara" panose="020E0502030303020204" pitchFamily="34" charset="0"/>
            </a:endParaRPr>
          </a:p>
          <a:p>
            <a:pPr lvl="1"/>
            <a:endParaRPr lang="nl-NL" sz="2000" b="0" i="0" u="none" strike="noStrike" baseline="0" dirty="0">
              <a:latin typeface="Candara" panose="020E0502030303020204" pitchFamily="34" charset="0"/>
            </a:endParaRPr>
          </a:p>
          <a:p>
            <a:r>
              <a:rPr lang="nl-NL" sz="2000" b="0" i="0" u="none" strike="noStrike" baseline="0" dirty="0">
                <a:latin typeface="Candara" panose="020E0502030303020204" pitchFamily="34" charset="0"/>
              </a:rPr>
              <a:t>Omgevingswijzer: analyse van de impact van een project op de omgeving; gericht op het in beeld krijgen van de stakeholders, hun vragen en ambities.</a:t>
            </a:r>
          </a:p>
          <a:p>
            <a:endParaRPr lang="nl-NL" sz="2000" b="0" i="0" u="none" strike="noStrike" baseline="0" dirty="0">
              <a:latin typeface="Candara" panose="020E0502030303020204" pitchFamily="34" charset="0"/>
            </a:endParaRPr>
          </a:p>
          <a:p>
            <a:r>
              <a:rPr lang="nl-NL" sz="2000" dirty="0" err="1">
                <a:latin typeface="Candara" panose="020E0502030303020204" pitchFamily="34" charset="0"/>
              </a:rPr>
              <a:t>Ambitieweb</a:t>
            </a:r>
            <a:r>
              <a:rPr lang="nl-NL" sz="2000" dirty="0">
                <a:latin typeface="Candara" panose="020E0502030303020204" pitchFamily="34" charset="0"/>
              </a:rPr>
              <a:t>: gericht op het vaststellen van</a:t>
            </a:r>
            <a:r>
              <a:rPr lang="nl-NL" sz="2000" b="0" i="0" u="none" strike="noStrike" baseline="0" dirty="0">
                <a:latin typeface="Candara" panose="020E0502030303020204" pitchFamily="34" charset="0"/>
              </a:rPr>
              <a:t> duurzaamheidsambities van het projecten in samenwerking met de stakeholders</a:t>
            </a:r>
          </a:p>
          <a:p>
            <a:endParaRPr lang="nl-NL" sz="2000" b="0" i="0" u="none" strike="noStrike" baseline="0" dirty="0">
              <a:latin typeface="Candara" panose="020E0502030303020204" pitchFamily="34" charset="0"/>
            </a:endParaRPr>
          </a:p>
          <a:p>
            <a:r>
              <a:rPr lang="nl-NL" sz="2000" dirty="0">
                <a:latin typeface="Candara" panose="020E0502030303020204" pitchFamily="34" charset="0"/>
              </a:rPr>
              <a:t>Nadere info: </a:t>
            </a:r>
            <a:r>
              <a:rPr lang="nl-NL" sz="2000" dirty="0">
                <a:latin typeface="Candara" panose="020E0502030303020204" pitchFamily="34" charset="0"/>
                <a:hlinkClick r:id="rId4"/>
              </a:rPr>
              <a:t>duurzaamgww.nl</a:t>
            </a:r>
            <a:endParaRPr lang="nl-NL" sz="2000" dirty="0">
              <a:latin typeface="Candara" panose="020E0502030303020204" pitchFamily="34" charset="0"/>
            </a:endParaRPr>
          </a:p>
        </p:txBody>
      </p:sp>
      <p:sp>
        <p:nvSpPr>
          <p:cNvPr id="4" name="Tijdelijke aanduiding voor dianummer 3">
            <a:extLst>
              <a:ext uri="{FF2B5EF4-FFF2-40B4-BE49-F238E27FC236}">
                <a16:creationId xmlns:a16="http://schemas.microsoft.com/office/drawing/2014/main" id="{2D4EF327-3CC8-4FD3-866F-388E4CB51F1B}"/>
              </a:ext>
            </a:extLst>
          </p:cNvPr>
          <p:cNvSpPr>
            <a:spLocks noGrp="1"/>
          </p:cNvSpPr>
          <p:nvPr>
            <p:ph type="sldNum" sz="quarter" idx="12"/>
          </p:nvPr>
        </p:nvSpPr>
        <p:spPr/>
        <p:txBody>
          <a:bodyPr/>
          <a:lstStyle/>
          <a:p>
            <a:fld id="{993A4BE7-94F8-43D0-A956-A40AC5AB901E}" type="slidenum">
              <a:rPr lang="nl-NL" smtClean="0"/>
              <a:t>48</a:t>
            </a:fld>
            <a:endParaRPr lang="nl-NL" dirty="0"/>
          </a:p>
        </p:txBody>
      </p:sp>
      <p:pic>
        <p:nvPicPr>
          <p:cNvPr id="6" name="Afbeelding 5">
            <a:extLst>
              <a:ext uri="{FF2B5EF4-FFF2-40B4-BE49-F238E27FC236}">
                <a16:creationId xmlns:a16="http://schemas.microsoft.com/office/drawing/2014/main" id="{870B0802-DA30-468D-B4BE-83D5FA970EC7}"/>
              </a:ext>
            </a:extLst>
          </p:cNvPr>
          <p:cNvPicPr>
            <a:picLocks noChangeAspect="1"/>
          </p:cNvPicPr>
          <p:nvPr/>
        </p:nvPicPr>
        <p:blipFill>
          <a:blip r:embed="rId5"/>
          <a:stretch>
            <a:fillRect/>
          </a:stretch>
        </p:blipFill>
        <p:spPr>
          <a:xfrm>
            <a:off x="7051255" y="1298930"/>
            <a:ext cx="2733675" cy="2505075"/>
          </a:xfrm>
          <a:prstGeom prst="rect">
            <a:avLst/>
          </a:prstGeom>
          <a:ln>
            <a:solidFill>
              <a:srgbClr val="C00000"/>
            </a:solidFill>
          </a:ln>
        </p:spPr>
      </p:pic>
      <p:sp>
        <p:nvSpPr>
          <p:cNvPr id="13" name="Tekstvak 12">
            <a:extLst>
              <a:ext uri="{FF2B5EF4-FFF2-40B4-BE49-F238E27FC236}">
                <a16:creationId xmlns:a16="http://schemas.microsoft.com/office/drawing/2014/main" id="{59BED282-1E7F-4FDF-9DF2-FD7FB9EA2FEA}"/>
              </a:ext>
            </a:extLst>
          </p:cNvPr>
          <p:cNvSpPr txBox="1"/>
          <p:nvPr/>
        </p:nvSpPr>
        <p:spPr>
          <a:xfrm>
            <a:off x="8397791" y="5869186"/>
            <a:ext cx="3380873" cy="307777"/>
          </a:xfrm>
          <a:prstGeom prst="rect">
            <a:avLst/>
          </a:prstGeom>
          <a:noFill/>
        </p:spPr>
        <p:txBody>
          <a:bodyPr wrap="square" rtlCol="0">
            <a:spAutoFit/>
          </a:bodyPr>
          <a:lstStyle/>
          <a:p>
            <a:r>
              <a:rPr lang="nl-NL" sz="1400" b="0" i="1" dirty="0">
                <a:effectLst/>
                <a:latin typeface="Candara" panose="020E0502030303020204" pitchFamily="34" charset="0"/>
              </a:rPr>
              <a:t>Bron: Aanpak-Duurzaam-GWW-schema.pdf</a:t>
            </a:r>
            <a:endParaRPr lang="nl-NL" dirty="0"/>
          </a:p>
        </p:txBody>
      </p:sp>
    </p:spTree>
    <p:extLst>
      <p:ext uri="{BB962C8B-B14F-4D97-AF65-F5344CB8AC3E}">
        <p14:creationId xmlns:p14="http://schemas.microsoft.com/office/powerpoint/2010/main" val="13862397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5AC6E4-14A3-4405-8CC8-54C2D6ABD16B}"/>
              </a:ext>
            </a:extLst>
          </p:cNvPr>
          <p:cNvSpPr>
            <a:spLocks noGrp="1"/>
          </p:cNvSpPr>
          <p:nvPr>
            <p:ph type="title"/>
          </p:nvPr>
        </p:nvSpPr>
        <p:spPr/>
        <p:txBody>
          <a:bodyPr>
            <a:normAutofit/>
          </a:bodyPr>
          <a:lstStyle/>
          <a:p>
            <a:r>
              <a:rPr lang="nl-NL" dirty="0"/>
              <a:t>Andere instrumenten (2)</a:t>
            </a:r>
          </a:p>
        </p:txBody>
      </p:sp>
      <p:sp>
        <p:nvSpPr>
          <p:cNvPr id="3" name="Tijdelijke aanduiding voor inhoud 2">
            <a:extLst>
              <a:ext uri="{FF2B5EF4-FFF2-40B4-BE49-F238E27FC236}">
                <a16:creationId xmlns:a16="http://schemas.microsoft.com/office/drawing/2014/main" id="{40E28944-20D6-4BF0-85D1-33755046CB52}"/>
              </a:ext>
            </a:extLst>
          </p:cNvPr>
          <p:cNvSpPr>
            <a:spLocks noGrp="1"/>
          </p:cNvSpPr>
          <p:nvPr>
            <p:ph idx="1"/>
          </p:nvPr>
        </p:nvSpPr>
        <p:spPr>
          <a:xfrm>
            <a:off x="838199" y="1311564"/>
            <a:ext cx="6597317" cy="4865399"/>
          </a:xfrm>
        </p:spPr>
        <p:txBody>
          <a:bodyPr vert="horz" lIns="91440" tIns="45720" rIns="91440" bIns="45720" rtlCol="0" anchor="t">
            <a:normAutofit/>
          </a:bodyPr>
          <a:lstStyle/>
          <a:p>
            <a:pPr marL="0" indent="0">
              <a:spcBef>
                <a:spcPts val="0"/>
              </a:spcBef>
              <a:buNone/>
            </a:pPr>
            <a:r>
              <a:rPr lang="nl-NL" sz="2400" b="1" dirty="0"/>
              <a:t>CO₂ prestatieladder en CO₂-footprint</a:t>
            </a:r>
          </a:p>
          <a:p>
            <a:pPr>
              <a:spcBef>
                <a:spcPts val="0"/>
              </a:spcBef>
            </a:pPr>
            <a:endParaRPr lang="nl-NL" sz="2000" dirty="0">
              <a:latin typeface="Candara" panose="020E0502030303020204" pitchFamily="34" charset="0"/>
            </a:endParaRPr>
          </a:p>
          <a:p>
            <a:pPr>
              <a:spcBef>
                <a:spcPts val="0"/>
              </a:spcBef>
            </a:pPr>
            <a:r>
              <a:rPr lang="nl-NL" sz="2000" b="0" i="0" u="none" strike="noStrike" baseline="0" dirty="0">
                <a:latin typeface="Candara" panose="020E0502030303020204" pitchFamily="34" charset="0"/>
              </a:rPr>
              <a:t>De CO₂-Prestatieladder wil de CO₂-reductie in bedrijven substantieel verhogen, zowel binnen de bedrijfsvoering en als in de keten.</a:t>
            </a:r>
          </a:p>
          <a:p>
            <a:pPr lvl="1">
              <a:spcBef>
                <a:spcPts val="0"/>
              </a:spcBef>
            </a:pPr>
            <a:endParaRPr lang="nl-NL" sz="2000" dirty="0">
              <a:latin typeface="Candara" panose="020E0502030303020204" pitchFamily="34" charset="0"/>
            </a:endParaRPr>
          </a:p>
          <a:p>
            <a:pPr>
              <a:spcBef>
                <a:spcPts val="0"/>
              </a:spcBef>
            </a:pPr>
            <a:r>
              <a:rPr lang="nl-NL" sz="2000" dirty="0">
                <a:latin typeface="Candara"/>
              </a:rPr>
              <a:t>CO₂-footprint of </a:t>
            </a:r>
            <a:r>
              <a:rPr lang="nl-NL" sz="2000" b="0" i="0" dirty="0">
                <a:effectLst/>
                <a:latin typeface="Candara"/>
              </a:rPr>
              <a:t>CO</a:t>
            </a:r>
            <a:r>
              <a:rPr lang="nl-NL" sz="2000" b="0" i="0" baseline="-25000" dirty="0">
                <a:effectLst/>
                <a:latin typeface="Candara"/>
              </a:rPr>
              <a:t>2</a:t>
            </a:r>
            <a:r>
              <a:rPr lang="nl-NL" sz="2000" b="0" i="0" dirty="0">
                <a:effectLst/>
                <a:latin typeface="Candara"/>
              </a:rPr>
              <a:t>-voetafdruk berekent de totale uitstoot van broeikasgassen van een mens, een organisatie, een product of een dienst bij alle activiteiten (</a:t>
            </a:r>
            <a:r>
              <a:rPr lang="nl-NL" sz="2000" dirty="0">
                <a:latin typeface="Candara"/>
              </a:rPr>
              <a:t>energiegebruik</a:t>
            </a:r>
            <a:r>
              <a:rPr lang="nl-NL" sz="2000" b="0" i="0" dirty="0">
                <a:effectLst/>
                <a:latin typeface="Candara"/>
              </a:rPr>
              <a:t>, mobiliteit, transport, opslag, etc.). </a:t>
            </a:r>
            <a:r>
              <a:rPr lang="nl-NL" sz="2000" dirty="0">
                <a:latin typeface="Candara"/>
              </a:rPr>
              <a:t>CO₂ footprint is een onderdeel van de ladder.</a:t>
            </a:r>
          </a:p>
          <a:p>
            <a:pPr lvl="1">
              <a:spcBef>
                <a:spcPts val="0"/>
              </a:spcBef>
            </a:pPr>
            <a:endParaRPr lang="nl-NL" sz="2000" dirty="0">
              <a:latin typeface="Candara" panose="020E0502030303020204" pitchFamily="34" charset="0"/>
            </a:endParaRPr>
          </a:p>
          <a:p>
            <a:pPr>
              <a:spcBef>
                <a:spcPts val="0"/>
              </a:spcBef>
            </a:pPr>
            <a:r>
              <a:rPr lang="nl-NL" sz="2000" dirty="0">
                <a:latin typeface="Candara" panose="020E0502030303020204" pitchFamily="34" charset="0"/>
              </a:rPr>
              <a:t>Biedt gunning voordeel in het aanbestedingsproces.</a:t>
            </a:r>
          </a:p>
          <a:p>
            <a:pPr>
              <a:spcBef>
                <a:spcPts val="0"/>
              </a:spcBef>
            </a:pPr>
            <a:endParaRPr lang="nl-NL" sz="2000" dirty="0">
              <a:latin typeface="Candara" panose="020E0502030303020204" pitchFamily="34" charset="0"/>
            </a:endParaRPr>
          </a:p>
          <a:p>
            <a:pPr>
              <a:spcBef>
                <a:spcPts val="0"/>
              </a:spcBef>
            </a:pPr>
            <a:r>
              <a:rPr lang="nl-NL" sz="2000" dirty="0">
                <a:latin typeface="Candara" panose="020E0502030303020204" pitchFamily="34" charset="0"/>
              </a:rPr>
              <a:t>Nadere info: </a:t>
            </a:r>
            <a:r>
              <a:rPr lang="nl-NL" sz="2000" dirty="0">
                <a:latin typeface="Candara" panose="020E0502030303020204" pitchFamily="34" charset="0"/>
                <a:hlinkClick r:id="rId3"/>
              </a:rPr>
              <a:t>CO₂-prestatieladder</a:t>
            </a:r>
            <a:endParaRPr lang="nl-NL" sz="2000" dirty="0">
              <a:latin typeface="Candara" panose="020E0502030303020204" pitchFamily="34" charset="0"/>
            </a:endParaRPr>
          </a:p>
          <a:p>
            <a:pPr marL="0" indent="0">
              <a:spcBef>
                <a:spcPts val="0"/>
              </a:spcBef>
              <a:buNone/>
            </a:pPr>
            <a:endParaRPr lang="nl-NL" sz="2000" dirty="0">
              <a:latin typeface="Candara" panose="020E0502030303020204" pitchFamily="34" charset="0"/>
            </a:endParaRPr>
          </a:p>
          <a:p>
            <a:pPr lvl="1"/>
            <a:endParaRPr lang="nl-NL" sz="2000" dirty="0">
              <a:latin typeface="Candara" panose="020E0502030303020204" pitchFamily="34" charset="0"/>
            </a:endParaRPr>
          </a:p>
        </p:txBody>
      </p:sp>
      <p:sp>
        <p:nvSpPr>
          <p:cNvPr id="4" name="Tijdelijke aanduiding voor dianummer 3">
            <a:extLst>
              <a:ext uri="{FF2B5EF4-FFF2-40B4-BE49-F238E27FC236}">
                <a16:creationId xmlns:a16="http://schemas.microsoft.com/office/drawing/2014/main" id="{2D4EF327-3CC8-4FD3-866F-388E4CB51F1B}"/>
              </a:ext>
            </a:extLst>
          </p:cNvPr>
          <p:cNvSpPr>
            <a:spLocks noGrp="1"/>
          </p:cNvSpPr>
          <p:nvPr>
            <p:ph type="sldNum" sz="quarter" idx="12"/>
          </p:nvPr>
        </p:nvSpPr>
        <p:spPr/>
        <p:txBody>
          <a:bodyPr/>
          <a:lstStyle/>
          <a:p>
            <a:fld id="{993A4BE7-94F8-43D0-A956-A40AC5AB901E}" type="slidenum">
              <a:rPr lang="nl-NL" smtClean="0"/>
              <a:t>49</a:t>
            </a:fld>
            <a:endParaRPr lang="nl-NL" dirty="0"/>
          </a:p>
        </p:txBody>
      </p:sp>
      <p:pic>
        <p:nvPicPr>
          <p:cNvPr id="9" name="Afbeelding 8">
            <a:extLst>
              <a:ext uri="{FF2B5EF4-FFF2-40B4-BE49-F238E27FC236}">
                <a16:creationId xmlns:a16="http://schemas.microsoft.com/office/drawing/2014/main" id="{4AF8B67F-2606-47E3-8AED-88CA86B73338}"/>
              </a:ext>
            </a:extLst>
          </p:cNvPr>
          <p:cNvPicPr>
            <a:picLocks noChangeAspect="1"/>
          </p:cNvPicPr>
          <p:nvPr/>
        </p:nvPicPr>
        <p:blipFill>
          <a:blip r:embed="rId4"/>
          <a:stretch>
            <a:fillRect/>
          </a:stretch>
        </p:blipFill>
        <p:spPr>
          <a:xfrm>
            <a:off x="7603892" y="1825934"/>
            <a:ext cx="4271277" cy="2784390"/>
          </a:xfrm>
          <a:prstGeom prst="rect">
            <a:avLst/>
          </a:prstGeom>
        </p:spPr>
      </p:pic>
      <p:pic>
        <p:nvPicPr>
          <p:cNvPr id="11" name="Afbeelding 10">
            <a:extLst>
              <a:ext uri="{FF2B5EF4-FFF2-40B4-BE49-F238E27FC236}">
                <a16:creationId xmlns:a16="http://schemas.microsoft.com/office/drawing/2014/main" id="{19716869-0773-4946-BEA4-08AB1600548A}"/>
              </a:ext>
            </a:extLst>
          </p:cNvPr>
          <p:cNvPicPr>
            <a:picLocks noChangeAspect="1"/>
          </p:cNvPicPr>
          <p:nvPr/>
        </p:nvPicPr>
        <p:blipFill>
          <a:blip r:embed="rId5"/>
          <a:stretch>
            <a:fillRect/>
          </a:stretch>
        </p:blipFill>
        <p:spPr>
          <a:xfrm>
            <a:off x="7527808" y="1304064"/>
            <a:ext cx="2211722" cy="459675"/>
          </a:xfrm>
          <a:prstGeom prst="rect">
            <a:avLst/>
          </a:prstGeom>
        </p:spPr>
      </p:pic>
      <p:sp>
        <p:nvSpPr>
          <p:cNvPr id="5" name="Tekstvak 4">
            <a:extLst>
              <a:ext uri="{FF2B5EF4-FFF2-40B4-BE49-F238E27FC236}">
                <a16:creationId xmlns:a16="http://schemas.microsoft.com/office/drawing/2014/main" id="{63F6EA54-DF21-4A98-85B1-EB7D8AA5451A}"/>
              </a:ext>
            </a:extLst>
          </p:cNvPr>
          <p:cNvSpPr txBox="1"/>
          <p:nvPr/>
        </p:nvSpPr>
        <p:spPr>
          <a:xfrm>
            <a:off x="9421687" y="4645948"/>
            <a:ext cx="2549734" cy="338554"/>
          </a:xfrm>
          <a:prstGeom prst="rect">
            <a:avLst/>
          </a:prstGeom>
          <a:noFill/>
        </p:spPr>
        <p:txBody>
          <a:bodyPr wrap="square" rtlCol="0">
            <a:spAutoFit/>
          </a:bodyPr>
          <a:lstStyle/>
          <a:p>
            <a:r>
              <a:rPr lang="nl-NL" sz="1600" i="1" dirty="0">
                <a:latin typeface="Candara" panose="020E0502030303020204" pitchFamily="34" charset="0"/>
              </a:rPr>
              <a:t>Bron: co2-prestatieladder.nl </a:t>
            </a:r>
          </a:p>
        </p:txBody>
      </p:sp>
    </p:spTree>
    <p:extLst>
      <p:ext uri="{BB962C8B-B14F-4D97-AF65-F5344CB8AC3E}">
        <p14:creationId xmlns:p14="http://schemas.microsoft.com/office/powerpoint/2010/main" val="1554782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ndertitel 4">
            <a:extLst>
              <a:ext uri="{FF2B5EF4-FFF2-40B4-BE49-F238E27FC236}">
                <a16:creationId xmlns:a16="http://schemas.microsoft.com/office/drawing/2014/main" id="{9A676643-E7A2-43AD-B54B-1654F91A7980}"/>
              </a:ext>
            </a:extLst>
          </p:cNvPr>
          <p:cNvSpPr>
            <a:spLocks noGrp="1"/>
          </p:cNvSpPr>
          <p:nvPr>
            <p:ph type="subTitle" idx="1"/>
          </p:nvPr>
        </p:nvSpPr>
        <p:spPr>
          <a:xfrm>
            <a:off x="1524000" y="4241434"/>
            <a:ext cx="10080172" cy="1655762"/>
          </a:xfrm>
        </p:spPr>
        <p:txBody>
          <a:bodyPr>
            <a:normAutofit/>
          </a:bodyPr>
          <a:lstStyle/>
          <a:p>
            <a:r>
              <a:rPr lang="nl-NL" sz="3200" b="1" dirty="0">
                <a:solidFill>
                  <a:schemeClr val="accent6">
                    <a:lumMod val="50000"/>
                  </a:schemeClr>
                </a:solidFill>
              </a:rPr>
              <a:t>Op weg naar een duurzame en circulaire bouweconomie</a:t>
            </a:r>
          </a:p>
        </p:txBody>
      </p:sp>
      <p:sp>
        <p:nvSpPr>
          <p:cNvPr id="6" name="Titel 1">
            <a:extLst>
              <a:ext uri="{FF2B5EF4-FFF2-40B4-BE49-F238E27FC236}">
                <a16:creationId xmlns:a16="http://schemas.microsoft.com/office/drawing/2014/main" id="{3C6ECCF2-DBA9-4480-A213-F526BA59227F}"/>
              </a:ext>
            </a:extLst>
          </p:cNvPr>
          <p:cNvSpPr>
            <a:spLocks noGrp="1"/>
          </p:cNvSpPr>
          <p:nvPr>
            <p:ph type="ctrTitle"/>
          </p:nvPr>
        </p:nvSpPr>
        <p:spPr>
          <a:xfrm>
            <a:off x="1524000" y="2453947"/>
            <a:ext cx="9144000" cy="1950105"/>
          </a:xfrm>
        </p:spPr>
        <p:txBody>
          <a:bodyPr>
            <a:normAutofit/>
          </a:bodyPr>
          <a:lstStyle/>
          <a:p>
            <a:r>
              <a:rPr lang="nl-NL" sz="5300" b="1" dirty="0"/>
              <a:t>Milieuprestatie GWW</a:t>
            </a:r>
            <a:br>
              <a:rPr lang="nl-NL" sz="3100" dirty="0"/>
            </a:br>
            <a:endParaRPr lang="nl-NL" sz="3100" dirty="0"/>
          </a:p>
        </p:txBody>
      </p:sp>
    </p:spTree>
    <p:extLst>
      <p:ext uri="{BB962C8B-B14F-4D97-AF65-F5344CB8AC3E}">
        <p14:creationId xmlns:p14="http://schemas.microsoft.com/office/powerpoint/2010/main" val="3029162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ED0F8A-977C-4479-9E4A-B2FD53DDE13B}"/>
              </a:ext>
            </a:extLst>
          </p:cNvPr>
          <p:cNvSpPr>
            <a:spLocks noGrp="1"/>
          </p:cNvSpPr>
          <p:nvPr>
            <p:ph type="title"/>
          </p:nvPr>
        </p:nvSpPr>
        <p:spPr/>
        <p:txBody>
          <a:bodyPr/>
          <a:lstStyle/>
          <a:p>
            <a:r>
              <a:rPr lang="nl-NL" dirty="0"/>
              <a:t>Andere instrumenten (3)</a:t>
            </a:r>
          </a:p>
        </p:txBody>
      </p:sp>
      <p:sp>
        <p:nvSpPr>
          <p:cNvPr id="3" name="Tijdelijke aanduiding voor inhoud 2">
            <a:extLst>
              <a:ext uri="{FF2B5EF4-FFF2-40B4-BE49-F238E27FC236}">
                <a16:creationId xmlns:a16="http://schemas.microsoft.com/office/drawing/2014/main" id="{1A6BFE46-A836-417F-99E9-92C0CDBF44AB}"/>
              </a:ext>
            </a:extLst>
          </p:cNvPr>
          <p:cNvSpPr>
            <a:spLocks noGrp="1"/>
          </p:cNvSpPr>
          <p:nvPr>
            <p:ph idx="1"/>
          </p:nvPr>
        </p:nvSpPr>
        <p:spPr>
          <a:xfrm>
            <a:off x="838200" y="1200706"/>
            <a:ext cx="6958263" cy="5155644"/>
          </a:xfrm>
        </p:spPr>
        <p:txBody>
          <a:bodyPr>
            <a:noAutofit/>
          </a:bodyPr>
          <a:lstStyle/>
          <a:p>
            <a:pPr marL="0" indent="0">
              <a:buNone/>
            </a:pPr>
            <a:r>
              <a:rPr lang="nl-NL" sz="2000" b="1" dirty="0">
                <a:latin typeface="Candara" panose="020E0502030303020204" pitchFamily="34" charset="0"/>
              </a:rPr>
              <a:t>Losmaakbaarheidsindex</a:t>
            </a:r>
          </a:p>
          <a:p>
            <a:pPr marL="0" indent="0">
              <a:buNone/>
            </a:pPr>
            <a:endParaRPr lang="nl-NL" sz="2000" b="1" dirty="0">
              <a:latin typeface="Candara" panose="020E0502030303020204" pitchFamily="34" charset="0"/>
            </a:endParaRPr>
          </a:p>
          <a:p>
            <a:pPr algn="l" fontAlgn="base">
              <a:lnSpc>
                <a:spcPct val="108000"/>
              </a:lnSpc>
              <a:spcBef>
                <a:spcPts val="0"/>
              </a:spcBef>
            </a:pPr>
            <a:r>
              <a:rPr lang="nl-NL" sz="2000" dirty="0">
                <a:latin typeface="Candara" panose="020E0502030303020204" pitchFamily="34" charset="0"/>
              </a:rPr>
              <a:t>B</a:t>
            </a:r>
            <a:r>
              <a:rPr lang="nl-NL" sz="2000" b="0" i="0" dirty="0">
                <a:effectLst/>
                <a:latin typeface="Candara" panose="020E0502030303020204" pitchFamily="34" charset="0"/>
              </a:rPr>
              <a:t>ouwwerken bestaan uit een verzameling van verbindingen. De mate waarin deze verbindingen verbroken kunnen worden, zodat een object de functie kan behouden en hoogwaardig hergebruik realiseerbaar is, bepaalt de mate (graad) van losmaakbaarheid.</a:t>
            </a:r>
          </a:p>
          <a:p>
            <a:pPr algn="l" fontAlgn="base">
              <a:lnSpc>
                <a:spcPct val="108000"/>
              </a:lnSpc>
              <a:spcBef>
                <a:spcPts val="0"/>
              </a:spcBef>
            </a:pPr>
            <a:r>
              <a:rPr lang="nl-NL" sz="2000" dirty="0">
                <a:latin typeface="Candara" panose="020E0502030303020204" pitchFamily="34" charset="0"/>
              </a:rPr>
              <a:t>D</a:t>
            </a:r>
            <a:r>
              <a:rPr lang="nl-NL" sz="2000" b="0" i="0" dirty="0">
                <a:effectLst/>
                <a:latin typeface="Candara" panose="020E0502030303020204" pitchFamily="34" charset="0"/>
              </a:rPr>
              <a:t>e losmaakbaarheidsindex (LI) wordt bepaald door 4 technische factoren:</a:t>
            </a:r>
          </a:p>
          <a:p>
            <a:pPr lvl="1" fontAlgn="base">
              <a:lnSpc>
                <a:spcPct val="108000"/>
              </a:lnSpc>
              <a:spcBef>
                <a:spcPts val="0"/>
              </a:spcBef>
            </a:pPr>
            <a:r>
              <a:rPr lang="nl-NL" sz="2000" b="0" i="0" dirty="0">
                <a:effectLst/>
                <a:latin typeface="Candara" panose="020E0502030303020204" pitchFamily="34" charset="0"/>
              </a:rPr>
              <a:t>Type verbinding;</a:t>
            </a:r>
          </a:p>
          <a:p>
            <a:pPr lvl="1" fontAlgn="base">
              <a:lnSpc>
                <a:spcPct val="108000"/>
              </a:lnSpc>
              <a:spcBef>
                <a:spcPts val="0"/>
              </a:spcBef>
            </a:pPr>
            <a:r>
              <a:rPr lang="nl-NL" sz="2000" b="0" i="0" dirty="0">
                <a:effectLst/>
                <a:latin typeface="Candara" panose="020E0502030303020204" pitchFamily="34" charset="0"/>
              </a:rPr>
              <a:t>Toegankelijkheid van de verbinding;</a:t>
            </a:r>
          </a:p>
          <a:p>
            <a:pPr lvl="1" fontAlgn="base">
              <a:lnSpc>
                <a:spcPct val="108000"/>
              </a:lnSpc>
              <a:spcBef>
                <a:spcPts val="0"/>
              </a:spcBef>
            </a:pPr>
            <a:r>
              <a:rPr lang="nl-NL" sz="2000" b="0" i="0" dirty="0">
                <a:effectLst/>
                <a:latin typeface="Candara" panose="020E0502030303020204" pitchFamily="34" charset="0"/>
              </a:rPr>
              <a:t>Vorminsluiting;</a:t>
            </a:r>
          </a:p>
          <a:p>
            <a:pPr lvl="1" fontAlgn="base">
              <a:lnSpc>
                <a:spcPct val="108000"/>
              </a:lnSpc>
              <a:spcBef>
                <a:spcPts val="0"/>
              </a:spcBef>
            </a:pPr>
            <a:r>
              <a:rPr lang="nl-NL" sz="2000" b="0" i="0" dirty="0">
                <a:effectLst/>
                <a:latin typeface="Candara" panose="020E0502030303020204" pitchFamily="34" charset="0"/>
              </a:rPr>
              <a:t>Doorkruisingen.</a:t>
            </a:r>
          </a:p>
          <a:p>
            <a:pPr>
              <a:lnSpc>
                <a:spcPct val="108000"/>
              </a:lnSpc>
              <a:spcBef>
                <a:spcPts val="0"/>
              </a:spcBef>
            </a:pPr>
            <a:r>
              <a:rPr lang="nl-NL" sz="2000" dirty="0">
                <a:latin typeface="Candara" panose="020E0502030303020204" pitchFamily="34" charset="0"/>
              </a:rPr>
              <a:t>Voor GWW in ontwikkeling.</a:t>
            </a:r>
          </a:p>
        </p:txBody>
      </p:sp>
      <p:sp>
        <p:nvSpPr>
          <p:cNvPr id="4" name="Tijdelijke aanduiding voor dianummer 3">
            <a:extLst>
              <a:ext uri="{FF2B5EF4-FFF2-40B4-BE49-F238E27FC236}">
                <a16:creationId xmlns:a16="http://schemas.microsoft.com/office/drawing/2014/main" id="{46CB2AF8-BA8A-4533-A8A9-06A5841D2EDF}"/>
              </a:ext>
            </a:extLst>
          </p:cNvPr>
          <p:cNvSpPr>
            <a:spLocks noGrp="1"/>
          </p:cNvSpPr>
          <p:nvPr>
            <p:ph type="sldNum" sz="quarter" idx="12"/>
          </p:nvPr>
        </p:nvSpPr>
        <p:spPr/>
        <p:txBody>
          <a:bodyPr/>
          <a:lstStyle/>
          <a:p>
            <a:fld id="{993A4BE7-94F8-43D0-A956-A40AC5AB901E}" type="slidenum">
              <a:rPr lang="nl-NL" smtClean="0"/>
              <a:t>50</a:t>
            </a:fld>
            <a:endParaRPr lang="nl-NL" dirty="0"/>
          </a:p>
        </p:txBody>
      </p:sp>
      <p:pic>
        <p:nvPicPr>
          <p:cNvPr id="6" name="Afbeelding 5">
            <a:extLst>
              <a:ext uri="{FF2B5EF4-FFF2-40B4-BE49-F238E27FC236}">
                <a16:creationId xmlns:a16="http://schemas.microsoft.com/office/drawing/2014/main" id="{491B8E31-0F26-46E7-AF63-58354DB6A4CD}"/>
              </a:ext>
            </a:extLst>
          </p:cNvPr>
          <p:cNvPicPr>
            <a:picLocks noChangeAspect="1"/>
          </p:cNvPicPr>
          <p:nvPr/>
        </p:nvPicPr>
        <p:blipFill>
          <a:blip r:embed="rId3"/>
          <a:stretch>
            <a:fillRect/>
          </a:stretch>
        </p:blipFill>
        <p:spPr>
          <a:xfrm>
            <a:off x="8044171" y="1200705"/>
            <a:ext cx="3876057" cy="4618280"/>
          </a:xfrm>
          <a:prstGeom prst="rect">
            <a:avLst/>
          </a:prstGeom>
        </p:spPr>
      </p:pic>
      <p:sp>
        <p:nvSpPr>
          <p:cNvPr id="7" name="Tekstvak 6">
            <a:extLst>
              <a:ext uri="{FF2B5EF4-FFF2-40B4-BE49-F238E27FC236}">
                <a16:creationId xmlns:a16="http://schemas.microsoft.com/office/drawing/2014/main" id="{C7E8AC0F-6B15-4BA4-9902-C7243F6608E1}"/>
              </a:ext>
            </a:extLst>
          </p:cNvPr>
          <p:cNvSpPr txBox="1"/>
          <p:nvPr/>
        </p:nvSpPr>
        <p:spPr>
          <a:xfrm>
            <a:off x="10656448" y="5830895"/>
            <a:ext cx="1394703" cy="338554"/>
          </a:xfrm>
          <a:prstGeom prst="rect">
            <a:avLst/>
          </a:prstGeom>
          <a:noFill/>
        </p:spPr>
        <p:txBody>
          <a:bodyPr wrap="square" rtlCol="0">
            <a:spAutoFit/>
          </a:bodyPr>
          <a:lstStyle/>
          <a:p>
            <a:r>
              <a:rPr lang="nl-NL" sz="1600" i="1" dirty="0">
                <a:latin typeface="Candara" panose="020E0502030303020204" pitchFamily="34" charset="0"/>
              </a:rPr>
              <a:t>Bron: dgbc.nl </a:t>
            </a:r>
          </a:p>
        </p:txBody>
      </p:sp>
    </p:spTree>
    <p:extLst>
      <p:ext uri="{BB962C8B-B14F-4D97-AF65-F5344CB8AC3E}">
        <p14:creationId xmlns:p14="http://schemas.microsoft.com/office/powerpoint/2010/main" val="10711309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ED0F8A-977C-4479-9E4A-B2FD53DDE13B}"/>
              </a:ext>
            </a:extLst>
          </p:cNvPr>
          <p:cNvSpPr>
            <a:spLocks noGrp="1"/>
          </p:cNvSpPr>
          <p:nvPr>
            <p:ph type="title"/>
          </p:nvPr>
        </p:nvSpPr>
        <p:spPr/>
        <p:txBody>
          <a:bodyPr/>
          <a:lstStyle/>
          <a:p>
            <a:r>
              <a:rPr lang="nl-NL" dirty="0"/>
              <a:t>Andere instrumenten (4)</a:t>
            </a:r>
          </a:p>
        </p:txBody>
      </p:sp>
      <p:sp>
        <p:nvSpPr>
          <p:cNvPr id="3" name="Tijdelijke aanduiding voor inhoud 2">
            <a:extLst>
              <a:ext uri="{FF2B5EF4-FFF2-40B4-BE49-F238E27FC236}">
                <a16:creationId xmlns:a16="http://schemas.microsoft.com/office/drawing/2014/main" id="{1A6BFE46-A836-417F-99E9-92C0CDBF44AB}"/>
              </a:ext>
            </a:extLst>
          </p:cNvPr>
          <p:cNvSpPr>
            <a:spLocks noGrp="1"/>
          </p:cNvSpPr>
          <p:nvPr>
            <p:ph idx="1"/>
          </p:nvPr>
        </p:nvSpPr>
        <p:spPr>
          <a:xfrm>
            <a:off x="838200" y="1200705"/>
            <a:ext cx="6040813" cy="5067747"/>
          </a:xfrm>
        </p:spPr>
        <p:txBody>
          <a:bodyPr vert="horz" lIns="91440" tIns="45720" rIns="91440" bIns="45720" rtlCol="0" anchor="t">
            <a:noAutofit/>
          </a:bodyPr>
          <a:lstStyle/>
          <a:p>
            <a:pPr marL="0" indent="0">
              <a:buNone/>
            </a:pPr>
            <a:r>
              <a:rPr lang="nl-NL" sz="2000" b="1" dirty="0" err="1">
                <a:latin typeface="Candara"/>
              </a:rPr>
              <a:t>Toolbox</a:t>
            </a:r>
            <a:r>
              <a:rPr lang="nl-NL" sz="2000" b="1" dirty="0">
                <a:latin typeface="Candara"/>
              </a:rPr>
              <a:t> </a:t>
            </a:r>
            <a:r>
              <a:rPr lang="nl-NL" sz="2000" b="1" dirty="0" err="1">
                <a:latin typeface="Candara"/>
              </a:rPr>
              <a:t>natuurinclusief</a:t>
            </a:r>
            <a:r>
              <a:rPr lang="nl-NL" sz="2000" b="1" dirty="0">
                <a:latin typeface="Candara"/>
              </a:rPr>
              <a:t> bouwen</a:t>
            </a:r>
          </a:p>
          <a:p>
            <a:pPr marL="0" indent="0">
              <a:buNone/>
            </a:pPr>
            <a:endParaRPr lang="nl-NL" sz="2000" b="1" dirty="0">
              <a:latin typeface="Candara" panose="020E0502030303020204" pitchFamily="34" charset="0"/>
            </a:endParaRPr>
          </a:p>
          <a:p>
            <a:pPr algn="l" fontAlgn="base">
              <a:lnSpc>
                <a:spcPct val="108000"/>
              </a:lnSpc>
              <a:spcBef>
                <a:spcPts val="0"/>
              </a:spcBef>
            </a:pPr>
            <a:r>
              <a:rPr lang="nl-NL" sz="2000" dirty="0">
                <a:latin typeface="Candara" panose="020E0502030303020204" pitchFamily="34" charset="0"/>
              </a:rPr>
              <a:t>Natuur inclusief bouwen is erop gericht om de natuur te integreren in de gebouwde omgeving. Stedelijk groen draagt bij een prettige en gezonde leefomgeving, zorgt voor biodiversiteit, zuivert de lucht, draagt bij tot het verminderen van zomerhitte.</a:t>
            </a:r>
          </a:p>
          <a:p>
            <a:pPr algn="l" fontAlgn="base">
              <a:lnSpc>
                <a:spcPct val="108000"/>
              </a:lnSpc>
              <a:spcBef>
                <a:spcPts val="0"/>
              </a:spcBef>
            </a:pPr>
            <a:endParaRPr lang="nl-NL" sz="2000" b="0" i="0" dirty="0">
              <a:effectLst/>
              <a:latin typeface="Candara" panose="020E0502030303020204" pitchFamily="34" charset="0"/>
            </a:endParaRPr>
          </a:p>
          <a:p>
            <a:pPr algn="l" fontAlgn="base">
              <a:lnSpc>
                <a:spcPct val="108000"/>
              </a:lnSpc>
              <a:spcBef>
                <a:spcPts val="0"/>
              </a:spcBef>
            </a:pPr>
            <a:r>
              <a:rPr lang="nl-NL" sz="2000" dirty="0">
                <a:latin typeface="Candara" panose="020E0502030303020204" pitchFamily="34" charset="0"/>
              </a:rPr>
              <a:t>Over groene daken &amp; gevels, nestelvoorzieningen, waterdoorlatende bestrating, verlichting, groene en blauwe corridors, etc.</a:t>
            </a:r>
            <a:endParaRPr lang="nl-NL" sz="2000" b="0" i="0" dirty="0">
              <a:effectLst/>
              <a:latin typeface="Candara" panose="020E0502030303020204" pitchFamily="34" charset="0"/>
            </a:endParaRPr>
          </a:p>
          <a:p>
            <a:pPr marL="0" indent="0" algn="l" fontAlgn="base">
              <a:lnSpc>
                <a:spcPct val="108000"/>
              </a:lnSpc>
              <a:spcBef>
                <a:spcPts val="0"/>
              </a:spcBef>
              <a:buNone/>
            </a:pPr>
            <a:endParaRPr lang="nl-NL" sz="2000" dirty="0">
              <a:latin typeface="Candara" panose="020E0502030303020204" pitchFamily="34" charset="0"/>
            </a:endParaRPr>
          </a:p>
        </p:txBody>
      </p:sp>
      <p:sp>
        <p:nvSpPr>
          <p:cNvPr id="4" name="Tijdelijke aanduiding voor dianummer 3">
            <a:extLst>
              <a:ext uri="{FF2B5EF4-FFF2-40B4-BE49-F238E27FC236}">
                <a16:creationId xmlns:a16="http://schemas.microsoft.com/office/drawing/2014/main" id="{46CB2AF8-BA8A-4533-A8A9-06A5841D2EDF}"/>
              </a:ext>
            </a:extLst>
          </p:cNvPr>
          <p:cNvSpPr>
            <a:spLocks noGrp="1"/>
          </p:cNvSpPr>
          <p:nvPr>
            <p:ph type="sldNum" sz="quarter" idx="12"/>
          </p:nvPr>
        </p:nvSpPr>
        <p:spPr/>
        <p:txBody>
          <a:bodyPr/>
          <a:lstStyle/>
          <a:p>
            <a:fld id="{993A4BE7-94F8-43D0-A956-A40AC5AB901E}" type="slidenum">
              <a:rPr lang="nl-NL" smtClean="0"/>
              <a:t>51</a:t>
            </a:fld>
            <a:endParaRPr lang="nl-NL" dirty="0"/>
          </a:p>
        </p:txBody>
      </p:sp>
      <p:sp>
        <p:nvSpPr>
          <p:cNvPr id="7" name="Tekstvak 6">
            <a:extLst>
              <a:ext uri="{FF2B5EF4-FFF2-40B4-BE49-F238E27FC236}">
                <a16:creationId xmlns:a16="http://schemas.microsoft.com/office/drawing/2014/main" id="{D5C23E78-717E-456F-B2F0-B518664282AC}"/>
              </a:ext>
            </a:extLst>
          </p:cNvPr>
          <p:cNvSpPr txBox="1"/>
          <p:nvPr/>
        </p:nvSpPr>
        <p:spPr>
          <a:xfrm>
            <a:off x="9385592" y="4876045"/>
            <a:ext cx="2658019" cy="338554"/>
          </a:xfrm>
          <a:prstGeom prst="rect">
            <a:avLst/>
          </a:prstGeom>
          <a:noFill/>
        </p:spPr>
        <p:txBody>
          <a:bodyPr wrap="square" rtlCol="0">
            <a:spAutoFit/>
          </a:bodyPr>
          <a:lstStyle/>
          <a:p>
            <a:r>
              <a:rPr lang="nl-NL" sz="1600" i="1" dirty="0">
                <a:latin typeface="Candara" panose="020E0502030303020204" pitchFamily="34" charset="0"/>
              </a:rPr>
              <a:t>Bron: bouwnatuurinclusief.nl </a:t>
            </a:r>
          </a:p>
        </p:txBody>
      </p:sp>
      <p:pic>
        <p:nvPicPr>
          <p:cNvPr id="8" name="Afbeelding 7">
            <a:extLst>
              <a:ext uri="{FF2B5EF4-FFF2-40B4-BE49-F238E27FC236}">
                <a16:creationId xmlns:a16="http://schemas.microsoft.com/office/drawing/2014/main" id="{60E4F3CE-C33A-4A64-8A0F-48A877E6EBA7}"/>
              </a:ext>
            </a:extLst>
          </p:cNvPr>
          <p:cNvPicPr>
            <a:picLocks noChangeAspect="1"/>
          </p:cNvPicPr>
          <p:nvPr/>
        </p:nvPicPr>
        <p:blipFill rotWithShape="1">
          <a:blip r:embed="rId3"/>
          <a:srcRect l="15531"/>
          <a:stretch/>
        </p:blipFill>
        <p:spPr>
          <a:xfrm>
            <a:off x="7071518" y="1808728"/>
            <a:ext cx="4884821" cy="2980864"/>
          </a:xfrm>
          <a:prstGeom prst="rect">
            <a:avLst/>
          </a:prstGeom>
        </p:spPr>
      </p:pic>
    </p:spTree>
    <p:extLst>
      <p:ext uri="{BB962C8B-B14F-4D97-AF65-F5344CB8AC3E}">
        <p14:creationId xmlns:p14="http://schemas.microsoft.com/office/powerpoint/2010/main" val="3960045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AC382F4-873B-42E3-9777-D6C3400C72F8}"/>
              </a:ext>
            </a:extLst>
          </p:cNvPr>
          <p:cNvSpPr>
            <a:spLocks noGrp="1"/>
          </p:cNvSpPr>
          <p:nvPr>
            <p:ph type="title"/>
          </p:nvPr>
        </p:nvSpPr>
        <p:spPr>
          <a:xfrm>
            <a:off x="836612" y="987425"/>
            <a:ext cx="3932237" cy="1626243"/>
          </a:xfrm>
        </p:spPr>
        <p:txBody>
          <a:bodyPr>
            <a:normAutofit/>
          </a:bodyPr>
          <a:lstStyle/>
          <a:p>
            <a:r>
              <a:rPr lang="nl-NL" sz="2400" b="1" dirty="0">
                <a:latin typeface="Candara" panose="020E0502030303020204" pitchFamily="34" charset="0"/>
              </a:rPr>
              <a:t>Milieuprestatie GWW </a:t>
            </a:r>
            <a:br>
              <a:rPr lang="nl-NL" sz="3600" b="1" dirty="0">
                <a:latin typeface="Candara" panose="020E0502030303020204" pitchFamily="34" charset="0"/>
              </a:rPr>
            </a:br>
            <a:r>
              <a:rPr lang="nl-NL" sz="3600" b="1" dirty="0">
                <a:latin typeface="Candara" panose="020E0502030303020204" pitchFamily="34" charset="0"/>
              </a:rPr>
              <a:t>Strategie</a:t>
            </a:r>
          </a:p>
        </p:txBody>
      </p:sp>
      <p:sp>
        <p:nvSpPr>
          <p:cNvPr id="12" name="Tijdelijke aanduiding voor tekst 11">
            <a:extLst>
              <a:ext uri="{FF2B5EF4-FFF2-40B4-BE49-F238E27FC236}">
                <a16:creationId xmlns:a16="http://schemas.microsoft.com/office/drawing/2014/main" id="{74D33917-EDA7-4E28-8845-6EB3251DE1B9}"/>
              </a:ext>
            </a:extLst>
          </p:cNvPr>
          <p:cNvSpPr>
            <a:spLocks noGrp="1"/>
          </p:cNvSpPr>
          <p:nvPr>
            <p:ph type="body" sz="half" idx="2"/>
          </p:nvPr>
        </p:nvSpPr>
        <p:spPr>
          <a:xfrm>
            <a:off x="839788" y="2812648"/>
            <a:ext cx="3932237" cy="3056339"/>
          </a:xfrm>
        </p:spPr>
        <p:txBody>
          <a:bodyPr>
            <a:normAutofit/>
          </a:bodyPr>
          <a:lstStyle/>
          <a:p>
            <a:endParaRPr lang="nl-NL" sz="2000" dirty="0">
              <a:latin typeface="Candara" panose="020E0502030303020204" pitchFamily="34" charset="0"/>
            </a:endParaRPr>
          </a:p>
          <a:p>
            <a:pPr marL="457200" indent="-457200">
              <a:buFont typeface="+mj-lt"/>
              <a:buAutoNum type="arabicPeriod"/>
            </a:pPr>
            <a:r>
              <a:rPr lang="nl-NL" sz="2000" dirty="0">
                <a:latin typeface="Candara" panose="020E0502030303020204" pitchFamily="34" charset="0"/>
              </a:rPr>
              <a:t>Leervragen en opdrachten</a:t>
            </a:r>
          </a:p>
          <a:p>
            <a:pPr marL="457200" indent="-457200">
              <a:buFont typeface="+mj-lt"/>
              <a:buAutoNum type="arabicPeriod"/>
            </a:pPr>
            <a:endParaRPr lang="nl-NL" sz="2000" dirty="0">
              <a:latin typeface="Candara" panose="020E0502030303020204" pitchFamily="34" charset="0"/>
            </a:endParaRPr>
          </a:p>
          <a:p>
            <a:pPr marL="457200" indent="-457200">
              <a:buFont typeface="+mj-lt"/>
              <a:buAutoNum type="arabicPeriod"/>
            </a:pPr>
            <a:r>
              <a:rPr lang="nl-NL" sz="2000" dirty="0">
                <a:latin typeface="Candara" panose="020E0502030303020204" pitchFamily="34" charset="0"/>
              </a:rPr>
              <a:t>Bibliotheek</a:t>
            </a:r>
          </a:p>
          <a:p>
            <a:pPr marL="914400" lvl="1" indent="-457200">
              <a:buFont typeface="+mj-lt"/>
              <a:buAutoNum type="alphaLcParenR"/>
            </a:pPr>
            <a:r>
              <a:rPr lang="nl-NL" sz="1800" dirty="0">
                <a:latin typeface="Candara" panose="020E0502030303020204" pitchFamily="34" charset="0"/>
              </a:rPr>
              <a:t>Studiemateriaal</a:t>
            </a:r>
          </a:p>
          <a:p>
            <a:pPr marL="914400" lvl="1" indent="-457200">
              <a:buFont typeface="+mj-lt"/>
              <a:buAutoNum type="alphaLcParenR"/>
            </a:pPr>
            <a:r>
              <a:rPr lang="nl-NL" sz="1800" dirty="0">
                <a:latin typeface="Candara" panose="020E0502030303020204" pitchFamily="34" charset="0"/>
              </a:rPr>
              <a:t>Nadere info</a:t>
            </a:r>
          </a:p>
          <a:p>
            <a:pPr marL="914400" lvl="1" indent="-457200">
              <a:buFont typeface="+mj-lt"/>
              <a:buAutoNum type="alphaLcParenR"/>
            </a:pPr>
            <a:r>
              <a:rPr lang="nl-NL" sz="1800" dirty="0">
                <a:latin typeface="Candara" panose="020E0502030303020204" pitchFamily="34" charset="0"/>
              </a:rPr>
              <a:t>Projecten en programma’s</a:t>
            </a:r>
          </a:p>
          <a:p>
            <a:endParaRPr lang="nl-NL" dirty="0"/>
          </a:p>
        </p:txBody>
      </p:sp>
      <p:sp>
        <p:nvSpPr>
          <p:cNvPr id="4" name="Tijdelijke aanduiding voor dianummer 3">
            <a:extLst>
              <a:ext uri="{FF2B5EF4-FFF2-40B4-BE49-F238E27FC236}">
                <a16:creationId xmlns:a16="http://schemas.microsoft.com/office/drawing/2014/main" id="{16B780C7-4F35-4FF3-909C-0BCF17A64536}"/>
              </a:ext>
            </a:extLst>
          </p:cNvPr>
          <p:cNvSpPr>
            <a:spLocks noGrp="1"/>
          </p:cNvSpPr>
          <p:nvPr>
            <p:ph type="sldNum" sz="quarter" idx="12"/>
          </p:nvPr>
        </p:nvSpPr>
        <p:spPr/>
        <p:txBody>
          <a:bodyPr/>
          <a:lstStyle/>
          <a:p>
            <a:fld id="{993A4BE7-94F8-43D0-A956-A40AC5AB901E}" type="slidenum">
              <a:rPr lang="nl-NL" smtClean="0"/>
              <a:t>52</a:t>
            </a:fld>
            <a:endParaRPr lang="nl-NL" dirty="0"/>
          </a:p>
        </p:txBody>
      </p:sp>
      <p:sp>
        <p:nvSpPr>
          <p:cNvPr id="15" name="Tekstvak 14">
            <a:extLst>
              <a:ext uri="{FF2B5EF4-FFF2-40B4-BE49-F238E27FC236}">
                <a16:creationId xmlns:a16="http://schemas.microsoft.com/office/drawing/2014/main" id="{1468219F-4FE1-402E-B72D-12A57820F660}"/>
              </a:ext>
            </a:extLst>
          </p:cNvPr>
          <p:cNvSpPr txBox="1"/>
          <p:nvPr/>
        </p:nvSpPr>
        <p:spPr>
          <a:xfrm>
            <a:off x="5795010" y="5440043"/>
            <a:ext cx="6128702" cy="276999"/>
          </a:xfrm>
          <a:prstGeom prst="rect">
            <a:avLst/>
          </a:prstGeom>
          <a:noFill/>
        </p:spPr>
        <p:txBody>
          <a:bodyPr wrap="square" rtlCol="0">
            <a:spAutoFit/>
          </a:bodyPr>
          <a:lstStyle/>
          <a:p>
            <a:r>
              <a:rPr lang="nl-NL" sz="1200" i="1" dirty="0" err="1"/>
              <a:t>Sustainable</a:t>
            </a:r>
            <a:r>
              <a:rPr lang="nl-NL" sz="1200" i="1" dirty="0"/>
              <a:t> Development Goals (</a:t>
            </a:r>
            <a:r>
              <a:rPr lang="nl-NL" sz="1200" i="1" dirty="0" err="1"/>
              <a:t>SDG’s</a:t>
            </a:r>
            <a:r>
              <a:rPr lang="nl-NL" sz="1200" i="1" dirty="0"/>
              <a:t>) van de Verenigde Naties, Bron: sdgnederland.nl</a:t>
            </a:r>
          </a:p>
        </p:txBody>
      </p:sp>
      <p:pic>
        <p:nvPicPr>
          <p:cNvPr id="8" name="Afbeelding 7">
            <a:extLst>
              <a:ext uri="{FF2B5EF4-FFF2-40B4-BE49-F238E27FC236}">
                <a16:creationId xmlns:a16="http://schemas.microsoft.com/office/drawing/2014/main" id="{9CD2A11D-A282-4160-9527-DA2AC2C458C7}"/>
              </a:ext>
            </a:extLst>
          </p:cNvPr>
          <p:cNvPicPr>
            <a:picLocks noChangeAspect="1"/>
          </p:cNvPicPr>
          <p:nvPr/>
        </p:nvPicPr>
        <p:blipFill>
          <a:blip r:embed="rId3"/>
          <a:stretch>
            <a:fillRect/>
          </a:stretch>
        </p:blipFill>
        <p:spPr>
          <a:xfrm>
            <a:off x="4883149" y="1820823"/>
            <a:ext cx="7140496" cy="3528417"/>
          </a:xfrm>
          <a:prstGeom prst="rect">
            <a:avLst/>
          </a:prstGeom>
        </p:spPr>
      </p:pic>
    </p:spTree>
    <p:extLst>
      <p:ext uri="{BB962C8B-B14F-4D97-AF65-F5344CB8AC3E}">
        <p14:creationId xmlns:p14="http://schemas.microsoft.com/office/powerpoint/2010/main" val="389776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DFF40B4-B06E-4BB0-8689-915673536C71}"/>
              </a:ext>
            </a:extLst>
          </p:cNvPr>
          <p:cNvSpPr>
            <a:spLocks noGrp="1"/>
          </p:cNvSpPr>
          <p:nvPr>
            <p:ph type="title"/>
          </p:nvPr>
        </p:nvSpPr>
        <p:spPr/>
        <p:txBody>
          <a:bodyPr/>
          <a:lstStyle/>
          <a:p>
            <a:r>
              <a:rPr lang="nl-NL" dirty="0">
                <a:latin typeface="Candara" panose="020E0502030303020204" pitchFamily="34" charset="0"/>
              </a:rPr>
              <a:t>Studiemateriaal</a:t>
            </a:r>
          </a:p>
        </p:txBody>
      </p:sp>
      <p:sp>
        <p:nvSpPr>
          <p:cNvPr id="5" name="Tijdelijke aanduiding voor dianummer 4">
            <a:extLst>
              <a:ext uri="{FF2B5EF4-FFF2-40B4-BE49-F238E27FC236}">
                <a16:creationId xmlns:a16="http://schemas.microsoft.com/office/drawing/2014/main" id="{D7DF6F60-F33F-468B-8CFB-617F31EBD342}"/>
              </a:ext>
            </a:extLst>
          </p:cNvPr>
          <p:cNvSpPr>
            <a:spLocks noGrp="1"/>
          </p:cNvSpPr>
          <p:nvPr>
            <p:ph type="sldNum" sz="quarter" idx="12"/>
          </p:nvPr>
        </p:nvSpPr>
        <p:spPr/>
        <p:txBody>
          <a:bodyPr/>
          <a:lstStyle/>
          <a:p>
            <a:fld id="{993A4BE7-94F8-43D0-A956-A40AC5AB901E}" type="slidenum">
              <a:rPr lang="nl-NL" smtClean="0"/>
              <a:t>53</a:t>
            </a:fld>
            <a:endParaRPr lang="nl-NL" dirty="0"/>
          </a:p>
        </p:txBody>
      </p:sp>
      <p:graphicFrame>
        <p:nvGraphicFramePr>
          <p:cNvPr id="7" name="Tijdelijke aanduiding voor inhoud 6">
            <a:extLst>
              <a:ext uri="{FF2B5EF4-FFF2-40B4-BE49-F238E27FC236}">
                <a16:creationId xmlns:a16="http://schemas.microsoft.com/office/drawing/2014/main" id="{808C6B28-05D5-439B-88D3-AE5275EB76FC}"/>
              </a:ext>
            </a:extLst>
          </p:cNvPr>
          <p:cNvGraphicFramePr>
            <a:graphicFrameLocks noGrp="1"/>
          </p:cNvGraphicFramePr>
          <p:nvPr>
            <p:ph idx="1"/>
          </p:nvPr>
        </p:nvGraphicFramePr>
        <p:xfrm>
          <a:off x="838199" y="1470889"/>
          <a:ext cx="11002700" cy="1533988"/>
        </p:xfrm>
        <a:graphic>
          <a:graphicData uri="http://schemas.openxmlformats.org/drawingml/2006/table">
            <a:tbl>
              <a:tblPr firstRow="1" firstCol="1" bandRow="1"/>
              <a:tblGrid>
                <a:gridCol w="2784205">
                  <a:extLst>
                    <a:ext uri="{9D8B030D-6E8A-4147-A177-3AD203B41FA5}">
                      <a16:colId xmlns:a16="http://schemas.microsoft.com/office/drawing/2014/main" val="587081130"/>
                    </a:ext>
                  </a:extLst>
                </a:gridCol>
                <a:gridCol w="1482031">
                  <a:extLst>
                    <a:ext uri="{9D8B030D-6E8A-4147-A177-3AD203B41FA5}">
                      <a16:colId xmlns:a16="http://schemas.microsoft.com/office/drawing/2014/main" val="599490861"/>
                    </a:ext>
                  </a:extLst>
                </a:gridCol>
                <a:gridCol w="972274">
                  <a:extLst>
                    <a:ext uri="{9D8B030D-6E8A-4147-A177-3AD203B41FA5}">
                      <a16:colId xmlns:a16="http://schemas.microsoft.com/office/drawing/2014/main" val="4116372258"/>
                    </a:ext>
                  </a:extLst>
                </a:gridCol>
                <a:gridCol w="5764190">
                  <a:extLst>
                    <a:ext uri="{9D8B030D-6E8A-4147-A177-3AD203B41FA5}">
                      <a16:colId xmlns:a16="http://schemas.microsoft.com/office/drawing/2014/main" val="824151905"/>
                    </a:ext>
                  </a:extLst>
                </a:gridCol>
              </a:tblGrid>
              <a:tr h="243379">
                <a:tc>
                  <a:txBody>
                    <a:bodyPr/>
                    <a:lstStyle/>
                    <a:p>
                      <a:pPr>
                        <a:lnSpc>
                          <a:spcPct val="107000"/>
                        </a:lnSpc>
                        <a:spcAft>
                          <a:spcPts val="800"/>
                        </a:spcAft>
                      </a:pPr>
                      <a:r>
                        <a:rPr lang="nl-NL"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Onderwerp</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Uitgever</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Middel</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Vindplaats</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2628176"/>
                  </a:ext>
                </a:extLst>
              </a:tr>
              <a:tr h="262908">
                <a:tc>
                  <a:txBody>
                    <a:bodyPr/>
                    <a:lstStyle/>
                    <a:p>
                      <a:pPr algn="l" fontAlgn="t"/>
                      <a:r>
                        <a:rPr lang="nl-NL" sz="1600" b="0" i="0" u="none" strike="noStrike" dirty="0">
                          <a:solidFill>
                            <a:srgbClr val="000000"/>
                          </a:solidFill>
                          <a:effectLst/>
                          <a:latin typeface="Calibri" panose="020F0502020204030204" pitchFamily="34" charset="0"/>
                        </a:rPr>
                        <a:t>Circulaire Ontwerpprincipes</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RWS</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factsheet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3"/>
                        </a:rPr>
                        <a:t>https://puc.overheid.nl/rijkswaterstaat/doc/PUC_166723_31/</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7609714"/>
                  </a:ext>
                </a:extLst>
              </a:tr>
              <a:tr h="254643">
                <a:tc>
                  <a:txBody>
                    <a:bodyPr/>
                    <a:lstStyle/>
                    <a:p>
                      <a:pPr algn="l" fontAlgn="ctr"/>
                      <a:r>
                        <a:rPr lang="nl-NL" sz="1600" b="0" i="0" u="none" strike="noStrike" dirty="0">
                          <a:solidFill>
                            <a:srgbClr val="000000"/>
                          </a:solidFill>
                          <a:effectLst/>
                          <a:latin typeface="Calibri" panose="020F0502020204030204" pitchFamily="34" charset="0"/>
                        </a:rPr>
                        <a:t>Dijkversterking Stenendijk Hasselt</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WDO Delta</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video</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4"/>
                        </a:rPr>
                        <a:t>https://www.youtube.com/watch?v=u-UxzAdrf-E</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4763830"/>
                  </a:ext>
                </a:extLst>
              </a:tr>
              <a:tr h="273868">
                <a:tc>
                  <a:txBody>
                    <a:bodyPr/>
                    <a:lstStyle/>
                    <a:p>
                      <a:pPr algn="l" fontAlgn="ctr"/>
                      <a:r>
                        <a:rPr lang="nl-NL" sz="1600" b="0" i="0" u="none" strike="noStrike">
                          <a:solidFill>
                            <a:srgbClr val="000000"/>
                          </a:solidFill>
                          <a:effectLst/>
                          <a:latin typeface="Calibri" panose="020F0502020204030204" pitchFamily="34" charset="0"/>
                        </a:rPr>
                        <a:t>Dijkversterking Stenendijk Hasselt</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WDO Delta</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werbsite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5"/>
                        </a:rPr>
                        <a:t>https://www.wdodelta.nl/stenendijk</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7498158"/>
                  </a:ext>
                </a:extLst>
              </a:tr>
            </a:tbl>
          </a:graphicData>
        </a:graphic>
      </p:graphicFrame>
    </p:spTree>
    <p:extLst>
      <p:ext uri="{BB962C8B-B14F-4D97-AF65-F5344CB8AC3E}">
        <p14:creationId xmlns:p14="http://schemas.microsoft.com/office/powerpoint/2010/main" val="13300900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81797-2E95-49EB-A78B-8DD2894C1CBB}"/>
              </a:ext>
            </a:extLst>
          </p:cNvPr>
          <p:cNvSpPr>
            <a:spLocks noGrp="1"/>
          </p:cNvSpPr>
          <p:nvPr>
            <p:ph type="title"/>
          </p:nvPr>
        </p:nvSpPr>
        <p:spPr/>
        <p:txBody>
          <a:bodyPr/>
          <a:lstStyle/>
          <a:p>
            <a:r>
              <a:rPr lang="nl-NL" dirty="0"/>
              <a:t>Leervragen en opdrachten</a:t>
            </a:r>
          </a:p>
        </p:txBody>
      </p:sp>
      <p:sp>
        <p:nvSpPr>
          <p:cNvPr id="3" name="Tijdelijke aanduiding voor inhoud 2">
            <a:extLst>
              <a:ext uri="{FF2B5EF4-FFF2-40B4-BE49-F238E27FC236}">
                <a16:creationId xmlns:a16="http://schemas.microsoft.com/office/drawing/2014/main" id="{A5A5949B-CB1B-40C6-BD3A-286719B5CEDE}"/>
              </a:ext>
            </a:extLst>
          </p:cNvPr>
          <p:cNvSpPr>
            <a:spLocks noGrp="1"/>
          </p:cNvSpPr>
          <p:nvPr>
            <p:ph idx="1"/>
          </p:nvPr>
        </p:nvSpPr>
        <p:spPr/>
        <p:txBody>
          <a:bodyPr vert="horz" lIns="91440" tIns="45720" rIns="91440" bIns="45720" rtlCol="0" anchor="t">
            <a:normAutofit/>
          </a:bodyPr>
          <a:lstStyle/>
          <a:p>
            <a:pPr marL="0" indent="0">
              <a:buNone/>
            </a:pPr>
            <a:r>
              <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Leervragen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lphaUcPeriod"/>
            </a:pPr>
            <a:r>
              <a:rPr lang="nl-NL" sz="1800"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Hoe realiseer je een </a:t>
            </a: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duurzaam en circulair bouwwerk? Welke aanpak, welke strategie leidt tot een duurzaam en circulair bouwwerk?</a:t>
            </a:r>
          </a:p>
          <a:p>
            <a:pPr marL="342900" indent="-342900">
              <a:buFont typeface="+mj-lt"/>
              <a:buAutoNum type="alphaUcPeriod"/>
            </a:pPr>
            <a:endParaRPr lang="nl-NL" sz="1800" dirty="0">
              <a:solidFill>
                <a:srgbClr val="385623"/>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Opdrachten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l-NL" sz="1800"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Bestudeer de info over de dijkversterking van de Stenendijk in Hasselt. </a:t>
            </a:r>
          </a:p>
          <a:p>
            <a:pPr marL="342900" lvl="0" indent="-342900">
              <a:lnSpc>
                <a:spcPct val="107000"/>
              </a:lnSpc>
              <a:buFont typeface="+mj-lt"/>
              <a:buAutoNum type="arabicPeriod"/>
            </a:pP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Beschrijf de duurzaamheidsambitie(s) van het project.</a:t>
            </a:r>
          </a:p>
          <a:p>
            <a:pPr marL="342900" lvl="0" indent="-342900">
              <a:lnSpc>
                <a:spcPct val="107000"/>
              </a:lnSpc>
              <a:buFont typeface="+mj-lt"/>
              <a:buAutoNum type="arabicPeriod"/>
            </a:pPr>
            <a:r>
              <a:rPr lang="nl-NL" sz="1800" dirty="0">
                <a:solidFill>
                  <a:srgbClr val="385623"/>
                </a:solidFill>
                <a:latin typeface="Candara"/>
                <a:ea typeface="Calibri" panose="020F0502020204030204" pitchFamily="34" charset="0"/>
                <a:cs typeface="Times New Roman"/>
              </a:rPr>
              <a:t>Bedenk een drietal aanvullende ambities.</a:t>
            </a:r>
          </a:p>
          <a:p>
            <a:pPr marL="342900" lvl="0" indent="-342900">
              <a:lnSpc>
                <a:spcPct val="107000"/>
              </a:lnSpc>
              <a:buFont typeface="+mj-lt"/>
              <a:buAutoNum type="arabicPeriod"/>
            </a:pPr>
            <a:r>
              <a:rPr lang="nl-NL" sz="1800" dirty="0">
                <a:solidFill>
                  <a:srgbClr val="385623"/>
                </a:solidFill>
                <a:latin typeface="Candara" panose="020E0502030303020204" pitchFamily="34" charset="0"/>
                <a:cs typeface="Times New Roman" panose="02020603050405020304" pitchFamily="18" charset="0"/>
              </a:rPr>
              <a:t>Geef voor deze 4 ambities aan tot welke ontwerpprincipes ze kunnen worden gerekend. Gebruik hiervoor de folder Circulaire Ontwerpprincipes van Rijkswaterstaat.</a:t>
            </a:r>
            <a:endParaRPr lang="nl-NL" dirty="0"/>
          </a:p>
        </p:txBody>
      </p:sp>
      <p:sp>
        <p:nvSpPr>
          <p:cNvPr id="4" name="Tijdelijke aanduiding voor dianummer 3">
            <a:extLst>
              <a:ext uri="{FF2B5EF4-FFF2-40B4-BE49-F238E27FC236}">
                <a16:creationId xmlns:a16="http://schemas.microsoft.com/office/drawing/2014/main" id="{5DB454BB-896B-4F9E-BA4B-2D924E6030D3}"/>
              </a:ext>
            </a:extLst>
          </p:cNvPr>
          <p:cNvSpPr>
            <a:spLocks noGrp="1"/>
          </p:cNvSpPr>
          <p:nvPr>
            <p:ph type="sldNum" sz="quarter" idx="12"/>
          </p:nvPr>
        </p:nvSpPr>
        <p:spPr/>
        <p:txBody>
          <a:bodyPr/>
          <a:lstStyle/>
          <a:p>
            <a:fld id="{993A4BE7-94F8-43D0-A956-A40AC5AB901E}" type="slidenum">
              <a:rPr lang="nl-NL" smtClean="0"/>
              <a:t>54</a:t>
            </a:fld>
            <a:endParaRPr lang="nl-NL" dirty="0"/>
          </a:p>
        </p:txBody>
      </p:sp>
    </p:spTree>
    <p:extLst>
      <p:ext uri="{BB962C8B-B14F-4D97-AF65-F5344CB8AC3E}">
        <p14:creationId xmlns:p14="http://schemas.microsoft.com/office/powerpoint/2010/main" val="40325329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669D1-6C3D-4ECF-87A4-34AFC51E374E}"/>
              </a:ext>
            </a:extLst>
          </p:cNvPr>
          <p:cNvSpPr>
            <a:spLocks noGrp="1"/>
          </p:cNvSpPr>
          <p:nvPr>
            <p:ph type="ctrTitle"/>
          </p:nvPr>
        </p:nvSpPr>
        <p:spPr>
          <a:xfrm>
            <a:off x="1524000" y="2011681"/>
            <a:ext cx="9144000" cy="2392372"/>
          </a:xfrm>
        </p:spPr>
        <p:txBody>
          <a:bodyPr>
            <a:normAutofit/>
          </a:bodyPr>
          <a:lstStyle/>
          <a:p>
            <a:r>
              <a:rPr lang="nl-NL" sz="5300" b="1" dirty="0"/>
              <a:t>Duurzaam en circulair GWW</a:t>
            </a:r>
            <a:br>
              <a:rPr lang="nl-NL" sz="3100" dirty="0"/>
            </a:br>
            <a:endParaRPr lang="nl-NL" sz="3100" dirty="0"/>
          </a:p>
        </p:txBody>
      </p:sp>
      <p:sp>
        <p:nvSpPr>
          <p:cNvPr id="5" name="Ondertitel 4">
            <a:extLst>
              <a:ext uri="{FF2B5EF4-FFF2-40B4-BE49-F238E27FC236}">
                <a16:creationId xmlns:a16="http://schemas.microsoft.com/office/drawing/2014/main" id="{9A676643-E7A2-43AD-B54B-1654F91A7980}"/>
              </a:ext>
            </a:extLst>
          </p:cNvPr>
          <p:cNvSpPr>
            <a:spLocks noGrp="1"/>
          </p:cNvSpPr>
          <p:nvPr>
            <p:ph type="subTitle" idx="1"/>
          </p:nvPr>
        </p:nvSpPr>
        <p:spPr>
          <a:xfrm>
            <a:off x="1524000" y="4612340"/>
            <a:ext cx="9144000" cy="645459"/>
          </a:xfrm>
        </p:spPr>
        <p:txBody>
          <a:bodyPr>
            <a:normAutofit/>
          </a:bodyPr>
          <a:lstStyle/>
          <a:p>
            <a:r>
              <a:rPr lang="nl-NL" sz="3200" b="1" dirty="0">
                <a:solidFill>
                  <a:schemeClr val="accent6">
                    <a:lumMod val="50000"/>
                  </a:schemeClr>
                </a:solidFill>
              </a:rPr>
              <a:t>Strategie</a:t>
            </a:r>
          </a:p>
          <a:p>
            <a:endParaRPr lang="nl-NL" sz="3200" b="1" dirty="0">
              <a:solidFill>
                <a:schemeClr val="accent6">
                  <a:lumMod val="50000"/>
                </a:schemeClr>
              </a:solidFill>
            </a:endParaRPr>
          </a:p>
        </p:txBody>
      </p:sp>
    </p:spTree>
    <p:extLst>
      <p:ext uri="{BB962C8B-B14F-4D97-AF65-F5344CB8AC3E}">
        <p14:creationId xmlns:p14="http://schemas.microsoft.com/office/powerpoint/2010/main" val="26223446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962337-607B-4823-BBB0-672A1BDAD07F}"/>
              </a:ext>
            </a:extLst>
          </p:cNvPr>
          <p:cNvSpPr>
            <a:spLocks noGrp="1"/>
          </p:cNvSpPr>
          <p:nvPr>
            <p:ph type="title"/>
          </p:nvPr>
        </p:nvSpPr>
        <p:spPr/>
        <p:txBody>
          <a:bodyPr>
            <a:normAutofit/>
          </a:bodyPr>
          <a:lstStyle/>
          <a:p>
            <a:r>
              <a:rPr lang="nl-NL" dirty="0"/>
              <a:t>Hoe maak je een duurzaam verantwoord bouwwerk?</a:t>
            </a:r>
          </a:p>
        </p:txBody>
      </p:sp>
      <p:sp>
        <p:nvSpPr>
          <p:cNvPr id="3" name="Tijdelijke aanduiding voor inhoud 2">
            <a:extLst>
              <a:ext uri="{FF2B5EF4-FFF2-40B4-BE49-F238E27FC236}">
                <a16:creationId xmlns:a16="http://schemas.microsoft.com/office/drawing/2014/main" id="{B1067C05-6EF7-43CD-80E6-2BA8A8E783AF}"/>
              </a:ext>
            </a:extLst>
          </p:cNvPr>
          <p:cNvSpPr>
            <a:spLocks noGrp="1"/>
          </p:cNvSpPr>
          <p:nvPr>
            <p:ph idx="1"/>
          </p:nvPr>
        </p:nvSpPr>
        <p:spPr>
          <a:xfrm>
            <a:off x="838200" y="1311564"/>
            <a:ext cx="5119255" cy="4865399"/>
          </a:xfrm>
        </p:spPr>
        <p:txBody>
          <a:bodyPr/>
          <a:lstStyle/>
          <a:p>
            <a:r>
              <a:rPr lang="nl-NL" dirty="0"/>
              <a:t>Duurzaam en circulair bouwen is het beschermen van:</a:t>
            </a:r>
          </a:p>
          <a:p>
            <a:pPr lvl="1"/>
            <a:r>
              <a:rPr lang="nl-NL" dirty="0"/>
              <a:t>materiaalvoorraden</a:t>
            </a:r>
          </a:p>
          <a:p>
            <a:pPr lvl="1"/>
            <a:r>
              <a:rPr lang="nl-NL" dirty="0"/>
              <a:t>milieukwaliteit</a:t>
            </a:r>
          </a:p>
          <a:p>
            <a:pPr lvl="1"/>
            <a:r>
              <a:rPr lang="nl-NL" dirty="0"/>
              <a:t>bestaande waarde</a:t>
            </a:r>
          </a:p>
          <a:p>
            <a:r>
              <a:rPr lang="nl-NL" dirty="0"/>
              <a:t>Verschillende strategieën met dezelfde basisprincipes:</a:t>
            </a:r>
          </a:p>
          <a:p>
            <a:pPr lvl="1"/>
            <a:r>
              <a:rPr lang="nl-NL" dirty="0"/>
              <a:t>beperk gebruik, </a:t>
            </a:r>
          </a:p>
          <a:p>
            <a:pPr lvl="1"/>
            <a:r>
              <a:rPr lang="nl-NL" dirty="0"/>
              <a:t>beperk verlies, </a:t>
            </a:r>
          </a:p>
          <a:p>
            <a:pPr lvl="1"/>
            <a:r>
              <a:rPr lang="nl-NL" dirty="0"/>
              <a:t>beperk uitstoot</a:t>
            </a:r>
          </a:p>
        </p:txBody>
      </p:sp>
      <p:sp>
        <p:nvSpPr>
          <p:cNvPr id="4" name="Tijdelijke aanduiding voor dianummer 3">
            <a:extLst>
              <a:ext uri="{FF2B5EF4-FFF2-40B4-BE49-F238E27FC236}">
                <a16:creationId xmlns:a16="http://schemas.microsoft.com/office/drawing/2014/main" id="{661BC362-67BA-4D81-AC12-4CEF6E503C46}"/>
              </a:ext>
            </a:extLst>
          </p:cNvPr>
          <p:cNvSpPr>
            <a:spLocks noGrp="1"/>
          </p:cNvSpPr>
          <p:nvPr>
            <p:ph type="sldNum" sz="quarter" idx="12"/>
          </p:nvPr>
        </p:nvSpPr>
        <p:spPr/>
        <p:txBody>
          <a:bodyPr/>
          <a:lstStyle/>
          <a:p>
            <a:fld id="{993A4BE7-94F8-43D0-A956-A40AC5AB901E}" type="slidenum">
              <a:rPr lang="nl-NL" smtClean="0"/>
              <a:t>56</a:t>
            </a:fld>
            <a:endParaRPr lang="nl-NL" dirty="0"/>
          </a:p>
        </p:txBody>
      </p:sp>
      <p:pic>
        <p:nvPicPr>
          <p:cNvPr id="5" name="Picture 2">
            <a:extLst>
              <a:ext uri="{FF2B5EF4-FFF2-40B4-BE49-F238E27FC236}">
                <a16:creationId xmlns:a16="http://schemas.microsoft.com/office/drawing/2014/main" id="{19395A8F-D5C1-4693-B666-1A5224FAC0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1553"/>
          <a:stretch/>
        </p:blipFill>
        <p:spPr bwMode="auto">
          <a:xfrm>
            <a:off x="7389613" y="988292"/>
            <a:ext cx="3657797" cy="261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16B4F178-575E-42CF-800E-6D9FF6132A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526" t="4682" b="7649"/>
          <a:stretch/>
        </p:blipFill>
        <p:spPr bwMode="auto">
          <a:xfrm>
            <a:off x="7527635" y="3531373"/>
            <a:ext cx="3121891" cy="275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8164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11028E-F771-479F-9A9E-74501F73FB5B}"/>
              </a:ext>
            </a:extLst>
          </p:cNvPr>
          <p:cNvSpPr>
            <a:spLocks noGrp="1"/>
          </p:cNvSpPr>
          <p:nvPr>
            <p:ph type="title"/>
          </p:nvPr>
        </p:nvSpPr>
        <p:spPr/>
        <p:txBody>
          <a:bodyPr>
            <a:normAutofit/>
          </a:bodyPr>
          <a:lstStyle/>
          <a:p>
            <a:r>
              <a:rPr lang="nl-NL" dirty="0"/>
              <a:t>Hoe maak je een duurzaam verantwoord bouwwerk?</a:t>
            </a:r>
          </a:p>
        </p:txBody>
      </p:sp>
      <p:sp>
        <p:nvSpPr>
          <p:cNvPr id="4" name="Tijdelijke aanduiding voor dianummer 3">
            <a:extLst>
              <a:ext uri="{FF2B5EF4-FFF2-40B4-BE49-F238E27FC236}">
                <a16:creationId xmlns:a16="http://schemas.microsoft.com/office/drawing/2014/main" id="{32262DDB-17BD-4E62-8BCB-F8B4E20F8454}"/>
              </a:ext>
            </a:extLst>
          </p:cNvPr>
          <p:cNvSpPr>
            <a:spLocks noGrp="1"/>
          </p:cNvSpPr>
          <p:nvPr>
            <p:ph type="sldNum" sz="quarter" idx="12"/>
          </p:nvPr>
        </p:nvSpPr>
        <p:spPr/>
        <p:txBody>
          <a:bodyPr/>
          <a:lstStyle/>
          <a:p>
            <a:fld id="{993A4BE7-94F8-43D0-A956-A40AC5AB901E}" type="slidenum">
              <a:rPr lang="nl-NL" smtClean="0"/>
              <a:t>57</a:t>
            </a:fld>
            <a:endParaRPr lang="nl-NL" dirty="0"/>
          </a:p>
        </p:txBody>
      </p:sp>
      <p:graphicFrame>
        <p:nvGraphicFramePr>
          <p:cNvPr id="6" name="Diagram 5">
            <a:extLst>
              <a:ext uri="{FF2B5EF4-FFF2-40B4-BE49-F238E27FC236}">
                <a16:creationId xmlns:a16="http://schemas.microsoft.com/office/drawing/2014/main" id="{EA941E9D-503B-495F-9937-D1B26831619E}"/>
              </a:ext>
            </a:extLst>
          </p:cNvPr>
          <p:cNvGraphicFramePr/>
          <p:nvPr/>
        </p:nvGraphicFramePr>
        <p:xfrm>
          <a:off x="593407" y="4237989"/>
          <a:ext cx="6782753" cy="2118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4" name="Groep 23">
            <a:extLst>
              <a:ext uri="{FF2B5EF4-FFF2-40B4-BE49-F238E27FC236}">
                <a16:creationId xmlns:a16="http://schemas.microsoft.com/office/drawing/2014/main" id="{21194EFC-48AE-4882-A50B-46B0073438F6}"/>
              </a:ext>
            </a:extLst>
          </p:cNvPr>
          <p:cNvGrpSpPr/>
          <p:nvPr/>
        </p:nvGrpSpPr>
        <p:grpSpPr>
          <a:xfrm>
            <a:off x="5994658" y="1241216"/>
            <a:ext cx="5007305" cy="4777595"/>
            <a:chOff x="473968" y="1229786"/>
            <a:chExt cx="5007305" cy="4777595"/>
          </a:xfrm>
        </p:grpSpPr>
        <p:grpSp>
          <p:nvGrpSpPr>
            <p:cNvPr id="25" name="Groep 24">
              <a:extLst>
                <a:ext uri="{FF2B5EF4-FFF2-40B4-BE49-F238E27FC236}">
                  <a16:creationId xmlns:a16="http://schemas.microsoft.com/office/drawing/2014/main" id="{2AA4D6C5-320F-4AE6-96B2-00048CA7B361}"/>
                </a:ext>
              </a:extLst>
            </p:cNvPr>
            <p:cNvGrpSpPr/>
            <p:nvPr/>
          </p:nvGrpSpPr>
          <p:grpSpPr>
            <a:xfrm>
              <a:off x="2977621" y="2357066"/>
              <a:ext cx="1424940" cy="1136651"/>
              <a:chOff x="794809" y="271536"/>
              <a:chExt cx="1449117" cy="1287899"/>
            </a:xfrm>
            <a:solidFill>
              <a:schemeClr val="accent6">
                <a:lumMod val="75000"/>
              </a:schemeClr>
            </a:solidFill>
          </p:grpSpPr>
          <p:sp>
            <p:nvSpPr>
              <p:cNvPr id="40" name="Ovaal 39">
                <a:extLst>
                  <a:ext uri="{FF2B5EF4-FFF2-40B4-BE49-F238E27FC236}">
                    <a16:creationId xmlns:a16="http://schemas.microsoft.com/office/drawing/2014/main" id="{9FD40AB9-E1BF-463D-AC0B-F3E1AC6CA83E}"/>
                  </a:ext>
                </a:extLst>
              </p:cNvPr>
              <p:cNvSpPr/>
              <p:nvPr/>
            </p:nvSpPr>
            <p:spPr>
              <a:xfrm>
                <a:off x="794809" y="271536"/>
                <a:ext cx="1449117" cy="128789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Ovaal 4">
                <a:extLst>
                  <a:ext uri="{FF2B5EF4-FFF2-40B4-BE49-F238E27FC236}">
                    <a16:creationId xmlns:a16="http://schemas.microsoft.com/office/drawing/2014/main" id="{D85F7834-1C6D-426A-9209-B20445445389}"/>
                  </a:ext>
                </a:extLst>
              </p:cNvPr>
              <p:cNvSpPr txBox="1"/>
              <p:nvPr/>
            </p:nvSpPr>
            <p:spPr>
              <a:xfrm>
                <a:off x="1007027" y="460144"/>
                <a:ext cx="1024681" cy="91068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dirty="0"/>
                  <a:t>industrieel &amp; modulair</a:t>
                </a:r>
                <a:endParaRPr lang="nl-NL" sz="1600" kern="1200" dirty="0"/>
              </a:p>
            </p:txBody>
          </p:sp>
        </p:grpSp>
        <p:grpSp>
          <p:nvGrpSpPr>
            <p:cNvPr id="26" name="Groep 25">
              <a:extLst>
                <a:ext uri="{FF2B5EF4-FFF2-40B4-BE49-F238E27FC236}">
                  <a16:creationId xmlns:a16="http://schemas.microsoft.com/office/drawing/2014/main" id="{53C7E601-DA04-45B1-B9D9-F1C2179E8BC1}"/>
                </a:ext>
              </a:extLst>
            </p:cNvPr>
            <p:cNvGrpSpPr/>
            <p:nvPr/>
          </p:nvGrpSpPr>
          <p:grpSpPr>
            <a:xfrm>
              <a:off x="473968" y="1229786"/>
              <a:ext cx="5007305" cy="4777595"/>
              <a:chOff x="6063403" y="1424321"/>
              <a:chExt cx="5007305" cy="4777595"/>
            </a:xfrm>
          </p:grpSpPr>
          <p:grpSp>
            <p:nvGrpSpPr>
              <p:cNvPr id="27" name="Groep 26">
                <a:extLst>
                  <a:ext uri="{FF2B5EF4-FFF2-40B4-BE49-F238E27FC236}">
                    <a16:creationId xmlns:a16="http://schemas.microsoft.com/office/drawing/2014/main" id="{5456AD61-A0F1-40A4-A61C-65961AEDE5BE}"/>
                  </a:ext>
                </a:extLst>
              </p:cNvPr>
              <p:cNvGrpSpPr/>
              <p:nvPr/>
            </p:nvGrpSpPr>
            <p:grpSpPr>
              <a:xfrm>
                <a:off x="6063403" y="1424321"/>
                <a:ext cx="5007305" cy="4777595"/>
                <a:chOff x="6028679" y="994608"/>
                <a:chExt cx="5007305" cy="4777595"/>
              </a:xfrm>
            </p:grpSpPr>
            <p:sp>
              <p:nvSpPr>
                <p:cNvPr id="31" name="Rechthoek 30">
                  <a:extLst>
                    <a:ext uri="{FF2B5EF4-FFF2-40B4-BE49-F238E27FC236}">
                      <a16:creationId xmlns:a16="http://schemas.microsoft.com/office/drawing/2014/main" id="{FF6F8494-44E1-40A6-BF3B-01CA9A997299}"/>
                    </a:ext>
                  </a:extLst>
                </p:cNvPr>
                <p:cNvSpPr/>
                <p:nvPr/>
              </p:nvSpPr>
              <p:spPr>
                <a:xfrm>
                  <a:off x="6988186" y="4363896"/>
                  <a:ext cx="3044270" cy="1408307"/>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2" name="Groep 31">
                  <a:extLst>
                    <a:ext uri="{FF2B5EF4-FFF2-40B4-BE49-F238E27FC236}">
                      <a16:creationId xmlns:a16="http://schemas.microsoft.com/office/drawing/2014/main" id="{8C202DBA-A500-4F32-AA7B-25F5F01C1D40}"/>
                    </a:ext>
                  </a:extLst>
                </p:cNvPr>
                <p:cNvGrpSpPr/>
                <p:nvPr/>
              </p:nvGrpSpPr>
              <p:grpSpPr>
                <a:xfrm>
                  <a:off x="6028679" y="994608"/>
                  <a:ext cx="5007305" cy="4727134"/>
                  <a:chOff x="5913393" y="1000513"/>
                  <a:chExt cx="5007305" cy="4727134"/>
                </a:xfrm>
              </p:grpSpPr>
              <p:sp>
                <p:nvSpPr>
                  <p:cNvPr id="33" name="Ovaal 32">
                    <a:extLst>
                      <a:ext uri="{FF2B5EF4-FFF2-40B4-BE49-F238E27FC236}">
                        <a16:creationId xmlns:a16="http://schemas.microsoft.com/office/drawing/2014/main" id="{A4A36BB6-66A6-4AC6-81E4-235FD754A18C}"/>
                      </a:ext>
                    </a:extLst>
                  </p:cNvPr>
                  <p:cNvSpPr/>
                  <p:nvPr/>
                </p:nvSpPr>
                <p:spPr>
                  <a:xfrm>
                    <a:off x="6444355" y="1154542"/>
                    <a:ext cx="3911980" cy="1331402"/>
                  </a:xfrm>
                  <a:prstGeom prst="ellipse">
                    <a:avLst/>
                  </a:prstGeom>
                  <a:solidFill>
                    <a:schemeClr val="accent6">
                      <a:lumMod val="40000"/>
                      <a:lumOff val="60000"/>
                      <a:alpha val="40000"/>
                    </a:schemeClr>
                  </a:solidFill>
                  <a:ln>
                    <a:solidFill>
                      <a:schemeClr val="accent6">
                        <a:lumMod val="50000"/>
                      </a:schemeClr>
                    </a:solidFill>
                  </a:ln>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34" name="Pijl: omlaag 33">
                    <a:extLst>
                      <a:ext uri="{FF2B5EF4-FFF2-40B4-BE49-F238E27FC236}">
                        <a16:creationId xmlns:a16="http://schemas.microsoft.com/office/drawing/2014/main" id="{D5DDAE75-F0E3-4B03-9D55-7E2FFCE2BEF7}"/>
                      </a:ext>
                    </a:extLst>
                  </p:cNvPr>
                  <p:cNvSpPr/>
                  <p:nvPr/>
                </p:nvSpPr>
                <p:spPr>
                  <a:xfrm>
                    <a:off x="8104091" y="3787791"/>
                    <a:ext cx="625911" cy="1138678"/>
                  </a:xfrm>
                  <a:prstGeom prst="downArrow">
                    <a:avLst/>
                  </a:prstGeom>
                  <a:solidFill>
                    <a:schemeClr val="accent6"/>
                  </a:solidFill>
                  <a:ln>
                    <a:solidFill>
                      <a:schemeClr val="accent6">
                        <a:lumMod val="50000"/>
                      </a:schemeClr>
                    </a:solid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35" name="Vrije vorm: vorm 34">
                    <a:extLst>
                      <a:ext uri="{FF2B5EF4-FFF2-40B4-BE49-F238E27FC236}">
                        <a16:creationId xmlns:a16="http://schemas.microsoft.com/office/drawing/2014/main" id="{7E942DD5-C121-40EE-B3FE-4B9D7FD47241}"/>
                      </a:ext>
                    </a:extLst>
                  </p:cNvPr>
                  <p:cNvSpPr/>
                  <p:nvPr/>
                </p:nvSpPr>
                <p:spPr>
                  <a:xfrm>
                    <a:off x="7609908" y="2957380"/>
                    <a:ext cx="1375753" cy="1170873"/>
                  </a:xfrm>
                  <a:custGeom>
                    <a:avLst/>
                    <a:gdLst>
                      <a:gd name="connsiteX0" fmla="*/ 0 w 1375753"/>
                      <a:gd name="connsiteY0" fmla="*/ 585437 h 1170873"/>
                      <a:gd name="connsiteX1" fmla="*/ 687877 w 1375753"/>
                      <a:gd name="connsiteY1" fmla="*/ 0 h 1170873"/>
                      <a:gd name="connsiteX2" fmla="*/ 1375754 w 1375753"/>
                      <a:gd name="connsiteY2" fmla="*/ 585437 h 1170873"/>
                      <a:gd name="connsiteX3" fmla="*/ 687877 w 1375753"/>
                      <a:gd name="connsiteY3" fmla="*/ 1170874 h 1170873"/>
                      <a:gd name="connsiteX4" fmla="*/ 0 w 1375753"/>
                      <a:gd name="connsiteY4" fmla="*/ 585437 h 117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753" h="1170873">
                        <a:moveTo>
                          <a:pt x="0" y="585437"/>
                        </a:moveTo>
                        <a:cubicBezTo>
                          <a:pt x="0" y="262109"/>
                          <a:pt x="307973" y="0"/>
                          <a:pt x="687877" y="0"/>
                        </a:cubicBezTo>
                        <a:cubicBezTo>
                          <a:pt x="1067781" y="0"/>
                          <a:pt x="1375754" y="262109"/>
                          <a:pt x="1375754" y="585437"/>
                        </a:cubicBezTo>
                        <a:cubicBezTo>
                          <a:pt x="1375754" y="908765"/>
                          <a:pt x="1067781" y="1170874"/>
                          <a:pt x="687877" y="1170874"/>
                        </a:cubicBezTo>
                        <a:cubicBezTo>
                          <a:pt x="307973" y="1170874"/>
                          <a:pt x="0" y="908765"/>
                          <a:pt x="0" y="585437"/>
                        </a:cubicBezTo>
                        <a:close/>
                      </a:path>
                    </a:pathLst>
                  </a:custGeom>
                  <a:solidFill>
                    <a:schemeClr val="accent6">
                      <a:lumMod val="75000"/>
                    </a:schemeClr>
                  </a:solidFill>
                  <a:ln>
                    <a:solidFill>
                      <a:schemeClr val="accent6">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1794" tIns="191790" rIns="221794" bIns="191790" numCol="1" spcCol="1270" anchor="ctr" anchorCtr="0">
                    <a:noAutofit/>
                  </a:bodyPr>
                  <a:lstStyle/>
                  <a:p>
                    <a:pPr marL="0" lvl="0" indent="0" algn="ctr" defTabSz="711200">
                      <a:lnSpc>
                        <a:spcPct val="90000"/>
                      </a:lnSpc>
                      <a:spcBef>
                        <a:spcPct val="0"/>
                      </a:spcBef>
                      <a:spcAft>
                        <a:spcPct val="35000"/>
                      </a:spcAft>
                      <a:buNone/>
                    </a:pPr>
                    <a:r>
                      <a:rPr lang="nl-NL" sz="1600" kern="1200" dirty="0"/>
                      <a:t>circulair </a:t>
                    </a:r>
                  </a:p>
                </p:txBody>
              </p:sp>
              <p:sp>
                <p:nvSpPr>
                  <p:cNvPr id="36" name="Vrije vorm: vorm 35">
                    <a:extLst>
                      <a:ext uri="{FF2B5EF4-FFF2-40B4-BE49-F238E27FC236}">
                        <a16:creationId xmlns:a16="http://schemas.microsoft.com/office/drawing/2014/main" id="{CCE667F6-DEA0-4623-819E-C4F513236ABA}"/>
                      </a:ext>
                    </a:extLst>
                  </p:cNvPr>
                  <p:cNvSpPr/>
                  <p:nvPr/>
                </p:nvSpPr>
                <p:spPr>
                  <a:xfrm>
                    <a:off x="8080123" y="1184938"/>
                    <a:ext cx="1829609" cy="1300853"/>
                  </a:xfrm>
                  <a:custGeom>
                    <a:avLst/>
                    <a:gdLst>
                      <a:gd name="connsiteX0" fmla="*/ 0 w 1829609"/>
                      <a:gd name="connsiteY0" fmla="*/ 650427 h 1300853"/>
                      <a:gd name="connsiteX1" fmla="*/ 914805 w 1829609"/>
                      <a:gd name="connsiteY1" fmla="*/ 0 h 1300853"/>
                      <a:gd name="connsiteX2" fmla="*/ 1829610 w 1829609"/>
                      <a:gd name="connsiteY2" fmla="*/ 650427 h 1300853"/>
                      <a:gd name="connsiteX3" fmla="*/ 914805 w 1829609"/>
                      <a:gd name="connsiteY3" fmla="*/ 1300854 h 1300853"/>
                      <a:gd name="connsiteX4" fmla="*/ 0 w 1829609"/>
                      <a:gd name="connsiteY4" fmla="*/ 650427 h 1300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609" h="1300853">
                        <a:moveTo>
                          <a:pt x="0" y="650427"/>
                        </a:moveTo>
                        <a:cubicBezTo>
                          <a:pt x="0" y="291206"/>
                          <a:pt x="409572" y="0"/>
                          <a:pt x="914805" y="0"/>
                        </a:cubicBezTo>
                        <a:cubicBezTo>
                          <a:pt x="1420038" y="0"/>
                          <a:pt x="1829610" y="291206"/>
                          <a:pt x="1829610" y="650427"/>
                        </a:cubicBezTo>
                        <a:cubicBezTo>
                          <a:pt x="1829610" y="1009648"/>
                          <a:pt x="1420038" y="1300854"/>
                          <a:pt x="914805" y="1300854"/>
                        </a:cubicBezTo>
                        <a:cubicBezTo>
                          <a:pt x="409572" y="1300854"/>
                          <a:pt x="0" y="1009648"/>
                          <a:pt x="0" y="650427"/>
                        </a:cubicBezTo>
                        <a:close/>
                      </a:path>
                    </a:pathLst>
                  </a:custGeom>
                  <a:solidFill>
                    <a:schemeClr val="accent6">
                      <a:lumMod val="75000"/>
                    </a:schemeClr>
                  </a:solidFill>
                  <a:ln>
                    <a:solidFill>
                      <a:schemeClr val="accent6">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8260" tIns="210826" rIns="288260" bIns="210826" numCol="1" spcCol="1270" anchor="ctr" anchorCtr="0">
                    <a:noAutofit/>
                  </a:bodyPr>
                  <a:lstStyle/>
                  <a:p>
                    <a:pPr marL="0" lvl="0" indent="0" algn="ctr" defTabSz="711200">
                      <a:lnSpc>
                        <a:spcPct val="90000"/>
                      </a:lnSpc>
                      <a:spcBef>
                        <a:spcPct val="0"/>
                      </a:spcBef>
                      <a:spcAft>
                        <a:spcPct val="35000"/>
                      </a:spcAft>
                      <a:buNone/>
                    </a:pPr>
                    <a:r>
                      <a:rPr lang="nl-NL" sz="1600" kern="1200" dirty="0"/>
                      <a:t>milieu-impact</a:t>
                    </a:r>
                  </a:p>
                </p:txBody>
              </p:sp>
              <p:sp>
                <p:nvSpPr>
                  <p:cNvPr id="37" name="Vrije vorm: vorm 36">
                    <a:extLst>
                      <a:ext uri="{FF2B5EF4-FFF2-40B4-BE49-F238E27FC236}">
                        <a16:creationId xmlns:a16="http://schemas.microsoft.com/office/drawing/2014/main" id="{12AB61E0-5E0D-4825-9540-673879F0383A}"/>
                      </a:ext>
                    </a:extLst>
                  </p:cNvPr>
                  <p:cNvSpPr/>
                  <p:nvPr/>
                </p:nvSpPr>
                <p:spPr>
                  <a:xfrm>
                    <a:off x="7017485" y="1943806"/>
                    <a:ext cx="1525292" cy="1348308"/>
                  </a:xfrm>
                  <a:custGeom>
                    <a:avLst/>
                    <a:gdLst>
                      <a:gd name="connsiteX0" fmla="*/ 0 w 1525292"/>
                      <a:gd name="connsiteY0" fmla="*/ 674154 h 1348308"/>
                      <a:gd name="connsiteX1" fmla="*/ 762646 w 1525292"/>
                      <a:gd name="connsiteY1" fmla="*/ 0 h 1348308"/>
                      <a:gd name="connsiteX2" fmla="*/ 1525292 w 1525292"/>
                      <a:gd name="connsiteY2" fmla="*/ 674154 h 1348308"/>
                      <a:gd name="connsiteX3" fmla="*/ 762646 w 1525292"/>
                      <a:gd name="connsiteY3" fmla="*/ 1348308 h 1348308"/>
                      <a:gd name="connsiteX4" fmla="*/ 0 w 1525292"/>
                      <a:gd name="connsiteY4" fmla="*/ 674154 h 1348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292" h="1348308">
                        <a:moveTo>
                          <a:pt x="0" y="674154"/>
                        </a:moveTo>
                        <a:cubicBezTo>
                          <a:pt x="0" y="301829"/>
                          <a:pt x="341448" y="0"/>
                          <a:pt x="762646" y="0"/>
                        </a:cubicBezTo>
                        <a:cubicBezTo>
                          <a:pt x="1183844" y="0"/>
                          <a:pt x="1525292" y="301829"/>
                          <a:pt x="1525292" y="674154"/>
                        </a:cubicBezTo>
                        <a:cubicBezTo>
                          <a:pt x="1525292" y="1046479"/>
                          <a:pt x="1183844" y="1348308"/>
                          <a:pt x="762646" y="1348308"/>
                        </a:cubicBezTo>
                        <a:cubicBezTo>
                          <a:pt x="341448" y="1348308"/>
                          <a:pt x="0" y="1046479"/>
                          <a:pt x="0" y="674154"/>
                        </a:cubicBezTo>
                        <a:close/>
                      </a:path>
                    </a:pathLst>
                  </a:custGeom>
                  <a:solidFill>
                    <a:schemeClr val="accent6">
                      <a:lumMod val="75000"/>
                    </a:schemeClr>
                  </a:solidFill>
                  <a:ln>
                    <a:solidFill>
                      <a:schemeClr val="accent6">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694" tIns="217775" rIns="243694" bIns="217775" numCol="1" spcCol="1270" anchor="ctr" anchorCtr="0">
                    <a:noAutofit/>
                  </a:bodyPr>
                  <a:lstStyle/>
                  <a:p>
                    <a:pPr marL="0" lvl="0" indent="0" algn="ctr" defTabSz="711200">
                      <a:lnSpc>
                        <a:spcPct val="90000"/>
                      </a:lnSpc>
                      <a:spcBef>
                        <a:spcPct val="0"/>
                      </a:spcBef>
                      <a:spcAft>
                        <a:spcPct val="35000"/>
                      </a:spcAft>
                      <a:buNone/>
                    </a:pPr>
                    <a:r>
                      <a:rPr lang="nl-NL" sz="1600" kern="1200" dirty="0">
                        <a:latin typeface="+mn-lt"/>
                      </a:rPr>
                      <a:t>energie-effici</a:t>
                    </a:r>
                    <a:r>
                      <a:rPr lang="nl-NL" sz="1600" kern="1200" dirty="0">
                        <a:latin typeface="+mn-lt"/>
                        <a:cs typeface="Calibri" panose="020F0502020204030204" pitchFamily="34" charset="0"/>
                      </a:rPr>
                      <a:t>ënt</a:t>
                    </a:r>
                    <a:endParaRPr lang="nl-NL" sz="1600" kern="1200" dirty="0">
                      <a:latin typeface="+mn-lt"/>
                    </a:endParaRPr>
                  </a:p>
                </p:txBody>
              </p:sp>
              <p:sp>
                <p:nvSpPr>
                  <p:cNvPr id="38" name="Vorm 37">
                    <a:extLst>
                      <a:ext uri="{FF2B5EF4-FFF2-40B4-BE49-F238E27FC236}">
                        <a16:creationId xmlns:a16="http://schemas.microsoft.com/office/drawing/2014/main" id="{39424121-483D-40B6-B571-923A1DC11DE6}"/>
                      </a:ext>
                    </a:extLst>
                  </p:cNvPr>
                  <p:cNvSpPr/>
                  <p:nvPr/>
                </p:nvSpPr>
                <p:spPr>
                  <a:xfrm>
                    <a:off x="6263825" y="1000513"/>
                    <a:ext cx="4262419" cy="3266254"/>
                  </a:xfrm>
                  <a:prstGeom prst="funnel">
                    <a:avLst/>
                  </a:prstGeom>
                  <a:ln>
                    <a:solidFill>
                      <a:schemeClr val="accent6">
                        <a:lumMod val="50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39" name="Vrije vorm: vorm 38">
                    <a:extLst>
                      <a:ext uri="{FF2B5EF4-FFF2-40B4-BE49-F238E27FC236}">
                        <a16:creationId xmlns:a16="http://schemas.microsoft.com/office/drawing/2014/main" id="{4111D040-0FC0-480D-A6BF-590C496AFEAC}"/>
                      </a:ext>
                    </a:extLst>
                  </p:cNvPr>
                  <p:cNvSpPr/>
                  <p:nvPr/>
                </p:nvSpPr>
                <p:spPr>
                  <a:xfrm>
                    <a:off x="5913393" y="4902736"/>
                    <a:ext cx="5007305" cy="824911"/>
                  </a:xfrm>
                  <a:custGeom>
                    <a:avLst/>
                    <a:gdLst>
                      <a:gd name="connsiteX0" fmla="*/ 0 w 5007305"/>
                      <a:gd name="connsiteY0" fmla="*/ 0 h 824911"/>
                      <a:gd name="connsiteX1" fmla="*/ 5007305 w 5007305"/>
                      <a:gd name="connsiteY1" fmla="*/ 0 h 824911"/>
                      <a:gd name="connsiteX2" fmla="*/ 5007305 w 5007305"/>
                      <a:gd name="connsiteY2" fmla="*/ 824911 h 824911"/>
                      <a:gd name="connsiteX3" fmla="*/ 0 w 5007305"/>
                      <a:gd name="connsiteY3" fmla="*/ 824911 h 824911"/>
                      <a:gd name="connsiteX4" fmla="*/ 0 w 5007305"/>
                      <a:gd name="connsiteY4" fmla="*/ 0 h 82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305" h="824911">
                        <a:moveTo>
                          <a:pt x="0" y="0"/>
                        </a:moveTo>
                        <a:lnTo>
                          <a:pt x="5007305" y="0"/>
                        </a:lnTo>
                        <a:lnTo>
                          <a:pt x="5007305" y="824911"/>
                        </a:lnTo>
                        <a:lnTo>
                          <a:pt x="0" y="824911"/>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ctr" defTabSz="889000">
                      <a:lnSpc>
                        <a:spcPct val="90000"/>
                      </a:lnSpc>
                      <a:spcBef>
                        <a:spcPct val="0"/>
                      </a:spcBef>
                      <a:buNone/>
                    </a:pPr>
                    <a:r>
                      <a:rPr lang="nl-NL" sz="2000" b="1" dirty="0">
                        <a:solidFill>
                          <a:schemeClr val="accent6">
                            <a:lumMod val="50000"/>
                          </a:schemeClr>
                        </a:solidFill>
                      </a:rPr>
                      <a:t>duurzaam</a:t>
                    </a:r>
                    <a:endParaRPr lang="nl-NL" sz="2000" b="1" kern="1200" dirty="0">
                      <a:solidFill>
                        <a:schemeClr val="accent6">
                          <a:lumMod val="50000"/>
                        </a:schemeClr>
                      </a:solidFill>
                    </a:endParaRPr>
                  </a:p>
                  <a:p>
                    <a:pPr marL="0" lvl="0" indent="0" algn="ctr" defTabSz="889000">
                      <a:lnSpc>
                        <a:spcPct val="90000"/>
                      </a:lnSpc>
                      <a:spcBef>
                        <a:spcPct val="0"/>
                      </a:spcBef>
                      <a:buNone/>
                    </a:pPr>
                    <a:r>
                      <a:rPr lang="nl-NL" sz="2000" b="1" kern="1200" dirty="0">
                        <a:solidFill>
                          <a:schemeClr val="accent6">
                            <a:lumMod val="50000"/>
                          </a:schemeClr>
                        </a:solidFill>
                      </a:rPr>
                      <a:t> bouwwerk</a:t>
                    </a:r>
                  </a:p>
                </p:txBody>
              </p:sp>
            </p:grpSp>
          </p:grpSp>
          <p:grpSp>
            <p:nvGrpSpPr>
              <p:cNvPr id="28" name="Groep 27">
                <a:extLst>
                  <a:ext uri="{FF2B5EF4-FFF2-40B4-BE49-F238E27FC236}">
                    <a16:creationId xmlns:a16="http://schemas.microsoft.com/office/drawing/2014/main" id="{2FB0E92D-4067-45D7-B1F8-E819305C6217}"/>
                  </a:ext>
                </a:extLst>
              </p:cNvPr>
              <p:cNvGrpSpPr/>
              <p:nvPr/>
            </p:nvGrpSpPr>
            <p:grpSpPr>
              <a:xfrm>
                <a:off x="6971020" y="1629607"/>
                <a:ext cx="1259113" cy="1112256"/>
                <a:chOff x="670718" y="271536"/>
                <a:chExt cx="1618528" cy="1287899"/>
              </a:xfrm>
            </p:grpSpPr>
            <p:sp>
              <p:nvSpPr>
                <p:cNvPr id="29" name="Ovaal 28">
                  <a:extLst>
                    <a:ext uri="{FF2B5EF4-FFF2-40B4-BE49-F238E27FC236}">
                      <a16:creationId xmlns:a16="http://schemas.microsoft.com/office/drawing/2014/main" id="{EBD9FAAA-86C5-40B1-B24A-2988C6F8AEA6}"/>
                    </a:ext>
                  </a:extLst>
                </p:cNvPr>
                <p:cNvSpPr/>
                <p:nvPr/>
              </p:nvSpPr>
              <p:spPr>
                <a:xfrm>
                  <a:off x="670718" y="271536"/>
                  <a:ext cx="1618528" cy="1287899"/>
                </a:xfrm>
                <a:prstGeom prst="ellipse">
                  <a:avLst/>
                </a:prstGeom>
                <a:solidFill>
                  <a:schemeClr val="accent6">
                    <a:lumMod val="75000"/>
                  </a:schemeClr>
                </a:solidFill>
                <a:ln>
                  <a:solidFill>
                    <a:schemeClr val="accent6">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Ovaal 4">
                  <a:extLst>
                    <a:ext uri="{FF2B5EF4-FFF2-40B4-BE49-F238E27FC236}">
                      <a16:creationId xmlns:a16="http://schemas.microsoft.com/office/drawing/2014/main" id="{6BAE089A-87E5-4D78-86B5-727019B16797}"/>
                    </a:ext>
                  </a:extLst>
                </p:cNvPr>
                <p:cNvSpPr txBox="1"/>
                <p:nvPr/>
              </p:nvSpPr>
              <p:spPr>
                <a:xfrm>
                  <a:off x="1007027" y="460144"/>
                  <a:ext cx="1024681" cy="91068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dirty="0"/>
                    <a:t>natuur-inclusief</a:t>
                  </a:r>
                  <a:endParaRPr lang="nl-NL" sz="1600" kern="1200" dirty="0"/>
                </a:p>
              </p:txBody>
            </p:sp>
          </p:grpSp>
        </p:grpSp>
      </p:grpSp>
    </p:spTree>
    <p:extLst>
      <p:ext uri="{BB962C8B-B14F-4D97-AF65-F5344CB8AC3E}">
        <p14:creationId xmlns:p14="http://schemas.microsoft.com/office/powerpoint/2010/main" val="28686420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ep 14">
            <a:extLst>
              <a:ext uri="{FF2B5EF4-FFF2-40B4-BE49-F238E27FC236}">
                <a16:creationId xmlns:a16="http://schemas.microsoft.com/office/drawing/2014/main" id="{C54F0E46-6E95-420E-A724-5AA1CE232AA0}"/>
              </a:ext>
            </a:extLst>
          </p:cNvPr>
          <p:cNvGrpSpPr/>
          <p:nvPr/>
        </p:nvGrpSpPr>
        <p:grpSpPr>
          <a:xfrm>
            <a:off x="114304" y="2319712"/>
            <a:ext cx="11532866" cy="2800928"/>
            <a:chOff x="228600" y="2251708"/>
            <a:chExt cx="11191381" cy="2800928"/>
          </a:xfrm>
        </p:grpSpPr>
        <p:graphicFrame>
          <p:nvGraphicFramePr>
            <p:cNvPr id="8" name="Diagram 7">
              <a:extLst>
                <a:ext uri="{FF2B5EF4-FFF2-40B4-BE49-F238E27FC236}">
                  <a16:creationId xmlns:a16="http://schemas.microsoft.com/office/drawing/2014/main" id="{8690337C-68D8-488C-A99E-273A15C0369B}"/>
                </a:ext>
              </a:extLst>
            </p:cNvPr>
            <p:cNvGraphicFramePr/>
            <p:nvPr>
              <p:extLst>
                <p:ext uri="{D42A27DB-BD31-4B8C-83A1-F6EECF244321}">
                  <p14:modId xmlns:p14="http://schemas.microsoft.com/office/powerpoint/2010/main" val="266262382"/>
                </p:ext>
              </p:extLst>
            </p:nvPr>
          </p:nvGraphicFramePr>
          <p:xfrm>
            <a:off x="228600" y="2251708"/>
            <a:ext cx="11191381" cy="2800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Afbeelding 10">
              <a:extLst>
                <a:ext uri="{FF2B5EF4-FFF2-40B4-BE49-F238E27FC236}">
                  <a16:creationId xmlns:a16="http://schemas.microsoft.com/office/drawing/2014/main" id="{B9E05E2D-7E64-418B-AA9C-D9BC515424CC}"/>
                </a:ext>
              </a:extLst>
            </p:cNvPr>
            <p:cNvPicPr>
              <a:picLocks noChangeAspect="1"/>
            </p:cNvPicPr>
            <p:nvPr/>
          </p:nvPicPr>
          <p:blipFill>
            <a:blip r:embed="rId8"/>
            <a:stretch>
              <a:fillRect/>
            </a:stretch>
          </p:blipFill>
          <p:spPr>
            <a:xfrm>
              <a:off x="4783135" y="2966276"/>
              <a:ext cx="1900750" cy="1400560"/>
            </a:xfrm>
            <a:prstGeom prst="rect">
              <a:avLst/>
            </a:prstGeom>
          </p:spPr>
        </p:pic>
      </p:grpSp>
      <p:sp>
        <p:nvSpPr>
          <p:cNvPr id="2" name="Titel 1">
            <a:extLst>
              <a:ext uri="{FF2B5EF4-FFF2-40B4-BE49-F238E27FC236}">
                <a16:creationId xmlns:a16="http://schemas.microsoft.com/office/drawing/2014/main" id="{E411028E-F771-479F-9A9E-74501F73FB5B}"/>
              </a:ext>
            </a:extLst>
          </p:cNvPr>
          <p:cNvSpPr>
            <a:spLocks noGrp="1"/>
          </p:cNvSpPr>
          <p:nvPr>
            <p:ph type="title"/>
          </p:nvPr>
        </p:nvSpPr>
        <p:spPr/>
        <p:txBody>
          <a:bodyPr>
            <a:normAutofit/>
          </a:bodyPr>
          <a:lstStyle/>
          <a:p>
            <a:r>
              <a:rPr lang="nl-NL" dirty="0"/>
              <a:t>Hoe maak je een duurzaam verantwoord bouwwerk?</a:t>
            </a:r>
          </a:p>
        </p:txBody>
      </p:sp>
      <p:sp>
        <p:nvSpPr>
          <p:cNvPr id="4" name="Tijdelijke aanduiding voor dianummer 3">
            <a:extLst>
              <a:ext uri="{FF2B5EF4-FFF2-40B4-BE49-F238E27FC236}">
                <a16:creationId xmlns:a16="http://schemas.microsoft.com/office/drawing/2014/main" id="{32262DDB-17BD-4E62-8BCB-F8B4E20F8454}"/>
              </a:ext>
            </a:extLst>
          </p:cNvPr>
          <p:cNvSpPr>
            <a:spLocks noGrp="1"/>
          </p:cNvSpPr>
          <p:nvPr>
            <p:ph type="sldNum" sz="quarter" idx="12"/>
          </p:nvPr>
        </p:nvSpPr>
        <p:spPr/>
        <p:txBody>
          <a:bodyPr/>
          <a:lstStyle/>
          <a:p>
            <a:fld id="{993A4BE7-94F8-43D0-A956-A40AC5AB901E}" type="slidenum">
              <a:rPr lang="nl-NL" smtClean="0"/>
              <a:t>58</a:t>
            </a:fld>
            <a:endParaRPr lang="nl-NL" dirty="0"/>
          </a:p>
        </p:txBody>
      </p:sp>
      <p:grpSp>
        <p:nvGrpSpPr>
          <p:cNvPr id="17" name="Groep 16">
            <a:extLst>
              <a:ext uri="{FF2B5EF4-FFF2-40B4-BE49-F238E27FC236}">
                <a16:creationId xmlns:a16="http://schemas.microsoft.com/office/drawing/2014/main" id="{A66655D8-E661-45C9-9B3F-0C1C7815E8AF}"/>
              </a:ext>
            </a:extLst>
          </p:cNvPr>
          <p:cNvGrpSpPr/>
          <p:nvPr/>
        </p:nvGrpSpPr>
        <p:grpSpPr>
          <a:xfrm>
            <a:off x="10492728" y="1018536"/>
            <a:ext cx="1699271" cy="5209542"/>
            <a:chOff x="10425749" y="1019081"/>
            <a:chExt cx="1782018" cy="4652010"/>
          </a:xfrm>
          <a:solidFill>
            <a:schemeClr val="accent6">
              <a:lumMod val="40000"/>
              <a:lumOff val="60000"/>
            </a:schemeClr>
          </a:solidFill>
        </p:grpSpPr>
        <p:sp>
          <p:nvSpPr>
            <p:cNvPr id="13" name="Rechthoek 12">
              <a:extLst>
                <a:ext uri="{FF2B5EF4-FFF2-40B4-BE49-F238E27FC236}">
                  <a16:creationId xmlns:a16="http://schemas.microsoft.com/office/drawing/2014/main" id="{6117A785-C686-416D-9925-CAF4A69D0AFD}"/>
                </a:ext>
              </a:extLst>
            </p:cNvPr>
            <p:cNvSpPr/>
            <p:nvPr/>
          </p:nvSpPr>
          <p:spPr>
            <a:xfrm>
              <a:off x="10425750" y="1019081"/>
              <a:ext cx="1782017" cy="465201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DF7EA814-B41F-44EE-BEED-6697EB7E8047}"/>
                </a:ext>
              </a:extLst>
            </p:cNvPr>
            <p:cNvSpPr txBox="1"/>
            <p:nvPr/>
          </p:nvSpPr>
          <p:spPr>
            <a:xfrm>
              <a:off x="10425749" y="2855510"/>
              <a:ext cx="1782018" cy="632127"/>
            </a:xfrm>
            <a:prstGeom prst="rect">
              <a:avLst/>
            </a:prstGeom>
            <a:grpFill/>
            <a:ln>
              <a:noFill/>
            </a:ln>
          </p:spPr>
          <p:txBody>
            <a:bodyPr wrap="square" rtlCol="0">
              <a:spAutoFit/>
            </a:bodyPr>
            <a:lstStyle/>
            <a:p>
              <a:r>
                <a:rPr lang="nl-NL" sz="2000" b="1" dirty="0">
                  <a:solidFill>
                    <a:srgbClr val="002060"/>
                  </a:solidFill>
                </a:rPr>
                <a:t>duurzaam  bouwwerk</a:t>
              </a:r>
            </a:p>
          </p:txBody>
        </p:sp>
      </p:grpSp>
      <p:sp>
        <p:nvSpPr>
          <p:cNvPr id="3" name="Trapezium 2">
            <a:extLst>
              <a:ext uri="{FF2B5EF4-FFF2-40B4-BE49-F238E27FC236}">
                <a16:creationId xmlns:a16="http://schemas.microsoft.com/office/drawing/2014/main" id="{5B07F447-DA94-4DAB-9B98-3949D43BEAB8}"/>
              </a:ext>
            </a:extLst>
          </p:cNvPr>
          <p:cNvSpPr/>
          <p:nvPr/>
        </p:nvSpPr>
        <p:spPr>
          <a:xfrm rot="5400000">
            <a:off x="10056491" y="2830827"/>
            <a:ext cx="2457447" cy="1584962"/>
          </a:xfrm>
          <a:prstGeom prst="trapezoid">
            <a:avLst>
              <a:gd name="adj" fmla="val 1829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712631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274406-2AFA-4D32-9DE4-0A60866047C8}"/>
              </a:ext>
            </a:extLst>
          </p:cNvPr>
          <p:cNvSpPr>
            <a:spLocks noGrp="1"/>
          </p:cNvSpPr>
          <p:nvPr>
            <p:ph type="title"/>
          </p:nvPr>
        </p:nvSpPr>
        <p:spPr/>
        <p:txBody>
          <a:bodyPr>
            <a:normAutofit/>
          </a:bodyPr>
          <a:lstStyle/>
          <a:p>
            <a:r>
              <a:rPr lang="nl-NL" dirty="0"/>
              <a:t>Duurzame waterbouw, componenten</a:t>
            </a:r>
          </a:p>
        </p:txBody>
      </p:sp>
      <p:sp>
        <p:nvSpPr>
          <p:cNvPr id="3" name="Tijdelijke aanduiding voor inhoud 2">
            <a:extLst>
              <a:ext uri="{FF2B5EF4-FFF2-40B4-BE49-F238E27FC236}">
                <a16:creationId xmlns:a16="http://schemas.microsoft.com/office/drawing/2014/main" id="{A92DF68F-FAE9-40E9-B0E7-A7AACE59A1C7}"/>
              </a:ext>
            </a:extLst>
          </p:cNvPr>
          <p:cNvSpPr>
            <a:spLocks noGrp="1"/>
          </p:cNvSpPr>
          <p:nvPr>
            <p:ph idx="1"/>
          </p:nvPr>
        </p:nvSpPr>
        <p:spPr>
          <a:xfrm>
            <a:off x="838201" y="1311564"/>
            <a:ext cx="6003664" cy="4865399"/>
          </a:xfrm>
        </p:spPr>
        <p:txBody>
          <a:bodyPr>
            <a:normAutofit fontScale="92500" lnSpcReduction="20000"/>
          </a:bodyPr>
          <a:lstStyle/>
          <a:p>
            <a:r>
              <a:rPr lang="nl-NL" sz="2400" dirty="0">
                <a:latin typeface="Candara" panose="020E0502030303020204" pitchFamily="34" charset="0"/>
                <a:cs typeface="Calibri" panose="020F0502020204030204" pitchFamily="34" charset="0"/>
              </a:rPr>
              <a:t>Watertoevoer- en opslagsysteem</a:t>
            </a:r>
          </a:p>
          <a:p>
            <a:pPr lvl="1"/>
            <a:r>
              <a:rPr lang="nl-NL" sz="2000" dirty="0">
                <a:latin typeface="Candara" panose="020E0502030303020204" pitchFamily="34" charset="0"/>
                <a:cs typeface="Calibri" panose="020F0502020204030204" pitchFamily="34" charset="0"/>
              </a:rPr>
              <a:t>Rivieren, kanalen, sloten</a:t>
            </a:r>
          </a:p>
          <a:p>
            <a:pPr lvl="1"/>
            <a:r>
              <a:rPr lang="nl-NL" sz="2000" dirty="0">
                <a:latin typeface="Candara" panose="020E0502030303020204" pitchFamily="34" charset="0"/>
                <a:cs typeface="Calibri" panose="020F0502020204030204" pitchFamily="34" charset="0"/>
              </a:rPr>
              <a:t>Leidingen</a:t>
            </a:r>
          </a:p>
          <a:p>
            <a:pPr lvl="1"/>
            <a:r>
              <a:rPr lang="nl-NL" sz="2000" dirty="0">
                <a:latin typeface="Candara" panose="020E0502030303020204" pitchFamily="34" charset="0"/>
                <a:cs typeface="Calibri" panose="020F0502020204030204" pitchFamily="34" charset="0"/>
              </a:rPr>
              <a:t>Spaarbekkens, waterkelders, -tanks, -torens,  …</a:t>
            </a:r>
          </a:p>
          <a:p>
            <a:r>
              <a:rPr lang="nl-NL" sz="2400" dirty="0">
                <a:latin typeface="Candara" panose="020E0502030303020204" pitchFamily="34" charset="0"/>
                <a:cs typeface="Calibri" panose="020F0502020204030204" pitchFamily="34" charset="0"/>
              </a:rPr>
              <a:t>Waterafvoersysteem</a:t>
            </a:r>
          </a:p>
          <a:p>
            <a:pPr lvl="1"/>
            <a:r>
              <a:rPr lang="nl-NL" sz="2000" dirty="0">
                <a:latin typeface="Candara" panose="020E0502030303020204" pitchFamily="34" charset="0"/>
                <a:cs typeface="Calibri" panose="020F0502020204030204" pitchFamily="34" charset="0"/>
              </a:rPr>
              <a:t>Riolering</a:t>
            </a:r>
          </a:p>
          <a:p>
            <a:pPr lvl="1"/>
            <a:r>
              <a:rPr lang="nl-NL" sz="2000" dirty="0">
                <a:latin typeface="Candara" panose="020E0502030303020204" pitchFamily="34" charset="0"/>
                <a:cs typeface="Calibri" panose="020F0502020204030204" pitchFamily="34" charset="0"/>
              </a:rPr>
              <a:t>Rivieren, kanalen, sloten</a:t>
            </a:r>
          </a:p>
          <a:p>
            <a:r>
              <a:rPr lang="nl-NL" sz="2400" dirty="0">
                <a:latin typeface="Candara" panose="020E0502030303020204" pitchFamily="34" charset="0"/>
                <a:cs typeface="Calibri" panose="020F0502020204030204" pitchFamily="34" charset="0"/>
              </a:rPr>
              <a:t>Waterzuiveringsinstallaties</a:t>
            </a:r>
          </a:p>
          <a:p>
            <a:r>
              <a:rPr lang="nl-NL" sz="2400" dirty="0">
                <a:latin typeface="Candara" panose="020E0502030303020204" pitchFamily="34" charset="0"/>
                <a:cs typeface="Calibri" panose="020F0502020204030204" pitchFamily="34" charset="0"/>
              </a:rPr>
              <a:t>Vaarwegen, oevers, havens</a:t>
            </a:r>
          </a:p>
          <a:p>
            <a:r>
              <a:rPr lang="nl-NL" sz="2400" dirty="0">
                <a:latin typeface="Candara" panose="020E0502030303020204" pitchFamily="34" charset="0"/>
                <a:cs typeface="Calibri" panose="020F0502020204030204" pitchFamily="34" charset="0"/>
              </a:rPr>
              <a:t>Dijken, dammen, stormvloedkeringen</a:t>
            </a:r>
          </a:p>
          <a:p>
            <a:r>
              <a:rPr lang="nl-NL" sz="2400" dirty="0">
                <a:latin typeface="Candara" panose="020E0502030303020204" pitchFamily="34" charset="0"/>
                <a:cs typeface="Calibri" panose="020F0502020204030204" pitchFamily="34" charset="0"/>
              </a:rPr>
              <a:t>Stuwen, sluizen, gemalen</a:t>
            </a:r>
          </a:p>
          <a:p>
            <a:pPr>
              <a:lnSpc>
                <a:spcPct val="100000"/>
              </a:lnSpc>
            </a:pPr>
            <a:r>
              <a:rPr lang="nl-NL" sz="2400" dirty="0">
                <a:latin typeface="Candara" panose="020E0502030303020204" pitchFamily="34" charset="0"/>
                <a:cs typeface="Calibri" panose="020F0502020204030204" pitchFamily="34" charset="0"/>
              </a:rPr>
              <a:t>Begeleidings- en bedieningssystemen scheepvaartverkeer</a:t>
            </a:r>
          </a:p>
          <a:p>
            <a:r>
              <a:rPr lang="nl-NL" sz="2400" dirty="0">
                <a:latin typeface="Candara" panose="020E0502030303020204" pitchFamily="34" charset="0"/>
                <a:cs typeface="Calibri" panose="020F0502020204030204" pitchFamily="34" charset="0"/>
              </a:rPr>
              <a:t>Recreatieve voorzieningen </a:t>
            </a:r>
          </a:p>
          <a:p>
            <a:endParaRPr lang="nl-NL" dirty="0"/>
          </a:p>
        </p:txBody>
      </p:sp>
      <p:sp>
        <p:nvSpPr>
          <p:cNvPr id="4" name="Tijdelijke aanduiding voor dianummer 3">
            <a:extLst>
              <a:ext uri="{FF2B5EF4-FFF2-40B4-BE49-F238E27FC236}">
                <a16:creationId xmlns:a16="http://schemas.microsoft.com/office/drawing/2014/main" id="{F36EFAB3-B74F-45C7-AB40-EA165F68B925}"/>
              </a:ext>
            </a:extLst>
          </p:cNvPr>
          <p:cNvSpPr>
            <a:spLocks noGrp="1"/>
          </p:cNvSpPr>
          <p:nvPr>
            <p:ph type="sldNum" sz="quarter" idx="12"/>
          </p:nvPr>
        </p:nvSpPr>
        <p:spPr>
          <a:xfrm>
            <a:off x="8610600" y="6310311"/>
            <a:ext cx="2743200" cy="365125"/>
          </a:xfrm>
        </p:spPr>
        <p:txBody>
          <a:bodyPr/>
          <a:lstStyle/>
          <a:p>
            <a:fld id="{993A4BE7-94F8-43D0-A956-A40AC5AB901E}" type="slidenum">
              <a:rPr lang="nl-NL" smtClean="0"/>
              <a:t>59</a:t>
            </a:fld>
            <a:endParaRPr lang="nl-NL" dirty="0"/>
          </a:p>
        </p:txBody>
      </p:sp>
      <p:sp>
        <p:nvSpPr>
          <p:cNvPr id="9" name="Tekstvak 8">
            <a:extLst>
              <a:ext uri="{FF2B5EF4-FFF2-40B4-BE49-F238E27FC236}">
                <a16:creationId xmlns:a16="http://schemas.microsoft.com/office/drawing/2014/main" id="{DF3B0F61-F07A-4052-82A2-CFA457BED4EC}"/>
              </a:ext>
            </a:extLst>
          </p:cNvPr>
          <p:cNvSpPr txBox="1"/>
          <p:nvPr/>
        </p:nvSpPr>
        <p:spPr>
          <a:xfrm>
            <a:off x="9315183" y="6064263"/>
            <a:ext cx="2377707" cy="276999"/>
          </a:xfrm>
          <a:prstGeom prst="rect">
            <a:avLst/>
          </a:prstGeom>
          <a:noFill/>
        </p:spPr>
        <p:txBody>
          <a:bodyPr wrap="square" rtlCol="0">
            <a:spAutoFit/>
          </a:bodyPr>
          <a:lstStyle/>
          <a:p>
            <a:r>
              <a:rPr lang="nl-NL" sz="1200" i="1" dirty="0"/>
              <a:t>Palendijk bij Bunschoten. Foto: ACT.</a:t>
            </a:r>
          </a:p>
        </p:txBody>
      </p:sp>
      <p:pic>
        <p:nvPicPr>
          <p:cNvPr id="11" name="Afbeelding 10">
            <a:extLst>
              <a:ext uri="{FF2B5EF4-FFF2-40B4-BE49-F238E27FC236}">
                <a16:creationId xmlns:a16="http://schemas.microsoft.com/office/drawing/2014/main" id="{1EFC0C0A-B649-4CFE-9AD1-9210CA100255}"/>
              </a:ext>
            </a:extLst>
          </p:cNvPr>
          <p:cNvPicPr>
            <a:picLocks noChangeAspect="1"/>
          </p:cNvPicPr>
          <p:nvPr/>
        </p:nvPicPr>
        <p:blipFill rotWithShape="1">
          <a:blip r:embed="rId3"/>
          <a:srcRect l="1" r="260"/>
          <a:stretch/>
        </p:blipFill>
        <p:spPr>
          <a:xfrm>
            <a:off x="7793086" y="3863938"/>
            <a:ext cx="4034790" cy="2200325"/>
          </a:xfrm>
          <a:prstGeom prst="rect">
            <a:avLst/>
          </a:prstGeom>
        </p:spPr>
      </p:pic>
      <p:sp>
        <p:nvSpPr>
          <p:cNvPr id="14" name="Tekstvak 13">
            <a:extLst>
              <a:ext uri="{FF2B5EF4-FFF2-40B4-BE49-F238E27FC236}">
                <a16:creationId xmlns:a16="http://schemas.microsoft.com/office/drawing/2014/main" id="{0BBE962A-4361-4366-B73A-DACC1B0A381C}"/>
              </a:ext>
            </a:extLst>
          </p:cNvPr>
          <p:cNvSpPr txBox="1"/>
          <p:nvPr/>
        </p:nvSpPr>
        <p:spPr>
          <a:xfrm>
            <a:off x="7793086" y="3412793"/>
            <a:ext cx="4034790" cy="461665"/>
          </a:xfrm>
          <a:prstGeom prst="rect">
            <a:avLst/>
          </a:prstGeom>
          <a:noFill/>
        </p:spPr>
        <p:txBody>
          <a:bodyPr wrap="square" rtlCol="0">
            <a:spAutoFit/>
          </a:bodyPr>
          <a:lstStyle/>
          <a:p>
            <a:r>
              <a:rPr lang="nl-NL" sz="1200" i="1" dirty="0"/>
              <a:t>De Utrechtse </a:t>
            </a:r>
            <a:r>
              <a:rPr lang="nl-NL" sz="1200" i="1" dirty="0" err="1"/>
              <a:t>Oudegracht</a:t>
            </a:r>
            <a:r>
              <a:rPr lang="nl-NL" sz="1200" i="1" dirty="0"/>
              <a:t>, vroeger een bron voor de bierbrouwers en het riool voor de rest van de stad. Foto: ACT.</a:t>
            </a:r>
          </a:p>
        </p:txBody>
      </p:sp>
      <p:pic>
        <p:nvPicPr>
          <p:cNvPr id="20" name="Afbeelding 19">
            <a:extLst>
              <a:ext uri="{FF2B5EF4-FFF2-40B4-BE49-F238E27FC236}">
                <a16:creationId xmlns:a16="http://schemas.microsoft.com/office/drawing/2014/main" id="{60252869-C867-4F05-B049-E8B7DF4C00C5}"/>
              </a:ext>
            </a:extLst>
          </p:cNvPr>
          <p:cNvPicPr>
            <a:picLocks noChangeAspect="1"/>
          </p:cNvPicPr>
          <p:nvPr/>
        </p:nvPicPr>
        <p:blipFill rotWithShape="1">
          <a:blip r:embed="rId4"/>
          <a:srcRect t="11821"/>
          <a:stretch/>
        </p:blipFill>
        <p:spPr>
          <a:xfrm>
            <a:off x="7793086" y="1233958"/>
            <a:ext cx="4034791" cy="2185942"/>
          </a:xfrm>
          <a:prstGeom prst="rect">
            <a:avLst/>
          </a:prstGeom>
        </p:spPr>
      </p:pic>
    </p:spTree>
    <p:extLst>
      <p:ext uri="{BB962C8B-B14F-4D97-AF65-F5344CB8AC3E}">
        <p14:creationId xmlns:p14="http://schemas.microsoft.com/office/powerpoint/2010/main" val="767533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a:t>Noodzaak van een circulaire economie</a:t>
            </a:r>
          </a:p>
        </p:txBody>
      </p:sp>
      <p:sp>
        <p:nvSpPr>
          <p:cNvPr id="2" name="Tijdelijke aanduiding voor inhoud 1">
            <a:extLst>
              <a:ext uri="{FF2B5EF4-FFF2-40B4-BE49-F238E27FC236}">
                <a16:creationId xmlns:a16="http://schemas.microsoft.com/office/drawing/2014/main" id="{32D297E2-C738-45A9-A811-B0799881D1BC}"/>
              </a:ext>
            </a:extLst>
          </p:cNvPr>
          <p:cNvSpPr>
            <a:spLocks noGrp="1"/>
          </p:cNvSpPr>
          <p:nvPr>
            <p:ph idx="1"/>
          </p:nvPr>
        </p:nvSpPr>
        <p:spPr>
          <a:xfrm>
            <a:off x="838201" y="1943966"/>
            <a:ext cx="5257800" cy="4232997"/>
          </a:xfrm>
        </p:spPr>
        <p:txBody>
          <a:bodyPr/>
          <a:lstStyle/>
          <a:p>
            <a:r>
              <a:rPr lang="nl-NL" dirty="0"/>
              <a:t>Invloed op het milieu</a:t>
            </a:r>
          </a:p>
          <a:p>
            <a:endParaRPr lang="nl-NL" dirty="0"/>
          </a:p>
          <a:p>
            <a:r>
              <a:rPr lang="nl-NL" dirty="0"/>
              <a:t>Gebruik van grondstoffen</a:t>
            </a:r>
          </a:p>
          <a:p>
            <a:endParaRPr lang="nl-NL" dirty="0"/>
          </a:p>
          <a:p>
            <a:r>
              <a:rPr lang="nl-NL" dirty="0"/>
              <a:t>(On)afhankelijkheid van andere landen</a:t>
            </a:r>
          </a:p>
        </p:txBody>
      </p:sp>
      <p:sp>
        <p:nvSpPr>
          <p:cNvPr id="3" name="Tijdelijke aanduiding voor dianummer 2"/>
          <p:cNvSpPr>
            <a:spLocks noGrp="1"/>
          </p:cNvSpPr>
          <p:nvPr>
            <p:ph type="sldNum" sz="quarter" idx="12"/>
          </p:nvPr>
        </p:nvSpPr>
        <p:spPr/>
        <p:txBody>
          <a:bodyPr/>
          <a:lstStyle/>
          <a:p>
            <a:fld id="{993A4BE7-94F8-43D0-A956-A40AC5AB901E}" type="slidenum">
              <a:rPr lang="nl-NL" smtClean="0"/>
              <a:t>6</a:t>
            </a:fld>
            <a:endParaRPr lang="nl-NL" dirty="0"/>
          </a:p>
        </p:txBody>
      </p:sp>
      <p:pic>
        <p:nvPicPr>
          <p:cNvPr id="10" name="Afbeelding 9">
            <a:extLst>
              <a:ext uri="{FF2B5EF4-FFF2-40B4-BE49-F238E27FC236}">
                <a16:creationId xmlns:a16="http://schemas.microsoft.com/office/drawing/2014/main" id="{920F564C-305D-47F3-B2A3-912FCB2A5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4540" y="1230284"/>
            <a:ext cx="5480614" cy="4721917"/>
          </a:xfrm>
          <a:prstGeom prst="rect">
            <a:avLst/>
          </a:prstGeom>
        </p:spPr>
      </p:pic>
      <p:sp>
        <p:nvSpPr>
          <p:cNvPr id="11" name="Tekstvak 10">
            <a:extLst>
              <a:ext uri="{FF2B5EF4-FFF2-40B4-BE49-F238E27FC236}">
                <a16:creationId xmlns:a16="http://schemas.microsoft.com/office/drawing/2014/main" id="{AA61E43F-6222-49DF-9B53-C2C99907CEE7}"/>
              </a:ext>
            </a:extLst>
          </p:cNvPr>
          <p:cNvSpPr txBox="1"/>
          <p:nvPr/>
        </p:nvSpPr>
        <p:spPr>
          <a:xfrm>
            <a:off x="10417216" y="5723751"/>
            <a:ext cx="1516283" cy="276999"/>
          </a:xfrm>
          <a:prstGeom prst="rect">
            <a:avLst/>
          </a:prstGeom>
          <a:noFill/>
        </p:spPr>
        <p:txBody>
          <a:bodyPr wrap="square" rtlCol="0">
            <a:spAutoFit/>
          </a:bodyPr>
          <a:lstStyle/>
          <a:p>
            <a:r>
              <a:rPr lang="nl-NL" sz="1200" i="1" dirty="0"/>
              <a:t>Bron: kindpng.com</a:t>
            </a:r>
          </a:p>
        </p:txBody>
      </p:sp>
    </p:spTree>
    <p:extLst>
      <p:ext uri="{BB962C8B-B14F-4D97-AF65-F5344CB8AC3E}">
        <p14:creationId xmlns:p14="http://schemas.microsoft.com/office/powerpoint/2010/main" val="36130629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6D505-CCCB-4E46-9287-D9D427FE59E9}"/>
              </a:ext>
            </a:extLst>
          </p:cNvPr>
          <p:cNvSpPr>
            <a:spLocks noGrp="1"/>
          </p:cNvSpPr>
          <p:nvPr>
            <p:ph type="title"/>
          </p:nvPr>
        </p:nvSpPr>
        <p:spPr/>
        <p:txBody>
          <a:bodyPr/>
          <a:lstStyle/>
          <a:p>
            <a:r>
              <a:rPr lang="nl-NL" dirty="0"/>
              <a:t>Klimaat- en duurzaamheidsplannen waterschappen 2010-2020</a:t>
            </a:r>
          </a:p>
        </p:txBody>
      </p:sp>
      <p:sp>
        <p:nvSpPr>
          <p:cNvPr id="3" name="Tijdelijke aanduiding voor inhoud 2">
            <a:extLst>
              <a:ext uri="{FF2B5EF4-FFF2-40B4-BE49-F238E27FC236}">
                <a16:creationId xmlns:a16="http://schemas.microsoft.com/office/drawing/2014/main" id="{76D57265-1A4D-4692-9F3E-E45F49A7E9AC}"/>
              </a:ext>
            </a:extLst>
          </p:cNvPr>
          <p:cNvSpPr>
            <a:spLocks noGrp="1"/>
          </p:cNvSpPr>
          <p:nvPr>
            <p:ph idx="1"/>
          </p:nvPr>
        </p:nvSpPr>
        <p:spPr>
          <a:xfrm>
            <a:off x="838200" y="1311564"/>
            <a:ext cx="8294370" cy="4865399"/>
          </a:xfrm>
        </p:spPr>
        <p:txBody>
          <a:bodyPr>
            <a:normAutofit fontScale="92500"/>
          </a:bodyPr>
          <a:lstStyle/>
          <a:p>
            <a:pPr marL="0" indent="0">
              <a:buNone/>
            </a:pPr>
            <a:r>
              <a:rPr lang="nl-NL" sz="2400" dirty="0"/>
              <a:t>Klimaatakkoord Unie van Waterschappen en rijksoverheid 2010 – 2020:</a:t>
            </a:r>
          </a:p>
          <a:p>
            <a:r>
              <a:rPr lang="nl-NL" sz="2400" dirty="0"/>
              <a:t>30% energie-efficiënter en zuiniger werken tussen 2005 en 2020</a:t>
            </a:r>
          </a:p>
          <a:p>
            <a:pPr lvl="1"/>
            <a:r>
              <a:rPr lang="nl-NL" sz="2000" dirty="0"/>
              <a:t>Monitor: behaald, was gemiddeld 3,8% per jaar</a:t>
            </a:r>
          </a:p>
          <a:p>
            <a:r>
              <a:rPr lang="nl-NL" sz="2400" dirty="0"/>
              <a:t>40% zelfvoorzienend door eigen duurzame energieproductie in 2020;</a:t>
            </a:r>
          </a:p>
          <a:p>
            <a:pPr lvl="1"/>
            <a:r>
              <a:rPr lang="nl-NL" sz="2000" dirty="0"/>
              <a:t>Monitor: behaald, was 43,2% in 2020;</a:t>
            </a:r>
          </a:p>
          <a:p>
            <a:r>
              <a:rPr lang="nl-NL" sz="2400" dirty="0"/>
              <a:t>30% minder uitstoot van broeikasgas tussen 1990 en 2020;</a:t>
            </a:r>
          </a:p>
          <a:p>
            <a:pPr lvl="1"/>
            <a:r>
              <a:rPr lang="nl-NL" sz="2000" dirty="0"/>
              <a:t>Monitor: behaald, een vermindering van 68% (315 kiloton CO₂) gerealiseerd;</a:t>
            </a:r>
          </a:p>
          <a:p>
            <a:r>
              <a:rPr lang="nl-NL" sz="2400" dirty="0"/>
              <a:t>100% duurzame inkoop in 2015; </a:t>
            </a:r>
          </a:p>
          <a:p>
            <a:pPr lvl="1"/>
            <a:r>
              <a:rPr lang="nl-NL" sz="2000" dirty="0"/>
              <a:t>Monitor: bijna behaald, was in 2015 98%;</a:t>
            </a:r>
          </a:p>
          <a:p>
            <a:r>
              <a:rPr lang="nl-NL" sz="2400" dirty="0"/>
              <a:t>Vermindering CO₂-uitstoot in werk- en </a:t>
            </a:r>
            <a:r>
              <a:rPr lang="nl-NL" sz="2400" dirty="0" err="1"/>
              <a:t>woonwerkverkeer</a:t>
            </a:r>
            <a:r>
              <a:rPr lang="nl-NL" sz="2400" dirty="0"/>
              <a:t>.</a:t>
            </a:r>
          </a:p>
          <a:p>
            <a:pPr lvl="1"/>
            <a:r>
              <a:rPr lang="nl-NL" sz="2000" dirty="0"/>
              <a:t>Monitor: vermindering gerealiseerd, maar vanwege Covid-pandemie onzeker of dit een structureel karakter heeft.</a:t>
            </a:r>
          </a:p>
        </p:txBody>
      </p:sp>
      <p:sp>
        <p:nvSpPr>
          <p:cNvPr id="4" name="Tijdelijke aanduiding voor dianummer 3">
            <a:extLst>
              <a:ext uri="{FF2B5EF4-FFF2-40B4-BE49-F238E27FC236}">
                <a16:creationId xmlns:a16="http://schemas.microsoft.com/office/drawing/2014/main" id="{27C1A1D0-324D-4CD6-967B-204192395299}"/>
              </a:ext>
            </a:extLst>
          </p:cNvPr>
          <p:cNvSpPr>
            <a:spLocks noGrp="1"/>
          </p:cNvSpPr>
          <p:nvPr>
            <p:ph type="sldNum" sz="quarter" idx="12"/>
          </p:nvPr>
        </p:nvSpPr>
        <p:spPr/>
        <p:txBody>
          <a:bodyPr/>
          <a:lstStyle/>
          <a:p>
            <a:fld id="{993A4BE7-94F8-43D0-A956-A40AC5AB901E}" type="slidenum">
              <a:rPr lang="nl-NL" smtClean="0"/>
              <a:t>60</a:t>
            </a:fld>
            <a:endParaRPr lang="nl-NL" dirty="0"/>
          </a:p>
        </p:txBody>
      </p:sp>
      <p:pic>
        <p:nvPicPr>
          <p:cNvPr id="6" name="Afbeelding 5">
            <a:extLst>
              <a:ext uri="{FF2B5EF4-FFF2-40B4-BE49-F238E27FC236}">
                <a16:creationId xmlns:a16="http://schemas.microsoft.com/office/drawing/2014/main" id="{A935EF13-AB73-4852-B192-5E2C910FFADD}"/>
              </a:ext>
            </a:extLst>
          </p:cNvPr>
          <p:cNvPicPr>
            <a:picLocks noChangeAspect="1"/>
          </p:cNvPicPr>
          <p:nvPr/>
        </p:nvPicPr>
        <p:blipFill>
          <a:blip r:embed="rId2"/>
          <a:stretch>
            <a:fillRect/>
          </a:stretch>
        </p:blipFill>
        <p:spPr>
          <a:xfrm>
            <a:off x="9216825" y="1333933"/>
            <a:ext cx="2755611" cy="3752417"/>
          </a:xfrm>
          <a:prstGeom prst="rect">
            <a:avLst/>
          </a:prstGeom>
        </p:spPr>
      </p:pic>
      <p:sp>
        <p:nvSpPr>
          <p:cNvPr id="7" name="Tekstvak 6">
            <a:extLst>
              <a:ext uri="{FF2B5EF4-FFF2-40B4-BE49-F238E27FC236}">
                <a16:creationId xmlns:a16="http://schemas.microsoft.com/office/drawing/2014/main" id="{AD253E41-1AA6-4013-B996-3511F801315A}"/>
              </a:ext>
            </a:extLst>
          </p:cNvPr>
          <p:cNvSpPr txBox="1"/>
          <p:nvPr/>
        </p:nvSpPr>
        <p:spPr>
          <a:xfrm>
            <a:off x="9907047" y="5427956"/>
            <a:ext cx="2174463" cy="276999"/>
          </a:xfrm>
          <a:prstGeom prst="rect">
            <a:avLst/>
          </a:prstGeom>
          <a:noFill/>
        </p:spPr>
        <p:txBody>
          <a:bodyPr wrap="square" rtlCol="0">
            <a:spAutoFit/>
          </a:bodyPr>
          <a:lstStyle/>
          <a:p>
            <a:r>
              <a:rPr lang="nl-NL" sz="1200" i="1" dirty="0"/>
              <a:t>Bron: Unie van Waterschappen</a:t>
            </a:r>
          </a:p>
        </p:txBody>
      </p:sp>
    </p:spTree>
    <p:extLst>
      <p:ext uri="{BB962C8B-B14F-4D97-AF65-F5344CB8AC3E}">
        <p14:creationId xmlns:p14="http://schemas.microsoft.com/office/powerpoint/2010/main" val="41088708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A04AA3-C31F-4AE4-B082-2E71E78587B5}"/>
              </a:ext>
            </a:extLst>
          </p:cNvPr>
          <p:cNvSpPr>
            <a:spLocks noGrp="1"/>
          </p:cNvSpPr>
          <p:nvPr>
            <p:ph type="title"/>
          </p:nvPr>
        </p:nvSpPr>
        <p:spPr/>
        <p:txBody>
          <a:bodyPr>
            <a:normAutofit/>
          </a:bodyPr>
          <a:lstStyle/>
          <a:p>
            <a:r>
              <a:rPr lang="nl-NL" dirty="0"/>
              <a:t>Ambities en plannen</a:t>
            </a:r>
          </a:p>
        </p:txBody>
      </p:sp>
      <p:sp>
        <p:nvSpPr>
          <p:cNvPr id="3" name="Tijdelijke aanduiding voor inhoud 2">
            <a:extLst>
              <a:ext uri="{FF2B5EF4-FFF2-40B4-BE49-F238E27FC236}">
                <a16:creationId xmlns:a16="http://schemas.microsoft.com/office/drawing/2014/main" id="{CDAF387D-AF54-4EDF-B8D1-AB8425CA8E81}"/>
              </a:ext>
            </a:extLst>
          </p:cNvPr>
          <p:cNvSpPr>
            <a:spLocks noGrp="1"/>
          </p:cNvSpPr>
          <p:nvPr>
            <p:ph idx="1"/>
          </p:nvPr>
        </p:nvSpPr>
        <p:spPr>
          <a:xfrm>
            <a:off x="838200" y="1311564"/>
            <a:ext cx="6003664" cy="4865399"/>
          </a:xfrm>
        </p:spPr>
        <p:txBody>
          <a:bodyPr>
            <a:normAutofit fontScale="92500" lnSpcReduction="10000"/>
          </a:bodyPr>
          <a:lstStyle/>
          <a:p>
            <a:pPr marL="0" indent="0">
              <a:buNone/>
            </a:pPr>
            <a:r>
              <a:rPr lang="nl-NL" sz="2600" dirty="0"/>
              <a:t>Circulaire economie.</a:t>
            </a:r>
          </a:p>
          <a:p>
            <a:pPr marL="0" indent="0">
              <a:buNone/>
            </a:pPr>
            <a:endParaRPr lang="nl-NL" sz="2600" dirty="0"/>
          </a:p>
          <a:p>
            <a:pPr marL="0" indent="0">
              <a:buNone/>
            </a:pPr>
            <a:r>
              <a:rPr lang="nl-NL" sz="2600" dirty="0"/>
              <a:t>Waterschappen in 2050 100% circulair.</a:t>
            </a:r>
          </a:p>
          <a:p>
            <a:r>
              <a:rPr lang="nl-NL" sz="2400" dirty="0"/>
              <a:t>In 2030 aanbestedingen 100% circulair.</a:t>
            </a:r>
          </a:p>
          <a:p>
            <a:r>
              <a:rPr lang="nl-NL" sz="2400" dirty="0"/>
              <a:t>Materiaalgebruik op basis van de NMD.</a:t>
            </a:r>
          </a:p>
          <a:p>
            <a:r>
              <a:rPr lang="nl-NL" sz="2400" dirty="0"/>
              <a:t>Hergebruik en recycling, bij voorkeur uit eigen productie, zoals:</a:t>
            </a:r>
          </a:p>
          <a:p>
            <a:pPr lvl="1"/>
            <a:r>
              <a:rPr lang="nl-NL" sz="2200" dirty="0"/>
              <a:t>hergebruik grondstoffen uit afvalwater, zoals cellulose, fosfaten, </a:t>
            </a:r>
            <a:r>
              <a:rPr lang="nl-NL" sz="2200" dirty="0" err="1"/>
              <a:t>bioplastics</a:t>
            </a:r>
            <a:r>
              <a:rPr lang="nl-NL" sz="2200" dirty="0"/>
              <a:t> en vetten;</a:t>
            </a:r>
          </a:p>
          <a:p>
            <a:pPr lvl="1"/>
            <a:r>
              <a:rPr lang="nl-NL" sz="2200" dirty="0"/>
              <a:t>hergebruik baggerspecie;</a:t>
            </a:r>
          </a:p>
          <a:p>
            <a:pPr lvl="1"/>
            <a:r>
              <a:rPr lang="nl-NL" sz="2200" dirty="0"/>
              <a:t>hergebruik afvalwater en opvangen van regenwater.</a:t>
            </a:r>
          </a:p>
          <a:p>
            <a:r>
              <a:rPr lang="nl-NL" sz="2400" dirty="0"/>
              <a:t>Afvalzuivering bij de bron: scheiden zwart (toilet) en grijs (douche/keuken) water.</a:t>
            </a:r>
          </a:p>
          <a:p>
            <a:pPr marL="914400" lvl="2" indent="0">
              <a:buNone/>
            </a:pPr>
            <a:endParaRPr lang="nl-NL" dirty="0"/>
          </a:p>
        </p:txBody>
      </p:sp>
      <p:sp>
        <p:nvSpPr>
          <p:cNvPr id="4" name="Tijdelijke aanduiding voor dianummer 3">
            <a:extLst>
              <a:ext uri="{FF2B5EF4-FFF2-40B4-BE49-F238E27FC236}">
                <a16:creationId xmlns:a16="http://schemas.microsoft.com/office/drawing/2014/main" id="{C1B8230A-5084-4394-82CD-BDF19AD40D30}"/>
              </a:ext>
            </a:extLst>
          </p:cNvPr>
          <p:cNvSpPr>
            <a:spLocks noGrp="1"/>
          </p:cNvSpPr>
          <p:nvPr>
            <p:ph type="sldNum" sz="quarter" idx="12"/>
          </p:nvPr>
        </p:nvSpPr>
        <p:spPr/>
        <p:txBody>
          <a:bodyPr/>
          <a:lstStyle/>
          <a:p>
            <a:fld id="{993A4BE7-94F8-43D0-A956-A40AC5AB901E}" type="slidenum">
              <a:rPr lang="nl-NL" smtClean="0"/>
              <a:t>61</a:t>
            </a:fld>
            <a:endParaRPr lang="nl-NL" dirty="0"/>
          </a:p>
        </p:txBody>
      </p:sp>
      <p:sp>
        <p:nvSpPr>
          <p:cNvPr id="7" name="Tekstvak 6">
            <a:extLst>
              <a:ext uri="{FF2B5EF4-FFF2-40B4-BE49-F238E27FC236}">
                <a16:creationId xmlns:a16="http://schemas.microsoft.com/office/drawing/2014/main" id="{8ACAD8F2-48A6-46FD-A5FC-6B0228E5C2F6}"/>
              </a:ext>
            </a:extLst>
          </p:cNvPr>
          <p:cNvSpPr txBox="1"/>
          <p:nvPr/>
        </p:nvSpPr>
        <p:spPr>
          <a:xfrm>
            <a:off x="9098087" y="5813215"/>
            <a:ext cx="2446020" cy="461665"/>
          </a:xfrm>
          <a:prstGeom prst="rect">
            <a:avLst/>
          </a:prstGeom>
          <a:noFill/>
        </p:spPr>
        <p:txBody>
          <a:bodyPr wrap="square" rtlCol="0">
            <a:spAutoFit/>
          </a:bodyPr>
          <a:lstStyle/>
          <a:p>
            <a:r>
              <a:rPr lang="nl-NL" sz="1200" i="1" dirty="0"/>
              <a:t>Grondstoffen uit rioolwater. Bron: Waterschap Vallei en Veluwe.</a:t>
            </a:r>
          </a:p>
        </p:txBody>
      </p:sp>
      <p:pic>
        <p:nvPicPr>
          <p:cNvPr id="6" name="Afbeelding 5">
            <a:extLst>
              <a:ext uri="{FF2B5EF4-FFF2-40B4-BE49-F238E27FC236}">
                <a16:creationId xmlns:a16="http://schemas.microsoft.com/office/drawing/2014/main" id="{32D61F89-4D9E-40AE-999A-A9B2891BC547}"/>
              </a:ext>
            </a:extLst>
          </p:cNvPr>
          <p:cNvPicPr>
            <a:picLocks noChangeAspect="1"/>
          </p:cNvPicPr>
          <p:nvPr/>
        </p:nvPicPr>
        <p:blipFill>
          <a:blip r:embed="rId3"/>
          <a:stretch>
            <a:fillRect/>
          </a:stretch>
        </p:blipFill>
        <p:spPr>
          <a:xfrm>
            <a:off x="7133817" y="4115073"/>
            <a:ext cx="1964270" cy="2166474"/>
          </a:xfrm>
          <a:prstGeom prst="rect">
            <a:avLst/>
          </a:prstGeom>
        </p:spPr>
      </p:pic>
      <p:pic>
        <p:nvPicPr>
          <p:cNvPr id="9" name="Afbeelding 8">
            <a:extLst>
              <a:ext uri="{FF2B5EF4-FFF2-40B4-BE49-F238E27FC236}">
                <a16:creationId xmlns:a16="http://schemas.microsoft.com/office/drawing/2014/main" id="{5D99E273-9F24-4EAC-825C-8D4360BA3DB8}"/>
              </a:ext>
            </a:extLst>
          </p:cNvPr>
          <p:cNvPicPr>
            <a:picLocks noChangeAspect="1"/>
          </p:cNvPicPr>
          <p:nvPr/>
        </p:nvPicPr>
        <p:blipFill>
          <a:blip r:embed="rId4"/>
          <a:stretch>
            <a:fillRect/>
          </a:stretch>
        </p:blipFill>
        <p:spPr>
          <a:xfrm>
            <a:off x="7133817" y="1154546"/>
            <a:ext cx="4707663" cy="2635006"/>
          </a:xfrm>
          <a:prstGeom prst="rect">
            <a:avLst/>
          </a:prstGeom>
        </p:spPr>
      </p:pic>
      <p:sp>
        <p:nvSpPr>
          <p:cNvPr id="10" name="Tekstvak 9">
            <a:extLst>
              <a:ext uri="{FF2B5EF4-FFF2-40B4-BE49-F238E27FC236}">
                <a16:creationId xmlns:a16="http://schemas.microsoft.com/office/drawing/2014/main" id="{54C32391-9F52-40A4-90A7-1D9FE92EBACE}"/>
              </a:ext>
            </a:extLst>
          </p:cNvPr>
          <p:cNvSpPr txBox="1"/>
          <p:nvPr/>
        </p:nvSpPr>
        <p:spPr>
          <a:xfrm>
            <a:off x="9281160" y="3831887"/>
            <a:ext cx="2646340" cy="646331"/>
          </a:xfrm>
          <a:prstGeom prst="rect">
            <a:avLst/>
          </a:prstGeom>
          <a:noFill/>
        </p:spPr>
        <p:txBody>
          <a:bodyPr wrap="square" rtlCol="0">
            <a:spAutoFit/>
          </a:bodyPr>
          <a:lstStyle/>
          <a:p>
            <a:pPr algn="r"/>
            <a:r>
              <a:rPr lang="nl-NL" sz="1200" i="1" dirty="0"/>
              <a:t>Hoogheemraadschap Hollands Noorderkwartier gebruikt droge bagger ter versterking waterkeringen: UvW.nl</a:t>
            </a:r>
          </a:p>
        </p:txBody>
      </p:sp>
    </p:spTree>
    <p:extLst>
      <p:ext uri="{BB962C8B-B14F-4D97-AF65-F5344CB8AC3E}">
        <p14:creationId xmlns:p14="http://schemas.microsoft.com/office/powerpoint/2010/main" val="14615192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C799314F-9C52-443E-9CC3-8A8DF0A5D48B}"/>
              </a:ext>
            </a:extLst>
          </p:cNvPr>
          <p:cNvPicPr>
            <a:picLocks noChangeAspect="1"/>
          </p:cNvPicPr>
          <p:nvPr/>
        </p:nvPicPr>
        <p:blipFill rotWithShape="1">
          <a:blip r:embed="rId3"/>
          <a:srcRect t="4118" r="2110"/>
          <a:stretch/>
        </p:blipFill>
        <p:spPr>
          <a:xfrm>
            <a:off x="7457657" y="1331599"/>
            <a:ext cx="4574690" cy="2569658"/>
          </a:xfrm>
          <a:prstGeom prst="rect">
            <a:avLst/>
          </a:prstGeom>
          <a:ln>
            <a:solidFill>
              <a:schemeClr val="accent6">
                <a:lumMod val="50000"/>
              </a:schemeClr>
            </a:solidFill>
          </a:ln>
        </p:spPr>
      </p:pic>
      <p:sp>
        <p:nvSpPr>
          <p:cNvPr id="2" name="Titel 1">
            <a:extLst>
              <a:ext uri="{FF2B5EF4-FFF2-40B4-BE49-F238E27FC236}">
                <a16:creationId xmlns:a16="http://schemas.microsoft.com/office/drawing/2014/main" id="{D3A04AA3-C31F-4AE4-B082-2E71E78587B5}"/>
              </a:ext>
            </a:extLst>
          </p:cNvPr>
          <p:cNvSpPr>
            <a:spLocks noGrp="1"/>
          </p:cNvSpPr>
          <p:nvPr>
            <p:ph type="title"/>
          </p:nvPr>
        </p:nvSpPr>
        <p:spPr/>
        <p:txBody>
          <a:bodyPr>
            <a:normAutofit/>
          </a:bodyPr>
          <a:lstStyle/>
          <a:p>
            <a:r>
              <a:rPr lang="nl-NL" dirty="0"/>
              <a:t>Ambities en plannen</a:t>
            </a:r>
          </a:p>
        </p:txBody>
      </p:sp>
      <p:sp>
        <p:nvSpPr>
          <p:cNvPr id="3" name="Tijdelijke aanduiding voor inhoud 2">
            <a:extLst>
              <a:ext uri="{FF2B5EF4-FFF2-40B4-BE49-F238E27FC236}">
                <a16:creationId xmlns:a16="http://schemas.microsoft.com/office/drawing/2014/main" id="{CDAF387D-AF54-4EDF-B8D1-AB8425CA8E81}"/>
              </a:ext>
            </a:extLst>
          </p:cNvPr>
          <p:cNvSpPr>
            <a:spLocks noGrp="1"/>
          </p:cNvSpPr>
          <p:nvPr>
            <p:ph idx="1"/>
          </p:nvPr>
        </p:nvSpPr>
        <p:spPr>
          <a:xfrm>
            <a:off x="838200" y="1311564"/>
            <a:ext cx="5711190" cy="4865399"/>
          </a:xfrm>
        </p:spPr>
        <p:txBody>
          <a:bodyPr>
            <a:normAutofit/>
          </a:bodyPr>
          <a:lstStyle/>
          <a:p>
            <a:pPr marL="0" indent="0">
              <a:buNone/>
            </a:pPr>
            <a:r>
              <a:rPr lang="nl-NL" sz="2400" dirty="0"/>
              <a:t>In 2025 willen de waterschappen volledig energieneutraal werken.</a:t>
            </a:r>
          </a:p>
          <a:p>
            <a:pPr marL="0" indent="0">
              <a:buNone/>
            </a:pPr>
            <a:r>
              <a:rPr lang="nl-NL" sz="2400" dirty="0"/>
              <a:t>Klimaatmitigatie (vermindering uitstoot boeikasgassen) </a:t>
            </a:r>
            <a:r>
              <a:rPr lang="nl-NL" sz="2400" dirty="0">
                <a:latin typeface="Calibri" panose="020F0502020204030204" pitchFamily="34" charset="0"/>
                <a:cs typeface="Calibri" panose="020F0502020204030204" pitchFamily="34" charset="0"/>
              </a:rPr>
              <a:t>door:</a:t>
            </a:r>
          </a:p>
          <a:p>
            <a:r>
              <a:rPr lang="nl-NL" sz="2400" dirty="0"/>
              <a:t>Energieopwekking uit water </a:t>
            </a:r>
          </a:p>
          <a:p>
            <a:pPr lvl="1"/>
            <a:r>
              <a:rPr lang="nl-NL" sz="2000" dirty="0"/>
              <a:t>Thermische energie (</a:t>
            </a:r>
            <a:r>
              <a:rPr lang="nl-NL" sz="2000" dirty="0" err="1"/>
              <a:t>aquathermie</a:t>
            </a:r>
            <a:r>
              <a:rPr lang="nl-NL" sz="2000" dirty="0"/>
              <a:t>)</a:t>
            </a:r>
          </a:p>
          <a:p>
            <a:pPr lvl="1"/>
            <a:r>
              <a:rPr lang="nl-NL" sz="2000" dirty="0"/>
              <a:t>Biogas uit slibvergisting op de rioolwaterzuiveringsinstallaties</a:t>
            </a:r>
          </a:p>
          <a:p>
            <a:r>
              <a:rPr lang="nl-NL" sz="2400" dirty="0"/>
              <a:t>Energieopwekking voor waterzuivering uit zon, wind</a:t>
            </a:r>
            <a:endParaRPr lang="nl-NL" sz="2000" dirty="0"/>
          </a:p>
          <a:p>
            <a:r>
              <a:rPr lang="nl-NL" sz="2400" dirty="0"/>
              <a:t>Elektrisch materieel (bijv. bij baggerwerk)</a:t>
            </a:r>
          </a:p>
          <a:p>
            <a:endParaRPr lang="nl-NL" sz="2400" dirty="0"/>
          </a:p>
          <a:p>
            <a:endParaRPr lang="nl-NL" sz="2400" dirty="0"/>
          </a:p>
          <a:p>
            <a:pPr marL="914400" lvl="2" indent="0">
              <a:buNone/>
            </a:pPr>
            <a:endParaRPr lang="nl-NL" dirty="0"/>
          </a:p>
        </p:txBody>
      </p:sp>
      <p:sp>
        <p:nvSpPr>
          <p:cNvPr id="4" name="Tijdelijke aanduiding voor dianummer 3">
            <a:extLst>
              <a:ext uri="{FF2B5EF4-FFF2-40B4-BE49-F238E27FC236}">
                <a16:creationId xmlns:a16="http://schemas.microsoft.com/office/drawing/2014/main" id="{C1B8230A-5084-4394-82CD-BDF19AD40D30}"/>
              </a:ext>
            </a:extLst>
          </p:cNvPr>
          <p:cNvSpPr>
            <a:spLocks noGrp="1"/>
          </p:cNvSpPr>
          <p:nvPr>
            <p:ph type="sldNum" sz="quarter" idx="12"/>
          </p:nvPr>
        </p:nvSpPr>
        <p:spPr/>
        <p:txBody>
          <a:bodyPr/>
          <a:lstStyle/>
          <a:p>
            <a:fld id="{993A4BE7-94F8-43D0-A956-A40AC5AB901E}" type="slidenum">
              <a:rPr lang="nl-NL" smtClean="0"/>
              <a:t>62</a:t>
            </a:fld>
            <a:endParaRPr lang="nl-NL" dirty="0"/>
          </a:p>
        </p:txBody>
      </p:sp>
      <p:sp>
        <p:nvSpPr>
          <p:cNvPr id="7" name="Tekstvak 6">
            <a:extLst>
              <a:ext uri="{FF2B5EF4-FFF2-40B4-BE49-F238E27FC236}">
                <a16:creationId xmlns:a16="http://schemas.microsoft.com/office/drawing/2014/main" id="{8ACAD8F2-48A6-46FD-A5FC-6B0228E5C2F6}"/>
              </a:ext>
            </a:extLst>
          </p:cNvPr>
          <p:cNvSpPr txBox="1"/>
          <p:nvPr/>
        </p:nvSpPr>
        <p:spPr>
          <a:xfrm>
            <a:off x="9946192" y="3596496"/>
            <a:ext cx="2245808" cy="276999"/>
          </a:xfrm>
          <a:prstGeom prst="rect">
            <a:avLst/>
          </a:prstGeom>
          <a:noFill/>
        </p:spPr>
        <p:txBody>
          <a:bodyPr wrap="square" rtlCol="0">
            <a:spAutoFit/>
          </a:bodyPr>
          <a:lstStyle/>
          <a:p>
            <a:r>
              <a:rPr lang="nl-NL" sz="1200" i="1" dirty="0" err="1"/>
              <a:t>Aquathermie</a:t>
            </a:r>
            <a:r>
              <a:rPr lang="nl-NL" sz="1200" i="1" dirty="0"/>
              <a:t>. Bron: </a:t>
            </a:r>
            <a:r>
              <a:rPr lang="nl-NL" sz="1200" i="1" dirty="0" err="1"/>
              <a:t>Deltares</a:t>
            </a:r>
            <a:endParaRPr lang="nl-NL" sz="1200" i="1" dirty="0"/>
          </a:p>
        </p:txBody>
      </p:sp>
      <p:sp>
        <p:nvSpPr>
          <p:cNvPr id="8" name="Tekstvak 7">
            <a:extLst>
              <a:ext uri="{FF2B5EF4-FFF2-40B4-BE49-F238E27FC236}">
                <a16:creationId xmlns:a16="http://schemas.microsoft.com/office/drawing/2014/main" id="{6638312B-2D2F-43FB-86D6-3E16032060AC}"/>
              </a:ext>
            </a:extLst>
          </p:cNvPr>
          <p:cNvSpPr txBox="1"/>
          <p:nvPr/>
        </p:nvSpPr>
        <p:spPr>
          <a:xfrm>
            <a:off x="7457657" y="5916802"/>
            <a:ext cx="4574690" cy="461665"/>
          </a:xfrm>
          <a:prstGeom prst="rect">
            <a:avLst/>
          </a:prstGeom>
          <a:noFill/>
        </p:spPr>
        <p:txBody>
          <a:bodyPr wrap="square" rtlCol="0">
            <a:spAutoFit/>
          </a:bodyPr>
          <a:lstStyle/>
          <a:p>
            <a:r>
              <a:rPr lang="nl-NL" sz="1200" b="0" i="1" dirty="0">
                <a:effectLst/>
              </a:rPr>
              <a:t>Zonnepanelen op de rioolwaterzuivering van Waterschap Amstel, Gooi en Vecht in Huizen</a:t>
            </a:r>
            <a:r>
              <a:rPr lang="nl-NL" sz="1200" i="1" dirty="0"/>
              <a:t>. Bron: Ons Water</a:t>
            </a:r>
          </a:p>
        </p:txBody>
      </p:sp>
      <p:pic>
        <p:nvPicPr>
          <p:cNvPr id="9" name="Afbeelding 8">
            <a:extLst>
              <a:ext uri="{FF2B5EF4-FFF2-40B4-BE49-F238E27FC236}">
                <a16:creationId xmlns:a16="http://schemas.microsoft.com/office/drawing/2014/main" id="{F6CFD1CA-18AA-4685-A0B4-8E7350A52AE8}"/>
              </a:ext>
            </a:extLst>
          </p:cNvPr>
          <p:cNvPicPr>
            <a:picLocks noChangeAspect="1"/>
          </p:cNvPicPr>
          <p:nvPr/>
        </p:nvPicPr>
        <p:blipFill rotWithShape="1">
          <a:blip r:embed="rId4"/>
          <a:srcRect t="8341" b="10479"/>
          <a:stretch/>
        </p:blipFill>
        <p:spPr>
          <a:xfrm>
            <a:off x="7457657" y="3945813"/>
            <a:ext cx="4574690" cy="1988902"/>
          </a:xfrm>
          <a:prstGeom prst="rect">
            <a:avLst/>
          </a:prstGeom>
        </p:spPr>
      </p:pic>
    </p:spTree>
    <p:extLst>
      <p:ext uri="{BB962C8B-B14F-4D97-AF65-F5344CB8AC3E}">
        <p14:creationId xmlns:p14="http://schemas.microsoft.com/office/powerpoint/2010/main" val="30548798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E6D56B-040A-4A2B-8122-9B6F110F1943}"/>
              </a:ext>
            </a:extLst>
          </p:cNvPr>
          <p:cNvSpPr>
            <a:spLocks noGrp="1"/>
          </p:cNvSpPr>
          <p:nvPr>
            <p:ph type="title"/>
          </p:nvPr>
        </p:nvSpPr>
        <p:spPr/>
        <p:txBody>
          <a:bodyPr>
            <a:normAutofit/>
          </a:bodyPr>
          <a:lstStyle/>
          <a:p>
            <a:r>
              <a:rPr lang="nl-NL" dirty="0"/>
              <a:t>Duurzame grondbouw, reikwijdte</a:t>
            </a:r>
          </a:p>
        </p:txBody>
      </p:sp>
      <p:sp>
        <p:nvSpPr>
          <p:cNvPr id="8" name="Tijdelijke aanduiding voor inhoud 7">
            <a:extLst>
              <a:ext uri="{FF2B5EF4-FFF2-40B4-BE49-F238E27FC236}">
                <a16:creationId xmlns:a16="http://schemas.microsoft.com/office/drawing/2014/main" id="{1BD81EDD-6986-4F77-9E8D-E00F41405570}"/>
              </a:ext>
            </a:extLst>
          </p:cNvPr>
          <p:cNvSpPr>
            <a:spLocks noGrp="1"/>
          </p:cNvSpPr>
          <p:nvPr>
            <p:ph sz="half" idx="1"/>
          </p:nvPr>
        </p:nvSpPr>
        <p:spPr>
          <a:xfrm>
            <a:off x="838199" y="1825625"/>
            <a:ext cx="5594131" cy="4351338"/>
          </a:xfrm>
        </p:spPr>
        <p:txBody>
          <a:bodyPr>
            <a:normAutofit/>
          </a:bodyPr>
          <a:lstStyle/>
          <a:p>
            <a:r>
              <a:rPr lang="nl-NL" sz="2400" dirty="0">
                <a:latin typeface="Candara" panose="020E0502030303020204" pitchFamily="34" charset="0"/>
                <a:cs typeface="Calibri" panose="020F0502020204030204" pitchFamily="34" charset="0"/>
              </a:rPr>
              <a:t>Terreinophoging en –afgravingen ter voorbereiding van bouw- en infraprojecten en gebiedsontwikkeling</a:t>
            </a:r>
          </a:p>
          <a:p>
            <a:r>
              <a:rPr lang="nl-NL" sz="2400" dirty="0">
                <a:latin typeface="Candara" panose="020E0502030303020204" pitchFamily="34" charset="0"/>
                <a:cs typeface="Calibri" panose="020F0502020204030204" pitchFamily="34" charset="0"/>
              </a:rPr>
              <a:t>Dijkversterking</a:t>
            </a:r>
          </a:p>
          <a:p>
            <a:r>
              <a:rPr lang="nl-NL" sz="2400" dirty="0">
                <a:latin typeface="Candara" panose="020E0502030303020204" pitchFamily="34" charset="0"/>
                <a:cs typeface="Calibri" panose="020F0502020204030204" pitchFamily="34" charset="0"/>
              </a:rPr>
              <a:t>Aanleg vaarwegen en verkeerstunnels</a:t>
            </a:r>
          </a:p>
          <a:p>
            <a:r>
              <a:rPr lang="nl-NL" sz="2400" dirty="0">
                <a:latin typeface="Candara" panose="020E0502030303020204" pitchFamily="34" charset="0"/>
                <a:cs typeface="Calibri" panose="020F0502020204030204" pitchFamily="34" charset="0"/>
              </a:rPr>
              <a:t>Riolering en leidingwerk</a:t>
            </a:r>
          </a:p>
          <a:p>
            <a:r>
              <a:rPr lang="nl-NL" sz="2400" dirty="0">
                <a:latin typeface="Candara" panose="020E0502030303020204" pitchFamily="34" charset="0"/>
                <a:cs typeface="Calibri" panose="020F0502020204030204" pitchFamily="34" charset="0"/>
              </a:rPr>
              <a:t>Baggerwerk</a:t>
            </a:r>
          </a:p>
          <a:p>
            <a:r>
              <a:rPr lang="nl-NL" sz="2400" dirty="0">
                <a:latin typeface="Candara" panose="020E0502030303020204" pitchFamily="34" charset="0"/>
                <a:cs typeface="Calibri" panose="020F0502020204030204" pitchFamily="34" charset="0"/>
              </a:rPr>
              <a:t>Grondverhardingen en funderingen</a:t>
            </a:r>
          </a:p>
          <a:p>
            <a:endParaRPr lang="nl-NL" sz="2400" dirty="0">
              <a:latin typeface="Candara" panose="020E0502030303020204" pitchFamily="34" charset="0"/>
              <a:cs typeface="Calibri" panose="020F0502020204030204" pitchFamily="34" charset="0"/>
            </a:endParaRPr>
          </a:p>
          <a:p>
            <a:endParaRPr lang="nl-NL" sz="2400" dirty="0">
              <a:latin typeface="Candara" panose="020E0502030303020204" pitchFamily="34" charset="0"/>
              <a:cs typeface="Calibri" panose="020F0502020204030204" pitchFamily="34" charset="0"/>
            </a:endParaRPr>
          </a:p>
          <a:p>
            <a:pPr marL="0" indent="0">
              <a:buNone/>
            </a:pPr>
            <a:endParaRPr lang="nl-NL" dirty="0"/>
          </a:p>
        </p:txBody>
      </p:sp>
      <p:sp>
        <p:nvSpPr>
          <p:cNvPr id="4" name="Tijdelijke aanduiding voor dianummer 3">
            <a:extLst>
              <a:ext uri="{FF2B5EF4-FFF2-40B4-BE49-F238E27FC236}">
                <a16:creationId xmlns:a16="http://schemas.microsoft.com/office/drawing/2014/main" id="{B840551D-1105-4819-94B9-BA3D4269E96A}"/>
              </a:ext>
            </a:extLst>
          </p:cNvPr>
          <p:cNvSpPr>
            <a:spLocks noGrp="1"/>
          </p:cNvSpPr>
          <p:nvPr>
            <p:ph type="sldNum" sz="quarter" idx="12"/>
          </p:nvPr>
        </p:nvSpPr>
        <p:spPr/>
        <p:txBody>
          <a:bodyPr/>
          <a:lstStyle/>
          <a:p>
            <a:fld id="{993A4BE7-94F8-43D0-A956-A40AC5AB901E}" type="slidenum">
              <a:rPr lang="nl-NL" smtClean="0"/>
              <a:t>63</a:t>
            </a:fld>
            <a:endParaRPr lang="nl-NL" dirty="0"/>
          </a:p>
        </p:txBody>
      </p:sp>
      <p:sp>
        <p:nvSpPr>
          <p:cNvPr id="7" name="Tekstvak 6">
            <a:extLst>
              <a:ext uri="{FF2B5EF4-FFF2-40B4-BE49-F238E27FC236}">
                <a16:creationId xmlns:a16="http://schemas.microsoft.com/office/drawing/2014/main" id="{7F777747-A709-4A46-AFDB-877B5998A6A0}"/>
              </a:ext>
            </a:extLst>
          </p:cNvPr>
          <p:cNvSpPr txBox="1"/>
          <p:nvPr/>
        </p:nvSpPr>
        <p:spPr>
          <a:xfrm>
            <a:off x="10274040" y="5399138"/>
            <a:ext cx="1599060" cy="276999"/>
          </a:xfrm>
          <a:prstGeom prst="rect">
            <a:avLst/>
          </a:prstGeom>
          <a:noFill/>
        </p:spPr>
        <p:txBody>
          <a:bodyPr wrap="square" rtlCol="0">
            <a:spAutoFit/>
          </a:bodyPr>
          <a:lstStyle/>
          <a:p>
            <a:r>
              <a:rPr lang="nl-NL" sz="1200" i="1" dirty="0"/>
              <a:t>Bron: Heijmans</a:t>
            </a:r>
          </a:p>
        </p:txBody>
      </p:sp>
      <p:pic>
        <p:nvPicPr>
          <p:cNvPr id="6" name="Afbeelding 5">
            <a:extLst>
              <a:ext uri="{FF2B5EF4-FFF2-40B4-BE49-F238E27FC236}">
                <a16:creationId xmlns:a16="http://schemas.microsoft.com/office/drawing/2014/main" id="{E643F8A6-415C-44A1-89F7-815CF52B410D}"/>
              </a:ext>
            </a:extLst>
          </p:cNvPr>
          <p:cNvPicPr>
            <a:picLocks noChangeAspect="1"/>
          </p:cNvPicPr>
          <p:nvPr/>
        </p:nvPicPr>
        <p:blipFill>
          <a:blip r:embed="rId3"/>
          <a:stretch>
            <a:fillRect/>
          </a:stretch>
        </p:blipFill>
        <p:spPr>
          <a:xfrm>
            <a:off x="6704815" y="1825625"/>
            <a:ext cx="5168285" cy="3470401"/>
          </a:xfrm>
          <a:prstGeom prst="rect">
            <a:avLst/>
          </a:prstGeom>
        </p:spPr>
      </p:pic>
    </p:spTree>
    <p:extLst>
      <p:ext uri="{BB962C8B-B14F-4D97-AF65-F5344CB8AC3E}">
        <p14:creationId xmlns:p14="http://schemas.microsoft.com/office/powerpoint/2010/main" val="21841145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E6D56B-040A-4A2B-8122-9B6F110F1943}"/>
              </a:ext>
            </a:extLst>
          </p:cNvPr>
          <p:cNvSpPr>
            <a:spLocks noGrp="1"/>
          </p:cNvSpPr>
          <p:nvPr>
            <p:ph type="title"/>
          </p:nvPr>
        </p:nvSpPr>
        <p:spPr/>
        <p:txBody>
          <a:bodyPr>
            <a:normAutofit/>
          </a:bodyPr>
          <a:lstStyle/>
          <a:p>
            <a:r>
              <a:rPr lang="nl-NL" dirty="0"/>
              <a:t>Duurzame grondbouw, ambities en maatregelen</a:t>
            </a:r>
          </a:p>
        </p:txBody>
      </p:sp>
      <p:sp>
        <p:nvSpPr>
          <p:cNvPr id="8" name="Tijdelijke aanduiding voor inhoud 7">
            <a:extLst>
              <a:ext uri="{FF2B5EF4-FFF2-40B4-BE49-F238E27FC236}">
                <a16:creationId xmlns:a16="http://schemas.microsoft.com/office/drawing/2014/main" id="{1BD81EDD-6986-4F77-9E8D-E00F41405570}"/>
              </a:ext>
            </a:extLst>
          </p:cNvPr>
          <p:cNvSpPr>
            <a:spLocks noGrp="1"/>
          </p:cNvSpPr>
          <p:nvPr>
            <p:ph sz="half" idx="1"/>
          </p:nvPr>
        </p:nvSpPr>
        <p:spPr>
          <a:xfrm>
            <a:off x="838199" y="1825625"/>
            <a:ext cx="5772807" cy="4351338"/>
          </a:xfrm>
        </p:spPr>
        <p:txBody>
          <a:bodyPr>
            <a:normAutofit fontScale="92500" lnSpcReduction="20000"/>
          </a:bodyPr>
          <a:lstStyle/>
          <a:p>
            <a:pPr marL="0" indent="0">
              <a:buNone/>
            </a:pPr>
            <a:r>
              <a:rPr lang="nl-NL" sz="2400" dirty="0"/>
              <a:t>Sector volgt Rijksoverheidsbeleid:</a:t>
            </a:r>
          </a:p>
          <a:p>
            <a:r>
              <a:rPr lang="nl-NL" sz="1800" dirty="0"/>
              <a:t>In 2030 50% reductie gebruik primaire grondstoffen</a:t>
            </a:r>
          </a:p>
          <a:p>
            <a:r>
              <a:rPr lang="nl-NL" sz="1800" dirty="0"/>
              <a:t>In 2030 49% reductie broeikasgasuitstoot en in 2050 100%</a:t>
            </a:r>
          </a:p>
          <a:p>
            <a:endParaRPr lang="nl-NL" sz="1800" dirty="0"/>
          </a:p>
          <a:p>
            <a:r>
              <a:rPr lang="nl-NL" sz="2400" dirty="0"/>
              <a:t>Duurzaam en circulair grondbouw</a:t>
            </a:r>
          </a:p>
          <a:p>
            <a:pPr lvl="1"/>
            <a:r>
              <a:rPr lang="nl-NL" sz="2200" dirty="0"/>
              <a:t>Grondbalans in eigen project of een nabijgelegen project</a:t>
            </a:r>
          </a:p>
          <a:p>
            <a:pPr lvl="1"/>
            <a:r>
              <a:rPr lang="nl-NL" sz="2200" dirty="0"/>
              <a:t>Geen onnodige tussenopslag op een andere locatie</a:t>
            </a:r>
          </a:p>
          <a:p>
            <a:pPr lvl="1"/>
            <a:r>
              <a:rPr lang="nl-NL" sz="2200" dirty="0"/>
              <a:t>Aan en afvoer over zo kort mogelijke afstanden</a:t>
            </a:r>
          </a:p>
          <a:p>
            <a:pPr lvl="1"/>
            <a:r>
              <a:rPr lang="nl-NL" sz="2200" dirty="0"/>
              <a:t>Winning van nieuwe producten uit slib</a:t>
            </a:r>
          </a:p>
          <a:p>
            <a:pPr lvl="1"/>
            <a:r>
              <a:rPr lang="nl-NL" sz="2200" dirty="0"/>
              <a:t>Nuttig inzetten verontreinigde grond</a:t>
            </a:r>
          </a:p>
          <a:p>
            <a:pPr lvl="1"/>
            <a:r>
              <a:rPr lang="nl-NL" sz="2200" dirty="0"/>
              <a:t>Beperking emissie-uitstoot bij baggerwerk</a:t>
            </a:r>
          </a:p>
          <a:p>
            <a:pPr lvl="1"/>
            <a:r>
              <a:rPr lang="nl-NL" sz="2200" dirty="0"/>
              <a:t>Emissieloos materieel</a:t>
            </a:r>
          </a:p>
          <a:p>
            <a:endParaRPr lang="nl-NL" sz="2400" dirty="0">
              <a:latin typeface="Candara" panose="020E0502030303020204" pitchFamily="34" charset="0"/>
              <a:cs typeface="Calibri" panose="020F0502020204030204" pitchFamily="34" charset="0"/>
            </a:endParaRPr>
          </a:p>
          <a:p>
            <a:endParaRPr lang="nl-NL" sz="2400" dirty="0">
              <a:latin typeface="Candara" panose="020E0502030303020204" pitchFamily="34" charset="0"/>
              <a:cs typeface="Calibri" panose="020F0502020204030204" pitchFamily="34" charset="0"/>
            </a:endParaRPr>
          </a:p>
          <a:p>
            <a:endParaRPr lang="nl-NL" sz="2400" dirty="0">
              <a:latin typeface="Candara" panose="020E0502030303020204" pitchFamily="34" charset="0"/>
              <a:cs typeface="Calibri" panose="020F0502020204030204" pitchFamily="34" charset="0"/>
            </a:endParaRPr>
          </a:p>
          <a:p>
            <a:endParaRPr lang="nl-NL" dirty="0"/>
          </a:p>
        </p:txBody>
      </p:sp>
      <p:sp>
        <p:nvSpPr>
          <p:cNvPr id="4" name="Tijdelijke aanduiding voor dianummer 3">
            <a:extLst>
              <a:ext uri="{FF2B5EF4-FFF2-40B4-BE49-F238E27FC236}">
                <a16:creationId xmlns:a16="http://schemas.microsoft.com/office/drawing/2014/main" id="{B840551D-1105-4819-94B9-BA3D4269E96A}"/>
              </a:ext>
            </a:extLst>
          </p:cNvPr>
          <p:cNvSpPr>
            <a:spLocks noGrp="1"/>
          </p:cNvSpPr>
          <p:nvPr>
            <p:ph type="sldNum" sz="quarter" idx="12"/>
          </p:nvPr>
        </p:nvSpPr>
        <p:spPr/>
        <p:txBody>
          <a:bodyPr/>
          <a:lstStyle/>
          <a:p>
            <a:fld id="{993A4BE7-94F8-43D0-A956-A40AC5AB901E}" type="slidenum">
              <a:rPr lang="nl-NL" smtClean="0"/>
              <a:t>64</a:t>
            </a:fld>
            <a:endParaRPr lang="nl-NL" dirty="0"/>
          </a:p>
        </p:txBody>
      </p:sp>
      <p:sp>
        <p:nvSpPr>
          <p:cNvPr id="7" name="Tekstvak 6">
            <a:extLst>
              <a:ext uri="{FF2B5EF4-FFF2-40B4-BE49-F238E27FC236}">
                <a16:creationId xmlns:a16="http://schemas.microsoft.com/office/drawing/2014/main" id="{7F777747-A709-4A46-AFDB-877B5998A6A0}"/>
              </a:ext>
            </a:extLst>
          </p:cNvPr>
          <p:cNvSpPr txBox="1"/>
          <p:nvPr/>
        </p:nvSpPr>
        <p:spPr>
          <a:xfrm>
            <a:off x="9270124" y="5638166"/>
            <a:ext cx="2083676" cy="276999"/>
          </a:xfrm>
          <a:prstGeom prst="rect">
            <a:avLst/>
          </a:prstGeom>
          <a:noFill/>
        </p:spPr>
        <p:txBody>
          <a:bodyPr wrap="square" rtlCol="0">
            <a:spAutoFit/>
          </a:bodyPr>
          <a:lstStyle/>
          <a:p>
            <a:r>
              <a:rPr lang="nl-NL" sz="1200" i="1" dirty="0"/>
              <a:t>Bron: YouTube, Grondbalans</a:t>
            </a:r>
          </a:p>
        </p:txBody>
      </p:sp>
      <p:pic>
        <p:nvPicPr>
          <p:cNvPr id="5" name="Afbeelding 4">
            <a:extLst>
              <a:ext uri="{FF2B5EF4-FFF2-40B4-BE49-F238E27FC236}">
                <a16:creationId xmlns:a16="http://schemas.microsoft.com/office/drawing/2014/main" id="{D9CB0BFA-723B-4175-AD84-630D359081CA}"/>
              </a:ext>
            </a:extLst>
          </p:cNvPr>
          <p:cNvPicPr>
            <a:picLocks noChangeAspect="1"/>
          </p:cNvPicPr>
          <p:nvPr/>
        </p:nvPicPr>
        <p:blipFill>
          <a:blip r:embed="rId3"/>
          <a:stretch>
            <a:fillRect/>
          </a:stretch>
        </p:blipFill>
        <p:spPr>
          <a:xfrm>
            <a:off x="6789029" y="1825625"/>
            <a:ext cx="5003577" cy="3812541"/>
          </a:xfrm>
          <a:prstGeom prst="rect">
            <a:avLst/>
          </a:prstGeom>
        </p:spPr>
      </p:pic>
    </p:spTree>
    <p:extLst>
      <p:ext uri="{BB962C8B-B14F-4D97-AF65-F5344CB8AC3E}">
        <p14:creationId xmlns:p14="http://schemas.microsoft.com/office/powerpoint/2010/main" val="36078979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3">
            <a:extLst>
              <a:ext uri="{28A0092B-C50C-407E-A947-70E740481C1C}">
                <a14:useLocalDpi xmlns:a14="http://schemas.microsoft.com/office/drawing/2010/main" val="0"/>
              </a:ext>
            </a:extLst>
          </a:blip>
          <a:srcRect l="1526" r="16561"/>
          <a:stretch/>
        </p:blipFill>
        <p:spPr>
          <a:xfrm>
            <a:off x="8948057" y="1154547"/>
            <a:ext cx="2950432" cy="4391890"/>
          </a:xfrm>
          <a:prstGeom prst="rect">
            <a:avLst/>
          </a:prstGeom>
        </p:spPr>
      </p:pic>
      <p:sp>
        <p:nvSpPr>
          <p:cNvPr id="2" name="Titel 1"/>
          <p:cNvSpPr>
            <a:spLocks noGrp="1"/>
          </p:cNvSpPr>
          <p:nvPr>
            <p:ph type="title"/>
          </p:nvPr>
        </p:nvSpPr>
        <p:spPr/>
        <p:txBody>
          <a:bodyPr>
            <a:normAutofit/>
          </a:bodyPr>
          <a:lstStyle/>
          <a:p>
            <a:r>
              <a:rPr lang="en-US" dirty="0" err="1"/>
              <a:t>Strategieën</a:t>
            </a:r>
            <a:r>
              <a:rPr lang="en-US" dirty="0"/>
              <a:t> (1)</a:t>
            </a:r>
          </a:p>
        </p:txBody>
      </p:sp>
      <p:sp>
        <p:nvSpPr>
          <p:cNvPr id="3" name="Tijdelijke aanduiding voor inhoud 2"/>
          <p:cNvSpPr>
            <a:spLocks noGrp="1"/>
          </p:cNvSpPr>
          <p:nvPr>
            <p:ph idx="1"/>
          </p:nvPr>
        </p:nvSpPr>
        <p:spPr/>
        <p:txBody>
          <a:bodyPr>
            <a:normAutofit/>
          </a:bodyPr>
          <a:lstStyle/>
          <a:p>
            <a:pPr marL="0" indent="0">
              <a:buNone/>
            </a:pPr>
            <a:r>
              <a:rPr lang="nl-NL" dirty="0"/>
              <a:t>Trias </a:t>
            </a:r>
            <a:r>
              <a:rPr lang="nl-NL" dirty="0" err="1"/>
              <a:t>Ecologica</a:t>
            </a:r>
            <a:endParaRPr lang="nl-NL" dirty="0"/>
          </a:p>
          <a:p>
            <a:pPr marL="457200" indent="-457200">
              <a:buFont typeface="+mj-lt"/>
              <a:buAutoNum type="arabicPeriod"/>
            </a:pPr>
            <a:r>
              <a:rPr lang="nl-NL" dirty="0"/>
              <a:t>Minimaliseer materiaalgebruik</a:t>
            </a:r>
          </a:p>
          <a:p>
            <a:pPr marL="457200" indent="-457200">
              <a:buFont typeface="+mj-lt"/>
              <a:buAutoNum type="arabicPeriod"/>
            </a:pPr>
            <a:r>
              <a:rPr lang="nl-NL" dirty="0"/>
              <a:t>Kies voor secundaire of biobased materialen </a:t>
            </a:r>
          </a:p>
          <a:p>
            <a:pPr marL="457200" indent="-457200">
              <a:buFont typeface="+mj-lt"/>
              <a:buAutoNum type="arabicPeriod"/>
            </a:pPr>
            <a:r>
              <a:rPr lang="nl-NL" dirty="0"/>
              <a:t>Kies materialen met lage milieubelasting</a:t>
            </a:r>
            <a:endParaRPr lang="en-US" dirty="0"/>
          </a:p>
        </p:txBody>
      </p:sp>
      <p:sp>
        <p:nvSpPr>
          <p:cNvPr id="5" name="Tijdelijke aanduiding voor dianummer 4"/>
          <p:cNvSpPr>
            <a:spLocks noGrp="1"/>
          </p:cNvSpPr>
          <p:nvPr>
            <p:ph type="sldNum" sz="quarter" idx="12"/>
          </p:nvPr>
        </p:nvSpPr>
        <p:spPr>
          <a:prstGeom prst="rect">
            <a:avLst/>
          </a:prstGeom>
        </p:spPr>
        <p:txBody>
          <a:bodyPr/>
          <a:lstStyle/>
          <a:p>
            <a:pPr marL="25400">
              <a:lnSpc>
                <a:spcPts val="1425"/>
              </a:lnSpc>
            </a:pPr>
            <a:fld id="{68BC35B1-DB37-4D69-B23B-4C9E9B475BB5}" type="slidenum">
              <a:rPr lang="en-GB" smtClean="0"/>
              <a:pPr marL="25400">
                <a:lnSpc>
                  <a:spcPts val="1425"/>
                </a:lnSpc>
              </a:pPr>
              <a:t>65</a:t>
            </a:fld>
            <a:endParaRPr lang="en-GB" dirty="0"/>
          </a:p>
        </p:txBody>
      </p:sp>
      <p:pic>
        <p:nvPicPr>
          <p:cNvPr id="10" name="Afbeelding 9">
            <a:extLst>
              <a:ext uri="{FF2B5EF4-FFF2-40B4-BE49-F238E27FC236}">
                <a16:creationId xmlns:a16="http://schemas.microsoft.com/office/drawing/2014/main" id="{6AC71337-2317-444A-8E36-55629F13B895}"/>
              </a:ext>
            </a:extLst>
          </p:cNvPr>
          <p:cNvPicPr>
            <a:picLocks noChangeAspect="1"/>
          </p:cNvPicPr>
          <p:nvPr/>
        </p:nvPicPr>
        <p:blipFill>
          <a:blip r:embed="rId4"/>
          <a:stretch>
            <a:fillRect/>
          </a:stretch>
        </p:blipFill>
        <p:spPr>
          <a:xfrm>
            <a:off x="3268654" y="3529502"/>
            <a:ext cx="4665382" cy="2490587"/>
          </a:xfrm>
          <a:prstGeom prst="rect">
            <a:avLst/>
          </a:prstGeom>
        </p:spPr>
      </p:pic>
    </p:spTree>
    <p:extLst>
      <p:ext uri="{BB962C8B-B14F-4D97-AF65-F5344CB8AC3E}">
        <p14:creationId xmlns:p14="http://schemas.microsoft.com/office/powerpoint/2010/main" val="10464866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D689A43-959E-4A74-9A74-E592E93D1CD9}"/>
              </a:ext>
            </a:extLst>
          </p:cNvPr>
          <p:cNvSpPr>
            <a:spLocks noGrp="1"/>
          </p:cNvSpPr>
          <p:nvPr>
            <p:ph type="title"/>
          </p:nvPr>
        </p:nvSpPr>
        <p:spPr/>
        <p:txBody>
          <a:bodyPr/>
          <a:lstStyle/>
          <a:p>
            <a:r>
              <a:rPr lang="nl-NL" dirty="0"/>
              <a:t>Strategieën (2)</a:t>
            </a:r>
          </a:p>
        </p:txBody>
      </p:sp>
      <p:sp>
        <p:nvSpPr>
          <p:cNvPr id="4" name="Tijdelijke aanduiding voor inhoud 3">
            <a:extLst>
              <a:ext uri="{FF2B5EF4-FFF2-40B4-BE49-F238E27FC236}">
                <a16:creationId xmlns:a16="http://schemas.microsoft.com/office/drawing/2014/main" id="{D1931A6C-2673-4EBC-9B9F-14A3F7DA89C9}"/>
              </a:ext>
            </a:extLst>
          </p:cNvPr>
          <p:cNvSpPr>
            <a:spLocks noGrp="1"/>
          </p:cNvSpPr>
          <p:nvPr>
            <p:ph idx="1"/>
          </p:nvPr>
        </p:nvSpPr>
        <p:spPr>
          <a:xfrm>
            <a:off x="838200" y="1311564"/>
            <a:ext cx="6200274" cy="1816647"/>
          </a:xfrm>
        </p:spPr>
        <p:txBody>
          <a:bodyPr/>
          <a:lstStyle/>
          <a:p>
            <a:r>
              <a:rPr lang="nl-NL" dirty="0"/>
              <a:t>10R strategie</a:t>
            </a:r>
          </a:p>
          <a:p>
            <a:endParaRPr lang="nl-NL" dirty="0"/>
          </a:p>
        </p:txBody>
      </p:sp>
      <p:sp>
        <p:nvSpPr>
          <p:cNvPr id="2" name="Tijdelijke aanduiding voor dianummer 1">
            <a:extLst>
              <a:ext uri="{FF2B5EF4-FFF2-40B4-BE49-F238E27FC236}">
                <a16:creationId xmlns:a16="http://schemas.microsoft.com/office/drawing/2014/main" id="{2F474AC7-5684-412B-9792-0AB829DA1792}"/>
              </a:ext>
            </a:extLst>
          </p:cNvPr>
          <p:cNvSpPr>
            <a:spLocks noGrp="1"/>
          </p:cNvSpPr>
          <p:nvPr>
            <p:ph type="sldNum" sz="quarter" idx="12"/>
          </p:nvPr>
        </p:nvSpPr>
        <p:spPr/>
        <p:txBody>
          <a:bodyPr/>
          <a:lstStyle/>
          <a:p>
            <a:fld id="{993A4BE7-94F8-43D0-A956-A40AC5AB901E}" type="slidenum">
              <a:rPr lang="nl-NL" smtClean="0"/>
              <a:t>66</a:t>
            </a:fld>
            <a:endParaRPr lang="nl-NL" dirty="0"/>
          </a:p>
        </p:txBody>
      </p:sp>
      <p:pic>
        <p:nvPicPr>
          <p:cNvPr id="5" name="Picture 6">
            <a:extLst>
              <a:ext uri="{FF2B5EF4-FFF2-40B4-BE49-F238E27FC236}">
                <a16:creationId xmlns:a16="http://schemas.microsoft.com/office/drawing/2014/main" id="{5A4E683F-A88F-4359-81D6-EB9776529673}"/>
              </a:ext>
            </a:extLst>
          </p:cNvPr>
          <p:cNvPicPr>
            <a:picLocks noChangeAspect="1"/>
          </p:cNvPicPr>
          <p:nvPr/>
        </p:nvPicPr>
        <p:blipFill rotWithShape="1">
          <a:blip r:embed="rId2"/>
          <a:srcRect t="6191" r="1957" b="6784"/>
          <a:stretch/>
        </p:blipFill>
        <p:spPr>
          <a:xfrm>
            <a:off x="3482034" y="459910"/>
            <a:ext cx="7022680" cy="5691508"/>
          </a:xfrm>
          <a:prstGeom prst="rect">
            <a:avLst/>
          </a:prstGeom>
          <a:ln>
            <a:solidFill>
              <a:srgbClr val="002060"/>
            </a:solidFill>
          </a:ln>
        </p:spPr>
      </p:pic>
    </p:spTree>
    <p:extLst>
      <p:ext uri="{BB962C8B-B14F-4D97-AF65-F5344CB8AC3E}">
        <p14:creationId xmlns:p14="http://schemas.microsoft.com/office/powerpoint/2010/main" val="4742333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D32B3D-AA74-4129-9C53-ADD5405DFC25}"/>
              </a:ext>
            </a:extLst>
          </p:cNvPr>
          <p:cNvSpPr>
            <a:spLocks noGrp="1"/>
          </p:cNvSpPr>
          <p:nvPr>
            <p:ph type="title"/>
          </p:nvPr>
        </p:nvSpPr>
        <p:spPr/>
        <p:txBody>
          <a:bodyPr/>
          <a:lstStyle/>
          <a:p>
            <a:r>
              <a:rPr lang="nl-NL" dirty="0"/>
              <a:t>Strategieën (3)</a:t>
            </a:r>
          </a:p>
        </p:txBody>
      </p:sp>
      <p:sp>
        <p:nvSpPr>
          <p:cNvPr id="3" name="Tijdelijke aanduiding voor inhoud 2">
            <a:extLst>
              <a:ext uri="{FF2B5EF4-FFF2-40B4-BE49-F238E27FC236}">
                <a16:creationId xmlns:a16="http://schemas.microsoft.com/office/drawing/2014/main" id="{053AF02A-120E-45A4-AE1F-999C6506F29C}"/>
              </a:ext>
            </a:extLst>
          </p:cNvPr>
          <p:cNvSpPr>
            <a:spLocks noGrp="1"/>
          </p:cNvSpPr>
          <p:nvPr>
            <p:ph idx="1"/>
          </p:nvPr>
        </p:nvSpPr>
        <p:spPr>
          <a:xfrm>
            <a:off x="838200" y="1311564"/>
            <a:ext cx="5629507" cy="4865399"/>
          </a:xfrm>
        </p:spPr>
        <p:txBody>
          <a:bodyPr>
            <a:normAutofit/>
          </a:bodyPr>
          <a:lstStyle/>
          <a:p>
            <a:pPr marL="0" indent="0">
              <a:buNone/>
            </a:pPr>
            <a:r>
              <a:rPr lang="nl-NL" dirty="0"/>
              <a:t>Platform CB’23</a:t>
            </a:r>
          </a:p>
          <a:p>
            <a:pPr marL="0" indent="0">
              <a:buNone/>
            </a:pPr>
            <a:r>
              <a:rPr lang="nl-NL" b="1" dirty="0"/>
              <a:t>Leidraad Circulair Ontwerpen</a:t>
            </a:r>
          </a:p>
          <a:p>
            <a:pPr marL="0" indent="0">
              <a:buNone/>
            </a:pPr>
            <a:endParaRPr lang="nl-NL" dirty="0"/>
          </a:p>
          <a:p>
            <a:pPr marL="0" indent="0">
              <a:buNone/>
            </a:pPr>
            <a:r>
              <a:rPr lang="nl-NL" dirty="0"/>
              <a:t>6 ontwerpstrategieën:</a:t>
            </a:r>
          </a:p>
          <a:p>
            <a:pPr marL="342900" indent="-342900">
              <a:buFont typeface="+mj-lt"/>
              <a:buAutoNum type="arabicPeriod"/>
            </a:pPr>
            <a:r>
              <a:rPr lang="nl-NL" sz="1800" b="0" i="0" u="none" strike="noStrike" baseline="0" dirty="0">
                <a:latin typeface="Candara" panose="020E0502030303020204" pitchFamily="34" charset="0"/>
              </a:rPr>
              <a:t>Ontwerpen voor preventie </a:t>
            </a:r>
          </a:p>
          <a:p>
            <a:pPr marL="342900" indent="-342900">
              <a:buFont typeface="+mj-lt"/>
              <a:buAutoNum type="arabicPeriod"/>
            </a:pPr>
            <a:r>
              <a:rPr lang="nl-NL" sz="1800" b="0" i="0" u="none" strike="noStrike" baseline="0" dirty="0">
                <a:latin typeface="Candara" panose="020E0502030303020204" pitchFamily="34" charset="0"/>
              </a:rPr>
              <a:t>Ontwerpen voor reductie van levenscyclusimpact</a:t>
            </a:r>
          </a:p>
          <a:p>
            <a:pPr marL="342900" indent="-342900">
              <a:buFont typeface="+mj-lt"/>
              <a:buAutoNum type="arabicPeriod"/>
            </a:pPr>
            <a:r>
              <a:rPr lang="nl-NL" sz="1800" b="0" i="0" u="none" strike="noStrike" baseline="0" dirty="0">
                <a:latin typeface="Candara" panose="020E0502030303020204" pitchFamily="34" charset="0"/>
              </a:rPr>
              <a:t>Ontwerpen voor toekomstbestendigheid</a:t>
            </a:r>
          </a:p>
          <a:p>
            <a:pPr marL="342900" indent="-342900">
              <a:buFont typeface="+mj-lt"/>
              <a:buAutoNum type="arabicPeriod"/>
            </a:pPr>
            <a:r>
              <a:rPr lang="nl-NL" sz="1800" b="0" i="0" u="none" strike="noStrike" baseline="0" dirty="0">
                <a:latin typeface="Candara" panose="020E0502030303020204" pitchFamily="34" charset="0"/>
              </a:rPr>
              <a:t>Ontwerpen met hergebruikte objecten</a:t>
            </a:r>
          </a:p>
          <a:p>
            <a:pPr marL="342900" indent="-342900">
              <a:buFont typeface="+mj-lt"/>
              <a:buAutoNum type="arabicPeriod"/>
            </a:pPr>
            <a:r>
              <a:rPr lang="nl-NL" sz="1800" b="0" i="0" u="none" strike="noStrike" baseline="0" dirty="0">
                <a:latin typeface="Candara" panose="020E0502030303020204" pitchFamily="34" charset="0"/>
              </a:rPr>
              <a:t>Ontwerpen met secundaire grondstoffen</a:t>
            </a:r>
          </a:p>
          <a:p>
            <a:pPr marL="342900" indent="-342900">
              <a:buFont typeface="+mj-lt"/>
              <a:buAutoNum type="arabicPeriod"/>
            </a:pPr>
            <a:r>
              <a:rPr lang="nl-NL" sz="1800" b="0" i="0" u="none" strike="noStrike" baseline="0" dirty="0">
                <a:latin typeface="Candara" panose="020E0502030303020204" pitchFamily="34" charset="0"/>
              </a:rPr>
              <a:t>Ontwerpen met hernieuwbare grondstoffen </a:t>
            </a:r>
            <a:endParaRPr lang="nl-NL" dirty="0">
              <a:latin typeface="Candara" panose="020E0502030303020204" pitchFamily="34" charset="0"/>
            </a:endParaRPr>
          </a:p>
          <a:p>
            <a:endParaRPr lang="nl-NL" dirty="0"/>
          </a:p>
        </p:txBody>
      </p:sp>
      <p:sp>
        <p:nvSpPr>
          <p:cNvPr id="4" name="Tijdelijke aanduiding voor dianummer 3">
            <a:extLst>
              <a:ext uri="{FF2B5EF4-FFF2-40B4-BE49-F238E27FC236}">
                <a16:creationId xmlns:a16="http://schemas.microsoft.com/office/drawing/2014/main" id="{B7E1E0F1-AB34-4BEA-9283-E761085BB45D}"/>
              </a:ext>
            </a:extLst>
          </p:cNvPr>
          <p:cNvSpPr>
            <a:spLocks noGrp="1"/>
          </p:cNvSpPr>
          <p:nvPr>
            <p:ph type="sldNum" sz="quarter" idx="12"/>
          </p:nvPr>
        </p:nvSpPr>
        <p:spPr/>
        <p:txBody>
          <a:bodyPr/>
          <a:lstStyle/>
          <a:p>
            <a:fld id="{993A4BE7-94F8-43D0-A956-A40AC5AB901E}" type="slidenum">
              <a:rPr lang="nl-NL" smtClean="0"/>
              <a:t>67</a:t>
            </a:fld>
            <a:endParaRPr lang="nl-NL" dirty="0"/>
          </a:p>
        </p:txBody>
      </p:sp>
      <p:pic>
        <p:nvPicPr>
          <p:cNvPr id="6" name="Afbeelding 5">
            <a:extLst>
              <a:ext uri="{FF2B5EF4-FFF2-40B4-BE49-F238E27FC236}">
                <a16:creationId xmlns:a16="http://schemas.microsoft.com/office/drawing/2014/main" id="{81E7DD8B-564C-4226-95CE-4B2EE923795B}"/>
              </a:ext>
            </a:extLst>
          </p:cNvPr>
          <p:cNvPicPr>
            <a:picLocks noChangeAspect="1"/>
          </p:cNvPicPr>
          <p:nvPr/>
        </p:nvPicPr>
        <p:blipFill>
          <a:blip r:embed="rId3"/>
          <a:stretch>
            <a:fillRect/>
          </a:stretch>
        </p:blipFill>
        <p:spPr>
          <a:xfrm>
            <a:off x="6703859" y="1154546"/>
            <a:ext cx="4912496" cy="3964724"/>
          </a:xfrm>
          <a:prstGeom prst="rect">
            <a:avLst/>
          </a:prstGeom>
          <a:ln>
            <a:solidFill>
              <a:schemeClr val="accent6">
                <a:lumMod val="50000"/>
              </a:schemeClr>
            </a:solidFill>
          </a:ln>
        </p:spPr>
      </p:pic>
    </p:spTree>
    <p:extLst>
      <p:ext uri="{BB962C8B-B14F-4D97-AF65-F5344CB8AC3E}">
        <p14:creationId xmlns:p14="http://schemas.microsoft.com/office/powerpoint/2010/main" val="22569388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F870EC-CE7F-402D-A4D1-FD0C521692FD}"/>
              </a:ext>
            </a:extLst>
          </p:cNvPr>
          <p:cNvSpPr>
            <a:spLocks noGrp="1"/>
          </p:cNvSpPr>
          <p:nvPr>
            <p:ph type="title"/>
          </p:nvPr>
        </p:nvSpPr>
        <p:spPr/>
        <p:txBody>
          <a:bodyPr/>
          <a:lstStyle/>
          <a:p>
            <a:r>
              <a:rPr lang="nl-NL" dirty="0"/>
              <a:t>Strategieën (4)</a:t>
            </a:r>
          </a:p>
        </p:txBody>
      </p:sp>
      <p:sp>
        <p:nvSpPr>
          <p:cNvPr id="4" name="Tijdelijke aanduiding voor dianummer 3">
            <a:extLst>
              <a:ext uri="{FF2B5EF4-FFF2-40B4-BE49-F238E27FC236}">
                <a16:creationId xmlns:a16="http://schemas.microsoft.com/office/drawing/2014/main" id="{39585027-350E-4910-876A-C40445D15A4A}"/>
              </a:ext>
            </a:extLst>
          </p:cNvPr>
          <p:cNvSpPr>
            <a:spLocks noGrp="1"/>
          </p:cNvSpPr>
          <p:nvPr>
            <p:ph type="sldNum" sz="quarter" idx="12"/>
          </p:nvPr>
        </p:nvSpPr>
        <p:spPr/>
        <p:txBody>
          <a:bodyPr/>
          <a:lstStyle/>
          <a:p>
            <a:fld id="{993A4BE7-94F8-43D0-A956-A40AC5AB901E}" type="slidenum">
              <a:rPr lang="nl-NL" smtClean="0"/>
              <a:t>68</a:t>
            </a:fld>
            <a:endParaRPr lang="nl-NL" dirty="0"/>
          </a:p>
        </p:txBody>
      </p:sp>
      <p:grpSp>
        <p:nvGrpSpPr>
          <p:cNvPr id="26" name="Groep 25">
            <a:extLst>
              <a:ext uri="{FF2B5EF4-FFF2-40B4-BE49-F238E27FC236}">
                <a16:creationId xmlns:a16="http://schemas.microsoft.com/office/drawing/2014/main" id="{BCCCF5D2-784A-468F-A811-85D94F33A6B3}"/>
              </a:ext>
            </a:extLst>
          </p:cNvPr>
          <p:cNvGrpSpPr/>
          <p:nvPr/>
        </p:nvGrpSpPr>
        <p:grpSpPr>
          <a:xfrm>
            <a:off x="614556" y="1014760"/>
            <a:ext cx="10962888" cy="5114316"/>
            <a:chOff x="624881" y="1024187"/>
            <a:chExt cx="10962888" cy="5114316"/>
          </a:xfrm>
        </p:grpSpPr>
        <p:grpSp>
          <p:nvGrpSpPr>
            <p:cNvPr id="22" name="Groep 21">
              <a:extLst>
                <a:ext uri="{FF2B5EF4-FFF2-40B4-BE49-F238E27FC236}">
                  <a16:creationId xmlns:a16="http://schemas.microsoft.com/office/drawing/2014/main" id="{F27166A7-02B0-4188-B011-B0F9C1D68937}"/>
                </a:ext>
              </a:extLst>
            </p:cNvPr>
            <p:cNvGrpSpPr/>
            <p:nvPr/>
          </p:nvGrpSpPr>
          <p:grpSpPr>
            <a:xfrm>
              <a:off x="5008115" y="1024187"/>
              <a:ext cx="2091848" cy="1466950"/>
              <a:chOff x="5036394" y="1080749"/>
              <a:chExt cx="2091848" cy="1466950"/>
            </a:xfrm>
          </p:grpSpPr>
          <p:sp>
            <p:nvSpPr>
              <p:cNvPr id="14" name="Rechthoek 13">
                <a:extLst>
                  <a:ext uri="{FF2B5EF4-FFF2-40B4-BE49-F238E27FC236}">
                    <a16:creationId xmlns:a16="http://schemas.microsoft.com/office/drawing/2014/main" id="{2C5C8603-8AAC-4B26-A260-3539360917DC}"/>
                  </a:ext>
                </a:extLst>
              </p:cNvPr>
              <p:cNvSpPr/>
              <p:nvPr/>
            </p:nvSpPr>
            <p:spPr>
              <a:xfrm>
                <a:off x="5036394" y="1372371"/>
                <a:ext cx="2091848" cy="1175328"/>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1400" dirty="0">
                    <a:solidFill>
                      <a:schemeClr val="bg1"/>
                    </a:solidFill>
                  </a:rPr>
                  <a:t>[1]</a:t>
                </a:r>
              </a:p>
              <a:p>
                <a:pPr algn="ctr"/>
                <a:r>
                  <a:rPr lang="nl-NL" sz="1400" dirty="0">
                    <a:solidFill>
                      <a:schemeClr val="bg1"/>
                    </a:solidFill>
                  </a:rPr>
                  <a:t>Voorkómen.</a:t>
                </a:r>
              </a:p>
              <a:p>
                <a:pPr algn="ctr"/>
                <a:r>
                  <a:rPr lang="nl-NL" sz="1400" dirty="0">
                    <a:solidFill>
                      <a:schemeClr val="bg1"/>
                    </a:solidFill>
                  </a:rPr>
                  <a:t>Niet doen wat echt niet hoeft.</a:t>
                </a:r>
              </a:p>
            </p:txBody>
          </p:sp>
          <p:sp>
            <p:nvSpPr>
              <p:cNvPr id="5" name="Rechthoek 4">
                <a:extLst>
                  <a:ext uri="{FF2B5EF4-FFF2-40B4-BE49-F238E27FC236}">
                    <a16:creationId xmlns:a16="http://schemas.microsoft.com/office/drawing/2014/main" id="{21E4F68A-3DBC-4EA0-A28C-8AF1918A759A}"/>
                  </a:ext>
                </a:extLst>
              </p:cNvPr>
              <p:cNvSpPr/>
              <p:nvPr/>
            </p:nvSpPr>
            <p:spPr>
              <a:xfrm>
                <a:off x="5047611" y="1080749"/>
                <a:ext cx="2080631" cy="239747"/>
              </a:xfrm>
              <a:prstGeom prst="rect">
                <a:avLst/>
              </a:prstGeom>
              <a:solidFill>
                <a:srgbClr val="ABD5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1600" b="1" dirty="0">
                    <a:solidFill>
                      <a:schemeClr val="tx1"/>
                    </a:solidFill>
                  </a:rPr>
                  <a:t>PREVENTIE</a:t>
                </a:r>
              </a:p>
            </p:txBody>
          </p:sp>
        </p:grpSp>
        <p:grpSp>
          <p:nvGrpSpPr>
            <p:cNvPr id="25" name="Groep 24">
              <a:extLst>
                <a:ext uri="{FF2B5EF4-FFF2-40B4-BE49-F238E27FC236}">
                  <a16:creationId xmlns:a16="http://schemas.microsoft.com/office/drawing/2014/main" id="{34AE36E6-092D-443E-A0B4-C034F8A54A42}"/>
                </a:ext>
              </a:extLst>
            </p:cNvPr>
            <p:cNvGrpSpPr/>
            <p:nvPr/>
          </p:nvGrpSpPr>
          <p:grpSpPr>
            <a:xfrm>
              <a:off x="3962189" y="2800703"/>
              <a:ext cx="4311400" cy="1494411"/>
              <a:chOff x="3962189" y="2800703"/>
              <a:chExt cx="4311400" cy="1494411"/>
            </a:xfrm>
          </p:grpSpPr>
          <p:sp>
            <p:nvSpPr>
              <p:cNvPr id="10" name="Rechthoek 9">
                <a:extLst>
                  <a:ext uri="{FF2B5EF4-FFF2-40B4-BE49-F238E27FC236}">
                    <a16:creationId xmlns:a16="http://schemas.microsoft.com/office/drawing/2014/main" id="{D1ADDF25-0C9D-4C8D-9EF2-271FCE930241}"/>
                  </a:ext>
                </a:extLst>
              </p:cNvPr>
              <p:cNvSpPr/>
              <p:nvPr/>
            </p:nvSpPr>
            <p:spPr>
              <a:xfrm>
                <a:off x="3962189" y="3110359"/>
                <a:ext cx="2091848" cy="1175328"/>
              </a:xfrm>
              <a:prstGeom prst="rect">
                <a:avLst/>
              </a:prstGeom>
              <a:solidFill>
                <a:srgbClr val="FF33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1400" dirty="0">
                    <a:solidFill>
                      <a:schemeClr val="bg1"/>
                    </a:solidFill>
                  </a:rPr>
                  <a:t>[2]</a:t>
                </a:r>
              </a:p>
              <a:p>
                <a:pPr algn="ctr"/>
                <a:r>
                  <a:rPr lang="nl-NL" sz="1400" dirty="0">
                    <a:solidFill>
                      <a:schemeClr val="bg1"/>
                    </a:solidFill>
                  </a:rPr>
                  <a:t>Verleng de levensduur van bestaande objecten.</a:t>
                </a:r>
              </a:p>
            </p:txBody>
          </p:sp>
          <p:sp>
            <p:nvSpPr>
              <p:cNvPr id="6" name="Rechthoek 5">
                <a:extLst>
                  <a:ext uri="{FF2B5EF4-FFF2-40B4-BE49-F238E27FC236}">
                    <a16:creationId xmlns:a16="http://schemas.microsoft.com/office/drawing/2014/main" id="{C4A6FB4E-89DE-43D3-8815-5E1EC385ADED}"/>
                  </a:ext>
                </a:extLst>
              </p:cNvPr>
              <p:cNvSpPr/>
              <p:nvPr/>
            </p:nvSpPr>
            <p:spPr>
              <a:xfrm>
                <a:off x="6181741" y="3119786"/>
                <a:ext cx="2091848" cy="1175328"/>
              </a:xfrm>
              <a:prstGeom prst="rect">
                <a:avLst/>
              </a:prstGeom>
              <a:solidFill>
                <a:srgbClr val="5DC35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1400" dirty="0">
                    <a:solidFill>
                      <a:schemeClr val="bg1"/>
                    </a:solidFill>
                  </a:rPr>
                  <a:t>[3]</a:t>
                </a:r>
              </a:p>
              <a:p>
                <a:pPr algn="ctr"/>
                <a:r>
                  <a:rPr lang="nl-NL" sz="1400" dirty="0">
                    <a:solidFill>
                      <a:schemeClr val="bg1"/>
                    </a:solidFill>
                  </a:rPr>
                  <a:t>Gebruik wat er is.</a:t>
                </a:r>
              </a:p>
            </p:txBody>
          </p:sp>
          <p:sp>
            <p:nvSpPr>
              <p:cNvPr id="18" name="Rechthoek 17">
                <a:extLst>
                  <a:ext uri="{FF2B5EF4-FFF2-40B4-BE49-F238E27FC236}">
                    <a16:creationId xmlns:a16="http://schemas.microsoft.com/office/drawing/2014/main" id="{4B540C55-4AA6-4B09-AB57-55D5B1ADE71D}"/>
                  </a:ext>
                </a:extLst>
              </p:cNvPr>
              <p:cNvSpPr/>
              <p:nvPr/>
            </p:nvSpPr>
            <p:spPr>
              <a:xfrm>
                <a:off x="3962189" y="2800703"/>
                <a:ext cx="4311400" cy="226980"/>
              </a:xfrm>
              <a:prstGeom prst="rect">
                <a:avLst/>
              </a:prstGeom>
              <a:solidFill>
                <a:srgbClr val="ABD5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1600" b="1" dirty="0">
                    <a:solidFill>
                      <a:schemeClr val="tx1"/>
                    </a:solidFill>
                  </a:rPr>
                  <a:t>WAARDEBEHOUD</a:t>
                </a:r>
              </a:p>
            </p:txBody>
          </p:sp>
        </p:grpSp>
        <p:grpSp>
          <p:nvGrpSpPr>
            <p:cNvPr id="20" name="Groep 19">
              <a:extLst>
                <a:ext uri="{FF2B5EF4-FFF2-40B4-BE49-F238E27FC236}">
                  <a16:creationId xmlns:a16="http://schemas.microsoft.com/office/drawing/2014/main" id="{449EF15C-ABD7-4BB1-BAB7-31AE978C4F7E}"/>
                </a:ext>
              </a:extLst>
            </p:cNvPr>
            <p:cNvGrpSpPr/>
            <p:nvPr/>
          </p:nvGrpSpPr>
          <p:grpSpPr>
            <a:xfrm>
              <a:off x="624881" y="4604680"/>
              <a:ext cx="10962888" cy="1533823"/>
              <a:chOff x="738003" y="4538691"/>
              <a:chExt cx="10962888" cy="1533823"/>
            </a:xfrm>
          </p:grpSpPr>
          <p:sp>
            <p:nvSpPr>
              <p:cNvPr id="7" name="Rechthoek 6">
                <a:extLst>
                  <a:ext uri="{FF2B5EF4-FFF2-40B4-BE49-F238E27FC236}">
                    <a16:creationId xmlns:a16="http://schemas.microsoft.com/office/drawing/2014/main" id="{67AD31BE-813C-4522-B8CC-576458588473}"/>
                  </a:ext>
                </a:extLst>
              </p:cNvPr>
              <p:cNvSpPr/>
              <p:nvPr/>
            </p:nvSpPr>
            <p:spPr>
              <a:xfrm>
                <a:off x="7391283" y="4873697"/>
                <a:ext cx="2091848" cy="1175328"/>
              </a:xfrm>
              <a:prstGeom prst="rect">
                <a:avLst/>
              </a:prstGeom>
              <a:solidFill>
                <a:srgbClr val="FD560B"/>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1400" dirty="0">
                    <a:solidFill>
                      <a:schemeClr val="bg1"/>
                    </a:solidFill>
                  </a:rPr>
                  <a:t>[7]</a:t>
                </a:r>
              </a:p>
              <a:p>
                <a:pPr algn="ctr"/>
                <a:r>
                  <a:rPr lang="nl-NL" sz="1400" dirty="0">
                    <a:solidFill>
                      <a:schemeClr val="bg1"/>
                    </a:solidFill>
                  </a:rPr>
                  <a:t>Ontwerp voor duurzaam materiaalgebruik.</a:t>
                </a:r>
              </a:p>
            </p:txBody>
          </p:sp>
          <p:sp>
            <p:nvSpPr>
              <p:cNvPr id="8" name="Rechthoek 7">
                <a:extLst>
                  <a:ext uri="{FF2B5EF4-FFF2-40B4-BE49-F238E27FC236}">
                    <a16:creationId xmlns:a16="http://schemas.microsoft.com/office/drawing/2014/main" id="{E97A204E-7378-49AE-A2E4-AE190C3989CF}"/>
                  </a:ext>
                </a:extLst>
              </p:cNvPr>
              <p:cNvSpPr/>
              <p:nvPr/>
            </p:nvSpPr>
            <p:spPr>
              <a:xfrm>
                <a:off x="2955763" y="4897186"/>
                <a:ext cx="2091848" cy="1175328"/>
              </a:xfrm>
              <a:prstGeom prst="rect">
                <a:avLst/>
              </a:prstGeom>
              <a:solidFill>
                <a:schemeClr val="accent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1400" dirty="0">
                    <a:solidFill>
                      <a:schemeClr val="bg1"/>
                    </a:solidFill>
                  </a:rPr>
                  <a:t>[5]</a:t>
                </a:r>
              </a:p>
              <a:p>
                <a:pPr algn="ctr"/>
                <a:r>
                  <a:rPr lang="nl-NL" sz="1400" dirty="0">
                    <a:solidFill>
                      <a:schemeClr val="bg1"/>
                    </a:solidFill>
                  </a:rPr>
                  <a:t>Ontwerp toekomstbestendig.</a:t>
                </a:r>
              </a:p>
            </p:txBody>
          </p:sp>
          <p:sp>
            <p:nvSpPr>
              <p:cNvPr id="11" name="Rechthoek 10">
                <a:extLst>
                  <a:ext uri="{FF2B5EF4-FFF2-40B4-BE49-F238E27FC236}">
                    <a16:creationId xmlns:a16="http://schemas.microsoft.com/office/drawing/2014/main" id="{DACDA9CC-52F7-478D-AA6D-8BF57FBAB11C}"/>
                  </a:ext>
                </a:extLst>
              </p:cNvPr>
              <p:cNvSpPr/>
              <p:nvPr/>
            </p:nvSpPr>
            <p:spPr>
              <a:xfrm>
                <a:off x="738003" y="4897186"/>
                <a:ext cx="2091848" cy="1175328"/>
              </a:xfrm>
              <a:prstGeom prst="rect">
                <a:avLst/>
              </a:prstGeom>
              <a:solidFill>
                <a:srgbClr val="FFBB33"/>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1400" dirty="0">
                    <a:solidFill>
                      <a:schemeClr val="bg1"/>
                    </a:solidFill>
                  </a:rPr>
                  <a:t>[4]</a:t>
                </a:r>
              </a:p>
              <a:p>
                <a:pPr algn="ctr"/>
                <a:r>
                  <a:rPr lang="nl-NL" sz="1400" dirty="0">
                    <a:solidFill>
                      <a:schemeClr val="bg1"/>
                    </a:solidFill>
                  </a:rPr>
                  <a:t>Ontwerp voor meerdere levenscycli.</a:t>
                </a:r>
              </a:p>
            </p:txBody>
          </p:sp>
          <p:sp>
            <p:nvSpPr>
              <p:cNvPr id="13" name="Rechthoek 12">
                <a:extLst>
                  <a:ext uri="{FF2B5EF4-FFF2-40B4-BE49-F238E27FC236}">
                    <a16:creationId xmlns:a16="http://schemas.microsoft.com/office/drawing/2014/main" id="{CE976F1B-B220-43DC-8A28-5E0D266DD9BA}"/>
                  </a:ext>
                </a:extLst>
              </p:cNvPr>
              <p:cNvSpPr/>
              <p:nvPr/>
            </p:nvSpPr>
            <p:spPr>
              <a:xfrm>
                <a:off x="9609043" y="4873697"/>
                <a:ext cx="2091848" cy="1175328"/>
              </a:xfrm>
              <a:prstGeom prst="rect">
                <a:avLst/>
              </a:prstGeom>
              <a:solidFill>
                <a:srgbClr val="A5002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1400" dirty="0">
                    <a:solidFill>
                      <a:schemeClr val="bg1"/>
                    </a:solidFill>
                  </a:rPr>
                  <a:t>[8]</a:t>
                </a:r>
              </a:p>
              <a:p>
                <a:pPr algn="ctr"/>
                <a:r>
                  <a:rPr lang="nl-NL" sz="1400" dirty="0">
                    <a:solidFill>
                      <a:schemeClr val="bg1"/>
                    </a:solidFill>
                  </a:rPr>
                  <a:t>Beperk het grondstof- en energieverbruik in aanleg- en gebruiksfase.</a:t>
                </a:r>
              </a:p>
            </p:txBody>
          </p:sp>
          <p:sp>
            <p:nvSpPr>
              <p:cNvPr id="15" name="Rechthoek 14">
                <a:extLst>
                  <a:ext uri="{FF2B5EF4-FFF2-40B4-BE49-F238E27FC236}">
                    <a16:creationId xmlns:a16="http://schemas.microsoft.com/office/drawing/2014/main" id="{BBA6683E-E438-4162-B174-56039604DEA9}"/>
                  </a:ext>
                </a:extLst>
              </p:cNvPr>
              <p:cNvSpPr/>
              <p:nvPr/>
            </p:nvSpPr>
            <p:spPr>
              <a:xfrm>
                <a:off x="5173523" y="4873697"/>
                <a:ext cx="2091848" cy="1175328"/>
              </a:xfrm>
              <a:prstGeom prst="rect">
                <a:avLst/>
              </a:prstGeom>
              <a:solidFill>
                <a:srgbClr val="9933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1400" dirty="0">
                    <a:solidFill>
                      <a:schemeClr val="bg1"/>
                    </a:solidFill>
                  </a:rPr>
                  <a:t>[6]</a:t>
                </a:r>
              </a:p>
              <a:p>
                <a:pPr algn="ctr"/>
                <a:r>
                  <a:rPr lang="nl-NL" sz="1400" dirty="0">
                    <a:solidFill>
                      <a:schemeClr val="bg1"/>
                    </a:solidFill>
                  </a:rPr>
                  <a:t>Ontwerp voor optimaal beheer en onderhoud.</a:t>
                </a:r>
              </a:p>
            </p:txBody>
          </p:sp>
          <p:sp>
            <p:nvSpPr>
              <p:cNvPr id="19" name="Rechthoek 18">
                <a:extLst>
                  <a:ext uri="{FF2B5EF4-FFF2-40B4-BE49-F238E27FC236}">
                    <a16:creationId xmlns:a16="http://schemas.microsoft.com/office/drawing/2014/main" id="{A7366B71-7F88-497C-AB85-9BA940E4E545}"/>
                  </a:ext>
                </a:extLst>
              </p:cNvPr>
              <p:cNvSpPr/>
              <p:nvPr/>
            </p:nvSpPr>
            <p:spPr>
              <a:xfrm>
                <a:off x="738003" y="4538691"/>
                <a:ext cx="10962888" cy="266392"/>
              </a:xfrm>
              <a:prstGeom prst="rect">
                <a:avLst/>
              </a:prstGeom>
              <a:solidFill>
                <a:srgbClr val="ABD5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1600" b="1" dirty="0">
                    <a:solidFill>
                      <a:schemeClr val="tx1"/>
                    </a:solidFill>
                  </a:rPr>
                  <a:t>WAARDECREATIE</a:t>
                </a:r>
              </a:p>
            </p:txBody>
          </p:sp>
        </p:grpSp>
        <p:sp>
          <p:nvSpPr>
            <p:cNvPr id="23" name="Pijl: omhoog/omlaag 22">
              <a:extLst>
                <a:ext uri="{FF2B5EF4-FFF2-40B4-BE49-F238E27FC236}">
                  <a16:creationId xmlns:a16="http://schemas.microsoft.com/office/drawing/2014/main" id="{9D5647E5-30A3-475F-9290-AFCDE82D9738}"/>
                </a:ext>
              </a:extLst>
            </p:cNvPr>
            <p:cNvSpPr/>
            <p:nvPr/>
          </p:nvSpPr>
          <p:spPr>
            <a:xfrm>
              <a:off x="6017325" y="2533585"/>
              <a:ext cx="130982" cy="20738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Pijl: omhoog/omlaag 23">
              <a:extLst>
                <a:ext uri="{FF2B5EF4-FFF2-40B4-BE49-F238E27FC236}">
                  <a16:creationId xmlns:a16="http://schemas.microsoft.com/office/drawing/2014/main" id="{392B9A31-B4ED-4CC0-A1DE-1BEEE22A23FE}"/>
                </a:ext>
              </a:extLst>
            </p:cNvPr>
            <p:cNvSpPr/>
            <p:nvPr/>
          </p:nvSpPr>
          <p:spPr>
            <a:xfrm>
              <a:off x="6030509" y="4346248"/>
              <a:ext cx="130982" cy="20738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7" name="Tekstvak 26">
            <a:extLst>
              <a:ext uri="{FF2B5EF4-FFF2-40B4-BE49-F238E27FC236}">
                <a16:creationId xmlns:a16="http://schemas.microsoft.com/office/drawing/2014/main" id="{46D21048-6A22-4758-8FEC-F2697192FC5F}"/>
              </a:ext>
            </a:extLst>
          </p:cNvPr>
          <p:cNvSpPr txBox="1"/>
          <p:nvPr/>
        </p:nvSpPr>
        <p:spPr>
          <a:xfrm>
            <a:off x="562623" y="1217596"/>
            <a:ext cx="2883103" cy="2031325"/>
          </a:xfrm>
          <a:prstGeom prst="rect">
            <a:avLst/>
          </a:prstGeom>
          <a:solidFill>
            <a:schemeClr val="bg1">
              <a:lumMod val="95000"/>
            </a:schemeClr>
          </a:solidFill>
          <a:ln>
            <a:solidFill>
              <a:schemeClr val="tx1"/>
            </a:solidFill>
          </a:ln>
          <a:effectLst>
            <a:glow rad="63500">
              <a:schemeClr val="accent6">
                <a:satMod val="175000"/>
                <a:alpha val="40000"/>
              </a:schemeClr>
            </a:glow>
          </a:effectLst>
        </p:spPr>
        <p:txBody>
          <a:bodyPr wrap="square" rtlCol="0">
            <a:spAutoFit/>
          </a:bodyPr>
          <a:lstStyle/>
          <a:p>
            <a:pPr algn="ctr"/>
            <a:r>
              <a:rPr lang="nl-NL" b="1" dirty="0">
                <a:solidFill>
                  <a:schemeClr val="tx1">
                    <a:lumMod val="50000"/>
                    <a:lumOff val="50000"/>
                  </a:schemeClr>
                </a:solidFill>
              </a:rPr>
              <a:t>8 circulaire ontwerpprincipes voor MIRT-projecten, (M</a:t>
            </a:r>
            <a:r>
              <a:rPr lang="nl-NL" b="1" i="0" dirty="0">
                <a:solidFill>
                  <a:schemeClr val="tx1">
                    <a:lumMod val="50000"/>
                    <a:lumOff val="50000"/>
                  </a:schemeClr>
                </a:solidFill>
                <a:effectLst/>
              </a:rPr>
              <a:t>eerjarenprogramma Infrastructuur, Ruimte en Transport). </a:t>
            </a:r>
          </a:p>
          <a:p>
            <a:pPr algn="ctr"/>
            <a:r>
              <a:rPr lang="nl-NL" b="1" dirty="0">
                <a:solidFill>
                  <a:schemeClr val="tx1">
                    <a:lumMod val="50000"/>
                    <a:lumOff val="50000"/>
                  </a:schemeClr>
                </a:solidFill>
              </a:rPr>
              <a:t>Bron: Rijkswaterstaat</a:t>
            </a:r>
            <a:r>
              <a:rPr lang="nl-NL" b="1" dirty="0"/>
              <a:t>.</a:t>
            </a:r>
          </a:p>
        </p:txBody>
      </p:sp>
    </p:spTree>
    <p:extLst>
      <p:ext uri="{BB962C8B-B14F-4D97-AF65-F5344CB8AC3E}">
        <p14:creationId xmlns:p14="http://schemas.microsoft.com/office/powerpoint/2010/main" val="7876333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3C4A3-186E-41D7-9335-244AE11C1819}"/>
              </a:ext>
            </a:extLst>
          </p:cNvPr>
          <p:cNvSpPr>
            <a:spLocks noGrp="1"/>
          </p:cNvSpPr>
          <p:nvPr>
            <p:ph type="title"/>
          </p:nvPr>
        </p:nvSpPr>
        <p:spPr/>
        <p:txBody>
          <a:bodyPr/>
          <a:lstStyle/>
          <a:p>
            <a:r>
              <a:rPr lang="nl-NL" dirty="0"/>
              <a:t>Toepassing strategie voor MIRT-project Grebbedijk (1)</a:t>
            </a:r>
          </a:p>
        </p:txBody>
      </p:sp>
      <p:sp>
        <p:nvSpPr>
          <p:cNvPr id="3" name="Tijdelijke aanduiding voor inhoud 2">
            <a:extLst>
              <a:ext uri="{FF2B5EF4-FFF2-40B4-BE49-F238E27FC236}">
                <a16:creationId xmlns:a16="http://schemas.microsoft.com/office/drawing/2014/main" id="{637E2C2B-25FA-4921-89DA-0AC00DD0F332}"/>
              </a:ext>
            </a:extLst>
          </p:cNvPr>
          <p:cNvSpPr>
            <a:spLocks noGrp="1"/>
          </p:cNvSpPr>
          <p:nvPr>
            <p:ph idx="1"/>
          </p:nvPr>
        </p:nvSpPr>
        <p:spPr>
          <a:xfrm>
            <a:off x="838199" y="1311564"/>
            <a:ext cx="6222167" cy="4865399"/>
          </a:xfrm>
        </p:spPr>
        <p:txBody>
          <a:bodyPr>
            <a:normAutofit/>
          </a:bodyPr>
          <a:lstStyle/>
          <a:p>
            <a:pPr marL="0" indent="0">
              <a:buNone/>
            </a:pPr>
            <a:r>
              <a:rPr lang="nl-NL" sz="2400" dirty="0">
                <a:latin typeface="Candara" panose="020E0502030303020204" pitchFamily="34" charset="0"/>
              </a:rPr>
              <a:t>Grebbedijk, versterking van een 4,5 km lange dijk, duurzaam en circulair.</a:t>
            </a:r>
          </a:p>
          <a:p>
            <a:pPr marL="0" indent="0">
              <a:buNone/>
            </a:pPr>
            <a:endParaRPr lang="nl-NL" sz="2400" dirty="0">
              <a:latin typeface="Candara" panose="020E0502030303020204" pitchFamily="34" charset="0"/>
            </a:endParaRPr>
          </a:p>
          <a:p>
            <a:pPr marL="0" indent="0">
              <a:buNone/>
            </a:pPr>
            <a:r>
              <a:rPr lang="nl-NL" sz="2400" b="0" i="0" dirty="0">
                <a:effectLst/>
                <a:latin typeface="Candara" panose="020E0502030303020204" pitchFamily="34" charset="0"/>
              </a:rPr>
              <a:t>De gemeenten Rhenen en Wageningen, de provincies Gelderland en Utrecht, Rijkswaterstaat, Staatsbosbeheer, Utrechts Landschap en Waterschap Vallei en Veluwe werken aan een toekomstbestendige dijk.</a:t>
            </a:r>
            <a:endParaRPr lang="nl-NL" sz="2400" dirty="0">
              <a:latin typeface="Candara" panose="020E0502030303020204" pitchFamily="34" charset="0"/>
            </a:endParaRPr>
          </a:p>
          <a:p>
            <a:pPr marL="0" indent="0">
              <a:buNone/>
            </a:pPr>
            <a:endParaRPr lang="nl-NL" sz="2400" dirty="0">
              <a:latin typeface="Candara" panose="020E0502030303020204" pitchFamily="34" charset="0"/>
            </a:endParaRPr>
          </a:p>
          <a:p>
            <a:pPr marL="0" indent="0">
              <a:buNone/>
            </a:pPr>
            <a:r>
              <a:rPr lang="nl-NL" sz="2400" dirty="0">
                <a:latin typeface="Candara" panose="020E0502030303020204" pitchFamily="34" charset="0"/>
              </a:rPr>
              <a:t>Meer info: </a:t>
            </a:r>
            <a:r>
              <a:rPr lang="nl-NL" sz="2400" dirty="0">
                <a:latin typeface="Candara" panose="020E0502030303020204" pitchFamily="34" charset="0"/>
                <a:hlinkClick r:id="rId3"/>
              </a:rPr>
              <a:t>De Grebbedijk Verrijkt</a:t>
            </a:r>
            <a:endParaRPr lang="nl-NL" sz="2400" dirty="0">
              <a:latin typeface="Candara" panose="020E0502030303020204" pitchFamily="34" charset="0"/>
            </a:endParaRPr>
          </a:p>
        </p:txBody>
      </p:sp>
      <p:sp>
        <p:nvSpPr>
          <p:cNvPr id="4" name="Tijdelijke aanduiding voor dianummer 3">
            <a:extLst>
              <a:ext uri="{FF2B5EF4-FFF2-40B4-BE49-F238E27FC236}">
                <a16:creationId xmlns:a16="http://schemas.microsoft.com/office/drawing/2014/main" id="{A6408D31-EEF6-4AFF-B283-F4EB73FA647D}"/>
              </a:ext>
            </a:extLst>
          </p:cNvPr>
          <p:cNvSpPr>
            <a:spLocks noGrp="1"/>
          </p:cNvSpPr>
          <p:nvPr>
            <p:ph type="sldNum" sz="quarter" idx="12"/>
          </p:nvPr>
        </p:nvSpPr>
        <p:spPr/>
        <p:txBody>
          <a:bodyPr/>
          <a:lstStyle/>
          <a:p>
            <a:fld id="{993A4BE7-94F8-43D0-A956-A40AC5AB901E}" type="slidenum">
              <a:rPr lang="nl-NL" smtClean="0"/>
              <a:t>69</a:t>
            </a:fld>
            <a:endParaRPr lang="nl-NL" dirty="0"/>
          </a:p>
        </p:txBody>
      </p:sp>
      <p:sp>
        <p:nvSpPr>
          <p:cNvPr id="6" name="Tekstvak 5">
            <a:extLst>
              <a:ext uri="{FF2B5EF4-FFF2-40B4-BE49-F238E27FC236}">
                <a16:creationId xmlns:a16="http://schemas.microsoft.com/office/drawing/2014/main" id="{41160281-3771-486B-81D0-80258210C51E}"/>
              </a:ext>
            </a:extLst>
          </p:cNvPr>
          <p:cNvSpPr txBox="1"/>
          <p:nvPr/>
        </p:nvSpPr>
        <p:spPr>
          <a:xfrm>
            <a:off x="9594671" y="5682124"/>
            <a:ext cx="2417447" cy="369332"/>
          </a:xfrm>
          <a:prstGeom prst="rect">
            <a:avLst/>
          </a:prstGeom>
          <a:noFill/>
        </p:spPr>
        <p:txBody>
          <a:bodyPr wrap="square" rtlCol="0">
            <a:spAutoFit/>
          </a:bodyPr>
          <a:lstStyle/>
          <a:p>
            <a:r>
              <a:rPr lang="nl-NL" dirty="0"/>
              <a:t>Bron: Grebbedijk.com</a:t>
            </a:r>
          </a:p>
        </p:txBody>
      </p:sp>
      <p:pic>
        <p:nvPicPr>
          <p:cNvPr id="10" name="Afbeelding 9">
            <a:extLst>
              <a:ext uri="{FF2B5EF4-FFF2-40B4-BE49-F238E27FC236}">
                <a16:creationId xmlns:a16="http://schemas.microsoft.com/office/drawing/2014/main" id="{CAE14B49-C0FA-462A-B5BB-5743A4872314}"/>
              </a:ext>
            </a:extLst>
          </p:cNvPr>
          <p:cNvPicPr>
            <a:picLocks noChangeAspect="1"/>
          </p:cNvPicPr>
          <p:nvPr/>
        </p:nvPicPr>
        <p:blipFill>
          <a:blip r:embed="rId4"/>
          <a:stretch>
            <a:fillRect/>
          </a:stretch>
        </p:blipFill>
        <p:spPr>
          <a:xfrm>
            <a:off x="10103370" y="991210"/>
            <a:ext cx="1675181" cy="980950"/>
          </a:xfrm>
          <a:prstGeom prst="rect">
            <a:avLst/>
          </a:prstGeom>
        </p:spPr>
      </p:pic>
      <p:pic>
        <p:nvPicPr>
          <p:cNvPr id="11" name="Afbeelding 10">
            <a:extLst>
              <a:ext uri="{FF2B5EF4-FFF2-40B4-BE49-F238E27FC236}">
                <a16:creationId xmlns:a16="http://schemas.microsoft.com/office/drawing/2014/main" id="{BF71DA34-D5CF-4211-B7AF-83EFB2584390}"/>
              </a:ext>
            </a:extLst>
          </p:cNvPr>
          <p:cNvPicPr>
            <a:picLocks noChangeAspect="1"/>
          </p:cNvPicPr>
          <p:nvPr/>
        </p:nvPicPr>
        <p:blipFill rotWithShape="1">
          <a:blip r:embed="rId5"/>
          <a:srcRect l="11661" r="14702"/>
          <a:stretch/>
        </p:blipFill>
        <p:spPr>
          <a:xfrm>
            <a:off x="7060366" y="2261760"/>
            <a:ext cx="4951752" cy="3390900"/>
          </a:xfrm>
          <a:prstGeom prst="rect">
            <a:avLst/>
          </a:prstGeom>
        </p:spPr>
      </p:pic>
    </p:spTree>
    <p:extLst>
      <p:ext uri="{BB962C8B-B14F-4D97-AF65-F5344CB8AC3E}">
        <p14:creationId xmlns:p14="http://schemas.microsoft.com/office/powerpoint/2010/main" val="3398645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OECD - </a:t>
            </a:r>
            <a:r>
              <a:rPr lang="en-US" dirty="0"/>
              <a:t>Global Material Resources Outlook to 2060</a:t>
            </a:r>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7</a:t>
            </a:fld>
            <a:endParaRPr lang="nl-NL"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1278"/>
          <a:stretch/>
        </p:blipFill>
        <p:spPr bwMode="auto">
          <a:xfrm>
            <a:off x="1989328" y="1223896"/>
            <a:ext cx="8562965" cy="464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vak 6">
            <a:extLst>
              <a:ext uri="{FF2B5EF4-FFF2-40B4-BE49-F238E27FC236}">
                <a16:creationId xmlns:a16="http://schemas.microsoft.com/office/drawing/2014/main" id="{FFC68A7B-033F-4731-9184-3B4B24AD8607}"/>
              </a:ext>
            </a:extLst>
          </p:cNvPr>
          <p:cNvSpPr txBox="1"/>
          <p:nvPr/>
        </p:nvSpPr>
        <p:spPr>
          <a:xfrm>
            <a:off x="6159873" y="6077579"/>
            <a:ext cx="4901453" cy="276999"/>
          </a:xfrm>
          <a:prstGeom prst="rect">
            <a:avLst/>
          </a:prstGeom>
          <a:noFill/>
        </p:spPr>
        <p:txBody>
          <a:bodyPr wrap="square" rtlCol="0">
            <a:spAutoFit/>
          </a:bodyPr>
          <a:lstStyle/>
          <a:p>
            <a:r>
              <a:rPr lang="nl-NL" sz="1200" i="1" dirty="0"/>
              <a:t>Bron: </a:t>
            </a:r>
            <a:r>
              <a:rPr lang="nl-NL" sz="1200" b="0" i="1" dirty="0">
                <a:solidFill>
                  <a:srgbClr val="4D5156"/>
                </a:solidFill>
                <a:effectLst/>
                <a:latin typeface="arial" panose="020B0604020202020204" pitchFamily="34" charset="0"/>
              </a:rPr>
              <a:t>Organisatie voor Economische Samenwerking en Ontwikkeling </a:t>
            </a:r>
            <a:endParaRPr lang="nl-NL" sz="1200" i="1" dirty="0"/>
          </a:p>
        </p:txBody>
      </p:sp>
    </p:spTree>
    <p:extLst>
      <p:ext uri="{BB962C8B-B14F-4D97-AF65-F5344CB8AC3E}">
        <p14:creationId xmlns:p14="http://schemas.microsoft.com/office/powerpoint/2010/main" val="35308353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3C4A3-186E-41D7-9335-244AE11C1819}"/>
              </a:ext>
            </a:extLst>
          </p:cNvPr>
          <p:cNvSpPr>
            <a:spLocks noGrp="1"/>
          </p:cNvSpPr>
          <p:nvPr>
            <p:ph type="title"/>
          </p:nvPr>
        </p:nvSpPr>
        <p:spPr/>
        <p:txBody>
          <a:bodyPr/>
          <a:lstStyle/>
          <a:p>
            <a:r>
              <a:rPr lang="nl-NL" dirty="0"/>
              <a:t>Toepassing strategie voor MIRT-project Grebbedijk (2)</a:t>
            </a:r>
          </a:p>
        </p:txBody>
      </p:sp>
      <p:sp>
        <p:nvSpPr>
          <p:cNvPr id="3" name="Tijdelijke aanduiding voor inhoud 2">
            <a:extLst>
              <a:ext uri="{FF2B5EF4-FFF2-40B4-BE49-F238E27FC236}">
                <a16:creationId xmlns:a16="http://schemas.microsoft.com/office/drawing/2014/main" id="{637E2C2B-25FA-4921-89DA-0AC00DD0F332}"/>
              </a:ext>
            </a:extLst>
          </p:cNvPr>
          <p:cNvSpPr>
            <a:spLocks noGrp="1"/>
          </p:cNvSpPr>
          <p:nvPr>
            <p:ph idx="1"/>
          </p:nvPr>
        </p:nvSpPr>
        <p:spPr>
          <a:xfrm>
            <a:off x="838199" y="1311564"/>
            <a:ext cx="6222167" cy="4865399"/>
          </a:xfrm>
        </p:spPr>
        <p:txBody>
          <a:bodyPr>
            <a:normAutofit/>
          </a:bodyPr>
          <a:lstStyle/>
          <a:p>
            <a:pPr marL="514350" indent="-514350">
              <a:buFont typeface="+mj-lt"/>
              <a:buAutoNum type="arabicPeriod"/>
            </a:pPr>
            <a:r>
              <a:rPr lang="nl-NL" dirty="0"/>
              <a:t>20% besparing t.o.v. verkenningsfase door optimalisaties van faalmechanismen, hoogte, </a:t>
            </a:r>
            <a:r>
              <a:rPr lang="nl-NL" dirty="0" err="1"/>
              <a:t>piping</a:t>
            </a:r>
            <a:r>
              <a:rPr lang="nl-NL" dirty="0"/>
              <a:t>, macrostabiliteit en bekledingen.</a:t>
            </a:r>
          </a:p>
          <a:p>
            <a:pPr marL="514350" indent="-514350">
              <a:buFont typeface="+mj-lt"/>
              <a:buAutoNum type="arabicPeriod"/>
            </a:pPr>
            <a:r>
              <a:rPr lang="nl-NL" dirty="0"/>
              <a:t>Herstel en verhoging van het Hoornwerk, deel van het militair verdedigingswerk de Grebbelinie, als golfbreker bij hoog water.</a:t>
            </a:r>
          </a:p>
          <a:p>
            <a:pPr marL="514350" indent="-514350">
              <a:buFont typeface="+mj-lt"/>
              <a:buAutoNum type="arabicPeriod"/>
            </a:pPr>
            <a:r>
              <a:rPr lang="nl-NL" dirty="0"/>
              <a:t>Gebruik van vrijkomende, lokale grond uit een waterplas en uiterwaarden.</a:t>
            </a:r>
          </a:p>
        </p:txBody>
      </p:sp>
      <p:sp>
        <p:nvSpPr>
          <p:cNvPr id="4" name="Tijdelijke aanduiding voor dianummer 3">
            <a:extLst>
              <a:ext uri="{FF2B5EF4-FFF2-40B4-BE49-F238E27FC236}">
                <a16:creationId xmlns:a16="http://schemas.microsoft.com/office/drawing/2014/main" id="{A6408D31-EEF6-4AFF-B283-F4EB73FA647D}"/>
              </a:ext>
            </a:extLst>
          </p:cNvPr>
          <p:cNvSpPr>
            <a:spLocks noGrp="1"/>
          </p:cNvSpPr>
          <p:nvPr>
            <p:ph type="sldNum" sz="quarter" idx="12"/>
          </p:nvPr>
        </p:nvSpPr>
        <p:spPr/>
        <p:txBody>
          <a:bodyPr/>
          <a:lstStyle/>
          <a:p>
            <a:fld id="{993A4BE7-94F8-43D0-A956-A40AC5AB901E}" type="slidenum">
              <a:rPr lang="nl-NL" smtClean="0"/>
              <a:t>70</a:t>
            </a:fld>
            <a:endParaRPr lang="nl-NL" dirty="0"/>
          </a:p>
        </p:txBody>
      </p:sp>
      <p:sp>
        <p:nvSpPr>
          <p:cNvPr id="6" name="Tekstvak 5">
            <a:extLst>
              <a:ext uri="{FF2B5EF4-FFF2-40B4-BE49-F238E27FC236}">
                <a16:creationId xmlns:a16="http://schemas.microsoft.com/office/drawing/2014/main" id="{41160281-3771-486B-81D0-80258210C51E}"/>
              </a:ext>
            </a:extLst>
          </p:cNvPr>
          <p:cNvSpPr txBox="1"/>
          <p:nvPr/>
        </p:nvSpPr>
        <p:spPr>
          <a:xfrm>
            <a:off x="9883054" y="5715231"/>
            <a:ext cx="2083127" cy="369332"/>
          </a:xfrm>
          <a:prstGeom prst="rect">
            <a:avLst/>
          </a:prstGeom>
          <a:noFill/>
        </p:spPr>
        <p:txBody>
          <a:bodyPr wrap="square" rtlCol="0">
            <a:spAutoFit/>
          </a:bodyPr>
          <a:lstStyle/>
          <a:p>
            <a:r>
              <a:rPr lang="nl-NL" dirty="0"/>
              <a:t>Bron: Google </a:t>
            </a:r>
            <a:r>
              <a:rPr lang="nl-NL" dirty="0" err="1"/>
              <a:t>Maps</a:t>
            </a:r>
            <a:endParaRPr lang="nl-NL" dirty="0"/>
          </a:p>
        </p:txBody>
      </p:sp>
      <p:pic>
        <p:nvPicPr>
          <p:cNvPr id="9" name="Afbeelding 8">
            <a:extLst>
              <a:ext uri="{FF2B5EF4-FFF2-40B4-BE49-F238E27FC236}">
                <a16:creationId xmlns:a16="http://schemas.microsoft.com/office/drawing/2014/main" id="{DFCB2C9F-B524-4958-909A-2021FD41CC52}"/>
              </a:ext>
            </a:extLst>
          </p:cNvPr>
          <p:cNvPicPr>
            <a:picLocks noChangeAspect="1"/>
          </p:cNvPicPr>
          <p:nvPr/>
        </p:nvPicPr>
        <p:blipFill>
          <a:blip r:embed="rId3"/>
          <a:stretch>
            <a:fillRect/>
          </a:stretch>
        </p:blipFill>
        <p:spPr>
          <a:xfrm>
            <a:off x="7224905" y="2123193"/>
            <a:ext cx="4741276" cy="3592038"/>
          </a:xfrm>
          <a:prstGeom prst="rect">
            <a:avLst/>
          </a:prstGeom>
        </p:spPr>
      </p:pic>
      <p:pic>
        <p:nvPicPr>
          <p:cNvPr id="10" name="Afbeelding 9">
            <a:extLst>
              <a:ext uri="{FF2B5EF4-FFF2-40B4-BE49-F238E27FC236}">
                <a16:creationId xmlns:a16="http://schemas.microsoft.com/office/drawing/2014/main" id="{CAE14B49-C0FA-462A-B5BB-5743A4872314}"/>
              </a:ext>
            </a:extLst>
          </p:cNvPr>
          <p:cNvPicPr>
            <a:picLocks noChangeAspect="1"/>
          </p:cNvPicPr>
          <p:nvPr/>
        </p:nvPicPr>
        <p:blipFill>
          <a:blip r:embed="rId4"/>
          <a:stretch>
            <a:fillRect/>
          </a:stretch>
        </p:blipFill>
        <p:spPr>
          <a:xfrm>
            <a:off x="10103370" y="991210"/>
            <a:ext cx="1675181" cy="980950"/>
          </a:xfrm>
          <a:prstGeom prst="rect">
            <a:avLst/>
          </a:prstGeom>
        </p:spPr>
      </p:pic>
    </p:spTree>
    <p:extLst>
      <p:ext uri="{BB962C8B-B14F-4D97-AF65-F5344CB8AC3E}">
        <p14:creationId xmlns:p14="http://schemas.microsoft.com/office/powerpoint/2010/main" val="671407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3C4A3-186E-41D7-9335-244AE11C1819}"/>
              </a:ext>
            </a:extLst>
          </p:cNvPr>
          <p:cNvSpPr>
            <a:spLocks noGrp="1"/>
          </p:cNvSpPr>
          <p:nvPr>
            <p:ph type="title"/>
          </p:nvPr>
        </p:nvSpPr>
        <p:spPr/>
        <p:txBody>
          <a:bodyPr/>
          <a:lstStyle/>
          <a:p>
            <a:r>
              <a:rPr lang="nl-NL" dirty="0"/>
              <a:t>Toepassing strategie voor MIRT-project Grebbedijk (3)</a:t>
            </a:r>
          </a:p>
        </p:txBody>
      </p:sp>
      <p:sp>
        <p:nvSpPr>
          <p:cNvPr id="3" name="Tijdelijke aanduiding voor inhoud 2">
            <a:extLst>
              <a:ext uri="{FF2B5EF4-FFF2-40B4-BE49-F238E27FC236}">
                <a16:creationId xmlns:a16="http://schemas.microsoft.com/office/drawing/2014/main" id="{637E2C2B-25FA-4921-89DA-0AC00DD0F332}"/>
              </a:ext>
            </a:extLst>
          </p:cNvPr>
          <p:cNvSpPr>
            <a:spLocks noGrp="1"/>
          </p:cNvSpPr>
          <p:nvPr>
            <p:ph idx="1"/>
          </p:nvPr>
        </p:nvSpPr>
        <p:spPr>
          <a:xfrm>
            <a:off x="838200" y="1311564"/>
            <a:ext cx="6102246" cy="4865399"/>
          </a:xfrm>
        </p:spPr>
        <p:txBody>
          <a:bodyPr>
            <a:normAutofit/>
          </a:bodyPr>
          <a:lstStyle/>
          <a:p>
            <a:pPr marL="514350" indent="-514350">
              <a:buFont typeface="+mj-lt"/>
              <a:buAutoNum type="arabicPeriod" startAt="4"/>
            </a:pPr>
            <a:r>
              <a:rPr lang="nl-NL" dirty="0"/>
              <a:t>Hergebruik van bestaande kistdammen en damwanden. Losmaakbaarheid van nieuwe  constructies.</a:t>
            </a:r>
          </a:p>
          <a:p>
            <a:pPr marL="514350" indent="-514350">
              <a:buFont typeface="+mj-lt"/>
              <a:buAutoNum type="arabicPeriod" startAt="4"/>
            </a:pPr>
            <a:r>
              <a:rPr lang="nl-NL" dirty="0"/>
              <a:t>Ruimte voor waterrecreatie en natuurontwikkeling door  het graven van een waterplas en een nevengeul.</a:t>
            </a:r>
          </a:p>
          <a:p>
            <a:pPr marL="514350" indent="-514350">
              <a:buFont typeface="+mj-lt"/>
              <a:buAutoNum type="arabicPeriod" startAt="4"/>
            </a:pPr>
            <a:r>
              <a:rPr lang="nl-NL" dirty="0"/>
              <a:t>Berekening LCC (life </a:t>
            </a:r>
            <a:r>
              <a:rPr lang="nl-NL" dirty="0" err="1"/>
              <a:t>cycle</a:t>
            </a:r>
            <a:r>
              <a:rPr lang="nl-NL" dirty="0"/>
              <a:t> </a:t>
            </a:r>
            <a:r>
              <a:rPr lang="nl-NL" dirty="0" err="1"/>
              <a:t>costs</a:t>
            </a:r>
            <a:r>
              <a:rPr lang="nl-NL" dirty="0"/>
              <a:t>) onderdeel van ontwerpproces. Flauwe taluds vereenvoudigt het beheer.</a:t>
            </a:r>
          </a:p>
        </p:txBody>
      </p:sp>
      <p:sp>
        <p:nvSpPr>
          <p:cNvPr id="4" name="Tijdelijke aanduiding voor dianummer 3">
            <a:extLst>
              <a:ext uri="{FF2B5EF4-FFF2-40B4-BE49-F238E27FC236}">
                <a16:creationId xmlns:a16="http://schemas.microsoft.com/office/drawing/2014/main" id="{A6408D31-EEF6-4AFF-B283-F4EB73FA647D}"/>
              </a:ext>
            </a:extLst>
          </p:cNvPr>
          <p:cNvSpPr>
            <a:spLocks noGrp="1"/>
          </p:cNvSpPr>
          <p:nvPr>
            <p:ph type="sldNum" sz="quarter" idx="12"/>
          </p:nvPr>
        </p:nvSpPr>
        <p:spPr/>
        <p:txBody>
          <a:bodyPr/>
          <a:lstStyle/>
          <a:p>
            <a:fld id="{993A4BE7-94F8-43D0-A956-A40AC5AB901E}" type="slidenum">
              <a:rPr lang="nl-NL" smtClean="0"/>
              <a:t>71</a:t>
            </a:fld>
            <a:endParaRPr lang="nl-NL" dirty="0"/>
          </a:p>
        </p:txBody>
      </p:sp>
      <p:sp>
        <p:nvSpPr>
          <p:cNvPr id="6" name="Tekstvak 5">
            <a:extLst>
              <a:ext uri="{FF2B5EF4-FFF2-40B4-BE49-F238E27FC236}">
                <a16:creationId xmlns:a16="http://schemas.microsoft.com/office/drawing/2014/main" id="{41160281-3771-486B-81D0-80258210C51E}"/>
              </a:ext>
            </a:extLst>
          </p:cNvPr>
          <p:cNvSpPr txBox="1"/>
          <p:nvPr/>
        </p:nvSpPr>
        <p:spPr>
          <a:xfrm>
            <a:off x="8426939" y="5633500"/>
            <a:ext cx="3591425" cy="369332"/>
          </a:xfrm>
          <a:prstGeom prst="rect">
            <a:avLst/>
          </a:prstGeom>
          <a:noFill/>
        </p:spPr>
        <p:txBody>
          <a:bodyPr wrap="square" rtlCol="0">
            <a:spAutoFit/>
          </a:bodyPr>
          <a:lstStyle/>
          <a:p>
            <a:r>
              <a:rPr lang="nl-NL" dirty="0"/>
              <a:t>Bron: Waterschap Vallei en Veluwe</a:t>
            </a:r>
          </a:p>
        </p:txBody>
      </p:sp>
      <p:pic>
        <p:nvPicPr>
          <p:cNvPr id="7" name="Afbeelding 6">
            <a:extLst>
              <a:ext uri="{FF2B5EF4-FFF2-40B4-BE49-F238E27FC236}">
                <a16:creationId xmlns:a16="http://schemas.microsoft.com/office/drawing/2014/main" id="{49A3901F-B0FD-4C56-AE98-F684C52FCAC5}"/>
              </a:ext>
            </a:extLst>
          </p:cNvPr>
          <p:cNvPicPr>
            <a:picLocks noChangeAspect="1"/>
          </p:cNvPicPr>
          <p:nvPr/>
        </p:nvPicPr>
        <p:blipFill>
          <a:blip r:embed="rId3"/>
          <a:stretch>
            <a:fillRect/>
          </a:stretch>
        </p:blipFill>
        <p:spPr>
          <a:xfrm>
            <a:off x="10103370" y="1246040"/>
            <a:ext cx="1675181" cy="980950"/>
          </a:xfrm>
          <a:prstGeom prst="rect">
            <a:avLst/>
          </a:prstGeom>
        </p:spPr>
      </p:pic>
      <p:pic>
        <p:nvPicPr>
          <p:cNvPr id="11" name="Picture">
            <a:extLst>
              <a:ext uri="{FF2B5EF4-FFF2-40B4-BE49-F238E27FC236}">
                <a16:creationId xmlns:a16="http://schemas.microsoft.com/office/drawing/2014/main" id="{C2925C66-3421-4FB9-915B-009474DBC8F2}"/>
              </a:ext>
            </a:extLst>
          </p:cNvPr>
          <p:cNvPicPr/>
          <p:nvPr/>
        </p:nvPicPr>
        <p:blipFill rotWithShape="1">
          <a:blip r:embed="rId4"/>
          <a:srcRect l="7705" t="2264" r="11470"/>
          <a:stretch/>
        </p:blipFill>
        <p:spPr>
          <a:xfrm>
            <a:off x="7135318" y="2385584"/>
            <a:ext cx="4898036" cy="3247916"/>
          </a:xfrm>
          <a:prstGeom prst="rect">
            <a:avLst/>
          </a:prstGeom>
        </p:spPr>
      </p:pic>
    </p:spTree>
    <p:extLst>
      <p:ext uri="{BB962C8B-B14F-4D97-AF65-F5344CB8AC3E}">
        <p14:creationId xmlns:p14="http://schemas.microsoft.com/office/powerpoint/2010/main" val="28365878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3C4A3-186E-41D7-9335-244AE11C1819}"/>
              </a:ext>
            </a:extLst>
          </p:cNvPr>
          <p:cNvSpPr>
            <a:spLocks noGrp="1"/>
          </p:cNvSpPr>
          <p:nvPr>
            <p:ph type="title"/>
          </p:nvPr>
        </p:nvSpPr>
        <p:spPr/>
        <p:txBody>
          <a:bodyPr/>
          <a:lstStyle/>
          <a:p>
            <a:r>
              <a:rPr lang="nl-NL" dirty="0"/>
              <a:t>Toepassing strategie voor MIRT-project Grebbedijk (4)</a:t>
            </a:r>
          </a:p>
        </p:txBody>
      </p:sp>
      <p:sp>
        <p:nvSpPr>
          <p:cNvPr id="3" name="Tijdelijke aanduiding voor inhoud 2">
            <a:extLst>
              <a:ext uri="{FF2B5EF4-FFF2-40B4-BE49-F238E27FC236}">
                <a16:creationId xmlns:a16="http://schemas.microsoft.com/office/drawing/2014/main" id="{637E2C2B-25FA-4921-89DA-0AC00DD0F332}"/>
              </a:ext>
            </a:extLst>
          </p:cNvPr>
          <p:cNvSpPr>
            <a:spLocks noGrp="1"/>
          </p:cNvSpPr>
          <p:nvPr>
            <p:ph idx="1"/>
          </p:nvPr>
        </p:nvSpPr>
        <p:spPr>
          <a:xfrm>
            <a:off x="838200" y="1311564"/>
            <a:ext cx="5002530" cy="4865399"/>
          </a:xfrm>
        </p:spPr>
        <p:txBody>
          <a:bodyPr>
            <a:normAutofit fontScale="92500"/>
          </a:bodyPr>
          <a:lstStyle/>
          <a:p>
            <a:pPr marL="514350" indent="-514350">
              <a:buFont typeface="+mj-lt"/>
              <a:buAutoNum type="arabicPeriod" startAt="7"/>
            </a:pPr>
            <a:r>
              <a:rPr lang="nl-NL" dirty="0"/>
              <a:t>Berekening materiaalhoeveelheid x milieubelasting. Beste oplossingen met minimum inzet beton en staal, grondgebruik van vrijkomende grond uit het gebied en hergebruik van materialen.</a:t>
            </a:r>
          </a:p>
          <a:p>
            <a:pPr marL="514350" indent="-514350">
              <a:buFont typeface="+mj-lt"/>
              <a:buAutoNum type="arabicPeriod" startAt="7"/>
            </a:pPr>
            <a:r>
              <a:rPr lang="nl-NL" dirty="0"/>
              <a:t>Advies om pijp in de dijk aan te leggen om in toekomst woningen te kunnen verwarmen met warmte uit oppervlaktewater.</a:t>
            </a:r>
          </a:p>
          <a:p>
            <a:pPr marL="514350" indent="-514350">
              <a:buFont typeface="+mj-lt"/>
              <a:buAutoNum type="arabicPeriod" startAt="7"/>
            </a:pPr>
            <a:endParaRPr lang="nl-NL" dirty="0"/>
          </a:p>
        </p:txBody>
      </p:sp>
      <p:sp>
        <p:nvSpPr>
          <p:cNvPr id="4" name="Tijdelijke aanduiding voor dianummer 3">
            <a:extLst>
              <a:ext uri="{FF2B5EF4-FFF2-40B4-BE49-F238E27FC236}">
                <a16:creationId xmlns:a16="http://schemas.microsoft.com/office/drawing/2014/main" id="{A6408D31-EEF6-4AFF-B283-F4EB73FA647D}"/>
              </a:ext>
            </a:extLst>
          </p:cNvPr>
          <p:cNvSpPr>
            <a:spLocks noGrp="1"/>
          </p:cNvSpPr>
          <p:nvPr>
            <p:ph type="sldNum" sz="quarter" idx="12"/>
          </p:nvPr>
        </p:nvSpPr>
        <p:spPr/>
        <p:txBody>
          <a:bodyPr/>
          <a:lstStyle/>
          <a:p>
            <a:fld id="{993A4BE7-94F8-43D0-A956-A40AC5AB901E}" type="slidenum">
              <a:rPr lang="nl-NL" smtClean="0"/>
              <a:t>72</a:t>
            </a:fld>
            <a:endParaRPr lang="nl-NL" dirty="0"/>
          </a:p>
        </p:txBody>
      </p:sp>
      <p:sp>
        <p:nvSpPr>
          <p:cNvPr id="6" name="Tekstvak 5">
            <a:extLst>
              <a:ext uri="{FF2B5EF4-FFF2-40B4-BE49-F238E27FC236}">
                <a16:creationId xmlns:a16="http://schemas.microsoft.com/office/drawing/2014/main" id="{41160281-3771-486B-81D0-80258210C51E}"/>
              </a:ext>
            </a:extLst>
          </p:cNvPr>
          <p:cNvSpPr txBox="1"/>
          <p:nvPr/>
        </p:nvSpPr>
        <p:spPr>
          <a:xfrm>
            <a:off x="8426940" y="5059653"/>
            <a:ext cx="3591425" cy="369332"/>
          </a:xfrm>
          <a:prstGeom prst="rect">
            <a:avLst/>
          </a:prstGeom>
          <a:noFill/>
        </p:spPr>
        <p:txBody>
          <a:bodyPr wrap="square" rtlCol="0">
            <a:spAutoFit/>
          </a:bodyPr>
          <a:lstStyle/>
          <a:p>
            <a:r>
              <a:rPr lang="nl-NL" dirty="0"/>
              <a:t>Bron: Waterschap Vallei en Veluwe</a:t>
            </a:r>
          </a:p>
        </p:txBody>
      </p:sp>
      <p:pic>
        <p:nvPicPr>
          <p:cNvPr id="7" name="Afbeelding 6">
            <a:extLst>
              <a:ext uri="{FF2B5EF4-FFF2-40B4-BE49-F238E27FC236}">
                <a16:creationId xmlns:a16="http://schemas.microsoft.com/office/drawing/2014/main" id="{49A3901F-B0FD-4C56-AE98-F684C52FCAC5}"/>
              </a:ext>
            </a:extLst>
          </p:cNvPr>
          <p:cNvPicPr>
            <a:picLocks noChangeAspect="1"/>
          </p:cNvPicPr>
          <p:nvPr/>
        </p:nvPicPr>
        <p:blipFill>
          <a:blip r:embed="rId3"/>
          <a:stretch>
            <a:fillRect/>
          </a:stretch>
        </p:blipFill>
        <p:spPr>
          <a:xfrm>
            <a:off x="10103370" y="1246040"/>
            <a:ext cx="1675181" cy="980950"/>
          </a:xfrm>
          <a:prstGeom prst="rect">
            <a:avLst/>
          </a:prstGeom>
        </p:spPr>
      </p:pic>
      <p:pic>
        <p:nvPicPr>
          <p:cNvPr id="8" name="Afbeelding 7">
            <a:extLst>
              <a:ext uri="{FF2B5EF4-FFF2-40B4-BE49-F238E27FC236}">
                <a16:creationId xmlns:a16="http://schemas.microsoft.com/office/drawing/2014/main" id="{58DD6010-5500-41A8-8BD2-BE92A727D23B}"/>
              </a:ext>
            </a:extLst>
          </p:cNvPr>
          <p:cNvPicPr>
            <a:picLocks noChangeAspect="1"/>
          </p:cNvPicPr>
          <p:nvPr/>
        </p:nvPicPr>
        <p:blipFill>
          <a:blip r:embed="rId4"/>
          <a:stretch>
            <a:fillRect/>
          </a:stretch>
        </p:blipFill>
        <p:spPr>
          <a:xfrm>
            <a:off x="5965389" y="2663190"/>
            <a:ext cx="6052976" cy="2320290"/>
          </a:xfrm>
          <a:prstGeom prst="rect">
            <a:avLst/>
          </a:prstGeom>
          <a:ln>
            <a:solidFill>
              <a:schemeClr val="accent6">
                <a:lumMod val="50000"/>
              </a:schemeClr>
            </a:solidFill>
          </a:ln>
        </p:spPr>
      </p:pic>
    </p:spTree>
    <p:extLst>
      <p:ext uri="{BB962C8B-B14F-4D97-AF65-F5344CB8AC3E}">
        <p14:creationId xmlns:p14="http://schemas.microsoft.com/office/powerpoint/2010/main" val="12861957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AC382F4-873B-42E3-9777-D6C3400C72F8}"/>
              </a:ext>
            </a:extLst>
          </p:cNvPr>
          <p:cNvSpPr>
            <a:spLocks noGrp="1"/>
          </p:cNvSpPr>
          <p:nvPr>
            <p:ph type="title"/>
          </p:nvPr>
        </p:nvSpPr>
        <p:spPr>
          <a:xfrm>
            <a:off x="836612" y="987425"/>
            <a:ext cx="3932237" cy="1626243"/>
          </a:xfrm>
        </p:spPr>
        <p:txBody>
          <a:bodyPr>
            <a:normAutofit/>
          </a:bodyPr>
          <a:lstStyle/>
          <a:p>
            <a:r>
              <a:rPr lang="nl-NL" sz="2400" b="1" dirty="0">
                <a:latin typeface="Candara" panose="020E0502030303020204" pitchFamily="34" charset="0"/>
              </a:rPr>
              <a:t>Milieuprestatie GWW </a:t>
            </a:r>
            <a:br>
              <a:rPr lang="nl-NL" sz="3600" b="1" dirty="0">
                <a:latin typeface="Candara" panose="020E0502030303020204" pitchFamily="34" charset="0"/>
              </a:rPr>
            </a:br>
            <a:r>
              <a:rPr lang="nl-NL" sz="3600" b="1" dirty="0">
                <a:latin typeface="Candara" panose="020E0502030303020204" pitchFamily="34" charset="0"/>
              </a:rPr>
              <a:t>Rekenen aan milieuprestatie</a:t>
            </a:r>
          </a:p>
        </p:txBody>
      </p:sp>
      <p:sp>
        <p:nvSpPr>
          <p:cNvPr id="12" name="Tijdelijke aanduiding voor tekst 11">
            <a:extLst>
              <a:ext uri="{FF2B5EF4-FFF2-40B4-BE49-F238E27FC236}">
                <a16:creationId xmlns:a16="http://schemas.microsoft.com/office/drawing/2014/main" id="{74D33917-EDA7-4E28-8845-6EB3251DE1B9}"/>
              </a:ext>
            </a:extLst>
          </p:cNvPr>
          <p:cNvSpPr>
            <a:spLocks noGrp="1"/>
          </p:cNvSpPr>
          <p:nvPr>
            <p:ph type="body" sz="half" idx="2"/>
          </p:nvPr>
        </p:nvSpPr>
        <p:spPr>
          <a:xfrm>
            <a:off x="839788" y="2812648"/>
            <a:ext cx="3932237" cy="3056339"/>
          </a:xfrm>
        </p:spPr>
        <p:txBody>
          <a:bodyPr>
            <a:normAutofit/>
          </a:bodyPr>
          <a:lstStyle/>
          <a:p>
            <a:endParaRPr lang="nl-NL" sz="2000" dirty="0">
              <a:latin typeface="Candara" panose="020E0502030303020204" pitchFamily="34" charset="0"/>
            </a:endParaRPr>
          </a:p>
          <a:p>
            <a:pPr marL="457200" indent="-457200">
              <a:buFont typeface="+mj-lt"/>
              <a:buAutoNum type="arabicPeriod"/>
            </a:pPr>
            <a:r>
              <a:rPr lang="nl-NL" sz="2000">
                <a:latin typeface="Candara" panose="020E0502030303020204" pitchFamily="34" charset="0"/>
              </a:rPr>
              <a:t>Leervragen </a:t>
            </a:r>
            <a:r>
              <a:rPr lang="nl-NL" sz="2000" dirty="0">
                <a:latin typeface="Candara" panose="020E0502030303020204" pitchFamily="34" charset="0"/>
              </a:rPr>
              <a:t>en opdrachten</a:t>
            </a:r>
          </a:p>
          <a:p>
            <a:pPr marL="457200" indent="-457200">
              <a:buFont typeface="+mj-lt"/>
              <a:buAutoNum type="arabicPeriod"/>
            </a:pPr>
            <a:endParaRPr lang="nl-NL" sz="2000" dirty="0">
              <a:latin typeface="Candara" panose="020E0502030303020204" pitchFamily="34" charset="0"/>
            </a:endParaRPr>
          </a:p>
          <a:p>
            <a:pPr marL="457200" indent="-457200">
              <a:buFont typeface="+mj-lt"/>
              <a:buAutoNum type="arabicPeriod"/>
            </a:pPr>
            <a:r>
              <a:rPr lang="nl-NL" sz="2000" dirty="0">
                <a:latin typeface="Candara" panose="020E0502030303020204" pitchFamily="34" charset="0"/>
              </a:rPr>
              <a:t>Bibliotheek</a:t>
            </a:r>
          </a:p>
          <a:p>
            <a:pPr marL="914400" lvl="1" indent="-457200">
              <a:buFont typeface="+mj-lt"/>
              <a:buAutoNum type="alphaLcParenR"/>
            </a:pPr>
            <a:r>
              <a:rPr lang="nl-NL" sz="1800" dirty="0">
                <a:latin typeface="Candara" panose="020E0502030303020204" pitchFamily="34" charset="0"/>
              </a:rPr>
              <a:t>Studiemateriaal</a:t>
            </a:r>
          </a:p>
          <a:p>
            <a:pPr marL="914400" lvl="1" indent="-457200">
              <a:buFont typeface="+mj-lt"/>
              <a:buAutoNum type="alphaLcParenR"/>
            </a:pPr>
            <a:r>
              <a:rPr lang="nl-NL" sz="1800" dirty="0">
                <a:latin typeface="Candara" panose="020E0502030303020204" pitchFamily="34" charset="0"/>
              </a:rPr>
              <a:t>Nadere info</a:t>
            </a:r>
          </a:p>
          <a:p>
            <a:endParaRPr lang="nl-NL" dirty="0"/>
          </a:p>
        </p:txBody>
      </p:sp>
      <p:sp>
        <p:nvSpPr>
          <p:cNvPr id="4" name="Tijdelijke aanduiding voor dianummer 3">
            <a:extLst>
              <a:ext uri="{FF2B5EF4-FFF2-40B4-BE49-F238E27FC236}">
                <a16:creationId xmlns:a16="http://schemas.microsoft.com/office/drawing/2014/main" id="{16B780C7-4F35-4FF3-909C-0BCF17A64536}"/>
              </a:ext>
            </a:extLst>
          </p:cNvPr>
          <p:cNvSpPr>
            <a:spLocks noGrp="1"/>
          </p:cNvSpPr>
          <p:nvPr>
            <p:ph type="sldNum" sz="quarter" idx="12"/>
          </p:nvPr>
        </p:nvSpPr>
        <p:spPr/>
        <p:txBody>
          <a:bodyPr/>
          <a:lstStyle/>
          <a:p>
            <a:fld id="{993A4BE7-94F8-43D0-A956-A40AC5AB901E}" type="slidenum">
              <a:rPr lang="nl-NL" smtClean="0"/>
              <a:t>73</a:t>
            </a:fld>
            <a:endParaRPr lang="nl-NL" dirty="0"/>
          </a:p>
        </p:txBody>
      </p:sp>
      <p:pic>
        <p:nvPicPr>
          <p:cNvPr id="3" name="Afbeelding 2">
            <a:extLst>
              <a:ext uri="{FF2B5EF4-FFF2-40B4-BE49-F238E27FC236}">
                <a16:creationId xmlns:a16="http://schemas.microsoft.com/office/drawing/2014/main" id="{6342098E-DE19-4A61-9976-B02AC6FBE296}"/>
              </a:ext>
            </a:extLst>
          </p:cNvPr>
          <p:cNvPicPr>
            <a:picLocks noChangeAspect="1"/>
          </p:cNvPicPr>
          <p:nvPr/>
        </p:nvPicPr>
        <p:blipFill>
          <a:blip r:embed="rId3"/>
          <a:stretch>
            <a:fillRect/>
          </a:stretch>
        </p:blipFill>
        <p:spPr>
          <a:xfrm>
            <a:off x="5095816" y="1800546"/>
            <a:ext cx="6803576" cy="3393846"/>
          </a:xfrm>
          <a:prstGeom prst="rect">
            <a:avLst/>
          </a:prstGeom>
        </p:spPr>
      </p:pic>
    </p:spTree>
    <p:extLst>
      <p:ext uri="{BB962C8B-B14F-4D97-AF65-F5344CB8AC3E}">
        <p14:creationId xmlns:p14="http://schemas.microsoft.com/office/powerpoint/2010/main" val="2352033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DFF40B4-B06E-4BB0-8689-915673536C71}"/>
              </a:ext>
            </a:extLst>
          </p:cNvPr>
          <p:cNvSpPr>
            <a:spLocks noGrp="1"/>
          </p:cNvSpPr>
          <p:nvPr>
            <p:ph type="title"/>
          </p:nvPr>
        </p:nvSpPr>
        <p:spPr/>
        <p:txBody>
          <a:bodyPr/>
          <a:lstStyle/>
          <a:p>
            <a:r>
              <a:rPr lang="nl-NL" dirty="0">
                <a:latin typeface="Candara" panose="020E0502030303020204" pitchFamily="34" charset="0"/>
              </a:rPr>
              <a:t>Studiemateriaal</a:t>
            </a:r>
          </a:p>
        </p:txBody>
      </p:sp>
      <p:sp>
        <p:nvSpPr>
          <p:cNvPr id="5" name="Tijdelijke aanduiding voor dianummer 4">
            <a:extLst>
              <a:ext uri="{FF2B5EF4-FFF2-40B4-BE49-F238E27FC236}">
                <a16:creationId xmlns:a16="http://schemas.microsoft.com/office/drawing/2014/main" id="{D7DF6F60-F33F-468B-8CFB-617F31EBD342}"/>
              </a:ext>
            </a:extLst>
          </p:cNvPr>
          <p:cNvSpPr>
            <a:spLocks noGrp="1"/>
          </p:cNvSpPr>
          <p:nvPr>
            <p:ph type="sldNum" sz="quarter" idx="12"/>
          </p:nvPr>
        </p:nvSpPr>
        <p:spPr/>
        <p:txBody>
          <a:bodyPr/>
          <a:lstStyle/>
          <a:p>
            <a:fld id="{993A4BE7-94F8-43D0-A956-A40AC5AB901E}" type="slidenum">
              <a:rPr lang="nl-NL" smtClean="0"/>
              <a:t>74</a:t>
            </a:fld>
            <a:endParaRPr lang="nl-NL" dirty="0"/>
          </a:p>
        </p:txBody>
      </p:sp>
      <p:graphicFrame>
        <p:nvGraphicFramePr>
          <p:cNvPr id="7" name="Tijdelijke aanduiding voor inhoud 6">
            <a:extLst>
              <a:ext uri="{FF2B5EF4-FFF2-40B4-BE49-F238E27FC236}">
                <a16:creationId xmlns:a16="http://schemas.microsoft.com/office/drawing/2014/main" id="{808C6B28-05D5-439B-88D3-AE5275EB76FC}"/>
              </a:ext>
            </a:extLst>
          </p:cNvPr>
          <p:cNvGraphicFramePr>
            <a:graphicFrameLocks noGrp="1"/>
          </p:cNvGraphicFramePr>
          <p:nvPr>
            <p:ph idx="1"/>
          </p:nvPr>
        </p:nvGraphicFramePr>
        <p:xfrm>
          <a:off x="838199" y="1470889"/>
          <a:ext cx="11002700" cy="1290148"/>
        </p:xfrm>
        <a:graphic>
          <a:graphicData uri="http://schemas.openxmlformats.org/drawingml/2006/table">
            <a:tbl>
              <a:tblPr firstRow="1" firstCol="1" bandRow="1"/>
              <a:tblGrid>
                <a:gridCol w="2784205">
                  <a:extLst>
                    <a:ext uri="{9D8B030D-6E8A-4147-A177-3AD203B41FA5}">
                      <a16:colId xmlns:a16="http://schemas.microsoft.com/office/drawing/2014/main" val="587081130"/>
                    </a:ext>
                  </a:extLst>
                </a:gridCol>
                <a:gridCol w="1482031">
                  <a:extLst>
                    <a:ext uri="{9D8B030D-6E8A-4147-A177-3AD203B41FA5}">
                      <a16:colId xmlns:a16="http://schemas.microsoft.com/office/drawing/2014/main" val="599490861"/>
                    </a:ext>
                  </a:extLst>
                </a:gridCol>
                <a:gridCol w="972274">
                  <a:extLst>
                    <a:ext uri="{9D8B030D-6E8A-4147-A177-3AD203B41FA5}">
                      <a16:colId xmlns:a16="http://schemas.microsoft.com/office/drawing/2014/main" val="4116372258"/>
                    </a:ext>
                  </a:extLst>
                </a:gridCol>
                <a:gridCol w="5764190">
                  <a:extLst>
                    <a:ext uri="{9D8B030D-6E8A-4147-A177-3AD203B41FA5}">
                      <a16:colId xmlns:a16="http://schemas.microsoft.com/office/drawing/2014/main" val="824151905"/>
                    </a:ext>
                  </a:extLst>
                </a:gridCol>
              </a:tblGrid>
              <a:tr h="243379">
                <a:tc>
                  <a:txBody>
                    <a:bodyPr/>
                    <a:lstStyle/>
                    <a:p>
                      <a:pPr>
                        <a:lnSpc>
                          <a:spcPct val="107000"/>
                        </a:lnSpc>
                        <a:spcAft>
                          <a:spcPts val="800"/>
                        </a:spcAft>
                      </a:pPr>
                      <a:r>
                        <a:rPr lang="nl-NL"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Onderwerp</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Uitgever</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Middel</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Vindplaats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2628176"/>
                  </a:ext>
                </a:extLst>
              </a:tr>
              <a:tr h="262908">
                <a:tc>
                  <a:txBody>
                    <a:bodyPr/>
                    <a:lstStyle/>
                    <a:p>
                      <a:pPr algn="l" fontAlgn="t"/>
                      <a:r>
                        <a:rPr lang="nl-NL" sz="1600" b="0" i="0" u="none" strike="noStrike" dirty="0">
                          <a:solidFill>
                            <a:srgbClr val="000000"/>
                          </a:solidFill>
                          <a:effectLst/>
                          <a:latin typeface="Calibri" panose="020F0502020204030204" pitchFamily="34" charset="0"/>
                        </a:rPr>
                        <a:t>Wat is DuboCalc? </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Rijkswaterstaat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2"/>
                        </a:rPr>
                        <a:t>https://www.dubocalc.nl/help</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7609714"/>
                  </a:ext>
                </a:extLst>
              </a:tr>
              <a:tr h="254643">
                <a:tc>
                  <a:txBody>
                    <a:bodyPr/>
                    <a:lstStyle/>
                    <a:p>
                      <a:pPr algn="l" fontAlgn="t"/>
                      <a:r>
                        <a:rPr lang="nl-NL" sz="1600" b="0" i="0" u="none" strike="noStrike" dirty="0">
                          <a:solidFill>
                            <a:srgbClr val="000000"/>
                          </a:solidFill>
                          <a:effectLst/>
                          <a:latin typeface="Calibri" panose="020F0502020204030204" pitchFamily="34" charset="0"/>
                        </a:rPr>
                        <a:t>Inkopen met de MKI</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PIANOo</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publicatie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3"/>
                        </a:rPr>
                        <a:t>https://www.pianoo.nl/nl/document/17703/inkopen-met-de-milieukostenindicator</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4763830"/>
                  </a:ext>
                </a:extLst>
              </a:tr>
              <a:tr h="111703">
                <a:tc>
                  <a:txBody>
                    <a:bodyPr/>
                    <a:lstStyle/>
                    <a:p>
                      <a:pPr algn="l" fontAlgn="t"/>
                      <a:r>
                        <a:rPr lang="nl-NL" sz="1600" b="0" i="0" u="none" strike="noStrike" dirty="0">
                          <a:solidFill>
                            <a:srgbClr val="000000"/>
                          </a:solidFill>
                          <a:effectLst/>
                          <a:latin typeface="Calibri" panose="020F0502020204030204" pitchFamily="34" charset="0"/>
                        </a:rPr>
                        <a:t>Banken vergroenen met data</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Klimaatnerds</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video</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4"/>
                        </a:rPr>
                        <a:t>https://www.youtube.com/watch?v=O7rWGgefJSo</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0124872"/>
                  </a:ext>
                </a:extLst>
              </a:tr>
            </a:tbl>
          </a:graphicData>
        </a:graphic>
      </p:graphicFrame>
    </p:spTree>
    <p:extLst>
      <p:ext uri="{BB962C8B-B14F-4D97-AF65-F5344CB8AC3E}">
        <p14:creationId xmlns:p14="http://schemas.microsoft.com/office/powerpoint/2010/main" val="25936301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81797-2E95-49EB-A78B-8DD2894C1CBB}"/>
              </a:ext>
            </a:extLst>
          </p:cNvPr>
          <p:cNvSpPr>
            <a:spLocks noGrp="1"/>
          </p:cNvSpPr>
          <p:nvPr>
            <p:ph type="title"/>
          </p:nvPr>
        </p:nvSpPr>
        <p:spPr/>
        <p:txBody>
          <a:bodyPr/>
          <a:lstStyle/>
          <a:p>
            <a:r>
              <a:rPr lang="nl-NL" dirty="0"/>
              <a:t>Leervragen en opdrachten</a:t>
            </a:r>
          </a:p>
        </p:txBody>
      </p:sp>
      <p:sp>
        <p:nvSpPr>
          <p:cNvPr id="3" name="Tijdelijke aanduiding voor inhoud 2">
            <a:extLst>
              <a:ext uri="{FF2B5EF4-FFF2-40B4-BE49-F238E27FC236}">
                <a16:creationId xmlns:a16="http://schemas.microsoft.com/office/drawing/2014/main" id="{A5A5949B-CB1B-40C6-BD3A-286719B5CEDE}"/>
              </a:ext>
            </a:extLst>
          </p:cNvPr>
          <p:cNvSpPr>
            <a:spLocks noGrp="1"/>
          </p:cNvSpPr>
          <p:nvPr>
            <p:ph idx="1"/>
          </p:nvPr>
        </p:nvSpPr>
        <p:spPr/>
        <p:txBody>
          <a:bodyPr>
            <a:normAutofit/>
          </a:bodyPr>
          <a:lstStyle/>
          <a:p>
            <a:pPr marL="0" indent="0">
              <a:buNone/>
            </a:pPr>
            <a:r>
              <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Leervragen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lphaUcPeriod"/>
            </a:pP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Wat is de betekenis en het belang van een MKI-berekening?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Opdrachten</a:t>
            </a:r>
          </a:p>
          <a:p>
            <a:pPr marL="342900" lvl="0" indent="-342900">
              <a:lnSpc>
                <a:spcPct val="107000"/>
              </a:lnSpc>
              <a:buFont typeface="+mj-lt"/>
              <a:buAutoNum type="arabicPeriod"/>
            </a:pPr>
            <a:r>
              <a:rPr lang="nl-NL" sz="1800" dirty="0">
                <a:solidFill>
                  <a:schemeClr val="accent6">
                    <a:lumMod val="50000"/>
                  </a:schemeClr>
                </a:solidFill>
                <a:effectLst/>
                <a:latin typeface="Candara" panose="020E0502030303020204" pitchFamily="34" charset="0"/>
                <a:ea typeface="Calibri" panose="020F0502020204030204" pitchFamily="34" charset="0"/>
                <a:cs typeface="Times New Roman" panose="02020603050405020304" pitchFamily="18" charset="0"/>
              </a:rPr>
              <a:t>Bestudeer</a:t>
            </a:r>
            <a:r>
              <a:rPr lang="nl-NL" sz="1800"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 het studiemateriaal.</a:t>
            </a:r>
          </a:p>
          <a:p>
            <a:pPr marL="342900" lvl="0" indent="-342900">
              <a:lnSpc>
                <a:spcPct val="107000"/>
              </a:lnSpc>
              <a:buFont typeface="+mj-lt"/>
              <a:buAutoNum type="arabicPeriod"/>
            </a:pPr>
            <a:r>
              <a:rPr lang="nl-NL" sz="1800" dirty="0">
                <a:solidFill>
                  <a:schemeClr val="accent6">
                    <a:lumMod val="50000"/>
                  </a:schemeClr>
                </a:solidFill>
                <a:effectLst/>
                <a:latin typeface="Candara" panose="020E0502030303020204" pitchFamily="34" charset="0"/>
                <a:ea typeface="Calibri" panose="020F0502020204030204" pitchFamily="34" charset="0"/>
                <a:cs typeface="Times New Roman" panose="02020603050405020304" pitchFamily="18" charset="0"/>
              </a:rPr>
              <a:t>De MKI wordt in de bouwregelgeving gebruikt om de duurzaamheid van gebouwen te bepalen. Geef aan hoe de MKI in d GWW wordt ingezet om de duurzaamheid van infrawerken te bevorderen.   </a:t>
            </a:r>
          </a:p>
          <a:p>
            <a:pPr marL="0" lvl="0" indent="0">
              <a:lnSpc>
                <a:spcPct val="107000"/>
              </a:lnSpc>
              <a:buNone/>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a:extLst>
              <a:ext uri="{FF2B5EF4-FFF2-40B4-BE49-F238E27FC236}">
                <a16:creationId xmlns:a16="http://schemas.microsoft.com/office/drawing/2014/main" id="{5DB454BB-896B-4F9E-BA4B-2D924E6030D3}"/>
              </a:ext>
            </a:extLst>
          </p:cNvPr>
          <p:cNvSpPr>
            <a:spLocks noGrp="1"/>
          </p:cNvSpPr>
          <p:nvPr>
            <p:ph type="sldNum" sz="quarter" idx="12"/>
          </p:nvPr>
        </p:nvSpPr>
        <p:spPr/>
        <p:txBody>
          <a:bodyPr/>
          <a:lstStyle/>
          <a:p>
            <a:fld id="{993A4BE7-94F8-43D0-A956-A40AC5AB901E}" type="slidenum">
              <a:rPr lang="nl-NL" smtClean="0"/>
              <a:t>75</a:t>
            </a:fld>
            <a:endParaRPr lang="nl-NL" dirty="0"/>
          </a:p>
        </p:txBody>
      </p:sp>
    </p:spTree>
    <p:extLst>
      <p:ext uri="{BB962C8B-B14F-4D97-AF65-F5344CB8AC3E}">
        <p14:creationId xmlns:p14="http://schemas.microsoft.com/office/powerpoint/2010/main" val="21396956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ndertitel 4">
            <a:extLst>
              <a:ext uri="{FF2B5EF4-FFF2-40B4-BE49-F238E27FC236}">
                <a16:creationId xmlns:a16="http://schemas.microsoft.com/office/drawing/2014/main" id="{9A676643-E7A2-43AD-B54B-1654F91A7980}"/>
              </a:ext>
            </a:extLst>
          </p:cNvPr>
          <p:cNvSpPr>
            <a:spLocks noGrp="1"/>
          </p:cNvSpPr>
          <p:nvPr>
            <p:ph type="subTitle" idx="1"/>
          </p:nvPr>
        </p:nvSpPr>
        <p:spPr>
          <a:xfrm>
            <a:off x="1548071" y="4372063"/>
            <a:ext cx="9144000" cy="1655762"/>
          </a:xfrm>
        </p:spPr>
        <p:txBody>
          <a:bodyPr>
            <a:normAutofit/>
          </a:bodyPr>
          <a:lstStyle/>
          <a:p>
            <a:r>
              <a:rPr lang="nl-NL" sz="3200" b="1" dirty="0">
                <a:solidFill>
                  <a:schemeClr val="accent6">
                    <a:lumMod val="50000"/>
                  </a:schemeClr>
                </a:solidFill>
              </a:rPr>
              <a:t>Rekenen met Milieuprestatie</a:t>
            </a:r>
          </a:p>
        </p:txBody>
      </p:sp>
      <p:sp>
        <p:nvSpPr>
          <p:cNvPr id="6" name="Titel 1">
            <a:extLst>
              <a:ext uri="{FF2B5EF4-FFF2-40B4-BE49-F238E27FC236}">
                <a16:creationId xmlns:a16="http://schemas.microsoft.com/office/drawing/2014/main" id="{9CB62BFC-9A6A-4A17-B8FB-55516376A7EF}"/>
              </a:ext>
            </a:extLst>
          </p:cNvPr>
          <p:cNvSpPr>
            <a:spLocks noGrp="1"/>
          </p:cNvSpPr>
          <p:nvPr>
            <p:ph type="ctrTitle"/>
          </p:nvPr>
        </p:nvSpPr>
        <p:spPr>
          <a:xfrm>
            <a:off x="1524000" y="2453947"/>
            <a:ext cx="9144000" cy="1950105"/>
          </a:xfrm>
        </p:spPr>
        <p:txBody>
          <a:bodyPr>
            <a:normAutofit/>
          </a:bodyPr>
          <a:lstStyle/>
          <a:p>
            <a:r>
              <a:rPr lang="nl-NL" sz="5300" b="1" dirty="0"/>
              <a:t>Milieuprestatie GWW</a:t>
            </a:r>
            <a:br>
              <a:rPr lang="nl-NL" sz="3100" dirty="0"/>
            </a:br>
            <a:endParaRPr lang="nl-NL" sz="3100" dirty="0"/>
          </a:p>
        </p:txBody>
      </p:sp>
    </p:spTree>
    <p:extLst>
      <p:ext uri="{BB962C8B-B14F-4D97-AF65-F5344CB8AC3E}">
        <p14:creationId xmlns:p14="http://schemas.microsoft.com/office/powerpoint/2010/main" val="26239355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EE166B-8580-4BAD-860C-5807699D0833}"/>
              </a:ext>
            </a:extLst>
          </p:cNvPr>
          <p:cNvSpPr>
            <a:spLocks noGrp="1"/>
          </p:cNvSpPr>
          <p:nvPr>
            <p:ph type="title"/>
          </p:nvPr>
        </p:nvSpPr>
        <p:spPr/>
        <p:txBody>
          <a:bodyPr/>
          <a:lstStyle/>
          <a:p>
            <a:r>
              <a:rPr lang="nl-NL" dirty="0"/>
              <a:t>Berekenen milieuprestatie</a:t>
            </a:r>
          </a:p>
        </p:txBody>
      </p:sp>
      <p:sp>
        <p:nvSpPr>
          <p:cNvPr id="3" name="Tijdelijke aanduiding voor inhoud 2">
            <a:extLst>
              <a:ext uri="{FF2B5EF4-FFF2-40B4-BE49-F238E27FC236}">
                <a16:creationId xmlns:a16="http://schemas.microsoft.com/office/drawing/2014/main" id="{025679D1-790C-4619-9AFC-56870417A5B2}"/>
              </a:ext>
            </a:extLst>
          </p:cNvPr>
          <p:cNvSpPr>
            <a:spLocks noGrp="1"/>
          </p:cNvSpPr>
          <p:nvPr>
            <p:ph idx="1"/>
          </p:nvPr>
        </p:nvSpPr>
        <p:spPr>
          <a:xfrm>
            <a:off x="693420" y="1708102"/>
            <a:ext cx="9413748" cy="3068207"/>
          </a:xfrm>
        </p:spPr>
        <p:txBody>
          <a:bodyPr>
            <a:normAutofit lnSpcReduction="10000"/>
          </a:bodyPr>
          <a:lstStyle/>
          <a:p>
            <a:pPr>
              <a:spcBef>
                <a:spcPts val="600"/>
              </a:spcBef>
            </a:pPr>
            <a:r>
              <a:rPr lang="nl-NL" sz="2600" dirty="0"/>
              <a:t>Milieuprestatie maakt ambities meetbaar met de berekening van de Milieu Kosten Indicator (MKI)</a:t>
            </a:r>
          </a:p>
          <a:p>
            <a:pPr lvl="1">
              <a:spcBef>
                <a:spcPts val="600"/>
              </a:spcBef>
            </a:pPr>
            <a:r>
              <a:rPr lang="nl-NL" sz="2200" dirty="0"/>
              <a:t>een 1-puntscore. </a:t>
            </a:r>
          </a:p>
          <a:p>
            <a:pPr lvl="1">
              <a:spcBef>
                <a:spcPts val="600"/>
              </a:spcBef>
            </a:pPr>
            <a:r>
              <a:rPr lang="nl-NL" sz="2200" dirty="0"/>
              <a:t>GWW: totale MKI van de levenscycli</a:t>
            </a:r>
          </a:p>
          <a:p>
            <a:pPr lvl="1">
              <a:spcBef>
                <a:spcPts val="600"/>
              </a:spcBef>
            </a:pPr>
            <a:r>
              <a:rPr lang="nl-NL" sz="2200" dirty="0"/>
              <a:t>B&amp;U: MPG</a:t>
            </a:r>
          </a:p>
          <a:p>
            <a:pPr>
              <a:spcBef>
                <a:spcPts val="600"/>
              </a:spcBef>
            </a:pPr>
            <a:endParaRPr lang="nl-NL" sz="2600" dirty="0"/>
          </a:p>
          <a:p>
            <a:pPr>
              <a:spcBef>
                <a:spcPts val="600"/>
              </a:spcBef>
            </a:pPr>
            <a:endParaRPr lang="nl-NL" sz="2600" dirty="0"/>
          </a:p>
          <a:p>
            <a:pPr>
              <a:spcBef>
                <a:spcPts val="600"/>
              </a:spcBef>
            </a:pPr>
            <a:r>
              <a:rPr lang="nl-NL" sz="2600" dirty="0"/>
              <a:t>Berekening met gevalideerde rekeninstrumenten</a:t>
            </a:r>
          </a:p>
          <a:p>
            <a:pPr>
              <a:spcBef>
                <a:spcPts val="600"/>
              </a:spcBef>
            </a:pPr>
            <a:endParaRPr lang="nl-NL" sz="2200" dirty="0"/>
          </a:p>
        </p:txBody>
      </p:sp>
      <p:sp>
        <p:nvSpPr>
          <p:cNvPr id="4" name="Tijdelijke aanduiding voor dianummer 3">
            <a:extLst>
              <a:ext uri="{FF2B5EF4-FFF2-40B4-BE49-F238E27FC236}">
                <a16:creationId xmlns:a16="http://schemas.microsoft.com/office/drawing/2014/main" id="{0D3AA9A3-9427-43BD-B9FC-0805AA888D8C}"/>
              </a:ext>
            </a:extLst>
          </p:cNvPr>
          <p:cNvSpPr>
            <a:spLocks noGrp="1"/>
          </p:cNvSpPr>
          <p:nvPr>
            <p:ph type="sldNum" sz="quarter" idx="12"/>
          </p:nvPr>
        </p:nvSpPr>
        <p:spPr/>
        <p:txBody>
          <a:bodyPr/>
          <a:lstStyle/>
          <a:p>
            <a:fld id="{993A4BE7-94F8-43D0-A956-A40AC5AB901E}" type="slidenum">
              <a:rPr lang="nl-NL" smtClean="0"/>
              <a:t>77</a:t>
            </a:fld>
            <a:endParaRPr lang="nl-NL" dirty="0"/>
          </a:p>
        </p:txBody>
      </p:sp>
      <p:sp>
        <p:nvSpPr>
          <p:cNvPr id="5" name="Tekstvak 4">
            <a:extLst>
              <a:ext uri="{FF2B5EF4-FFF2-40B4-BE49-F238E27FC236}">
                <a16:creationId xmlns:a16="http://schemas.microsoft.com/office/drawing/2014/main" id="{B9E2992A-6497-4743-B069-9571D3E0AAA1}"/>
              </a:ext>
            </a:extLst>
          </p:cNvPr>
          <p:cNvSpPr txBox="1"/>
          <p:nvPr/>
        </p:nvSpPr>
        <p:spPr>
          <a:xfrm>
            <a:off x="1106424" y="5797171"/>
            <a:ext cx="7772400" cy="338554"/>
          </a:xfrm>
          <a:prstGeom prst="rect">
            <a:avLst/>
          </a:prstGeom>
          <a:solidFill>
            <a:schemeClr val="bg1">
              <a:lumMod val="95000"/>
            </a:schemeClr>
          </a:solidFill>
          <a:ln>
            <a:solidFill>
              <a:schemeClr val="accent6">
                <a:lumMod val="50000"/>
              </a:schemeClr>
            </a:solidFill>
          </a:ln>
        </p:spPr>
        <p:txBody>
          <a:bodyPr wrap="square" rtlCol="0">
            <a:spAutoFit/>
          </a:bodyPr>
          <a:lstStyle/>
          <a:p>
            <a:pPr marL="182563" lvl="1" eaLnBrk="1" hangingPunct="1">
              <a:spcBef>
                <a:spcPts val="423"/>
              </a:spcBef>
              <a:defRPr/>
            </a:pPr>
            <a:r>
              <a:rPr lang="nl-NL" sz="1600" i="1" dirty="0"/>
              <a:t>Van MKI naar MPG:  </a:t>
            </a:r>
            <a:r>
              <a:rPr lang="nl-NL" sz="1600" b="0" i="1" dirty="0">
                <a:effectLst/>
              </a:rPr>
              <a:t>MPG = MKI / per m² bruto oppervlak gebouw en per levensduurjaar).</a:t>
            </a:r>
            <a:r>
              <a:rPr lang="nl-NL" sz="1600" i="1" dirty="0">
                <a:cs typeface="Calibri" panose="020F0502020204030204" pitchFamily="34" charset="0"/>
              </a:rPr>
              <a:t> </a:t>
            </a:r>
            <a:endParaRPr lang="nl-NL" sz="1600" i="1" dirty="0"/>
          </a:p>
        </p:txBody>
      </p:sp>
      <p:pic>
        <p:nvPicPr>
          <p:cNvPr id="6" name="Afbeelding 5">
            <a:extLst>
              <a:ext uri="{FF2B5EF4-FFF2-40B4-BE49-F238E27FC236}">
                <a16:creationId xmlns:a16="http://schemas.microsoft.com/office/drawing/2014/main" id="{2601D23D-9568-4B34-B63A-000C841478E1}"/>
              </a:ext>
            </a:extLst>
          </p:cNvPr>
          <p:cNvPicPr>
            <a:picLocks noChangeAspect="1"/>
          </p:cNvPicPr>
          <p:nvPr/>
        </p:nvPicPr>
        <p:blipFill>
          <a:blip r:embed="rId3"/>
          <a:stretch>
            <a:fillRect/>
          </a:stretch>
        </p:blipFill>
        <p:spPr>
          <a:xfrm>
            <a:off x="6326274" y="2272277"/>
            <a:ext cx="5865726" cy="1939855"/>
          </a:xfrm>
          <a:prstGeom prst="rect">
            <a:avLst/>
          </a:prstGeom>
        </p:spPr>
      </p:pic>
    </p:spTree>
    <p:extLst>
      <p:ext uri="{BB962C8B-B14F-4D97-AF65-F5344CB8AC3E}">
        <p14:creationId xmlns:p14="http://schemas.microsoft.com/office/powerpoint/2010/main" val="2154183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EE166B-8580-4BAD-860C-5807699D0833}"/>
              </a:ext>
            </a:extLst>
          </p:cNvPr>
          <p:cNvSpPr>
            <a:spLocks noGrp="1"/>
          </p:cNvSpPr>
          <p:nvPr>
            <p:ph type="title"/>
          </p:nvPr>
        </p:nvSpPr>
        <p:spPr/>
        <p:txBody>
          <a:bodyPr/>
          <a:lstStyle/>
          <a:p>
            <a:r>
              <a:rPr lang="nl-NL" dirty="0"/>
              <a:t>Gevalideerde rekeninstrumenten</a:t>
            </a:r>
          </a:p>
        </p:txBody>
      </p:sp>
      <p:sp>
        <p:nvSpPr>
          <p:cNvPr id="4" name="Tijdelijke aanduiding voor dianummer 3">
            <a:extLst>
              <a:ext uri="{FF2B5EF4-FFF2-40B4-BE49-F238E27FC236}">
                <a16:creationId xmlns:a16="http://schemas.microsoft.com/office/drawing/2014/main" id="{0D3AA9A3-9427-43BD-B9FC-0805AA888D8C}"/>
              </a:ext>
            </a:extLst>
          </p:cNvPr>
          <p:cNvSpPr>
            <a:spLocks noGrp="1"/>
          </p:cNvSpPr>
          <p:nvPr>
            <p:ph type="sldNum" sz="quarter" idx="12"/>
          </p:nvPr>
        </p:nvSpPr>
        <p:spPr/>
        <p:txBody>
          <a:bodyPr/>
          <a:lstStyle/>
          <a:p>
            <a:fld id="{993A4BE7-94F8-43D0-A956-A40AC5AB901E}" type="slidenum">
              <a:rPr lang="nl-NL" smtClean="0"/>
              <a:t>78</a:t>
            </a:fld>
            <a:endParaRPr lang="nl-NL" dirty="0"/>
          </a:p>
        </p:txBody>
      </p:sp>
      <p:graphicFrame>
        <p:nvGraphicFramePr>
          <p:cNvPr id="6" name="Tabel 6">
            <a:extLst>
              <a:ext uri="{FF2B5EF4-FFF2-40B4-BE49-F238E27FC236}">
                <a16:creationId xmlns:a16="http://schemas.microsoft.com/office/drawing/2014/main" id="{9656F2AC-F06F-4590-ABC6-9D7EA35B0BC5}"/>
              </a:ext>
            </a:extLst>
          </p:cNvPr>
          <p:cNvGraphicFramePr>
            <a:graphicFrameLocks/>
          </p:cNvGraphicFramePr>
          <p:nvPr/>
        </p:nvGraphicFramePr>
        <p:xfrm>
          <a:off x="838200" y="1280472"/>
          <a:ext cx="11000232" cy="4389120"/>
        </p:xfrm>
        <a:graphic>
          <a:graphicData uri="http://schemas.openxmlformats.org/drawingml/2006/table">
            <a:tbl>
              <a:tblPr firstRow="1" bandRow="1">
                <a:tableStyleId>{93296810-A885-4BE3-A3E7-6D5BEEA58F35}</a:tableStyleId>
              </a:tblPr>
              <a:tblGrid>
                <a:gridCol w="3319272">
                  <a:extLst>
                    <a:ext uri="{9D8B030D-6E8A-4147-A177-3AD203B41FA5}">
                      <a16:colId xmlns:a16="http://schemas.microsoft.com/office/drawing/2014/main" val="807065459"/>
                    </a:ext>
                  </a:extLst>
                </a:gridCol>
                <a:gridCol w="1548384">
                  <a:extLst>
                    <a:ext uri="{9D8B030D-6E8A-4147-A177-3AD203B41FA5}">
                      <a16:colId xmlns:a16="http://schemas.microsoft.com/office/drawing/2014/main" val="1504346022"/>
                    </a:ext>
                  </a:extLst>
                </a:gridCol>
                <a:gridCol w="6132576">
                  <a:extLst>
                    <a:ext uri="{9D8B030D-6E8A-4147-A177-3AD203B41FA5}">
                      <a16:colId xmlns:a16="http://schemas.microsoft.com/office/drawing/2014/main" val="3328304115"/>
                    </a:ext>
                  </a:extLst>
                </a:gridCol>
              </a:tblGrid>
              <a:tr h="0">
                <a:tc>
                  <a:txBody>
                    <a:bodyPr/>
                    <a:lstStyle/>
                    <a:p>
                      <a:r>
                        <a:rPr lang="nl-NL" dirty="0"/>
                        <a:t>Gevalideerde rekeninstrumenten voor de berekening van milieuprestatie</a:t>
                      </a:r>
                    </a:p>
                  </a:txBody>
                  <a:tcPr/>
                </a:tc>
                <a:tc>
                  <a:txBody>
                    <a:bodyPr/>
                    <a:lstStyle/>
                    <a:p>
                      <a:r>
                        <a:rPr lang="nl-NL" dirty="0"/>
                        <a:t>Gericht op</a:t>
                      </a:r>
                    </a:p>
                  </a:txBody>
                  <a:tcPr/>
                </a:tc>
                <a:tc>
                  <a:txBody>
                    <a:bodyPr/>
                    <a:lstStyle/>
                    <a:p>
                      <a:pPr algn="l"/>
                      <a:r>
                        <a:rPr lang="nl-NL" dirty="0"/>
                        <a:t>Opmerking</a:t>
                      </a:r>
                    </a:p>
                  </a:txBody>
                  <a:tcPr/>
                </a:tc>
                <a:extLst>
                  <a:ext uri="{0D108BD9-81ED-4DB2-BD59-A6C34878D82A}">
                    <a16:rowId xmlns:a16="http://schemas.microsoft.com/office/drawing/2014/main" val="82793451"/>
                  </a:ext>
                </a:extLst>
              </a:tr>
              <a:tr h="3456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accent6">
                              <a:lumMod val="50000"/>
                            </a:schemeClr>
                          </a:solidFill>
                        </a:rPr>
                        <a:t>GPR Materiaal (W/E adviseurs)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B&amp;U-sector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Gekoppeld aan GPR-Gebouw, certificering van vastgoed</a:t>
                      </a:r>
                    </a:p>
                  </a:txBody>
                  <a:tcPr/>
                </a:tc>
                <a:extLst>
                  <a:ext uri="{0D108BD9-81ED-4DB2-BD59-A6C34878D82A}">
                    <a16:rowId xmlns:a16="http://schemas.microsoft.com/office/drawing/2014/main" val="4126513619"/>
                  </a:ext>
                </a:extLst>
              </a:tr>
              <a:tr h="3456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accent6">
                              <a:lumMod val="50000"/>
                            </a:schemeClr>
                          </a:solidFill>
                        </a:rPr>
                        <a:t>MPG Toetshulp (Bimpact)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B&amp;U sector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Integratie met BIM</a:t>
                      </a:r>
                    </a:p>
                  </a:txBody>
                  <a:tcPr/>
                </a:tc>
                <a:extLst>
                  <a:ext uri="{0D108BD9-81ED-4DB2-BD59-A6C34878D82A}">
                    <a16:rowId xmlns:a16="http://schemas.microsoft.com/office/drawing/2014/main" val="3410995470"/>
                  </a:ext>
                </a:extLst>
              </a:tr>
              <a:tr h="3456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accent6">
                              <a:lumMod val="50000"/>
                            </a:schemeClr>
                          </a:solidFill>
                        </a:rPr>
                        <a:t>One Click LCA (One Click LCA)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B&amp;U-sector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Gekoppeld aan BREEAM, certificering van vastgoed</a:t>
                      </a:r>
                    </a:p>
                  </a:txBody>
                  <a:tcPr/>
                </a:tc>
                <a:extLst>
                  <a:ext uri="{0D108BD9-81ED-4DB2-BD59-A6C34878D82A}">
                    <a16:rowId xmlns:a16="http://schemas.microsoft.com/office/drawing/2014/main" val="1103415404"/>
                  </a:ext>
                </a:extLst>
              </a:tr>
              <a:tr h="345629">
                <a:tc>
                  <a:txBody>
                    <a:bodyPr/>
                    <a:lstStyle/>
                    <a:p>
                      <a:r>
                        <a:rPr lang="nl-NL" dirty="0">
                          <a:solidFill>
                            <a:schemeClr val="accent6">
                              <a:lumMod val="50000"/>
                            </a:schemeClr>
                          </a:solidFill>
                        </a:rPr>
                        <a:t>MRPI MPG-software (MRPI)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B&amp;U-sector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Freetool, uitgegeven door de </a:t>
                      </a:r>
                      <a:r>
                        <a:rPr lang="nl-NL" sz="1800" b="0" i="0" kern="1200" dirty="0">
                          <a:solidFill>
                            <a:schemeClr val="dk1"/>
                          </a:solidFill>
                          <a:effectLst/>
                          <a:latin typeface="+mn-lt"/>
                          <a:ea typeface="+mn-ea"/>
                          <a:cs typeface="+mn-cs"/>
                        </a:rPr>
                        <a:t>Nederlandse Vereniging Toeleverende Bouwmaterialenindustrie (NVTB). Met een MRPI</a:t>
                      </a:r>
                      <a:r>
                        <a:rPr lang="nl-NL" sz="1800" b="1" i="0" kern="1200" dirty="0">
                          <a:solidFill>
                            <a:schemeClr val="dk1"/>
                          </a:solidFill>
                          <a:effectLst/>
                          <a:latin typeface="+mn-lt"/>
                          <a:ea typeface="+mn-ea"/>
                          <a:cs typeface="+mn-cs"/>
                        </a:rPr>
                        <a:t>®/</a:t>
                      </a:r>
                      <a:r>
                        <a:rPr lang="nl-NL" sz="1800" b="0" i="0" kern="1200" dirty="0">
                          <a:solidFill>
                            <a:schemeClr val="dk1"/>
                          </a:solidFill>
                          <a:effectLst/>
                          <a:latin typeface="+mn-lt"/>
                          <a:ea typeface="+mn-ea"/>
                          <a:cs typeface="+mn-cs"/>
                        </a:rPr>
                        <a:t>EPD-certificaat kan een product worden opgenomen in de Nationale Milieu Database.</a:t>
                      </a:r>
                      <a:endParaRPr lang="nl-NL" b="0" dirty="0">
                        <a:solidFill>
                          <a:schemeClr val="tx1"/>
                        </a:solidFill>
                      </a:endParaRPr>
                    </a:p>
                  </a:txBody>
                  <a:tcPr/>
                </a:tc>
                <a:extLst>
                  <a:ext uri="{0D108BD9-81ED-4DB2-BD59-A6C34878D82A}">
                    <a16:rowId xmlns:a16="http://schemas.microsoft.com/office/drawing/2014/main" val="2783171246"/>
                  </a:ext>
                </a:extLst>
              </a:tr>
              <a:tr h="3456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accent6">
                              <a:lumMod val="50000"/>
                            </a:schemeClr>
                          </a:solidFill>
                        </a:rPr>
                        <a:t>DuboCalc (Rijkswaterstaat)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GWW-sector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0" i="0" dirty="0">
                          <a:solidFill>
                            <a:schemeClr val="tx1"/>
                          </a:solidFill>
                          <a:effectLst/>
                          <a:latin typeface="Candara" panose="020E0502030303020204" pitchFamily="34" charset="0"/>
                        </a:rPr>
                        <a:t>Opdrachtgevers kunnen DuboCalc gebruiken in aanbestedingen waarbij een zo laag mogelijke MKI-score een gunningscriterium is (gunning waarbij BPKV, Beste Prijs Kwaliteit Verhouding, een rol speelt).</a:t>
                      </a:r>
                      <a:endParaRPr lang="nl-NL" sz="1800" dirty="0">
                        <a:solidFill>
                          <a:schemeClr val="tx1"/>
                        </a:solidFill>
                        <a:latin typeface="Candara" panose="020E0502030303020204" pitchFamily="34" charset="0"/>
                      </a:endParaRPr>
                    </a:p>
                  </a:txBody>
                  <a:tcPr/>
                </a:tc>
                <a:extLst>
                  <a:ext uri="{0D108BD9-81ED-4DB2-BD59-A6C34878D82A}">
                    <a16:rowId xmlns:a16="http://schemas.microsoft.com/office/drawing/2014/main" val="1411143087"/>
                  </a:ext>
                </a:extLst>
              </a:tr>
            </a:tbl>
          </a:graphicData>
        </a:graphic>
      </p:graphicFrame>
    </p:spTree>
    <p:extLst>
      <p:ext uri="{BB962C8B-B14F-4D97-AF65-F5344CB8AC3E}">
        <p14:creationId xmlns:p14="http://schemas.microsoft.com/office/powerpoint/2010/main" val="27884287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555F7-7231-4546-95B0-F376A0921BD7}"/>
              </a:ext>
            </a:extLst>
          </p:cNvPr>
          <p:cNvSpPr>
            <a:spLocks noGrp="1"/>
          </p:cNvSpPr>
          <p:nvPr>
            <p:ph type="title"/>
          </p:nvPr>
        </p:nvSpPr>
        <p:spPr/>
        <p:txBody>
          <a:bodyPr>
            <a:normAutofit/>
          </a:bodyPr>
          <a:lstStyle/>
          <a:p>
            <a:r>
              <a:rPr lang="nl-NL" dirty="0"/>
              <a:t>Rekenen aan gebouwen </a:t>
            </a:r>
          </a:p>
        </p:txBody>
      </p:sp>
      <p:sp>
        <p:nvSpPr>
          <p:cNvPr id="4" name="Tijdelijke aanduiding voor dianummer 3">
            <a:extLst>
              <a:ext uri="{FF2B5EF4-FFF2-40B4-BE49-F238E27FC236}">
                <a16:creationId xmlns:a16="http://schemas.microsoft.com/office/drawing/2014/main" id="{779F8BB5-E544-4104-AF37-238D550B59CE}"/>
              </a:ext>
            </a:extLst>
          </p:cNvPr>
          <p:cNvSpPr>
            <a:spLocks noGrp="1"/>
          </p:cNvSpPr>
          <p:nvPr>
            <p:ph type="sldNum" sz="quarter" idx="12"/>
          </p:nvPr>
        </p:nvSpPr>
        <p:spPr/>
        <p:txBody>
          <a:bodyPr/>
          <a:lstStyle/>
          <a:p>
            <a:fld id="{993A4BE7-94F8-43D0-A956-A40AC5AB901E}" type="slidenum">
              <a:rPr lang="nl-NL" smtClean="0"/>
              <a:t>79</a:t>
            </a:fld>
            <a:endParaRPr lang="nl-NL" dirty="0"/>
          </a:p>
        </p:txBody>
      </p:sp>
      <p:pic>
        <p:nvPicPr>
          <p:cNvPr id="8" name="Afbeelding 7">
            <a:extLst>
              <a:ext uri="{FF2B5EF4-FFF2-40B4-BE49-F238E27FC236}">
                <a16:creationId xmlns:a16="http://schemas.microsoft.com/office/drawing/2014/main" id="{A1066823-9DF2-45FD-8631-B4F2D1863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8130" y="3954017"/>
            <a:ext cx="3589019" cy="2242196"/>
          </a:xfrm>
          <a:prstGeom prst="rect">
            <a:avLst/>
          </a:prstGeom>
        </p:spPr>
      </p:pic>
      <p:sp>
        <p:nvSpPr>
          <p:cNvPr id="9" name="Tekstvak 8">
            <a:extLst>
              <a:ext uri="{FF2B5EF4-FFF2-40B4-BE49-F238E27FC236}">
                <a16:creationId xmlns:a16="http://schemas.microsoft.com/office/drawing/2014/main" id="{B945FCA7-2C0B-44BE-B158-2E07B6E9A9C6}"/>
              </a:ext>
            </a:extLst>
          </p:cNvPr>
          <p:cNvSpPr txBox="1"/>
          <p:nvPr/>
        </p:nvSpPr>
        <p:spPr>
          <a:xfrm>
            <a:off x="7498689" y="3167751"/>
            <a:ext cx="4389400" cy="707886"/>
          </a:xfrm>
          <a:prstGeom prst="rect">
            <a:avLst/>
          </a:prstGeom>
          <a:noFill/>
        </p:spPr>
        <p:txBody>
          <a:bodyPr wrap="square" rtlCol="0">
            <a:spAutoFit/>
          </a:bodyPr>
          <a:lstStyle/>
          <a:p>
            <a:pPr algn="ctr"/>
            <a:r>
              <a:rPr lang="nl-NL" sz="2000" dirty="0">
                <a:solidFill>
                  <a:schemeClr val="accent6">
                    <a:lumMod val="50000"/>
                  </a:schemeClr>
                </a:solidFill>
                <a:latin typeface="Candara" panose="020E0502030303020204" pitchFamily="34" charset="0"/>
              </a:rPr>
              <a:t>Atlasgebouw TU Eindhoven </a:t>
            </a:r>
          </a:p>
          <a:p>
            <a:pPr algn="ctr"/>
            <a:r>
              <a:rPr lang="nl-NL" sz="2000" dirty="0">
                <a:solidFill>
                  <a:schemeClr val="accent6">
                    <a:lumMod val="50000"/>
                  </a:schemeClr>
                </a:solidFill>
                <a:latin typeface="Candara" panose="020E0502030303020204" pitchFamily="34" charset="0"/>
              </a:rPr>
              <a:t>MPG 0,41 €/m² BVO/jaar</a:t>
            </a:r>
          </a:p>
        </p:txBody>
      </p:sp>
      <p:sp>
        <p:nvSpPr>
          <p:cNvPr id="5" name="Tijdelijke aanduiding voor inhoud 4">
            <a:extLst>
              <a:ext uri="{FF2B5EF4-FFF2-40B4-BE49-F238E27FC236}">
                <a16:creationId xmlns:a16="http://schemas.microsoft.com/office/drawing/2014/main" id="{05F25094-B417-4F9D-98AA-5D1E12CBEEF5}"/>
              </a:ext>
            </a:extLst>
          </p:cNvPr>
          <p:cNvSpPr>
            <a:spLocks noGrp="1"/>
          </p:cNvSpPr>
          <p:nvPr>
            <p:ph idx="1"/>
          </p:nvPr>
        </p:nvSpPr>
        <p:spPr>
          <a:xfrm>
            <a:off x="838200" y="1311564"/>
            <a:ext cx="6214110" cy="4865399"/>
          </a:xfrm>
        </p:spPr>
        <p:txBody>
          <a:bodyPr/>
          <a:lstStyle/>
          <a:p>
            <a:r>
              <a:rPr lang="nl-NL" sz="2400" dirty="0"/>
              <a:t>B&amp;U-sector kent MPG-berekening, </a:t>
            </a:r>
            <a:r>
              <a:rPr lang="nl-NL" sz="2400" dirty="0" err="1"/>
              <a:t>MilieuPrestatie</a:t>
            </a:r>
            <a:r>
              <a:rPr lang="nl-NL" sz="2400" dirty="0"/>
              <a:t> Gebouwen</a:t>
            </a:r>
          </a:p>
          <a:p>
            <a:endParaRPr lang="nl-NL" sz="2400" dirty="0"/>
          </a:p>
          <a:p>
            <a:r>
              <a:rPr lang="nl-NL" sz="2400" dirty="0"/>
              <a:t>MPG = MKI gedeeld door m² bruto vloeroppervlakte van een gebouw (BVO) en per (aangehouden) levensduurjaar van een gebouw. </a:t>
            </a:r>
          </a:p>
          <a:p>
            <a:endParaRPr lang="nl-NL" sz="2400" dirty="0"/>
          </a:p>
          <a:p>
            <a:r>
              <a:rPr lang="nl-NL" sz="2400" dirty="0"/>
              <a:t>MPG maakt deel uit van duurzaamheidsbeoordelingen van een gebouw, zoals BREAAM.</a:t>
            </a:r>
          </a:p>
        </p:txBody>
      </p:sp>
      <p:pic>
        <p:nvPicPr>
          <p:cNvPr id="10" name="Tijdelijke aanduiding voor inhoud 5">
            <a:extLst>
              <a:ext uri="{FF2B5EF4-FFF2-40B4-BE49-F238E27FC236}">
                <a16:creationId xmlns:a16="http://schemas.microsoft.com/office/drawing/2014/main" id="{EE7780B3-5AA8-4FA5-A867-6BA7FACA6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0088" y="1087500"/>
            <a:ext cx="3889932" cy="2124983"/>
          </a:xfrm>
          <a:prstGeom prst="rect">
            <a:avLst/>
          </a:prstGeom>
        </p:spPr>
      </p:pic>
    </p:spTree>
    <p:extLst>
      <p:ext uri="{BB962C8B-B14F-4D97-AF65-F5344CB8AC3E}">
        <p14:creationId xmlns:p14="http://schemas.microsoft.com/office/powerpoint/2010/main" val="3071965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OECD - </a:t>
            </a:r>
            <a:r>
              <a:rPr lang="en-US" dirty="0"/>
              <a:t>Global Material Resources Outlook to 2060</a:t>
            </a:r>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8</a:t>
            </a:fld>
            <a:endParaRPr lang="nl-NL"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0312" y="1221290"/>
            <a:ext cx="8631376" cy="4854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vak 6">
            <a:extLst>
              <a:ext uri="{FF2B5EF4-FFF2-40B4-BE49-F238E27FC236}">
                <a16:creationId xmlns:a16="http://schemas.microsoft.com/office/drawing/2014/main" id="{21F2E025-BDFF-4F45-9CFF-D6FD1B5B53DF}"/>
              </a:ext>
            </a:extLst>
          </p:cNvPr>
          <p:cNvSpPr txBox="1"/>
          <p:nvPr/>
        </p:nvSpPr>
        <p:spPr>
          <a:xfrm>
            <a:off x="6159873" y="6077579"/>
            <a:ext cx="4901453" cy="276999"/>
          </a:xfrm>
          <a:prstGeom prst="rect">
            <a:avLst/>
          </a:prstGeom>
          <a:noFill/>
        </p:spPr>
        <p:txBody>
          <a:bodyPr wrap="square" rtlCol="0">
            <a:spAutoFit/>
          </a:bodyPr>
          <a:lstStyle/>
          <a:p>
            <a:r>
              <a:rPr lang="nl-NL" sz="1200" i="1" dirty="0"/>
              <a:t>Bron: </a:t>
            </a:r>
            <a:r>
              <a:rPr lang="nl-NL" sz="1200" b="0" i="1" dirty="0">
                <a:solidFill>
                  <a:srgbClr val="4D5156"/>
                </a:solidFill>
                <a:effectLst/>
                <a:latin typeface="arial" panose="020B0604020202020204" pitchFamily="34" charset="0"/>
              </a:rPr>
              <a:t>Organisatie voor Economische Samenwerking en Ontwikkeling </a:t>
            </a:r>
            <a:endParaRPr lang="nl-NL" sz="1200" i="1" dirty="0"/>
          </a:p>
        </p:txBody>
      </p:sp>
    </p:spTree>
    <p:extLst>
      <p:ext uri="{BB962C8B-B14F-4D97-AF65-F5344CB8AC3E}">
        <p14:creationId xmlns:p14="http://schemas.microsoft.com/office/powerpoint/2010/main" val="26841274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CBB5A-2C07-4C21-8868-1F3D32AFE57C}"/>
              </a:ext>
            </a:extLst>
          </p:cNvPr>
          <p:cNvSpPr>
            <a:spLocks noGrp="1"/>
          </p:cNvSpPr>
          <p:nvPr>
            <p:ph type="title"/>
          </p:nvPr>
        </p:nvSpPr>
        <p:spPr/>
        <p:txBody>
          <a:bodyPr/>
          <a:lstStyle/>
          <a:p>
            <a:r>
              <a:rPr lang="nl-NL" dirty="0"/>
              <a:t>Rekenen aan GWW-werken</a:t>
            </a:r>
          </a:p>
        </p:txBody>
      </p:sp>
      <p:sp>
        <p:nvSpPr>
          <p:cNvPr id="3" name="Tijdelijke aanduiding voor inhoud 2">
            <a:extLst>
              <a:ext uri="{FF2B5EF4-FFF2-40B4-BE49-F238E27FC236}">
                <a16:creationId xmlns:a16="http://schemas.microsoft.com/office/drawing/2014/main" id="{1E23FD53-B32F-4A0A-BE74-9A44C8563DBB}"/>
              </a:ext>
            </a:extLst>
          </p:cNvPr>
          <p:cNvSpPr>
            <a:spLocks noGrp="1"/>
          </p:cNvSpPr>
          <p:nvPr>
            <p:ph idx="1"/>
          </p:nvPr>
        </p:nvSpPr>
        <p:spPr>
          <a:xfrm>
            <a:off x="838200" y="1311564"/>
            <a:ext cx="4305300" cy="4865399"/>
          </a:xfrm>
        </p:spPr>
        <p:txBody>
          <a:bodyPr>
            <a:normAutofit/>
          </a:bodyPr>
          <a:lstStyle/>
          <a:p>
            <a:pPr>
              <a:lnSpc>
                <a:spcPct val="100000"/>
              </a:lnSpc>
              <a:spcBef>
                <a:spcPts val="0"/>
              </a:spcBef>
            </a:pPr>
            <a:r>
              <a:rPr lang="nl-NL" sz="2400" b="0" i="0" dirty="0">
                <a:effectLst/>
                <a:latin typeface="Candara" panose="020E0502030303020204" pitchFamily="34" charset="0"/>
              </a:rPr>
              <a:t>Rekenen aan de milieuprestatie van GWW-werken: </a:t>
            </a:r>
            <a:r>
              <a:rPr lang="nl-NL" sz="2400" b="0" i="0" dirty="0" err="1">
                <a:effectLst/>
                <a:latin typeface="Candara" panose="020E0502030303020204" pitchFamily="34" charset="0"/>
              </a:rPr>
              <a:t>DuboCalc</a:t>
            </a:r>
            <a:r>
              <a:rPr lang="nl-NL" sz="2400" dirty="0">
                <a:latin typeface="Candara" panose="020E0502030303020204" pitchFamily="34" charset="0"/>
              </a:rPr>
              <a:t>.</a:t>
            </a:r>
          </a:p>
          <a:p>
            <a:pPr>
              <a:lnSpc>
                <a:spcPct val="100000"/>
              </a:lnSpc>
              <a:spcBef>
                <a:spcPts val="0"/>
              </a:spcBef>
            </a:pPr>
            <a:endParaRPr lang="nl-NL" sz="2400" b="0" i="0" dirty="0">
              <a:effectLst/>
              <a:latin typeface="Candara" panose="020E0502030303020204" pitchFamily="34" charset="0"/>
            </a:endParaRPr>
          </a:p>
          <a:p>
            <a:pPr>
              <a:lnSpc>
                <a:spcPct val="100000"/>
              </a:lnSpc>
              <a:spcBef>
                <a:spcPts val="0"/>
              </a:spcBef>
            </a:pPr>
            <a:r>
              <a:rPr lang="nl-NL" sz="2400" b="0" i="0" dirty="0">
                <a:effectLst/>
                <a:latin typeface="Candara" panose="020E0502030303020204" pitchFamily="34" charset="0"/>
              </a:rPr>
              <a:t>Gebaseerd op de Bepalingsmethode Milieuprestatie </a:t>
            </a:r>
            <a:r>
              <a:rPr lang="nl-NL" sz="2400" dirty="0">
                <a:latin typeface="Candara" panose="020E0502030303020204" pitchFamily="34" charset="0"/>
              </a:rPr>
              <a:t>Bouwwerken</a:t>
            </a:r>
            <a:r>
              <a:rPr lang="nl-NL" sz="2400" b="0" i="0" dirty="0">
                <a:effectLst/>
                <a:latin typeface="Candara" panose="020E0502030303020204" pitchFamily="34" charset="0"/>
              </a:rPr>
              <a:t>. </a:t>
            </a:r>
            <a:endParaRPr lang="nl-NL" sz="2400" dirty="0">
              <a:latin typeface="Candara" panose="020E0502030303020204" pitchFamily="34" charset="0"/>
            </a:endParaRPr>
          </a:p>
        </p:txBody>
      </p:sp>
      <p:sp>
        <p:nvSpPr>
          <p:cNvPr id="4" name="Tijdelijke aanduiding voor dianummer 3">
            <a:extLst>
              <a:ext uri="{FF2B5EF4-FFF2-40B4-BE49-F238E27FC236}">
                <a16:creationId xmlns:a16="http://schemas.microsoft.com/office/drawing/2014/main" id="{57306315-7BED-4BDA-BE2D-06A57AECC1F4}"/>
              </a:ext>
            </a:extLst>
          </p:cNvPr>
          <p:cNvSpPr>
            <a:spLocks noGrp="1"/>
          </p:cNvSpPr>
          <p:nvPr>
            <p:ph type="sldNum" sz="quarter" idx="12"/>
          </p:nvPr>
        </p:nvSpPr>
        <p:spPr/>
        <p:txBody>
          <a:bodyPr/>
          <a:lstStyle/>
          <a:p>
            <a:fld id="{993A4BE7-94F8-43D0-A956-A40AC5AB901E}" type="slidenum">
              <a:rPr lang="nl-NL" smtClean="0"/>
              <a:t>80</a:t>
            </a:fld>
            <a:endParaRPr lang="nl-NL" dirty="0"/>
          </a:p>
        </p:txBody>
      </p:sp>
      <p:pic>
        <p:nvPicPr>
          <p:cNvPr id="5" name="Picture 2">
            <a:extLst>
              <a:ext uri="{FF2B5EF4-FFF2-40B4-BE49-F238E27FC236}">
                <a16:creationId xmlns:a16="http://schemas.microsoft.com/office/drawing/2014/main" id="{1A9B3D5A-F10A-4EC3-8509-C6EE40FCF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4460" y="1404686"/>
            <a:ext cx="6716615" cy="40486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kstvak 5">
            <a:extLst>
              <a:ext uri="{FF2B5EF4-FFF2-40B4-BE49-F238E27FC236}">
                <a16:creationId xmlns:a16="http://schemas.microsoft.com/office/drawing/2014/main" id="{13B9F493-8B0E-400E-868C-4DF65486B5B5}"/>
              </a:ext>
            </a:extLst>
          </p:cNvPr>
          <p:cNvSpPr txBox="1"/>
          <p:nvPr/>
        </p:nvSpPr>
        <p:spPr>
          <a:xfrm>
            <a:off x="9982200" y="5807631"/>
            <a:ext cx="1988024" cy="369332"/>
          </a:xfrm>
          <a:prstGeom prst="rect">
            <a:avLst/>
          </a:prstGeom>
          <a:noFill/>
        </p:spPr>
        <p:txBody>
          <a:bodyPr wrap="square">
            <a:spAutoFit/>
          </a:bodyPr>
          <a:lstStyle/>
          <a:p>
            <a:r>
              <a:rPr lang="nl-NL" i="1" dirty="0"/>
              <a:t>Bron: Dubocalc.nl</a:t>
            </a:r>
          </a:p>
        </p:txBody>
      </p:sp>
    </p:spTree>
    <p:extLst>
      <p:ext uri="{BB962C8B-B14F-4D97-AF65-F5344CB8AC3E}">
        <p14:creationId xmlns:p14="http://schemas.microsoft.com/office/powerpoint/2010/main" val="40290694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046601A0-5359-474A-8623-18F8D4C12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313" y="1099585"/>
            <a:ext cx="8636288" cy="4944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47" name="Titel 1">
            <a:extLst>
              <a:ext uri="{FF2B5EF4-FFF2-40B4-BE49-F238E27FC236}">
                <a16:creationId xmlns:a16="http://schemas.microsoft.com/office/drawing/2014/main" id="{163DB70D-AC16-47AF-A511-0C05022D6415}"/>
              </a:ext>
            </a:extLst>
          </p:cNvPr>
          <p:cNvSpPr>
            <a:spLocks noGrp="1"/>
          </p:cNvSpPr>
          <p:nvPr>
            <p:ph type="title"/>
          </p:nvPr>
        </p:nvSpPr>
        <p:spPr/>
        <p:txBody>
          <a:bodyPr/>
          <a:lstStyle/>
          <a:p>
            <a:pPr eaLnBrk="1" hangingPunct="1"/>
            <a:r>
              <a:rPr lang="nl-NL" altLang="nl-NL" dirty="0"/>
              <a:t>Input in DuboCalc</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a:extLst>
              <a:ext uri="{FF2B5EF4-FFF2-40B4-BE49-F238E27FC236}">
                <a16:creationId xmlns:a16="http://schemas.microsoft.com/office/drawing/2014/main" id="{E7FC332D-3A05-4C78-9582-FF8F32C06A87}"/>
              </a:ext>
            </a:extLst>
          </p:cNvPr>
          <p:cNvSpPr>
            <a:spLocks noGrp="1"/>
          </p:cNvSpPr>
          <p:nvPr>
            <p:ph type="title"/>
          </p:nvPr>
        </p:nvSpPr>
        <p:spPr/>
        <p:txBody>
          <a:bodyPr/>
          <a:lstStyle/>
          <a:p>
            <a:pPr eaLnBrk="1" hangingPunct="1"/>
            <a:r>
              <a:rPr lang="nl-NL" altLang="nl-NL" dirty="0"/>
              <a:t>Output en analyse Dubocalc</a:t>
            </a:r>
          </a:p>
        </p:txBody>
      </p:sp>
      <p:pic>
        <p:nvPicPr>
          <p:cNvPr id="32771" name="Picture 2">
            <a:extLst>
              <a:ext uri="{FF2B5EF4-FFF2-40B4-BE49-F238E27FC236}">
                <a16:creationId xmlns:a16="http://schemas.microsoft.com/office/drawing/2014/main" id="{762E8023-382A-4739-8963-CCA56DF29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289" y="1298131"/>
            <a:ext cx="6242217" cy="40127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a:extLst>
              <a:ext uri="{FF2B5EF4-FFF2-40B4-BE49-F238E27FC236}">
                <a16:creationId xmlns:a16="http://schemas.microsoft.com/office/drawing/2014/main" id="{74E5FB05-1B1C-42FB-B9EE-9E192C3FA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1434" y="2604656"/>
            <a:ext cx="5840276" cy="35203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kstvak 5">
            <a:extLst>
              <a:ext uri="{FF2B5EF4-FFF2-40B4-BE49-F238E27FC236}">
                <a16:creationId xmlns:a16="http://schemas.microsoft.com/office/drawing/2014/main" id="{F9531F81-4C20-4B79-BC66-2397D1246B1F}"/>
              </a:ext>
            </a:extLst>
          </p:cNvPr>
          <p:cNvSpPr txBox="1"/>
          <p:nvPr/>
        </p:nvSpPr>
        <p:spPr>
          <a:xfrm>
            <a:off x="618744" y="5559869"/>
            <a:ext cx="1988024" cy="369332"/>
          </a:xfrm>
          <a:prstGeom prst="rect">
            <a:avLst/>
          </a:prstGeom>
          <a:noFill/>
        </p:spPr>
        <p:txBody>
          <a:bodyPr wrap="square">
            <a:spAutoFit/>
          </a:bodyPr>
          <a:lstStyle/>
          <a:p>
            <a:r>
              <a:rPr lang="nl-NL" i="1" dirty="0"/>
              <a:t>Bron: Dubocalc.nl</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C93056-CF01-4157-A0C4-922DF5C470D5}"/>
              </a:ext>
            </a:extLst>
          </p:cNvPr>
          <p:cNvSpPr>
            <a:spLocks noGrp="1"/>
          </p:cNvSpPr>
          <p:nvPr>
            <p:ph type="title"/>
          </p:nvPr>
        </p:nvSpPr>
        <p:spPr/>
        <p:txBody>
          <a:bodyPr anchor="t" anchorCtr="0"/>
          <a:lstStyle/>
          <a:p>
            <a:r>
              <a:rPr lang="nl-NL" dirty="0"/>
              <a:t>Objectenbibliotheek DuboCalc</a:t>
            </a:r>
          </a:p>
        </p:txBody>
      </p:sp>
      <p:sp>
        <p:nvSpPr>
          <p:cNvPr id="4" name="Tijdelijke aanduiding voor dianummer 3">
            <a:extLst>
              <a:ext uri="{FF2B5EF4-FFF2-40B4-BE49-F238E27FC236}">
                <a16:creationId xmlns:a16="http://schemas.microsoft.com/office/drawing/2014/main" id="{871BE777-FE19-4AF0-BB75-80AF28E46CB7}"/>
              </a:ext>
            </a:extLst>
          </p:cNvPr>
          <p:cNvSpPr>
            <a:spLocks noGrp="1"/>
          </p:cNvSpPr>
          <p:nvPr>
            <p:ph type="sldNum" sz="quarter" idx="12"/>
          </p:nvPr>
        </p:nvSpPr>
        <p:spPr/>
        <p:txBody>
          <a:bodyPr/>
          <a:lstStyle/>
          <a:p>
            <a:fld id="{993A4BE7-94F8-43D0-A956-A40AC5AB901E}" type="slidenum">
              <a:rPr lang="nl-NL" smtClean="0"/>
              <a:t>83</a:t>
            </a:fld>
            <a:endParaRPr lang="nl-NL" dirty="0"/>
          </a:p>
        </p:txBody>
      </p:sp>
      <p:sp>
        <p:nvSpPr>
          <p:cNvPr id="7" name="Tijdelijke aanduiding voor inhoud 6">
            <a:extLst>
              <a:ext uri="{FF2B5EF4-FFF2-40B4-BE49-F238E27FC236}">
                <a16:creationId xmlns:a16="http://schemas.microsoft.com/office/drawing/2014/main" id="{4300A1AA-D2F8-40B5-BD64-305397102582}"/>
              </a:ext>
            </a:extLst>
          </p:cNvPr>
          <p:cNvSpPr>
            <a:spLocks noGrp="1"/>
          </p:cNvSpPr>
          <p:nvPr>
            <p:ph idx="1"/>
          </p:nvPr>
        </p:nvSpPr>
        <p:spPr>
          <a:xfrm>
            <a:off x="838200" y="1311564"/>
            <a:ext cx="4751070" cy="4865399"/>
          </a:xfrm>
        </p:spPr>
        <p:txBody>
          <a:bodyPr>
            <a:normAutofit/>
          </a:bodyPr>
          <a:lstStyle/>
          <a:p>
            <a:pPr marL="0" indent="0">
              <a:buNone/>
            </a:pPr>
            <a:r>
              <a:rPr lang="nl-NL" sz="2400" i="0" dirty="0">
                <a:effectLst/>
                <a:latin typeface="Candara" panose="020E0502030303020204" pitchFamily="34" charset="0"/>
              </a:rPr>
              <a:t>Objectenbibliotheek</a:t>
            </a:r>
          </a:p>
          <a:p>
            <a:r>
              <a:rPr lang="nl-NL" sz="2000" i="0" dirty="0">
                <a:effectLst/>
                <a:latin typeface="Candara" panose="020E0502030303020204" pitchFamily="34" charset="0"/>
              </a:rPr>
              <a:t>Bibliotheek met veel voorkomende objecten in GWW-projecten</a:t>
            </a:r>
            <a:r>
              <a:rPr lang="nl-NL" sz="2000" dirty="0">
                <a:latin typeface="Candara" panose="020E0502030303020204" pitchFamily="34" charset="0"/>
              </a:rPr>
              <a:t>.</a:t>
            </a:r>
            <a:endParaRPr lang="nl-NL" sz="2000" i="0" dirty="0">
              <a:effectLst/>
              <a:latin typeface="Candara" panose="020E0502030303020204" pitchFamily="34" charset="0"/>
            </a:endParaRPr>
          </a:p>
          <a:p>
            <a:r>
              <a:rPr lang="nl-NL" sz="2000" dirty="0">
                <a:latin typeface="Candara" panose="020E0502030303020204" pitchFamily="34" charset="0"/>
              </a:rPr>
              <a:t>Geeft </a:t>
            </a:r>
            <a:r>
              <a:rPr lang="nl-NL" sz="2000" i="0" dirty="0">
                <a:effectLst/>
                <a:latin typeface="Candara" panose="020E0502030303020204" pitchFamily="34" charset="0"/>
              </a:rPr>
              <a:t>een eerste inzicht in de MKI-waarde van deze objecten. </a:t>
            </a:r>
          </a:p>
          <a:p>
            <a:r>
              <a:rPr lang="nl-NL" sz="2000" dirty="0">
                <a:latin typeface="Candara" panose="020E0502030303020204" pitchFamily="34" charset="0"/>
              </a:rPr>
              <a:t>Geeft een eerste inzicht bij basale  vergelijkingen, zoals bijvoorbeeld tussen de keuze </a:t>
            </a:r>
            <a:r>
              <a:rPr lang="nl-NL" sz="2000">
                <a:latin typeface="Candara" panose="020E0502030303020204" pitchFamily="34" charset="0"/>
              </a:rPr>
              <a:t>voor een tunnel </a:t>
            </a:r>
            <a:r>
              <a:rPr lang="nl-NL" sz="2000" dirty="0">
                <a:latin typeface="Candara" panose="020E0502030303020204" pitchFamily="34" charset="0"/>
              </a:rPr>
              <a:t>of een brug.</a:t>
            </a:r>
            <a:endParaRPr lang="nl-NL" sz="2000" i="0" dirty="0">
              <a:effectLst/>
              <a:latin typeface="Candara" panose="020E0502030303020204" pitchFamily="34" charset="0"/>
            </a:endParaRPr>
          </a:p>
          <a:p>
            <a:r>
              <a:rPr lang="nl-NL" sz="2000" dirty="0">
                <a:latin typeface="Candara" panose="020E0502030303020204" pitchFamily="34" charset="0"/>
              </a:rPr>
              <a:t>Geeft </a:t>
            </a:r>
            <a:r>
              <a:rPr lang="nl-NL" sz="2000" i="0" dirty="0">
                <a:effectLst/>
                <a:latin typeface="Candara" panose="020E0502030303020204" pitchFamily="34" charset="0"/>
              </a:rPr>
              <a:t>inzicht in de gemiddelde opbouw van objecten als viaducten, knooppunten, N-wegen en spoorwegen.</a:t>
            </a:r>
            <a:endParaRPr lang="nl-NL" sz="2000" dirty="0">
              <a:latin typeface="Candara" panose="020E0502030303020204" pitchFamily="34" charset="0"/>
            </a:endParaRPr>
          </a:p>
        </p:txBody>
      </p:sp>
      <p:pic>
        <p:nvPicPr>
          <p:cNvPr id="9" name="Afbeelding 8">
            <a:extLst>
              <a:ext uri="{FF2B5EF4-FFF2-40B4-BE49-F238E27FC236}">
                <a16:creationId xmlns:a16="http://schemas.microsoft.com/office/drawing/2014/main" id="{9262FEAC-C769-46BE-A25A-85F57D350A85}"/>
              </a:ext>
            </a:extLst>
          </p:cNvPr>
          <p:cNvPicPr>
            <a:picLocks noChangeAspect="1"/>
          </p:cNvPicPr>
          <p:nvPr/>
        </p:nvPicPr>
        <p:blipFill>
          <a:blip r:embed="rId3"/>
          <a:stretch>
            <a:fillRect/>
          </a:stretch>
        </p:blipFill>
        <p:spPr>
          <a:xfrm>
            <a:off x="5813015" y="1760220"/>
            <a:ext cx="6043567" cy="3028950"/>
          </a:xfrm>
          <a:prstGeom prst="rect">
            <a:avLst/>
          </a:prstGeom>
          <a:ln>
            <a:solidFill>
              <a:schemeClr val="accent6">
                <a:lumMod val="50000"/>
              </a:schemeClr>
            </a:solidFill>
          </a:ln>
        </p:spPr>
      </p:pic>
    </p:spTree>
    <p:extLst>
      <p:ext uri="{BB962C8B-B14F-4D97-AF65-F5344CB8AC3E}">
        <p14:creationId xmlns:p14="http://schemas.microsoft.com/office/powerpoint/2010/main" val="2973120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Wet- en regelgeving:</a:t>
            </a:r>
          </a:p>
        </p:txBody>
      </p:sp>
      <p:sp>
        <p:nvSpPr>
          <p:cNvPr id="3" name="Tijdelijke aanduiding voor inhoud 2"/>
          <p:cNvSpPr>
            <a:spLocks noGrp="1"/>
          </p:cNvSpPr>
          <p:nvPr>
            <p:ph idx="1"/>
          </p:nvPr>
        </p:nvSpPr>
        <p:spPr>
          <a:xfrm>
            <a:off x="838200" y="1311564"/>
            <a:ext cx="5889171" cy="4865399"/>
          </a:xfrm>
        </p:spPr>
        <p:txBody>
          <a:bodyPr>
            <a:normAutofit/>
          </a:bodyPr>
          <a:lstStyle/>
          <a:p>
            <a:r>
              <a:rPr lang="nl-NL" dirty="0"/>
              <a:t>Bouwregelgeving: eis aan de milieuprestatie van gebouwen (MPG)</a:t>
            </a:r>
          </a:p>
          <a:p>
            <a:pPr lvl="2"/>
            <a:r>
              <a:rPr lang="nl-NL" dirty="0"/>
              <a:t>nieuwe woningen &lt; 0,8</a:t>
            </a:r>
          </a:p>
          <a:p>
            <a:pPr lvl="2"/>
            <a:r>
              <a:rPr lang="nl-NL" dirty="0"/>
              <a:t>nieuwe kantoren met een gebruiksoppervlakte &gt; 100m2: MPG &lt; 1</a:t>
            </a:r>
          </a:p>
          <a:p>
            <a:pPr lvl="1"/>
            <a:r>
              <a:rPr lang="nl-NL" dirty="0"/>
              <a:t>Uitbreiding naar ander gebouwfuncties aangekondigd</a:t>
            </a:r>
          </a:p>
          <a:p>
            <a:pPr lvl="1"/>
            <a:r>
              <a:rPr lang="nl-NL" dirty="0"/>
              <a:t>Onderzoek naar verdere verscherping</a:t>
            </a:r>
          </a:p>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84</a:t>
            </a:fld>
            <a:endParaRPr lang="nl-NL" dirty="0"/>
          </a:p>
        </p:txBody>
      </p:sp>
      <p:grpSp>
        <p:nvGrpSpPr>
          <p:cNvPr id="9" name="Groep 8">
            <a:extLst>
              <a:ext uri="{FF2B5EF4-FFF2-40B4-BE49-F238E27FC236}">
                <a16:creationId xmlns:a16="http://schemas.microsoft.com/office/drawing/2014/main" id="{58DBEB38-6F56-4BC2-917E-8C20916CE0C5}"/>
              </a:ext>
            </a:extLst>
          </p:cNvPr>
          <p:cNvGrpSpPr/>
          <p:nvPr/>
        </p:nvGrpSpPr>
        <p:grpSpPr>
          <a:xfrm>
            <a:off x="6912864" y="1311564"/>
            <a:ext cx="5051989" cy="3553044"/>
            <a:chOff x="6230112" y="1311564"/>
            <a:chExt cx="5564053" cy="3910020"/>
          </a:xfrm>
        </p:grpSpPr>
        <p:pic>
          <p:nvPicPr>
            <p:cNvPr id="7" name="Afbeelding 6">
              <a:extLst>
                <a:ext uri="{FF2B5EF4-FFF2-40B4-BE49-F238E27FC236}">
                  <a16:creationId xmlns:a16="http://schemas.microsoft.com/office/drawing/2014/main" id="{26490F94-73F9-48F5-9DE4-0EFB01F9E0AF}"/>
                </a:ext>
              </a:extLst>
            </p:cNvPr>
            <p:cNvPicPr>
              <a:picLocks noChangeAspect="1"/>
            </p:cNvPicPr>
            <p:nvPr/>
          </p:nvPicPr>
          <p:blipFill>
            <a:blip r:embed="rId3"/>
            <a:stretch>
              <a:fillRect/>
            </a:stretch>
          </p:blipFill>
          <p:spPr>
            <a:xfrm>
              <a:off x="6230112" y="1311564"/>
              <a:ext cx="5564053" cy="3429646"/>
            </a:xfrm>
            <a:prstGeom prst="rect">
              <a:avLst/>
            </a:prstGeom>
            <a:ln>
              <a:solidFill>
                <a:srgbClr val="002060"/>
              </a:solidFill>
            </a:ln>
          </p:spPr>
        </p:pic>
        <p:sp>
          <p:nvSpPr>
            <p:cNvPr id="8" name="Tekstvak 7">
              <a:extLst>
                <a:ext uri="{FF2B5EF4-FFF2-40B4-BE49-F238E27FC236}">
                  <a16:creationId xmlns:a16="http://schemas.microsoft.com/office/drawing/2014/main" id="{8E7E0168-A3D9-4BD0-AB86-B46072B839CF}"/>
                </a:ext>
              </a:extLst>
            </p:cNvPr>
            <p:cNvSpPr txBox="1"/>
            <p:nvPr/>
          </p:nvSpPr>
          <p:spPr>
            <a:xfrm>
              <a:off x="8901284" y="4870212"/>
              <a:ext cx="2794641" cy="351372"/>
            </a:xfrm>
            <a:prstGeom prst="rect">
              <a:avLst/>
            </a:prstGeom>
            <a:noFill/>
          </p:spPr>
          <p:txBody>
            <a:bodyPr wrap="square" rtlCol="0">
              <a:spAutoFit/>
            </a:bodyPr>
            <a:lstStyle/>
            <a:p>
              <a:r>
                <a:rPr lang="nl-NL" sz="1600" i="1" dirty="0">
                  <a:latin typeface="Candara" panose="020E0502030303020204" pitchFamily="34" charset="0"/>
                </a:rPr>
                <a:t>Bron: Bouwbesluitonline.nl</a:t>
              </a:r>
            </a:p>
          </p:txBody>
        </p:sp>
      </p:grpSp>
    </p:spTree>
    <p:extLst>
      <p:ext uri="{BB962C8B-B14F-4D97-AF65-F5344CB8AC3E}">
        <p14:creationId xmlns:p14="http://schemas.microsoft.com/office/powerpoint/2010/main" val="42350522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Duurzaam inkopen Rijkswaterstaat</a:t>
            </a:r>
          </a:p>
        </p:txBody>
      </p:sp>
      <p:sp>
        <p:nvSpPr>
          <p:cNvPr id="3" name="Tijdelijke aanduiding voor inhoud 2"/>
          <p:cNvSpPr>
            <a:spLocks noGrp="1"/>
          </p:cNvSpPr>
          <p:nvPr>
            <p:ph idx="1"/>
          </p:nvPr>
        </p:nvSpPr>
        <p:spPr>
          <a:xfrm>
            <a:off x="838202" y="1311564"/>
            <a:ext cx="5391910" cy="4865399"/>
          </a:xfrm>
        </p:spPr>
        <p:txBody>
          <a:bodyPr>
            <a:normAutofit/>
          </a:bodyPr>
          <a:lstStyle/>
          <a:p>
            <a:pPr marL="0" indent="0">
              <a:buNone/>
            </a:pPr>
            <a:r>
              <a:rPr lang="nl-NL" b="0" i="0" dirty="0">
                <a:effectLst/>
                <a:latin typeface="Candara" panose="020E0502030303020204" pitchFamily="34" charset="0"/>
              </a:rPr>
              <a:t>Bij een groot aantal projecten is de duurzaamheid van het ontwerp en de uitvoering van de aanbieding zelf een gunningscriterium. Dit gebeurt op basis van de Milieukostenindicator. </a:t>
            </a:r>
          </a:p>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85</a:t>
            </a:fld>
            <a:endParaRPr lang="nl-NL" dirty="0"/>
          </a:p>
        </p:txBody>
      </p:sp>
      <p:sp>
        <p:nvSpPr>
          <p:cNvPr id="7" name="Tekstvak 6">
            <a:extLst>
              <a:ext uri="{FF2B5EF4-FFF2-40B4-BE49-F238E27FC236}">
                <a16:creationId xmlns:a16="http://schemas.microsoft.com/office/drawing/2014/main" id="{E0FE5B2D-A918-48D6-8E95-A78D8B83AD64}"/>
              </a:ext>
            </a:extLst>
          </p:cNvPr>
          <p:cNvSpPr txBox="1"/>
          <p:nvPr/>
        </p:nvSpPr>
        <p:spPr>
          <a:xfrm>
            <a:off x="9582911" y="5645547"/>
            <a:ext cx="2609088" cy="369332"/>
          </a:xfrm>
          <a:prstGeom prst="rect">
            <a:avLst/>
          </a:prstGeom>
          <a:noFill/>
        </p:spPr>
        <p:txBody>
          <a:bodyPr wrap="square">
            <a:spAutoFit/>
          </a:bodyPr>
          <a:lstStyle/>
          <a:p>
            <a:r>
              <a:rPr lang="nl-NL" i="1" dirty="0"/>
              <a:t>Bron: Rijkswaterstaat.nl</a:t>
            </a:r>
          </a:p>
        </p:txBody>
      </p:sp>
      <p:pic>
        <p:nvPicPr>
          <p:cNvPr id="10" name="Afbeelding 9">
            <a:hlinkClick r:id="rId3"/>
            <a:extLst>
              <a:ext uri="{FF2B5EF4-FFF2-40B4-BE49-F238E27FC236}">
                <a16:creationId xmlns:a16="http://schemas.microsoft.com/office/drawing/2014/main" id="{073FF3D6-8D59-4A0D-AA0F-666A9928B5F2}"/>
              </a:ext>
            </a:extLst>
          </p:cNvPr>
          <p:cNvPicPr>
            <a:picLocks noChangeAspect="1"/>
          </p:cNvPicPr>
          <p:nvPr/>
        </p:nvPicPr>
        <p:blipFill>
          <a:blip r:embed="rId4"/>
          <a:stretch>
            <a:fillRect/>
          </a:stretch>
        </p:blipFill>
        <p:spPr>
          <a:xfrm>
            <a:off x="7140617" y="1120552"/>
            <a:ext cx="4884587" cy="4354259"/>
          </a:xfrm>
          <a:prstGeom prst="rect">
            <a:avLst/>
          </a:prstGeom>
        </p:spPr>
      </p:pic>
    </p:spTree>
    <p:extLst>
      <p:ext uri="{BB962C8B-B14F-4D97-AF65-F5344CB8AC3E}">
        <p14:creationId xmlns:p14="http://schemas.microsoft.com/office/powerpoint/2010/main" val="25974810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a:extLst>
              <a:ext uri="{FF2B5EF4-FFF2-40B4-BE49-F238E27FC236}">
                <a16:creationId xmlns:a16="http://schemas.microsoft.com/office/drawing/2014/main" id="{B80A277A-85A6-43A6-B051-3FE8C192F41D}"/>
              </a:ext>
            </a:extLst>
          </p:cNvPr>
          <p:cNvSpPr>
            <a:spLocks noGrp="1"/>
          </p:cNvSpPr>
          <p:nvPr>
            <p:ph type="title"/>
          </p:nvPr>
        </p:nvSpPr>
        <p:spPr/>
        <p:txBody>
          <a:bodyPr>
            <a:normAutofit/>
          </a:bodyPr>
          <a:lstStyle/>
          <a:p>
            <a:r>
              <a:rPr lang="nl-NL" altLang="nl-NL" dirty="0"/>
              <a:t>Hoe werkt gunnen op MKI-waarde?</a:t>
            </a:r>
          </a:p>
        </p:txBody>
      </p:sp>
      <p:graphicFrame>
        <p:nvGraphicFramePr>
          <p:cNvPr id="5" name="Tabel 4">
            <a:extLst>
              <a:ext uri="{FF2B5EF4-FFF2-40B4-BE49-F238E27FC236}">
                <a16:creationId xmlns:a16="http://schemas.microsoft.com/office/drawing/2014/main" id="{F60F73E2-3C7D-4B75-94CA-DCA3C80AF497}"/>
              </a:ext>
            </a:extLst>
          </p:cNvPr>
          <p:cNvGraphicFramePr>
            <a:graphicFrameLocks noGrp="1"/>
          </p:cNvGraphicFramePr>
          <p:nvPr/>
        </p:nvGraphicFramePr>
        <p:xfrm>
          <a:off x="1847850" y="1916113"/>
          <a:ext cx="9332214" cy="3673476"/>
        </p:xfrm>
        <a:graphic>
          <a:graphicData uri="http://schemas.openxmlformats.org/drawingml/2006/table">
            <a:tbl>
              <a:tblPr firstRow="1" bandRow="1">
                <a:tableStyleId>{93296810-A885-4BE3-A3E7-6D5BEEA58F35}</a:tableStyleId>
              </a:tblPr>
              <a:tblGrid>
                <a:gridCol w="3114294">
                  <a:extLst>
                    <a:ext uri="{9D8B030D-6E8A-4147-A177-3AD203B41FA5}">
                      <a16:colId xmlns:a16="http://schemas.microsoft.com/office/drawing/2014/main" val="2812145721"/>
                    </a:ext>
                  </a:extLst>
                </a:gridCol>
                <a:gridCol w="1450848">
                  <a:extLst>
                    <a:ext uri="{9D8B030D-6E8A-4147-A177-3AD203B41FA5}">
                      <a16:colId xmlns:a16="http://schemas.microsoft.com/office/drawing/2014/main" val="3677439594"/>
                    </a:ext>
                  </a:extLst>
                </a:gridCol>
                <a:gridCol w="2365248">
                  <a:extLst>
                    <a:ext uri="{9D8B030D-6E8A-4147-A177-3AD203B41FA5}">
                      <a16:colId xmlns:a16="http://schemas.microsoft.com/office/drawing/2014/main" val="102504568"/>
                    </a:ext>
                  </a:extLst>
                </a:gridCol>
                <a:gridCol w="2401824">
                  <a:extLst>
                    <a:ext uri="{9D8B030D-6E8A-4147-A177-3AD203B41FA5}">
                      <a16:colId xmlns:a16="http://schemas.microsoft.com/office/drawing/2014/main" val="3695125861"/>
                    </a:ext>
                  </a:extLst>
                </a:gridCol>
              </a:tblGrid>
              <a:tr h="640191">
                <a:tc>
                  <a:txBody>
                    <a:bodyPr/>
                    <a:lstStyle/>
                    <a:p>
                      <a:endParaRPr lang="nl-NL" sz="1800" dirty="0"/>
                    </a:p>
                  </a:txBody>
                  <a:tcPr marL="91428" marR="91428" marT="45728" marB="45728"/>
                </a:tc>
                <a:tc>
                  <a:txBody>
                    <a:bodyPr/>
                    <a:lstStyle/>
                    <a:p>
                      <a:r>
                        <a:rPr lang="nl-NL" sz="1800" dirty="0"/>
                        <a:t>Maximale korting</a:t>
                      </a:r>
                    </a:p>
                  </a:txBody>
                  <a:tcPr marL="91428" marR="91428" marT="45728" marB="45728"/>
                </a:tc>
                <a:tc>
                  <a:txBody>
                    <a:bodyPr/>
                    <a:lstStyle/>
                    <a:p>
                      <a:r>
                        <a:rPr lang="nl-NL" sz="1800" dirty="0"/>
                        <a:t>Inschrijver 1</a:t>
                      </a:r>
                    </a:p>
                  </a:txBody>
                  <a:tcPr marL="91428" marR="91428" marT="45728" marB="45728"/>
                </a:tc>
                <a:tc>
                  <a:txBody>
                    <a:bodyPr/>
                    <a:lstStyle/>
                    <a:p>
                      <a:r>
                        <a:rPr lang="nl-NL" sz="1800" dirty="0"/>
                        <a:t>Inschrijver 2</a:t>
                      </a:r>
                    </a:p>
                  </a:txBody>
                  <a:tcPr marL="91428" marR="91428" marT="45728" marB="45728"/>
                </a:tc>
                <a:extLst>
                  <a:ext uri="{0D108BD9-81ED-4DB2-BD59-A6C34878D82A}">
                    <a16:rowId xmlns:a16="http://schemas.microsoft.com/office/drawing/2014/main" val="2666600632"/>
                  </a:ext>
                </a:extLst>
              </a:tr>
              <a:tr h="370904">
                <a:tc>
                  <a:txBody>
                    <a:bodyPr/>
                    <a:lstStyle/>
                    <a:p>
                      <a:r>
                        <a:rPr lang="nl-NL" sz="1800" b="1" dirty="0"/>
                        <a:t>Inschrijfsom</a:t>
                      </a:r>
                    </a:p>
                  </a:txBody>
                  <a:tcPr marL="91428" marR="91428" marT="45728" marB="45728"/>
                </a:tc>
                <a:tc>
                  <a:txBody>
                    <a:bodyPr/>
                    <a:lstStyle/>
                    <a:p>
                      <a:endParaRPr lang="nl-NL" sz="1800" b="1" dirty="0"/>
                    </a:p>
                  </a:txBody>
                  <a:tcPr marL="91428" marR="91428" marT="45728" marB="45728"/>
                </a:tc>
                <a:tc>
                  <a:txBody>
                    <a:bodyPr/>
                    <a:lstStyle/>
                    <a:p>
                      <a:r>
                        <a:rPr lang="nl-NL" sz="1800" b="1" dirty="0"/>
                        <a:t>10</a:t>
                      </a:r>
                      <a:r>
                        <a:rPr lang="nl-NL" sz="1800" b="1" baseline="0" dirty="0"/>
                        <a:t> mln</a:t>
                      </a:r>
                      <a:endParaRPr lang="nl-NL" sz="1800" b="1" dirty="0"/>
                    </a:p>
                  </a:txBody>
                  <a:tcPr marL="91428" marR="91428" marT="45728" marB="45728"/>
                </a:tc>
                <a:tc>
                  <a:txBody>
                    <a:bodyPr/>
                    <a:lstStyle/>
                    <a:p>
                      <a:r>
                        <a:rPr lang="nl-NL" sz="1800" b="1" dirty="0"/>
                        <a:t>12</a:t>
                      </a:r>
                      <a:r>
                        <a:rPr lang="nl-NL" sz="1800" b="1" baseline="0" dirty="0"/>
                        <a:t> mln</a:t>
                      </a:r>
                      <a:endParaRPr lang="nl-NL" sz="1800" b="1" dirty="0"/>
                    </a:p>
                  </a:txBody>
                  <a:tcPr marL="91428" marR="91428" marT="45728" marB="45728"/>
                </a:tc>
                <a:extLst>
                  <a:ext uri="{0D108BD9-81ED-4DB2-BD59-A6C34878D82A}">
                    <a16:rowId xmlns:a16="http://schemas.microsoft.com/office/drawing/2014/main" val="3304457500"/>
                  </a:ext>
                </a:extLst>
              </a:tr>
              <a:tr h="640191">
                <a:tc>
                  <a:txBody>
                    <a:bodyPr/>
                    <a:lstStyle/>
                    <a:p>
                      <a:r>
                        <a:rPr lang="nl-NL" sz="1800" dirty="0"/>
                        <a:t>BPKV-criterium</a:t>
                      </a:r>
                      <a:r>
                        <a:rPr lang="nl-NL" sz="1800" baseline="0" dirty="0"/>
                        <a:t> 1: Risicomanagement</a:t>
                      </a:r>
                      <a:endParaRPr lang="nl-NL" sz="1800" dirty="0"/>
                    </a:p>
                  </a:txBody>
                  <a:tcPr marL="91428" marR="91428" marT="45728" marB="45728"/>
                </a:tc>
                <a:tc>
                  <a:txBody>
                    <a:bodyPr/>
                    <a:lstStyle/>
                    <a:p>
                      <a:r>
                        <a:rPr lang="nl-NL" sz="1800" dirty="0"/>
                        <a:t>1,5 mln</a:t>
                      </a:r>
                    </a:p>
                  </a:txBody>
                  <a:tcPr marL="91428" marR="91428" marT="45728" marB="45728"/>
                </a:tc>
                <a:tc>
                  <a:txBody>
                    <a:bodyPr/>
                    <a:lstStyle/>
                    <a:p>
                      <a:r>
                        <a:rPr lang="nl-NL" sz="1800" dirty="0"/>
                        <a:t>1 mln</a:t>
                      </a:r>
                    </a:p>
                  </a:txBody>
                  <a:tcPr marL="91428" marR="91428" marT="45728" marB="45728"/>
                </a:tc>
                <a:tc>
                  <a:txBody>
                    <a:bodyPr/>
                    <a:lstStyle/>
                    <a:p>
                      <a:r>
                        <a:rPr lang="nl-NL" sz="1800" dirty="0"/>
                        <a:t>1,5 mln</a:t>
                      </a:r>
                    </a:p>
                  </a:txBody>
                  <a:tcPr marL="91428" marR="91428" marT="45728" marB="45728"/>
                </a:tc>
                <a:extLst>
                  <a:ext uri="{0D108BD9-81ED-4DB2-BD59-A6C34878D82A}">
                    <a16:rowId xmlns:a16="http://schemas.microsoft.com/office/drawing/2014/main" val="3586116296"/>
                  </a:ext>
                </a:extLst>
              </a:tr>
              <a:tr h="640191">
                <a:tc>
                  <a:txBody>
                    <a:bodyPr/>
                    <a:lstStyle/>
                    <a:p>
                      <a:r>
                        <a:rPr lang="nl-NL" sz="1800" dirty="0"/>
                        <a:t>BPKV-criterium</a:t>
                      </a:r>
                      <a:r>
                        <a:rPr lang="nl-NL" sz="1800" baseline="0" dirty="0"/>
                        <a:t> 2: Omgevingsmanagement</a:t>
                      </a:r>
                      <a:endParaRPr lang="nl-NL" sz="1800" dirty="0"/>
                    </a:p>
                  </a:txBody>
                  <a:tcPr marL="91428" marR="91428" marT="45728" marB="45728"/>
                </a:tc>
                <a:tc>
                  <a:txBody>
                    <a:bodyPr/>
                    <a:lstStyle/>
                    <a:p>
                      <a:r>
                        <a:rPr lang="nl-NL" sz="1800" dirty="0"/>
                        <a:t>1,5</a:t>
                      </a:r>
                      <a:r>
                        <a:rPr lang="nl-NL" sz="1800" baseline="0" dirty="0"/>
                        <a:t> mln</a:t>
                      </a:r>
                      <a:endParaRPr lang="nl-NL" sz="1800" dirty="0"/>
                    </a:p>
                  </a:txBody>
                  <a:tcPr marL="91428" marR="91428" marT="45728" marB="45728"/>
                </a:tc>
                <a:tc>
                  <a:txBody>
                    <a:bodyPr/>
                    <a:lstStyle/>
                    <a:p>
                      <a:r>
                        <a:rPr lang="nl-NL" sz="1800" dirty="0"/>
                        <a:t>0,5 mln</a:t>
                      </a:r>
                    </a:p>
                  </a:txBody>
                  <a:tcPr marL="91428" marR="91428" marT="45728" marB="45728"/>
                </a:tc>
                <a:tc>
                  <a:txBody>
                    <a:bodyPr/>
                    <a:lstStyle/>
                    <a:p>
                      <a:r>
                        <a:rPr lang="nl-NL" sz="1800" dirty="0"/>
                        <a:t>1,5</a:t>
                      </a:r>
                      <a:r>
                        <a:rPr lang="nl-NL" sz="1800" baseline="0" dirty="0"/>
                        <a:t> mln</a:t>
                      </a:r>
                      <a:endParaRPr lang="nl-NL" sz="1800" dirty="0"/>
                    </a:p>
                  </a:txBody>
                  <a:tcPr marL="91428" marR="91428" marT="45728" marB="45728"/>
                </a:tc>
                <a:extLst>
                  <a:ext uri="{0D108BD9-81ED-4DB2-BD59-A6C34878D82A}">
                    <a16:rowId xmlns:a16="http://schemas.microsoft.com/office/drawing/2014/main" val="279797535"/>
                  </a:ext>
                </a:extLst>
              </a:tr>
              <a:tr h="640191">
                <a:tc>
                  <a:txBody>
                    <a:bodyPr/>
                    <a:lstStyle/>
                    <a:p>
                      <a:r>
                        <a:rPr lang="nl-NL" sz="1800" dirty="0"/>
                        <a:t>BPKV-criterium</a:t>
                      </a:r>
                      <a:r>
                        <a:rPr lang="nl-NL" sz="1800" baseline="0" dirty="0"/>
                        <a:t> 3: </a:t>
                      </a:r>
                    </a:p>
                    <a:p>
                      <a:r>
                        <a:rPr lang="nl-NL" sz="1800" baseline="0" dirty="0"/>
                        <a:t>MKI-waarde</a:t>
                      </a:r>
                      <a:endParaRPr lang="nl-NL" sz="1800" dirty="0"/>
                    </a:p>
                  </a:txBody>
                  <a:tcPr marL="91428" marR="91428" marT="45728" marB="45728"/>
                </a:tc>
                <a:tc>
                  <a:txBody>
                    <a:bodyPr/>
                    <a:lstStyle/>
                    <a:p>
                      <a:r>
                        <a:rPr lang="nl-NL" sz="1800" dirty="0"/>
                        <a:t>1,5 mln</a:t>
                      </a:r>
                    </a:p>
                  </a:txBody>
                  <a:tcPr marL="91428" marR="91428" marT="45728" marB="45728"/>
                </a:tc>
                <a:tc>
                  <a:txBody>
                    <a:bodyPr/>
                    <a:lstStyle/>
                    <a:p>
                      <a:r>
                        <a:rPr lang="nl-NL" sz="1800" dirty="0"/>
                        <a:t>700.000</a:t>
                      </a:r>
                      <a:r>
                        <a:rPr lang="nl-NL" sz="1800" baseline="0" dirty="0"/>
                        <a:t> MKI = 0,5 mln </a:t>
                      </a:r>
                      <a:endParaRPr lang="nl-NL" sz="1800" dirty="0"/>
                    </a:p>
                  </a:txBody>
                  <a:tcPr marL="91428" marR="91428" marT="45728" marB="45728"/>
                </a:tc>
                <a:tc>
                  <a:txBody>
                    <a:bodyPr/>
                    <a:lstStyle/>
                    <a:p>
                      <a:r>
                        <a:rPr lang="nl-NL" sz="1800" dirty="0"/>
                        <a:t>400.000 MKI = 1,5 mln </a:t>
                      </a:r>
                    </a:p>
                  </a:txBody>
                  <a:tcPr marL="91428" marR="91428" marT="45728" marB="45728"/>
                </a:tc>
                <a:extLst>
                  <a:ext uri="{0D108BD9-81ED-4DB2-BD59-A6C34878D82A}">
                    <a16:rowId xmlns:a16="http://schemas.microsoft.com/office/drawing/2014/main" val="104849110"/>
                  </a:ext>
                </a:extLst>
              </a:tr>
              <a:tr h="370904">
                <a:tc>
                  <a:txBody>
                    <a:bodyPr/>
                    <a:lstStyle/>
                    <a:p>
                      <a:r>
                        <a:rPr lang="nl-NL" sz="1800" dirty="0"/>
                        <a:t>CO2</a:t>
                      </a:r>
                      <a:r>
                        <a:rPr lang="nl-NL" sz="1800" baseline="0" dirty="0"/>
                        <a:t> Prestatieladder</a:t>
                      </a:r>
                      <a:endParaRPr lang="nl-NL" sz="1800" dirty="0"/>
                    </a:p>
                  </a:txBody>
                  <a:tcPr marL="91428" marR="91428" marT="45728" marB="45728"/>
                </a:tc>
                <a:tc>
                  <a:txBody>
                    <a:bodyPr/>
                    <a:lstStyle/>
                    <a:p>
                      <a:r>
                        <a:rPr lang="nl-NL" sz="1800" dirty="0"/>
                        <a:t>5</a:t>
                      </a:r>
                      <a:r>
                        <a:rPr lang="nl-NL" sz="1800" baseline="0" dirty="0"/>
                        <a:t>%</a:t>
                      </a:r>
                      <a:endParaRPr lang="nl-NL" sz="1800" dirty="0"/>
                    </a:p>
                  </a:txBody>
                  <a:tcPr marL="91428" marR="91428" marT="45728" marB="45728"/>
                </a:tc>
                <a:tc>
                  <a:txBody>
                    <a:bodyPr/>
                    <a:lstStyle/>
                    <a:p>
                      <a:r>
                        <a:rPr lang="nl-NL" sz="1800" dirty="0"/>
                        <a:t>5% = 0,5 mln</a:t>
                      </a:r>
                    </a:p>
                  </a:txBody>
                  <a:tcPr marL="91428" marR="91428" marT="45728" marB="45728"/>
                </a:tc>
                <a:tc>
                  <a:txBody>
                    <a:bodyPr/>
                    <a:lstStyle/>
                    <a:p>
                      <a:r>
                        <a:rPr lang="nl-NL" sz="1800" dirty="0"/>
                        <a:t>5% = 0,6 mln</a:t>
                      </a:r>
                    </a:p>
                  </a:txBody>
                  <a:tcPr marL="91428" marR="91428" marT="45728" marB="45728"/>
                </a:tc>
                <a:extLst>
                  <a:ext uri="{0D108BD9-81ED-4DB2-BD59-A6C34878D82A}">
                    <a16:rowId xmlns:a16="http://schemas.microsoft.com/office/drawing/2014/main" val="3865493410"/>
                  </a:ext>
                </a:extLst>
              </a:tr>
              <a:tr h="370904">
                <a:tc>
                  <a:txBody>
                    <a:bodyPr/>
                    <a:lstStyle/>
                    <a:p>
                      <a:r>
                        <a:rPr lang="nl-NL" sz="1800" b="1" dirty="0"/>
                        <a:t>Fictieve inschrijfsom</a:t>
                      </a:r>
                    </a:p>
                  </a:txBody>
                  <a:tcPr marL="91428" marR="91428" marT="45728" marB="45728"/>
                </a:tc>
                <a:tc>
                  <a:txBody>
                    <a:bodyPr/>
                    <a:lstStyle/>
                    <a:p>
                      <a:endParaRPr lang="nl-NL" sz="1800" b="1" dirty="0"/>
                    </a:p>
                  </a:txBody>
                  <a:tcPr marL="91428" marR="91428" marT="45728" marB="45728"/>
                </a:tc>
                <a:tc>
                  <a:txBody>
                    <a:bodyPr/>
                    <a:lstStyle/>
                    <a:p>
                      <a:r>
                        <a:rPr lang="nl-NL" sz="1800" b="1" dirty="0"/>
                        <a:t>7,5 mln</a:t>
                      </a:r>
                    </a:p>
                  </a:txBody>
                  <a:tcPr marL="91428" marR="91428" marT="45728" marB="45728"/>
                </a:tc>
                <a:tc>
                  <a:txBody>
                    <a:bodyPr/>
                    <a:lstStyle/>
                    <a:p>
                      <a:r>
                        <a:rPr lang="nl-NL" sz="1800" b="1" dirty="0">
                          <a:solidFill>
                            <a:srgbClr val="00B050"/>
                          </a:solidFill>
                        </a:rPr>
                        <a:t>6,9 mln</a:t>
                      </a:r>
                    </a:p>
                  </a:txBody>
                  <a:tcPr marL="91428" marR="91428" marT="45728" marB="45728"/>
                </a:tc>
                <a:extLst>
                  <a:ext uri="{0D108BD9-81ED-4DB2-BD59-A6C34878D82A}">
                    <a16:rowId xmlns:a16="http://schemas.microsoft.com/office/drawing/2014/main" val="2885403980"/>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Duurzaam inkopen op MKI stimuleert innovatie</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87</a:t>
            </a:fld>
            <a:endParaRPr lang="nl-NL" dirty="0"/>
          </a:p>
        </p:txBody>
      </p:sp>
      <p:sp>
        <p:nvSpPr>
          <p:cNvPr id="6" name="Tekstvak 5">
            <a:extLst>
              <a:ext uri="{FF2B5EF4-FFF2-40B4-BE49-F238E27FC236}">
                <a16:creationId xmlns:a16="http://schemas.microsoft.com/office/drawing/2014/main" id="{1AFF6E44-7B9A-4497-A659-4CD578F312EB}"/>
              </a:ext>
            </a:extLst>
          </p:cNvPr>
          <p:cNvSpPr txBox="1"/>
          <p:nvPr/>
        </p:nvSpPr>
        <p:spPr>
          <a:xfrm>
            <a:off x="4280647" y="5987018"/>
            <a:ext cx="6113089" cy="369332"/>
          </a:xfrm>
          <a:prstGeom prst="rect">
            <a:avLst/>
          </a:prstGeom>
          <a:noFill/>
        </p:spPr>
        <p:txBody>
          <a:bodyPr wrap="square" rtlCol="0">
            <a:spAutoFit/>
          </a:bodyPr>
          <a:lstStyle/>
          <a:p>
            <a:r>
              <a:rPr lang="nl-NL" i="1" dirty="0"/>
              <a:t>Bron: Inkopen met de MilieuPrestatie Gebouwen, St NMD, 2020</a:t>
            </a:r>
          </a:p>
        </p:txBody>
      </p:sp>
      <p:pic>
        <p:nvPicPr>
          <p:cNvPr id="9" name="Afbeelding 8">
            <a:extLst>
              <a:ext uri="{FF2B5EF4-FFF2-40B4-BE49-F238E27FC236}">
                <a16:creationId xmlns:a16="http://schemas.microsoft.com/office/drawing/2014/main" id="{4DF84527-2B20-4BAE-B531-559780517BA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62175" y="1070470"/>
            <a:ext cx="7867650" cy="5000625"/>
          </a:xfrm>
          <a:prstGeom prst="rect">
            <a:avLst/>
          </a:prstGeom>
        </p:spPr>
      </p:pic>
    </p:spTree>
    <p:extLst>
      <p:ext uri="{BB962C8B-B14F-4D97-AF65-F5344CB8AC3E}">
        <p14:creationId xmlns:p14="http://schemas.microsoft.com/office/powerpoint/2010/main" val="9937333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EE166B-8580-4BAD-860C-5807699D0833}"/>
              </a:ext>
            </a:extLst>
          </p:cNvPr>
          <p:cNvSpPr>
            <a:spLocks noGrp="1"/>
          </p:cNvSpPr>
          <p:nvPr>
            <p:ph type="title"/>
          </p:nvPr>
        </p:nvSpPr>
        <p:spPr/>
        <p:txBody>
          <a:bodyPr>
            <a:normAutofit/>
          </a:bodyPr>
          <a:lstStyle/>
          <a:p>
            <a:r>
              <a:rPr lang="nl-NL" dirty="0"/>
              <a:t>Meervoudig gebruik van MKI-berekening</a:t>
            </a:r>
          </a:p>
        </p:txBody>
      </p:sp>
      <p:sp>
        <p:nvSpPr>
          <p:cNvPr id="3" name="Tijdelijke aanduiding voor inhoud 2">
            <a:extLst>
              <a:ext uri="{FF2B5EF4-FFF2-40B4-BE49-F238E27FC236}">
                <a16:creationId xmlns:a16="http://schemas.microsoft.com/office/drawing/2014/main" id="{025679D1-790C-4619-9AFC-56870417A5B2}"/>
              </a:ext>
            </a:extLst>
          </p:cNvPr>
          <p:cNvSpPr>
            <a:spLocks noGrp="1"/>
          </p:cNvSpPr>
          <p:nvPr>
            <p:ph idx="1"/>
          </p:nvPr>
        </p:nvSpPr>
        <p:spPr>
          <a:xfrm>
            <a:off x="838200" y="1250604"/>
            <a:ext cx="10792968" cy="4865399"/>
          </a:xfrm>
        </p:spPr>
        <p:txBody>
          <a:bodyPr vert="horz" lIns="91440" tIns="45720" rIns="91440" bIns="45720" rtlCol="0" anchor="t">
            <a:normAutofit/>
          </a:bodyPr>
          <a:lstStyle/>
          <a:p>
            <a:pPr marL="0" indent="0">
              <a:spcBef>
                <a:spcPts val="600"/>
              </a:spcBef>
              <a:buNone/>
            </a:pPr>
            <a:r>
              <a:rPr lang="nl-NL" sz="2600" dirty="0"/>
              <a:t>Meervoudig gebruik:  </a:t>
            </a:r>
          </a:p>
          <a:p>
            <a:pPr lvl="1" fontAlgn="base">
              <a:spcBef>
                <a:spcPts val="600"/>
              </a:spcBef>
            </a:pPr>
            <a:r>
              <a:rPr lang="nl-NL" sz="2200" dirty="0">
                <a:latin typeface="Candara"/>
              </a:rPr>
              <a:t>Bouwregelgeving</a:t>
            </a:r>
            <a:r>
              <a:rPr lang="nl-NL" sz="2200" b="0" i="0" dirty="0">
                <a:effectLst/>
                <a:latin typeface="Candara"/>
              </a:rPr>
              <a:t>;</a:t>
            </a:r>
          </a:p>
          <a:p>
            <a:pPr lvl="1" fontAlgn="base">
              <a:spcBef>
                <a:spcPts val="600"/>
              </a:spcBef>
            </a:pPr>
            <a:r>
              <a:rPr lang="nl-NL" sz="2200" dirty="0">
                <a:latin typeface="Candara"/>
              </a:rPr>
              <a:t>Duurzaam</a:t>
            </a:r>
            <a:r>
              <a:rPr lang="nl-NL" sz="2200" b="0" i="0" dirty="0">
                <a:effectLst/>
                <a:latin typeface="Candara"/>
              </a:rPr>
              <a:t> aanbesteden nieuwe utiliteitsbouwwerken;</a:t>
            </a:r>
          </a:p>
          <a:p>
            <a:pPr lvl="1" fontAlgn="base">
              <a:spcBef>
                <a:spcPts val="600"/>
              </a:spcBef>
            </a:pPr>
            <a:r>
              <a:rPr lang="nl-NL" sz="2200" dirty="0">
                <a:latin typeface="Candara"/>
              </a:rPr>
              <a:t>Duurzaam</a:t>
            </a:r>
            <a:r>
              <a:rPr lang="nl-NL" sz="2200" b="0" i="0" dirty="0">
                <a:effectLst/>
                <a:latin typeface="Candara"/>
              </a:rPr>
              <a:t> aanbesteden GWW-werken;</a:t>
            </a:r>
          </a:p>
          <a:p>
            <a:pPr lvl="1" fontAlgn="base">
              <a:spcBef>
                <a:spcPts val="600"/>
              </a:spcBef>
            </a:pPr>
            <a:r>
              <a:rPr lang="nl-NL" sz="2200" b="0" i="0" dirty="0">
                <a:effectLst/>
                <a:latin typeface="Candara" panose="020E0502030303020204" pitchFamily="34" charset="0"/>
              </a:rPr>
              <a:t>MIA/VAMIL (fiscale financieringsregelingen);</a:t>
            </a:r>
          </a:p>
          <a:p>
            <a:pPr lvl="1" fontAlgn="base">
              <a:spcBef>
                <a:spcPts val="600"/>
              </a:spcBef>
            </a:pPr>
            <a:r>
              <a:rPr lang="nl-NL" sz="2200" dirty="0">
                <a:latin typeface="Candara"/>
              </a:rPr>
              <a:t>Certificering</a:t>
            </a:r>
            <a:r>
              <a:rPr lang="nl-NL" sz="2200" b="0" i="0" dirty="0">
                <a:effectLst/>
                <a:latin typeface="Candara"/>
              </a:rPr>
              <a:t> van duurzaam vastgoed volgens:</a:t>
            </a:r>
          </a:p>
          <a:p>
            <a:pPr marL="1200150" lvl="2" indent="-285750" fontAlgn="base">
              <a:spcBef>
                <a:spcPts val="600"/>
              </a:spcBef>
            </a:pPr>
            <a:r>
              <a:rPr lang="nl-NL" sz="2200" b="0" i="0" dirty="0">
                <a:effectLst/>
                <a:latin typeface="Candara" panose="020E0502030303020204" pitchFamily="34" charset="0"/>
              </a:rPr>
              <a:t>BREEAM-NL;</a:t>
            </a:r>
          </a:p>
          <a:p>
            <a:pPr marL="1200150" lvl="2" indent="-285750" fontAlgn="base">
              <a:spcBef>
                <a:spcPts val="600"/>
              </a:spcBef>
            </a:pPr>
            <a:r>
              <a:rPr lang="nl-NL" sz="2200" b="0" i="0" dirty="0">
                <a:effectLst/>
                <a:latin typeface="Candara" panose="020E0502030303020204" pitchFamily="34" charset="0"/>
              </a:rPr>
              <a:t>GPR Gebouw.</a:t>
            </a:r>
            <a:endParaRPr lang="nl-NL" sz="2200" dirty="0"/>
          </a:p>
        </p:txBody>
      </p:sp>
      <p:sp>
        <p:nvSpPr>
          <p:cNvPr id="4" name="Tijdelijke aanduiding voor dianummer 3">
            <a:extLst>
              <a:ext uri="{FF2B5EF4-FFF2-40B4-BE49-F238E27FC236}">
                <a16:creationId xmlns:a16="http://schemas.microsoft.com/office/drawing/2014/main" id="{0D3AA9A3-9427-43BD-B9FC-0805AA888D8C}"/>
              </a:ext>
            </a:extLst>
          </p:cNvPr>
          <p:cNvSpPr>
            <a:spLocks noGrp="1"/>
          </p:cNvSpPr>
          <p:nvPr>
            <p:ph type="sldNum" sz="quarter" idx="12"/>
          </p:nvPr>
        </p:nvSpPr>
        <p:spPr/>
        <p:txBody>
          <a:bodyPr/>
          <a:lstStyle/>
          <a:p>
            <a:fld id="{993A4BE7-94F8-43D0-A956-A40AC5AB901E}" type="slidenum">
              <a:rPr lang="nl-NL" smtClean="0"/>
              <a:t>88</a:t>
            </a:fld>
            <a:endParaRPr lang="nl-NL" dirty="0"/>
          </a:p>
        </p:txBody>
      </p:sp>
    </p:spTree>
    <p:extLst>
      <p:ext uri="{BB962C8B-B14F-4D97-AF65-F5344CB8AC3E}">
        <p14:creationId xmlns:p14="http://schemas.microsoft.com/office/powerpoint/2010/main" val="4045574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34689E-8110-4EA4-82EC-9B5281F3A0D8}"/>
              </a:ext>
            </a:extLst>
          </p:cNvPr>
          <p:cNvSpPr>
            <a:spLocks noGrp="1"/>
          </p:cNvSpPr>
          <p:nvPr>
            <p:ph type="title"/>
          </p:nvPr>
        </p:nvSpPr>
        <p:spPr/>
        <p:txBody>
          <a:bodyPr/>
          <a:lstStyle/>
          <a:p>
            <a:r>
              <a:rPr lang="nl-NL" dirty="0"/>
              <a:t>Uitstoot</a:t>
            </a:r>
          </a:p>
        </p:txBody>
      </p:sp>
      <p:sp>
        <p:nvSpPr>
          <p:cNvPr id="3" name="Tijdelijke aanduiding voor inhoud 2">
            <a:extLst>
              <a:ext uri="{FF2B5EF4-FFF2-40B4-BE49-F238E27FC236}">
                <a16:creationId xmlns:a16="http://schemas.microsoft.com/office/drawing/2014/main" id="{2F87CBAE-FCE3-4F03-9037-FE321953B656}"/>
              </a:ext>
            </a:extLst>
          </p:cNvPr>
          <p:cNvSpPr>
            <a:spLocks noGrp="1"/>
          </p:cNvSpPr>
          <p:nvPr>
            <p:ph idx="1"/>
          </p:nvPr>
        </p:nvSpPr>
        <p:spPr>
          <a:xfrm>
            <a:off x="838201" y="1311564"/>
            <a:ext cx="6077842" cy="4865399"/>
          </a:xfrm>
        </p:spPr>
        <p:txBody>
          <a:bodyPr>
            <a:normAutofit fontScale="92500"/>
          </a:bodyPr>
          <a:lstStyle/>
          <a:p>
            <a:pPr marL="0" indent="0">
              <a:buNone/>
            </a:pPr>
            <a:r>
              <a:rPr lang="nl-NL" dirty="0"/>
              <a:t>Uitstoot van invloed op ons klimaat, gezondheid en milieu</a:t>
            </a:r>
          </a:p>
          <a:p>
            <a:r>
              <a:rPr lang="nl-NL" dirty="0"/>
              <a:t>Broeikasgassen als CO</a:t>
            </a:r>
            <a:r>
              <a:rPr lang="nl-NL" dirty="0">
                <a:latin typeface="Calibri" panose="020F0502020204030204" pitchFamily="34" charset="0"/>
                <a:cs typeface="Calibri" panose="020F0502020204030204" pitchFamily="34" charset="0"/>
              </a:rPr>
              <a:t>₂ zorgen voor klimaatverandering met effecten als zeespiegelstijging, overstromingen,  extreme droogte en extreem weer. </a:t>
            </a:r>
            <a:endParaRPr lang="nl-NL" dirty="0"/>
          </a:p>
          <a:p>
            <a:r>
              <a:rPr lang="nl-NL" dirty="0"/>
              <a:t>Stikstofdepositie leidt tot vermesting en verzuring; vermindering van de biodiversiteit.</a:t>
            </a:r>
          </a:p>
          <a:p>
            <a:r>
              <a:rPr lang="nl-NL" dirty="0"/>
              <a:t>Fijnstof, zware metalen en </a:t>
            </a:r>
            <a:r>
              <a:rPr lang="nl-NL" dirty="0" err="1"/>
              <a:t>PAK’s</a:t>
            </a:r>
            <a:r>
              <a:rPr lang="nl-NL" dirty="0"/>
              <a:t> vormen een aanslag op de gezondheid van de mens en de biodiversiteit van de natuur.</a:t>
            </a:r>
          </a:p>
        </p:txBody>
      </p:sp>
      <p:sp>
        <p:nvSpPr>
          <p:cNvPr id="4" name="Tijdelijke aanduiding voor dianummer 3">
            <a:extLst>
              <a:ext uri="{FF2B5EF4-FFF2-40B4-BE49-F238E27FC236}">
                <a16:creationId xmlns:a16="http://schemas.microsoft.com/office/drawing/2014/main" id="{D0A071FF-4DE5-4071-AD83-9BC882FA03F8}"/>
              </a:ext>
            </a:extLst>
          </p:cNvPr>
          <p:cNvSpPr>
            <a:spLocks noGrp="1"/>
          </p:cNvSpPr>
          <p:nvPr>
            <p:ph type="sldNum" sz="quarter" idx="12"/>
          </p:nvPr>
        </p:nvSpPr>
        <p:spPr>
          <a:xfrm>
            <a:off x="8610600" y="6434823"/>
            <a:ext cx="2743200" cy="365125"/>
          </a:xfrm>
        </p:spPr>
        <p:txBody>
          <a:bodyPr/>
          <a:lstStyle/>
          <a:p>
            <a:fld id="{993A4BE7-94F8-43D0-A956-A40AC5AB901E}" type="slidenum">
              <a:rPr lang="nl-NL" smtClean="0"/>
              <a:t>9</a:t>
            </a:fld>
            <a:endParaRPr lang="nl-NL" dirty="0"/>
          </a:p>
        </p:txBody>
      </p:sp>
      <p:sp>
        <p:nvSpPr>
          <p:cNvPr id="7" name="Tekstvak 6">
            <a:extLst>
              <a:ext uri="{FF2B5EF4-FFF2-40B4-BE49-F238E27FC236}">
                <a16:creationId xmlns:a16="http://schemas.microsoft.com/office/drawing/2014/main" id="{EAB5887E-C69B-43F2-9EB2-0E248D6B0A1D}"/>
              </a:ext>
            </a:extLst>
          </p:cNvPr>
          <p:cNvSpPr txBox="1"/>
          <p:nvPr/>
        </p:nvSpPr>
        <p:spPr>
          <a:xfrm>
            <a:off x="9678403" y="3512757"/>
            <a:ext cx="2347760" cy="307777"/>
          </a:xfrm>
          <a:prstGeom prst="rect">
            <a:avLst/>
          </a:prstGeom>
          <a:noFill/>
        </p:spPr>
        <p:txBody>
          <a:bodyPr wrap="square" rtlCol="0">
            <a:spAutoFit/>
          </a:bodyPr>
          <a:lstStyle/>
          <a:p>
            <a:r>
              <a:rPr lang="nl-NL" sz="1400" i="1" dirty="0">
                <a:latin typeface="Candara" panose="020E0502030303020204" pitchFamily="34" charset="0"/>
              </a:rPr>
              <a:t>Bron: Rijkswaterstaat.</a:t>
            </a:r>
            <a:endParaRPr lang="nl-NL" dirty="0"/>
          </a:p>
        </p:txBody>
      </p:sp>
      <p:pic>
        <p:nvPicPr>
          <p:cNvPr id="10" name="Afbeelding 9">
            <a:extLst>
              <a:ext uri="{FF2B5EF4-FFF2-40B4-BE49-F238E27FC236}">
                <a16:creationId xmlns:a16="http://schemas.microsoft.com/office/drawing/2014/main" id="{26D87917-6522-47CD-86DD-269DD4ECCE24}"/>
              </a:ext>
            </a:extLst>
          </p:cNvPr>
          <p:cNvPicPr>
            <a:picLocks noChangeAspect="1"/>
          </p:cNvPicPr>
          <p:nvPr/>
        </p:nvPicPr>
        <p:blipFill>
          <a:blip r:embed="rId3"/>
          <a:stretch>
            <a:fillRect/>
          </a:stretch>
        </p:blipFill>
        <p:spPr>
          <a:xfrm>
            <a:off x="7188995" y="1575352"/>
            <a:ext cx="4837167" cy="1885180"/>
          </a:xfrm>
          <a:prstGeom prst="rect">
            <a:avLst/>
          </a:prstGeom>
        </p:spPr>
      </p:pic>
      <p:pic>
        <p:nvPicPr>
          <p:cNvPr id="12" name="Afbeelding 11">
            <a:extLst>
              <a:ext uri="{FF2B5EF4-FFF2-40B4-BE49-F238E27FC236}">
                <a16:creationId xmlns:a16="http://schemas.microsoft.com/office/drawing/2014/main" id="{B486B0EA-D531-4B64-A6E8-596C30080A20}"/>
              </a:ext>
            </a:extLst>
          </p:cNvPr>
          <p:cNvPicPr>
            <a:picLocks noChangeAspect="1"/>
          </p:cNvPicPr>
          <p:nvPr/>
        </p:nvPicPr>
        <p:blipFill>
          <a:blip r:embed="rId4"/>
          <a:stretch>
            <a:fillRect/>
          </a:stretch>
        </p:blipFill>
        <p:spPr>
          <a:xfrm>
            <a:off x="7188996" y="3924985"/>
            <a:ext cx="4837167" cy="1984724"/>
          </a:xfrm>
          <a:prstGeom prst="rect">
            <a:avLst/>
          </a:prstGeom>
        </p:spPr>
      </p:pic>
      <p:sp>
        <p:nvSpPr>
          <p:cNvPr id="13" name="Tekstvak 12">
            <a:extLst>
              <a:ext uri="{FF2B5EF4-FFF2-40B4-BE49-F238E27FC236}">
                <a16:creationId xmlns:a16="http://schemas.microsoft.com/office/drawing/2014/main" id="{7E92BD2F-4C81-407F-8EC0-E5888DD364FE}"/>
              </a:ext>
            </a:extLst>
          </p:cNvPr>
          <p:cNvSpPr txBox="1"/>
          <p:nvPr/>
        </p:nvSpPr>
        <p:spPr>
          <a:xfrm>
            <a:off x="10179919" y="5946955"/>
            <a:ext cx="2347760" cy="307777"/>
          </a:xfrm>
          <a:prstGeom prst="rect">
            <a:avLst/>
          </a:prstGeom>
          <a:noFill/>
        </p:spPr>
        <p:txBody>
          <a:bodyPr wrap="square" rtlCol="0">
            <a:spAutoFit/>
          </a:bodyPr>
          <a:lstStyle/>
          <a:p>
            <a:r>
              <a:rPr lang="nl-NL" sz="1400" i="1" dirty="0">
                <a:latin typeface="Candara" panose="020E0502030303020204" pitchFamily="34" charset="0"/>
              </a:rPr>
              <a:t>Bron: ANP.</a:t>
            </a:r>
            <a:endParaRPr lang="nl-NL" dirty="0"/>
          </a:p>
        </p:txBody>
      </p:sp>
    </p:spTree>
    <p:extLst>
      <p:ext uri="{BB962C8B-B14F-4D97-AF65-F5344CB8AC3E}">
        <p14:creationId xmlns:p14="http://schemas.microsoft.com/office/powerpoint/2010/main" val="311258495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18973</TotalTime>
  <Words>13130</Words>
  <Application>Microsoft Office PowerPoint</Application>
  <PresentationFormat>Breedbeeld</PresentationFormat>
  <Paragraphs>1157</Paragraphs>
  <Slides>88</Slides>
  <Notes>74</Notes>
  <HiddenSlides>0</HiddenSlides>
  <MMClips>0</MMClips>
  <ScaleCrop>false</ScaleCrop>
  <HeadingPairs>
    <vt:vector size="6" baseType="variant">
      <vt:variant>
        <vt:lpstr>Gebruikte lettertypen</vt:lpstr>
      </vt:variant>
      <vt:variant>
        <vt:i4>17</vt:i4>
      </vt:variant>
      <vt:variant>
        <vt:lpstr>Thema</vt:lpstr>
      </vt:variant>
      <vt:variant>
        <vt:i4>1</vt:i4>
      </vt:variant>
      <vt:variant>
        <vt:lpstr>Diatitels</vt:lpstr>
      </vt:variant>
      <vt:variant>
        <vt:i4>88</vt:i4>
      </vt:variant>
    </vt:vector>
  </HeadingPairs>
  <TitlesOfParts>
    <vt:vector size="106" baseType="lpstr">
      <vt:lpstr>Arial</vt:lpstr>
      <vt:lpstr>Arial</vt:lpstr>
      <vt:lpstr>Calibri</vt:lpstr>
      <vt:lpstr>Calibri Light</vt:lpstr>
      <vt:lpstr>Campton W00</vt:lpstr>
      <vt:lpstr>Candara</vt:lpstr>
      <vt:lpstr>Gill Sans MT</vt:lpstr>
      <vt:lpstr>Lato</vt:lpstr>
      <vt:lpstr>Linux Libertine</vt:lpstr>
      <vt:lpstr>open sans</vt:lpstr>
      <vt:lpstr>open sans</vt:lpstr>
      <vt:lpstr>RO Sans</vt:lpstr>
      <vt:lpstr>Source Sans Pro</vt:lpstr>
      <vt:lpstr>Taca</vt:lpstr>
      <vt:lpstr>Times New Roman</vt:lpstr>
      <vt:lpstr>Titillium Web</vt:lpstr>
      <vt:lpstr>work-sans</vt:lpstr>
      <vt:lpstr>Kantoorthema</vt:lpstr>
      <vt:lpstr>Milieuprestatie GWW </vt:lpstr>
      <vt:lpstr>Milieuprestatie GWW Op weg naar een duurzame en circulaire bouweconomie</vt:lpstr>
      <vt:lpstr>Studiemateriaal</vt:lpstr>
      <vt:lpstr>Leervragen en opdrachten</vt:lpstr>
      <vt:lpstr>Milieuprestatie GWW </vt:lpstr>
      <vt:lpstr>Noodzaak van een circulaire economie</vt:lpstr>
      <vt:lpstr>OECD - Global Material Resources Outlook to 2060</vt:lpstr>
      <vt:lpstr>OECD - Global Material Resources Outlook to 2060</vt:lpstr>
      <vt:lpstr>Uitstoot</vt:lpstr>
      <vt:lpstr>Nederland circulair in 2050</vt:lpstr>
      <vt:lpstr>Nederland duurzaam</vt:lpstr>
      <vt:lpstr>Circulair bouwen</vt:lpstr>
      <vt:lpstr>Begrippen en termen</vt:lpstr>
      <vt:lpstr>Integrale beoordeling met NMD-Milieuprestatie</vt:lpstr>
      <vt:lpstr>Inspiratieboek Circulair Ontwerpen</vt:lpstr>
      <vt:lpstr>Duurzaam en circulariteit vraagt om innovaties</vt:lpstr>
      <vt:lpstr>Milieuprestatie GWW  Het stelsel van milieuprestatie</vt:lpstr>
      <vt:lpstr>Studiemateriaal</vt:lpstr>
      <vt:lpstr>Leervragen en opdrachten</vt:lpstr>
      <vt:lpstr>Milieuprestatie GWW </vt:lpstr>
      <vt:lpstr>Waarom milieuprestatie? Instrument voor verduurzaming.</vt:lpstr>
      <vt:lpstr>Waarom milieuprestatie? Instrument voor verduurzaming</vt:lpstr>
      <vt:lpstr>Waarom milieuprestatie? Instrument voor verduurzaming.</vt:lpstr>
      <vt:lpstr>Waarom milieuprestatie? Instrument voor verduurzaming.</vt:lpstr>
      <vt:lpstr>Rekenen aan milieuprestatie</vt:lpstr>
      <vt:lpstr>Het stelsel van milieuprestatie</vt:lpstr>
      <vt:lpstr>Wet- en regelgeving:</vt:lpstr>
      <vt:lpstr>Bepalingsmethode</vt:lpstr>
      <vt:lpstr>LCA - Onderzoek</vt:lpstr>
      <vt:lpstr>Levenscyclusfasen van een EPD</vt:lpstr>
      <vt:lpstr>Bepalingsmethode</vt:lpstr>
      <vt:lpstr>Module D, milieulasten en baten</vt:lpstr>
      <vt:lpstr>Circulariteit</vt:lpstr>
      <vt:lpstr>Verwerkingsscenario’s einde leven</vt:lpstr>
      <vt:lpstr>Beoordeelde milieueffecten</vt:lpstr>
      <vt:lpstr>Effectcategorie uitputting van grondstoffen</vt:lpstr>
      <vt:lpstr>Effectcategorie Global Warming Potential</vt:lpstr>
      <vt:lpstr>Effectcategorie verzuring</vt:lpstr>
      <vt:lpstr>Effectcategorie vermesting (eutrofiëring)</vt:lpstr>
      <vt:lpstr>Nationale Milieudatabase</vt:lpstr>
      <vt:lpstr>Van LCA naar MKI/MPG</vt:lpstr>
      <vt:lpstr>Weegfactoren Milieukostenindicator</vt:lpstr>
      <vt:lpstr>Van milieueffecten tot 1 puntscore MKI, 1m³ beton</vt:lpstr>
      <vt:lpstr>Viewer Milieudatabase</vt:lpstr>
      <vt:lpstr>Omgaan met de MKI-berekening (1)</vt:lpstr>
      <vt:lpstr>Omgaan met de MKI-berekening’(2)</vt:lpstr>
      <vt:lpstr>LCA-rapporten GWW</vt:lpstr>
      <vt:lpstr>Andere instrumenten (1)</vt:lpstr>
      <vt:lpstr>Andere instrumenten (2)</vt:lpstr>
      <vt:lpstr>Andere instrumenten (3)</vt:lpstr>
      <vt:lpstr>Andere instrumenten (4)</vt:lpstr>
      <vt:lpstr>Milieuprestatie GWW  Strategie</vt:lpstr>
      <vt:lpstr>Studiemateriaal</vt:lpstr>
      <vt:lpstr>Leervragen en opdrachten</vt:lpstr>
      <vt:lpstr>Duurzaam en circulair GWW </vt:lpstr>
      <vt:lpstr>Hoe maak je een duurzaam verantwoord bouwwerk?</vt:lpstr>
      <vt:lpstr>Hoe maak je een duurzaam verantwoord bouwwerk?</vt:lpstr>
      <vt:lpstr>Hoe maak je een duurzaam verantwoord bouwwerk?</vt:lpstr>
      <vt:lpstr>Duurzame waterbouw, componenten</vt:lpstr>
      <vt:lpstr>Klimaat- en duurzaamheidsplannen waterschappen 2010-2020</vt:lpstr>
      <vt:lpstr>Ambities en plannen</vt:lpstr>
      <vt:lpstr>Ambities en plannen</vt:lpstr>
      <vt:lpstr>Duurzame grondbouw, reikwijdte</vt:lpstr>
      <vt:lpstr>Duurzame grondbouw, ambities en maatregelen</vt:lpstr>
      <vt:lpstr>Strategieën (1)</vt:lpstr>
      <vt:lpstr>Strategieën (2)</vt:lpstr>
      <vt:lpstr>Strategieën (3)</vt:lpstr>
      <vt:lpstr>Strategieën (4)</vt:lpstr>
      <vt:lpstr>Toepassing strategie voor MIRT-project Grebbedijk (1)</vt:lpstr>
      <vt:lpstr>Toepassing strategie voor MIRT-project Grebbedijk (2)</vt:lpstr>
      <vt:lpstr>Toepassing strategie voor MIRT-project Grebbedijk (3)</vt:lpstr>
      <vt:lpstr>Toepassing strategie voor MIRT-project Grebbedijk (4)</vt:lpstr>
      <vt:lpstr>Milieuprestatie GWW  Rekenen aan milieuprestatie</vt:lpstr>
      <vt:lpstr>Studiemateriaal</vt:lpstr>
      <vt:lpstr>Leervragen en opdrachten</vt:lpstr>
      <vt:lpstr>Milieuprestatie GWW </vt:lpstr>
      <vt:lpstr>Berekenen milieuprestatie</vt:lpstr>
      <vt:lpstr>Gevalideerde rekeninstrumenten</vt:lpstr>
      <vt:lpstr>Rekenen aan gebouwen </vt:lpstr>
      <vt:lpstr>Rekenen aan GWW-werken</vt:lpstr>
      <vt:lpstr>Input in DuboCalc</vt:lpstr>
      <vt:lpstr>Output en analyse Dubocalc</vt:lpstr>
      <vt:lpstr>Objectenbibliotheek DuboCalc</vt:lpstr>
      <vt:lpstr>Wet- en regelgeving:</vt:lpstr>
      <vt:lpstr>Duurzaam inkopen Rijkswaterstaat</vt:lpstr>
      <vt:lpstr>Hoe werkt gunnen op MKI-waarde?</vt:lpstr>
      <vt:lpstr>Duurzaam inkopen op MKI stimuleert innovatie</vt:lpstr>
      <vt:lpstr>Meervoudig gebruik van MKI-berekening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Anton Ton</dc:creator>
  <cp:lastModifiedBy>Anton Ton</cp:lastModifiedBy>
  <cp:revision>1018</cp:revision>
  <cp:lastPrinted>2021-11-29T11:08:40Z</cp:lastPrinted>
  <dcterms:created xsi:type="dcterms:W3CDTF">2019-10-21T13:24:16Z</dcterms:created>
  <dcterms:modified xsi:type="dcterms:W3CDTF">2022-04-11T09:25:22Z</dcterms:modified>
</cp:coreProperties>
</file>