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5.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5.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23.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sldIdLst>
    <p:sldId id="256" r:id="rId2"/>
    <p:sldId id="464" r:id="rId3"/>
    <p:sldId id="463" r:id="rId4"/>
    <p:sldId id="465" r:id="rId5"/>
    <p:sldId id="502" r:id="rId6"/>
    <p:sldId id="517" r:id="rId7"/>
    <p:sldId id="466" r:id="rId8"/>
    <p:sldId id="469" r:id="rId9"/>
    <p:sldId id="487" r:id="rId10"/>
    <p:sldId id="511" r:id="rId11"/>
    <p:sldId id="440" r:id="rId12"/>
    <p:sldId id="518" r:id="rId13"/>
    <p:sldId id="519" r:id="rId14"/>
  </p:sldIdLst>
  <p:sldSz cx="12192000" cy="6858000"/>
  <p:notesSz cx="6864350" cy="999648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eke Meulendijks" initials="MM" lastIdx="1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7030A0"/>
    <a:srgbClr val="9DC55B"/>
    <a:srgbClr val="5DC3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722" autoAdjust="0"/>
    <p:restoredTop sz="76175" autoAdjust="0"/>
  </p:normalViewPr>
  <p:slideViewPr>
    <p:cSldViewPr snapToGrid="0">
      <p:cViewPr varScale="1">
        <p:scale>
          <a:sx n="62" d="100"/>
          <a:sy n="62" d="100"/>
        </p:scale>
        <p:origin x="874" y="58"/>
      </p:cViewPr>
      <p:guideLst>
        <p:guide orient="horz" pos="2160"/>
        <p:guide pos="3833"/>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42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4552" cy="501560"/>
          </a:xfrm>
          <a:prstGeom prst="rect">
            <a:avLst/>
          </a:prstGeom>
        </p:spPr>
        <p:txBody>
          <a:bodyPr vert="horz" lIns="96341" tIns="48171" rIns="96341" bIns="48171" rtlCol="0"/>
          <a:lstStyle>
            <a:lvl1pPr algn="l">
              <a:defRPr sz="1300"/>
            </a:lvl1pPr>
          </a:lstStyle>
          <a:p>
            <a:endParaRPr lang="nl-NL" dirty="0"/>
          </a:p>
        </p:txBody>
      </p:sp>
      <p:sp>
        <p:nvSpPr>
          <p:cNvPr id="3" name="Tijdelijke aanduiding voor datum 2"/>
          <p:cNvSpPr>
            <a:spLocks noGrp="1"/>
          </p:cNvSpPr>
          <p:nvPr>
            <p:ph type="dt" idx="1"/>
          </p:nvPr>
        </p:nvSpPr>
        <p:spPr>
          <a:xfrm>
            <a:off x="3888210" y="0"/>
            <a:ext cx="2974552" cy="501560"/>
          </a:xfrm>
          <a:prstGeom prst="rect">
            <a:avLst/>
          </a:prstGeom>
        </p:spPr>
        <p:txBody>
          <a:bodyPr vert="horz" lIns="96341" tIns="48171" rIns="96341" bIns="48171" rtlCol="0"/>
          <a:lstStyle>
            <a:lvl1pPr algn="r">
              <a:defRPr sz="1300"/>
            </a:lvl1pPr>
          </a:lstStyle>
          <a:p>
            <a:fld id="{9B7BC5FA-4EB1-4969-9028-0615B180F66D}" type="datetimeFigureOut">
              <a:rPr lang="nl-NL" smtClean="0"/>
              <a:t>15-7-2020</a:t>
            </a:fld>
            <a:endParaRPr lang="nl-NL" dirty="0"/>
          </a:p>
        </p:txBody>
      </p:sp>
      <p:sp>
        <p:nvSpPr>
          <p:cNvPr id="4" name="Tijdelijke aanduiding voor dia-afbeelding 3"/>
          <p:cNvSpPr>
            <a:spLocks noGrp="1" noRot="1" noChangeAspect="1"/>
          </p:cNvSpPr>
          <p:nvPr>
            <p:ph type="sldImg" idx="2"/>
          </p:nvPr>
        </p:nvSpPr>
        <p:spPr>
          <a:xfrm>
            <a:off x="434975" y="1249363"/>
            <a:ext cx="5994400" cy="3373437"/>
          </a:xfrm>
          <a:prstGeom prst="rect">
            <a:avLst/>
          </a:prstGeom>
          <a:noFill/>
          <a:ln w="12700">
            <a:solidFill>
              <a:prstClr val="black"/>
            </a:solidFill>
          </a:ln>
        </p:spPr>
        <p:txBody>
          <a:bodyPr vert="horz" lIns="96341" tIns="48171" rIns="96341" bIns="48171" rtlCol="0" anchor="ctr"/>
          <a:lstStyle/>
          <a:p>
            <a:endParaRPr lang="nl-NL" dirty="0"/>
          </a:p>
        </p:txBody>
      </p:sp>
      <p:sp>
        <p:nvSpPr>
          <p:cNvPr id="5" name="Tijdelijke aanduiding voor notities 4"/>
          <p:cNvSpPr>
            <a:spLocks noGrp="1"/>
          </p:cNvSpPr>
          <p:nvPr>
            <p:ph type="body" sz="quarter" idx="3"/>
          </p:nvPr>
        </p:nvSpPr>
        <p:spPr>
          <a:xfrm>
            <a:off x="686435" y="4810810"/>
            <a:ext cx="5491480" cy="3936117"/>
          </a:xfrm>
          <a:prstGeom prst="rect">
            <a:avLst/>
          </a:prstGeom>
        </p:spPr>
        <p:txBody>
          <a:bodyPr vert="horz" lIns="96341" tIns="48171" rIns="96341" bIns="48171"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94929"/>
            <a:ext cx="2974552" cy="501559"/>
          </a:xfrm>
          <a:prstGeom prst="rect">
            <a:avLst/>
          </a:prstGeom>
        </p:spPr>
        <p:txBody>
          <a:bodyPr vert="horz" lIns="96341" tIns="48171" rIns="96341" bIns="48171" rtlCol="0" anchor="b"/>
          <a:lstStyle>
            <a:lvl1pPr algn="l">
              <a:defRPr sz="1300"/>
            </a:lvl1pPr>
          </a:lstStyle>
          <a:p>
            <a:endParaRPr lang="nl-NL" dirty="0"/>
          </a:p>
        </p:txBody>
      </p:sp>
      <p:sp>
        <p:nvSpPr>
          <p:cNvPr id="7" name="Tijdelijke aanduiding voor dianummer 6"/>
          <p:cNvSpPr>
            <a:spLocks noGrp="1"/>
          </p:cNvSpPr>
          <p:nvPr>
            <p:ph type="sldNum" sz="quarter" idx="5"/>
          </p:nvPr>
        </p:nvSpPr>
        <p:spPr>
          <a:xfrm>
            <a:off x="3888210" y="9494929"/>
            <a:ext cx="2974552" cy="501559"/>
          </a:xfrm>
          <a:prstGeom prst="rect">
            <a:avLst/>
          </a:prstGeom>
        </p:spPr>
        <p:txBody>
          <a:bodyPr vert="horz" lIns="96341" tIns="48171" rIns="96341" bIns="48171" rtlCol="0" anchor="b"/>
          <a:lstStyle>
            <a:lvl1pPr algn="r">
              <a:defRPr sz="1300"/>
            </a:lvl1pPr>
          </a:lstStyle>
          <a:p>
            <a:fld id="{FAABF7D7-092D-4384-941C-F8145FDEEE04}" type="slidenum">
              <a:rPr lang="nl-NL" smtClean="0"/>
              <a:t>‹nr.›</a:t>
            </a:fld>
            <a:endParaRPr lang="nl-NL" dirty="0"/>
          </a:p>
        </p:txBody>
      </p:sp>
    </p:spTree>
    <p:extLst>
      <p:ext uri="{BB962C8B-B14F-4D97-AF65-F5344CB8AC3E}">
        <p14:creationId xmlns:p14="http://schemas.microsoft.com/office/powerpoint/2010/main" val="4020171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milieudatabase.nl/wil-je-kwaliteit-behouden-dan-moet-je-vooraf-daarover-nadenke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dgbc.nl/publicaties/circular-buildings-een-meetmethodiek-voor-losmaakbaarheid-26"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xsRF2Ooq2po"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amb2020.eu/wp-content/uploads/2018/12/Reversible-Building-Design-guidelines-and-protocol.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a:t>
            </a:fld>
            <a:endParaRPr lang="nl-NL" dirty="0"/>
          </a:p>
        </p:txBody>
      </p:sp>
    </p:spTree>
    <p:extLst>
      <p:ext uri="{BB962C8B-B14F-4D97-AF65-F5344CB8AC3E}">
        <p14:creationId xmlns:p14="http://schemas.microsoft.com/office/powerpoint/2010/main" val="3118793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https://milieudatabase.nl/wil-je-kwaliteit-behouden-dan-moet-je-vooraf-daarover-nadenken/</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12</a:t>
            </a:fld>
            <a:endParaRPr lang="nl-NL" dirty="0"/>
          </a:p>
        </p:txBody>
      </p:sp>
    </p:spTree>
    <p:extLst>
      <p:ext uri="{BB962C8B-B14F-4D97-AF65-F5344CB8AC3E}">
        <p14:creationId xmlns:p14="http://schemas.microsoft.com/office/powerpoint/2010/main" val="3927649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Het rapport ‘</a:t>
            </a:r>
            <a:r>
              <a:rPr lang="nl-NL" sz="1200" b="0" i="0" kern="1200" dirty="0" err="1">
                <a:solidFill>
                  <a:schemeClr val="tx1"/>
                </a:solidFill>
                <a:effectLst/>
                <a:latin typeface="+mn-lt"/>
                <a:ea typeface="+mn-ea"/>
                <a:cs typeface="+mn-cs"/>
              </a:rPr>
              <a:t>Circular</a:t>
            </a:r>
            <a:r>
              <a:rPr lang="nl-NL" sz="1200" b="0" i="0" kern="1200" dirty="0">
                <a:solidFill>
                  <a:schemeClr val="tx1"/>
                </a:solidFill>
                <a:effectLst/>
                <a:latin typeface="+mn-lt"/>
                <a:ea typeface="+mn-ea"/>
                <a:cs typeface="+mn-cs"/>
              </a:rPr>
              <a:t> Buildings – een meetmethodiek voor losmaakbaarheid’ vormt de eerste publicatie in een reeks publicaties met indicatoren voor circulariteit, die binnen het DGBC programma Circulariteit concreet worden uitgewerkt. Het uitwerken van de indicatoren volgt op het in 2018 gepubliceerde rapport ‘A Framework </a:t>
            </a:r>
            <a:r>
              <a:rPr lang="nl-NL" sz="1200" b="0" i="0" kern="1200" dirty="0" err="1">
                <a:solidFill>
                  <a:schemeClr val="tx1"/>
                </a:solidFill>
                <a:effectLst/>
                <a:latin typeface="+mn-lt"/>
                <a:ea typeface="+mn-ea"/>
                <a:cs typeface="+mn-cs"/>
              </a:rPr>
              <a:t>for</a:t>
            </a:r>
            <a:r>
              <a:rPr lang="nl-NL" sz="1200" b="0" i="0" kern="1200" dirty="0">
                <a:solidFill>
                  <a:schemeClr val="tx1"/>
                </a:solidFill>
                <a:effectLst/>
                <a:latin typeface="+mn-lt"/>
                <a:ea typeface="+mn-ea"/>
                <a:cs typeface="+mn-cs"/>
              </a:rPr>
              <a:t> </a:t>
            </a:r>
            <a:r>
              <a:rPr lang="nl-NL" sz="1200" b="0" i="0" kern="1200" dirty="0" err="1">
                <a:solidFill>
                  <a:schemeClr val="tx1"/>
                </a:solidFill>
                <a:effectLst/>
                <a:latin typeface="+mn-lt"/>
                <a:ea typeface="+mn-ea"/>
                <a:cs typeface="+mn-cs"/>
              </a:rPr>
              <a:t>Circular</a:t>
            </a:r>
            <a:r>
              <a:rPr lang="nl-NL" sz="1200" b="0" i="0" kern="1200" dirty="0">
                <a:solidFill>
                  <a:schemeClr val="tx1"/>
                </a:solidFill>
                <a:effectLst/>
                <a:latin typeface="+mn-lt"/>
                <a:ea typeface="+mn-ea"/>
                <a:cs typeface="+mn-cs"/>
              </a:rPr>
              <a:t> Buildings: Indicators </a:t>
            </a:r>
            <a:r>
              <a:rPr lang="nl-NL" sz="1200" b="0" i="0" kern="1200" dirty="0" err="1">
                <a:solidFill>
                  <a:schemeClr val="tx1"/>
                </a:solidFill>
                <a:effectLst/>
                <a:latin typeface="+mn-lt"/>
                <a:ea typeface="+mn-ea"/>
                <a:cs typeface="+mn-cs"/>
              </a:rPr>
              <a:t>for</a:t>
            </a:r>
            <a:r>
              <a:rPr lang="nl-NL" sz="1200" b="0" i="0" kern="1200" dirty="0">
                <a:solidFill>
                  <a:schemeClr val="tx1"/>
                </a:solidFill>
                <a:effectLst/>
                <a:latin typeface="+mn-lt"/>
                <a:ea typeface="+mn-ea"/>
                <a:cs typeface="+mn-cs"/>
              </a:rPr>
              <a:t> </a:t>
            </a:r>
            <a:r>
              <a:rPr lang="nl-NL" sz="1200" b="0" i="0" kern="1200" dirty="0" err="1">
                <a:solidFill>
                  <a:schemeClr val="tx1"/>
                </a:solidFill>
                <a:effectLst/>
                <a:latin typeface="+mn-lt"/>
                <a:ea typeface="+mn-ea"/>
                <a:cs typeface="+mn-cs"/>
              </a:rPr>
              <a:t>possible</a:t>
            </a:r>
            <a:r>
              <a:rPr lang="nl-NL" sz="1200" b="0" i="0" kern="1200" dirty="0">
                <a:solidFill>
                  <a:schemeClr val="tx1"/>
                </a:solidFill>
                <a:effectLst/>
                <a:latin typeface="+mn-lt"/>
                <a:ea typeface="+mn-ea"/>
                <a:cs typeface="+mn-cs"/>
              </a:rPr>
              <a:t> </a:t>
            </a:r>
            <a:r>
              <a:rPr lang="nl-NL" sz="1200" b="0" i="0" kern="1200" dirty="0" err="1">
                <a:solidFill>
                  <a:schemeClr val="tx1"/>
                </a:solidFill>
                <a:effectLst/>
                <a:latin typeface="+mn-lt"/>
                <a:ea typeface="+mn-ea"/>
                <a:cs typeface="+mn-cs"/>
              </a:rPr>
              <a:t>inclusion</a:t>
            </a:r>
            <a:r>
              <a:rPr lang="nl-NL" sz="1200" b="0" i="0" kern="1200" dirty="0">
                <a:solidFill>
                  <a:schemeClr val="tx1"/>
                </a:solidFill>
                <a:effectLst/>
                <a:latin typeface="+mn-lt"/>
                <a:ea typeface="+mn-ea"/>
                <a:cs typeface="+mn-cs"/>
              </a:rPr>
              <a:t> in BREEAM’. </a:t>
            </a:r>
          </a:p>
          <a:p>
            <a:r>
              <a:rPr lang="nl-NL" sz="1200" b="0" i="0" kern="1200" dirty="0">
                <a:solidFill>
                  <a:schemeClr val="tx1"/>
                </a:solidFill>
                <a:effectLst/>
                <a:latin typeface="+mn-lt"/>
                <a:ea typeface="+mn-ea"/>
                <a:cs typeface="+mn-cs"/>
              </a:rPr>
              <a:t>Voorstel voor meetmethodiek</a:t>
            </a:r>
          </a:p>
          <a:p>
            <a:r>
              <a:rPr lang="nl-NL" sz="1200" b="0" i="0" kern="1200" dirty="0">
                <a:solidFill>
                  <a:schemeClr val="tx1"/>
                </a:solidFill>
                <a:effectLst/>
                <a:latin typeface="+mn-lt"/>
                <a:ea typeface="+mn-ea"/>
                <a:cs typeface="+mn-cs"/>
              </a:rPr>
              <a:t>De meetmethodiek Losmaakbaarheid is ontwikkeld en getoetst door een consortium van Alba </a:t>
            </a:r>
            <a:r>
              <a:rPr lang="nl-NL" sz="1200" b="0" i="0" kern="1200" dirty="0" err="1">
                <a:solidFill>
                  <a:schemeClr val="tx1"/>
                </a:solidFill>
                <a:effectLst/>
                <a:latin typeface="+mn-lt"/>
                <a:ea typeface="+mn-ea"/>
                <a:cs typeface="+mn-cs"/>
              </a:rPr>
              <a:t>Concepts</a:t>
            </a:r>
            <a:r>
              <a:rPr lang="nl-NL" sz="1200" b="0" i="0" kern="1200" dirty="0">
                <a:solidFill>
                  <a:schemeClr val="tx1"/>
                </a:solidFill>
                <a:effectLst/>
                <a:latin typeface="+mn-lt"/>
                <a:ea typeface="+mn-ea"/>
                <a:cs typeface="+mn-cs"/>
              </a:rPr>
              <a:t>, Dutch Green Building Council, Rijksdienst voor Ondernemend Nederland en W/E Adviseurs in opdracht van het Ministerie van Binnenlandse Zaken en de Transitieagenda Circulaire Bouweconomie.</a:t>
            </a:r>
          </a:p>
          <a:p>
            <a:endParaRPr lang="nl-NL" dirty="0">
              <a:hlinkClick r:id="rId3"/>
            </a:endParaRPr>
          </a:p>
          <a:p>
            <a:endParaRPr lang="nl-NL" dirty="0">
              <a:hlinkClick r:id="rId3"/>
            </a:endParaRPr>
          </a:p>
          <a:p>
            <a:r>
              <a:rPr lang="nl-NL" dirty="0">
                <a:hlinkClick r:id="rId3"/>
              </a:rPr>
              <a:t>https://www.dgbc.nl/publicaties/circular-buildings-een-meetmethodiek-voor-losmaakbaarheid-26</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13</a:t>
            </a:fld>
            <a:endParaRPr lang="nl-NL" dirty="0"/>
          </a:p>
        </p:txBody>
      </p:sp>
    </p:spTree>
    <p:extLst>
      <p:ext uri="{BB962C8B-B14F-4D97-AF65-F5344CB8AC3E}">
        <p14:creationId xmlns:p14="http://schemas.microsoft.com/office/powerpoint/2010/main" val="1092508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Losmaakbaarheid is de mate waarin producten demonteerbaar zijn op alle schaalniveaus binnen gebouwen zodat het product de functie kan behouden en hoogwaardig hergebruik realiseerbaar is.</a:t>
            </a:r>
          </a:p>
        </p:txBody>
      </p:sp>
      <p:sp>
        <p:nvSpPr>
          <p:cNvPr id="4" name="Slide Number Placeholder 3"/>
          <p:cNvSpPr>
            <a:spLocks noGrp="1"/>
          </p:cNvSpPr>
          <p:nvPr>
            <p:ph type="sldNum" sz="quarter" idx="10"/>
          </p:nvPr>
        </p:nvSpPr>
        <p:spPr/>
        <p:txBody>
          <a:bodyPr/>
          <a:lstStyle/>
          <a:p>
            <a:fld id="{78FACC1F-386F-4E42-8E38-7BACBF493300}" type="slidenum">
              <a:rPr lang="nl-NL" smtClean="0"/>
              <a:t>3</a:t>
            </a:fld>
            <a:endParaRPr lang="nl-NL"/>
          </a:p>
        </p:txBody>
      </p:sp>
    </p:spTree>
    <p:extLst>
      <p:ext uri="{BB962C8B-B14F-4D97-AF65-F5344CB8AC3E}">
        <p14:creationId xmlns:p14="http://schemas.microsoft.com/office/powerpoint/2010/main" val="862724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Verschillende voorbeelden van circulaire bouwproducten. </a:t>
            </a:r>
          </a:p>
          <a:p>
            <a:r>
              <a:rPr lang="nl-NL" dirty="0"/>
              <a:t>In de spider zijn de vijf circulaire hoofdstrategieën zichtbaar. </a:t>
            </a:r>
          </a:p>
          <a:p>
            <a:r>
              <a:rPr lang="nl-NL" dirty="0"/>
              <a:t>In de tabel de 10-R strategieën. </a:t>
            </a:r>
          </a:p>
          <a:p>
            <a:r>
              <a:rPr lang="nl-NL" dirty="0"/>
              <a:t>Per product is de circulaire prestatie aangegeven.</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a:t>
            </a:fld>
            <a:endParaRPr lang="nl-NL" dirty="0"/>
          </a:p>
        </p:txBody>
      </p:sp>
    </p:spTree>
    <p:extLst>
      <p:ext uri="{BB962C8B-B14F-4D97-AF65-F5344CB8AC3E}">
        <p14:creationId xmlns:p14="http://schemas.microsoft.com/office/powerpoint/2010/main" val="698318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Slimline vloeren zijn flexibele vloersystemen. </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6</a:t>
            </a:fld>
            <a:endParaRPr lang="nl-NL" dirty="0"/>
          </a:p>
        </p:txBody>
      </p:sp>
    </p:spTree>
    <p:extLst>
      <p:ext uri="{BB962C8B-B14F-4D97-AF65-F5344CB8AC3E}">
        <p14:creationId xmlns:p14="http://schemas.microsoft.com/office/powerpoint/2010/main" val="1436844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Voorbeeldproject Tijdelijke rechtbank Amsterdam</a:t>
            </a:r>
          </a:p>
          <a:p>
            <a:r>
              <a:rPr lang="nl-NL" dirty="0"/>
              <a:t>Het tijdelijke gerechtsgebouw van de Amsterdamse rechtbank is een volwaardig, circulair en </a:t>
            </a:r>
            <a:r>
              <a:rPr lang="nl-NL" dirty="0" err="1"/>
              <a:t>remontabel</a:t>
            </a:r>
            <a:r>
              <a:rPr lang="nl-NL" dirty="0"/>
              <a:t> gebouw. Het plan, gemaakt door consortium </a:t>
            </a:r>
            <a:r>
              <a:rPr lang="nl-NL" dirty="0" err="1"/>
              <a:t>dpcp</a:t>
            </a:r>
            <a:r>
              <a:rPr lang="nl-NL" dirty="0"/>
              <a:t> van Du Prie bouw &amp; ontwikkeling en </a:t>
            </a:r>
            <a:r>
              <a:rPr lang="nl-NL" dirty="0" err="1"/>
              <a:t>cepezed</a:t>
            </a:r>
            <a:r>
              <a:rPr lang="nl-NL" dirty="0"/>
              <a:t> </a:t>
            </a:r>
            <a:r>
              <a:rPr lang="nl-NL" dirty="0" err="1"/>
              <a:t>projects</a:t>
            </a:r>
            <a:r>
              <a:rPr lang="nl-NL" dirty="0"/>
              <a:t>, zet in op meerdere strategieën, namelijk op hergebruik van oude bouwmaterialen, demontabel bouwen en het beperken van de milieulast door de materialenkeuze.</a:t>
            </a:r>
            <a:endParaRPr lang="en-US" dirty="0"/>
          </a:p>
          <a:p>
            <a:endParaRPr lang="en-US" dirty="0"/>
          </a:p>
          <a:p>
            <a:r>
              <a:rPr lang="en-US" dirty="0"/>
              <a:t>Lees het </a:t>
            </a:r>
            <a:r>
              <a:rPr lang="en-US" dirty="0" err="1"/>
              <a:t>volgende</a:t>
            </a:r>
            <a:r>
              <a:rPr lang="en-US" dirty="0"/>
              <a:t> </a:t>
            </a:r>
            <a:r>
              <a:rPr lang="en-US" dirty="0" err="1"/>
              <a:t>artikel</a:t>
            </a:r>
            <a:r>
              <a:rPr lang="en-US" dirty="0"/>
              <a:t>:</a:t>
            </a:r>
            <a:r>
              <a:rPr lang="en-US" baseline="0" dirty="0"/>
              <a:t> </a:t>
            </a:r>
            <a:endParaRPr lang="en-US" dirty="0"/>
          </a:p>
          <a:p>
            <a:r>
              <a:rPr lang="en-US" dirty="0"/>
              <a:t>https://www.bouwwereld.nl/project/tijdelijke-rechtbank-amsterdam/</a:t>
            </a:r>
          </a:p>
          <a:p>
            <a:r>
              <a:rPr lang="en-US" dirty="0" err="1"/>
              <a:t>Bestudeer</a:t>
            </a:r>
            <a:r>
              <a:rPr lang="en-US" dirty="0"/>
              <a:t> het </a:t>
            </a:r>
            <a:r>
              <a:rPr lang="en-US" dirty="0" err="1"/>
              <a:t>volgende</a:t>
            </a:r>
            <a:r>
              <a:rPr lang="en-US" dirty="0"/>
              <a:t> document van de architect</a:t>
            </a:r>
            <a:r>
              <a:rPr lang="en-US" baseline="0" dirty="0"/>
              <a:t> </a:t>
            </a:r>
            <a:r>
              <a:rPr lang="en-US" baseline="0" dirty="0" err="1"/>
              <a:t>Cepezed</a:t>
            </a:r>
            <a:r>
              <a:rPr lang="en-US" baseline="0" dirty="0"/>
              <a:t>:</a:t>
            </a:r>
            <a:endParaRPr lang="en-US" dirty="0"/>
          </a:p>
          <a:p>
            <a:r>
              <a:rPr lang="en-US" dirty="0"/>
              <a:t>https://daf9627eib4jq.cloudfront.net/app/uploads/2017/01/attachment-urthouse-amsterdam_nl2016_lr.pdf</a:t>
            </a:r>
          </a:p>
          <a:p>
            <a:endParaRPr lang="en-US" dirty="0"/>
          </a:p>
          <a:p>
            <a:r>
              <a:rPr lang="nl-NL" dirty="0"/>
              <a:t>Bron onderstaande tekst: https://imdbv.nl/Nieuws/IMd-ontwikkelt-oplossing-demontabel-bouwen-(met-VIDEO)</a:t>
            </a:r>
          </a:p>
          <a:p>
            <a:endParaRPr lang="nl-NL" dirty="0"/>
          </a:p>
          <a:p>
            <a:r>
              <a:rPr lang="nl-NL" dirty="0"/>
              <a:t>Lees</a:t>
            </a:r>
            <a:r>
              <a:rPr lang="nl-NL" baseline="0" dirty="0"/>
              <a:t> onderstaande tekst en bekijk het volgende </a:t>
            </a:r>
            <a:r>
              <a:rPr lang="nl-NL" baseline="0" dirty="0" err="1"/>
              <a:t>You</a:t>
            </a:r>
            <a:r>
              <a:rPr lang="nl-NL" baseline="0" dirty="0"/>
              <a:t> Tube video over de vloer van de tijdelijke rechtbank in Amsterdam: </a:t>
            </a:r>
            <a:r>
              <a:rPr lang="en-US" dirty="0">
                <a:hlinkClick r:id="rId3"/>
              </a:rPr>
              <a:t>https://www.youtube.com/watch?v=xsRF2Ooq2po</a:t>
            </a:r>
            <a:endParaRPr lang="nl-NL" dirty="0"/>
          </a:p>
          <a:p>
            <a:endParaRPr lang="nl-NL" dirty="0"/>
          </a:p>
          <a:p>
            <a:r>
              <a:rPr lang="nl-NL" dirty="0" err="1"/>
              <a:t>IMd</a:t>
            </a:r>
            <a:r>
              <a:rPr lang="nl-NL" dirty="0"/>
              <a:t> heeft een oplossing ontwikkeld voor het droog koppelen van standaard, prefab vloerelementen. Demontabel, circulair bouwen komt dankzij ‘de knoop’ weer een stap dichterbij. Op dit moment wordt de innovatie toegepast bij de bouw van een tijdelijke rechtbank in Amsterdam.</a:t>
            </a:r>
          </a:p>
          <a:p>
            <a:endParaRPr lang="nl-NL" dirty="0"/>
          </a:p>
          <a:p>
            <a:r>
              <a:rPr lang="nl-NL" dirty="0"/>
              <a:t>De knoop is oorspronkelijk ontwikkeld in het kader van het donor-skelet, een </a:t>
            </a:r>
            <a:r>
              <a:rPr lang="nl-NL" dirty="0" err="1"/>
              <a:t>IMd</a:t>
            </a:r>
            <a:r>
              <a:rPr lang="nl-NL" dirty="0"/>
              <a:t>-innovatie om betonnen kolommen, wanden en vloeren opnieuw te kunnen gebruiken als het gebouw waarin ze zijn toegepast, wordt gesloopt. Oftewel hergebruik op bouwelement-niveau. Dat de knoop ook prima werkt bij nieuwe elementen, zoals kanaalplaatvloeren, laat de bouw van de tijdelijke rechtbank in Amsterdam zien. Demontabel bouwen kan zo ook met van oorsprong niet-demontabele onderdelen.</a:t>
            </a:r>
          </a:p>
          <a:p>
            <a:endParaRPr lang="nl-NL" dirty="0"/>
          </a:p>
          <a:p>
            <a:r>
              <a:rPr lang="nl-NL" dirty="0"/>
              <a:t>Bij de rechtbank worden twee veelgebruikte bouwelementen gekoppeld, namelijk kanaalplaatvloeren en stalen liggers. In de kanaalplaatvloer zijn op de bouwplaats DEMU-ankers bevestigd. Dat zou overigens ook in de fabriek kunnen. Aan de liggers worden, ook in de fabriek, boutgaten en verstelbare drukpunten aangebracht. Op de bouwplaats worden de onderdelen door middel van een boutverbinding eenvoudig aan elkaar gekoppeld.</a:t>
            </a:r>
          </a:p>
          <a:p>
            <a:endParaRPr lang="nl-NL" dirty="0"/>
          </a:p>
          <a:p>
            <a:r>
              <a:rPr lang="nl-NL" dirty="0"/>
              <a:t>Het grote voordeel is dat dankzij de knoop de constructie gemakkelijk kan worden gedemonteerd, om vervolgens elders weer even gemakkelijk op te bouwen. Het resultaat is hergebruik in optima forma en een heel positieve ontwikkeling met oog op de levensduur van de draagconstructie. In directe bouwkosten is de knoop niet goedkoper dan traditionele oplossingen – wellicht zelfs iets duurder – maar door de veel langere levensduur wordt de kleine meerprijs dubbel en dwars terugverdiend.</a:t>
            </a:r>
          </a:p>
          <a:p>
            <a:endParaRPr lang="en-US" dirty="0"/>
          </a:p>
          <a:p>
            <a:endParaRPr lang="en-US" dirty="0"/>
          </a:p>
        </p:txBody>
      </p:sp>
      <p:sp>
        <p:nvSpPr>
          <p:cNvPr id="4" name="Tijdelijke aanduiding voor dianummer 3"/>
          <p:cNvSpPr>
            <a:spLocks noGrp="1"/>
          </p:cNvSpPr>
          <p:nvPr>
            <p:ph type="sldNum" sz="quarter" idx="10"/>
          </p:nvPr>
        </p:nvSpPr>
        <p:spPr/>
        <p:txBody>
          <a:bodyPr/>
          <a:lstStyle/>
          <a:p>
            <a:fld id="{78FACC1F-386F-4E42-8E38-7BACBF493300}" type="slidenum">
              <a:rPr lang="nl-NL" smtClean="0"/>
              <a:t>7</a:t>
            </a:fld>
            <a:endParaRPr lang="nl-NL"/>
          </a:p>
        </p:txBody>
      </p:sp>
    </p:spTree>
    <p:extLst>
      <p:ext uri="{BB962C8B-B14F-4D97-AF65-F5344CB8AC3E}">
        <p14:creationId xmlns:p14="http://schemas.microsoft.com/office/powerpoint/2010/main" val="1011242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Architectenbureau GAAGA ontwierp in </a:t>
            </a:r>
            <a:r>
              <a:rPr lang="nl-NL" dirty="0" err="1"/>
              <a:t>Buiksloterham</a:t>
            </a:r>
            <a:r>
              <a:rPr lang="nl-NL" dirty="0"/>
              <a:t> een circulair woningbouwproject. De gevel van het gebouw is zoveel mogelijk demontabel gemaakt, zodat materialen bij sloop eenvoudig te scheiden en te hergebruiken zijn. Zo is de gevel voorzien van een bekleding van houten latten in demontabele stalen kaders. De keuze daarvoor is gevallen op gebruikt </a:t>
            </a:r>
            <a:r>
              <a:rPr lang="nl-NL" dirty="0" err="1"/>
              <a:t>azobé</a:t>
            </a:r>
            <a:r>
              <a:rPr lang="nl-NL" dirty="0"/>
              <a:t>, omdat alleen van zichzelf </a:t>
            </a:r>
            <a:r>
              <a:rPr lang="nl-NL" dirty="0" err="1"/>
              <a:t>azobé</a:t>
            </a:r>
            <a:r>
              <a:rPr lang="nl-NL" dirty="0"/>
              <a:t> voldoet aan de vereiste brandklasse. Het gebruikte hout is afkomstig van oude damwanden, waar het mos en de algen er in sommige gevallen nog aan zitten.</a:t>
            </a:r>
            <a:endParaRPr lang="en-US" dirty="0"/>
          </a:p>
          <a:p>
            <a:endParaRPr lang="en-US" dirty="0"/>
          </a:p>
          <a:p>
            <a:r>
              <a:rPr lang="en-US" dirty="0" err="1"/>
              <a:t>Bestuudeer</a:t>
            </a:r>
            <a:r>
              <a:rPr lang="en-US" baseline="0" dirty="0"/>
              <a:t> de </a:t>
            </a:r>
            <a:r>
              <a:rPr lang="en-US" baseline="0" dirty="0" err="1"/>
              <a:t>volgende</a:t>
            </a:r>
            <a:r>
              <a:rPr lang="en-US" baseline="0" dirty="0"/>
              <a:t> </a:t>
            </a:r>
            <a:r>
              <a:rPr lang="en-US" baseline="0" dirty="0" err="1"/>
              <a:t>informatiebronnen</a:t>
            </a:r>
            <a:r>
              <a:rPr lang="en-US" baseline="0" dirty="0"/>
              <a:t> over het project </a:t>
            </a:r>
            <a:r>
              <a:rPr lang="en-US" baseline="0" dirty="0" err="1"/>
              <a:t>CiWoCo</a:t>
            </a:r>
            <a:r>
              <a:rPr lang="en-US" baseline="0" dirty="0"/>
              <a:t> Amsterdam:</a:t>
            </a:r>
            <a:endParaRPr lang="en-US" dirty="0"/>
          </a:p>
          <a:p>
            <a:pPr marL="166769" indent="-166769">
              <a:buFont typeface="Arial" panose="020B0604020202020204" pitchFamily="34" charset="0"/>
              <a:buChar char="•"/>
            </a:pPr>
            <a:r>
              <a:rPr lang="en-US" dirty="0"/>
              <a:t>http://www.gaaga.nl/projecten/ciwoco-amsterdam</a:t>
            </a:r>
          </a:p>
          <a:p>
            <a:pPr marL="166769" indent="-166769">
              <a:buFont typeface="Arial" panose="020B0604020202020204" pitchFamily="34" charset="0"/>
              <a:buChar char="•"/>
            </a:pPr>
            <a:r>
              <a:rPr lang="en-US" dirty="0"/>
              <a:t>https://daf9627eib4jq.cloudfront.net/app/uploads/2019/08/GAAGA_CiWoCo_1.0_ARC19039a0c20-73da-4dba-8b47-415af318ee42.pdf</a:t>
            </a:r>
          </a:p>
          <a:p>
            <a:pPr marL="166769" indent="-166769">
              <a:buFont typeface="Arial" panose="020B0604020202020204" pitchFamily="34" charset="0"/>
              <a:buChar char="•"/>
            </a:pPr>
            <a:r>
              <a:rPr lang="en-US" dirty="0"/>
              <a:t>https://www.bouwwereld.nl/bouwkennis/detail-van-de-dag/demontabele-gevelbekleding/</a:t>
            </a:r>
          </a:p>
          <a:p>
            <a:endParaRPr lang="en-US" dirty="0"/>
          </a:p>
        </p:txBody>
      </p:sp>
      <p:sp>
        <p:nvSpPr>
          <p:cNvPr id="4" name="Tijdelijke aanduiding voor dianummer 3"/>
          <p:cNvSpPr>
            <a:spLocks noGrp="1"/>
          </p:cNvSpPr>
          <p:nvPr>
            <p:ph type="sldNum" sz="quarter" idx="10"/>
          </p:nvPr>
        </p:nvSpPr>
        <p:spPr/>
        <p:txBody>
          <a:bodyPr/>
          <a:lstStyle/>
          <a:p>
            <a:fld id="{78FACC1F-386F-4E42-8E38-7BACBF493300}" type="slidenum">
              <a:rPr lang="nl-NL" smtClean="0"/>
              <a:t>8</a:t>
            </a:fld>
            <a:endParaRPr lang="nl-NL"/>
          </a:p>
        </p:txBody>
      </p:sp>
    </p:spTree>
    <p:extLst>
      <p:ext uri="{BB962C8B-B14F-4D97-AF65-F5344CB8AC3E}">
        <p14:creationId xmlns:p14="http://schemas.microsoft.com/office/powerpoint/2010/main" val="3304491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https://www.architectuur.nl/project/bilt-woning-utrecht-circulair-en-flexibel-bouwsysteem/</a:t>
            </a:r>
          </a:p>
          <a:p>
            <a:r>
              <a:rPr lang="nl-NL" dirty="0"/>
              <a:t>https://www.youtube.com/watch?v=JHXvB5HjOpQ</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9</a:t>
            </a:fld>
            <a:endParaRPr lang="nl-NL" dirty="0"/>
          </a:p>
        </p:txBody>
      </p:sp>
    </p:spTree>
    <p:extLst>
      <p:ext uri="{BB962C8B-B14F-4D97-AF65-F5344CB8AC3E}">
        <p14:creationId xmlns:p14="http://schemas.microsoft.com/office/powerpoint/2010/main" val="2328370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10</a:t>
            </a:fld>
            <a:endParaRPr lang="nl-NL" dirty="0"/>
          </a:p>
        </p:txBody>
      </p:sp>
    </p:spTree>
    <p:extLst>
      <p:ext uri="{BB962C8B-B14F-4D97-AF65-F5344CB8AC3E}">
        <p14:creationId xmlns:p14="http://schemas.microsoft.com/office/powerpoint/2010/main" val="3082569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https://www.bamb2020.eu/wp-content/uploads/2018/12/Reversible-Building-Design-guidelines-and-protocol.pdf</a:t>
            </a:r>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11</a:t>
            </a:fld>
            <a:endParaRPr lang="nl-NL" dirty="0"/>
          </a:p>
        </p:txBody>
      </p:sp>
    </p:spTree>
    <p:extLst>
      <p:ext uri="{BB962C8B-B14F-4D97-AF65-F5344CB8AC3E}">
        <p14:creationId xmlns:p14="http://schemas.microsoft.com/office/powerpoint/2010/main" val="25254210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D7590A-7949-4E29-B3C8-E38C2F9D402D}"/>
              </a:ext>
            </a:extLst>
          </p:cNvPr>
          <p:cNvSpPr>
            <a:spLocks noGrp="1"/>
          </p:cNvSpPr>
          <p:nvPr>
            <p:ph type="ctrTitle"/>
          </p:nvPr>
        </p:nvSpPr>
        <p:spPr>
          <a:xfrm>
            <a:off x="1524000" y="1122363"/>
            <a:ext cx="9144000" cy="2387600"/>
          </a:xfrm>
        </p:spPr>
        <p:txBody>
          <a:bodyPr anchor="b"/>
          <a:lstStyle>
            <a:lvl1pPr algn="ctr">
              <a:defRPr sz="6000">
                <a:solidFill>
                  <a:schemeClr val="accent6">
                    <a:lumMod val="75000"/>
                  </a:schemeClr>
                </a:solidFill>
              </a:defRPr>
            </a:lvl1pPr>
          </a:lstStyle>
          <a:p>
            <a:r>
              <a:rPr lang="nl-NL" dirty="0"/>
              <a:t>Klik om stijl te bewerken</a:t>
            </a:r>
          </a:p>
        </p:txBody>
      </p:sp>
      <p:sp>
        <p:nvSpPr>
          <p:cNvPr id="3" name="Ondertitel 2">
            <a:extLst>
              <a:ext uri="{FF2B5EF4-FFF2-40B4-BE49-F238E27FC236}">
                <a16:creationId xmlns:a16="http://schemas.microsoft.com/office/drawing/2014/main" id="{3B427545-5593-4AB5-A1E4-086290901F73}"/>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6">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C99216F5-694D-4260-86A5-5ED34EFB073C}"/>
              </a:ext>
            </a:extLst>
          </p:cNvPr>
          <p:cNvSpPr>
            <a:spLocks noGrp="1"/>
          </p:cNvSpPr>
          <p:nvPr>
            <p:ph type="dt" sz="half" idx="10"/>
          </p:nvPr>
        </p:nvSpPr>
        <p:spPr/>
        <p:txBody>
          <a:bodyPr/>
          <a:lstStyle/>
          <a:p>
            <a:fld id="{6534F8E9-F173-4554-8478-8B72E02BE2CE}" type="datetime1">
              <a:rPr lang="nl-NL" smtClean="0"/>
              <a:t>15-7-2020</a:t>
            </a:fld>
            <a:endParaRPr lang="nl-NL" dirty="0"/>
          </a:p>
        </p:txBody>
      </p:sp>
      <p:sp>
        <p:nvSpPr>
          <p:cNvPr id="5" name="Tijdelijke aanduiding voor voettekst 4">
            <a:extLst>
              <a:ext uri="{FF2B5EF4-FFF2-40B4-BE49-F238E27FC236}">
                <a16:creationId xmlns:a16="http://schemas.microsoft.com/office/drawing/2014/main" id="{1234DB73-6A0B-454C-9A5F-DB2CA2D7F80E}"/>
              </a:ext>
            </a:extLst>
          </p:cNvPr>
          <p:cNvSpPr>
            <a:spLocks noGrp="1"/>
          </p:cNvSpPr>
          <p:nvPr>
            <p:ph type="ftr" sz="quarter" idx="11"/>
          </p:nvPr>
        </p:nvSpPr>
        <p:spPr>
          <a:xfrm>
            <a:off x="4038600" y="6356350"/>
            <a:ext cx="4114800" cy="365125"/>
          </a:xfrm>
        </p:spPr>
        <p:txBody>
          <a:bodyPr/>
          <a:lstStyle/>
          <a:p>
            <a:r>
              <a:rPr lang="nl-NL" dirty="0"/>
              <a:t> </a:t>
            </a:r>
          </a:p>
        </p:txBody>
      </p:sp>
      <p:sp>
        <p:nvSpPr>
          <p:cNvPr id="6" name="Tijdelijke aanduiding voor dianummer 5">
            <a:extLst>
              <a:ext uri="{FF2B5EF4-FFF2-40B4-BE49-F238E27FC236}">
                <a16:creationId xmlns:a16="http://schemas.microsoft.com/office/drawing/2014/main" id="{7247C6BE-7085-4414-913B-91FEF51FE1B5}"/>
              </a:ext>
            </a:extLst>
          </p:cNvPr>
          <p:cNvSpPr>
            <a:spLocks noGrp="1"/>
          </p:cNvSpPr>
          <p:nvPr>
            <p:ph type="sldNum" sz="quarter" idx="12"/>
          </p:nvPr>
        </p:nvSpPr>
        <p:spPr/>
        <p:txBody>
          <a:bodyPr/>
          <a:lstStyle/>
          <a:p>
            <a:fld id="{993A4BE7-94F8-43D0-A956-A40AC5AB901E}" type="slidenum">
              <a:rPr lang="nl-NL" smtClean="0"/>
              <a:t>‹nr.›</a:t>
            </a:fld>
            <a:endParaRPr lang="nl-NL" dirty="0"/>
          </a:p>
        </p:txBody>
      </p:sp>
      <p:pic>
        <p:nvPicPr>
          <p:cNvPr id="8" name="Afbeelding 7">
            <a:extLst>
              <a:ext uri="{FF2B5EF4-FFF2-40B4-BE49-F238E27FC236}">
                <a16:creationId xmlns:a16="http://schemas.microsoft.com/office/drawing/2014/main" id="{8AD5759E-F8C7-4E94-98BC-219750BCD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1400" y="42512"/>
            <a:ext cx="5181600" cy="2067628"/>
          </a:xfrm>
          <a:prstGeom prst="rect">
            <a:avLst/>
          </a:prstGeom>
        </p:spPr>
      </p:pic>
    </p:spTree>
    <p:extLst>
      <p:ext uri="{BB962C8B-B14F-4D97-AF65-F5344CB8AC3E}">
        <p14:creationId xmlns:p14="http://schemas.microsoft.com/office/powerpoint/2010/main" val="415159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AD6855-023E-484C-8369-A0D69FC60A5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F7E32EC-2818-45EC-8E4E-04F50EE13CB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C31A543-9428-45A3-B668-6CE336F7314D}"/>
              </a:ext>
            </a:extLst>
          </p:cNvPr>
          <p:cNvSpPr>
            <a:spLocks noGrp="1"/>
          </p:cNvSpPr>
          <p:nvPr>
            <p:ph type="dt" sz="half" idx="10"/>
          </p:nvPr>
        </p:nvSpPr>
        <p:spPr/>
        <p:txBody>
          <a:bodyPr/>
          <a:lstStyle/>
          <a:p>
            <a:fld id="{B16E44E3-EB91-45D0-AD48-0DBE1A457954}" type="datetime1">
              <a:rPr lang="nl-NL" smtClean="0"/>
              <a:t>15-7-2020</a:t>
            </a:fld>
            <a:endParaRPr lang="nl-NL" dirty="0"/>
          </a:p>
        </p:txBody>
      </p:sp>
      <p:sp>
        <p:nvSpPr>
          <p:cNvPr id="5" name="Tijdelijke aanduiding voor voettekst 4">
            <a:extLst>
              <a:ext uri="{FF2B5EF4-FFF2-40B4-BE49-F238E27FC236}">
                <a16:creationId xmlns:a16="http://schemas.microsoft.com/office/drawing/2014/main" id="{A9334A90-0D3B-4462-AEF8-743C608FC813}"/>
              </a:ext>
            </a:extLst>
          </p:cNvPr>
          <p:cNvSpPr>
            <a:spLocks noGrp="1"/>
          </p:cNvSpPr>
          <p:nvPr>
            <p:ph type="ftr" sz="quarter" idx="11"/>
          </p:nvPr>
        </p:nvSpPr>
        <p:spPr/>
        <p:txBody>
          <a:bodyPr/>
          <a:lstStyle/>
          <a:p>
            <a:r>
              <a:rPr lang="nl-NL" dirty="0"/>
              <a:t> </a:t>
            </a:r>
          </a:p>
        </p:txBody>
      </p:sp>
      <p:sp>
        <p:nvSpPr>
          <p:cNvPr id="6" name="Tijdelijke aanduiding voor dianummer 5">
            <a:extLst>
              <a:ext uri="{FF2B5EF4-FFF2-40B4-BE49-F238E27FC236}">
                <a16:creationId xmlns:a16="http://schemas.microsoft.com/office/drawing/2014/main" id="{458CFDEB-5814-4BB0-BCE4-11230673C08B}"/>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3402484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0D1B9AC-5C04-4A4D-AD67-0C083E41D4C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38B44CD-0E22-4ABA-A530-B489AC6AA3F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21ACB80-3FEE-41B8-AEE6-C3FCB7F4721B}"/>
              </a:ext>
            </a:extLst>
          </p:cNvPr>
          <p:cNvSpPr>
            <a:spLocks noGrp="1"/>
          </p:cNvSpPr>
          <p:nvPr>
            <p:ph type="dt" sz="half" idx="10"/>
          </p:nvPr>
        </p:nvSpPr>
        <p:spPr/>
        <p:txBody>
          <a:bodyPr/>
          <a:lstStyle/>
          <a:p>
            <a:fld id="{C1A09200-A347-47DB-8028-245837EC853B}" type="datetime1">
              <a:rPr lang="nl-NL" smtClean="0"/>
              <a:t>15-7-2020</a:t>
            </a:fld>
            <a:endParaRPr lang="nl-NL" dirty="0"/>
          </a:p>
        </p:txBody>
      </p:sp>
      <p:sp>
        <p:nvSpPr>
          <p:cNvPr id="5" name="Tijdelijke aanduiding voor voettekst 4">
            <a:extLst>
              <a:ext uri="{FF2B5EF4-FFF2-40B4-BE49-F238E27FC236}">
                <a16:creationId xmlns:a16="http://schemas.microsoft.com/office/drawing/2014/main" id="{27EF8D4A-3240-4BCB-A619-586475A1AFEF}"/>
              </a:ext>
            </a:extLst>
          </p:cNvPr>
          <p:cNvSpPr>
            <a:spLocks noGrp="1"/>
          </p:cNvSpPr>
          <p:nvPr>
            <p:ph type="ftr" sz="quarter" idx="11"/>
          </p:nvPr>
        </p:nvSpPr>
        <p:spPr/>
        <p:txBody>
          <a:bodyPr/>
          <a:lstStyle/>
          <a:p>
            <a:r>
              <a:rPr lang="nl-NL" dirty="0"/>
              <a:t> </a:t>
            </a:r>
          </a:p>
        </p:txBody>
      </p:sp>
      <p:sp>
        <p:nvSpPr>
          <p:cNvPr id="6" name="Tijdelijke aanduiding voor dianummer 5">
            <a:extLst>
              <a:ext uri="{FF2B5EF4-FFF2-40B4-BE49-F238E27FC236}">
                <a16:creationId xmlns:a16="http://schemas.microsoft.com/office/drawing/2014/main" id="{5A24FC01-DC9A-4EFF-B714-442676F7EFCC}"/>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2208306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2"/>
          </p:nvPr>
        </p:nvSpPr>
        <p:spPr>
          <a:xfrm>
            <a:off x="910800" y="6598800"/>
            <a:ext cx="2743200" cy="179344"/>
          </a:xfrm>
          <a:prstGeom prst="rect">
            <a:avLst/>
          </a:prstGeom>
        </p:spPr>
        <p:txBody>
          <a:bodyPr vert="horz" wrap="square" lIns="0" tIns="0" rIns="0" bIns="0" rtlCol="0">
            <a:spAutoFit/>
          </a:bodyPr>
          <a:lstStyle>
            <a:lvl1pPr algn="l">
              <a:defRPr lang="nl-NL" sz="1100" i="1" smtClean="0">
                <a:solidFill>
                  <a:schemeClr val="tx2"/>
                </a:solidFill>
                <a:latin typeface="+mn-lt"/>
                <a:cs typeface="Arial"/>
              </a:defRPr>
            </a:lvl1pPr>
          </a:lstStyle>
          <a:p>
            <a:pPr marL="12700">
              <a:lnSpc>
                <a:spcPts val="1535"/>
              </a:lnSpc>
            </a:pPr>
            <a:fld id="{A01AEB8D-8241-4EB5-B67D-B5B1C508E42D}" type="datetime1">
              <a:rPr lang="nl-NL" smtClean="0"/>
              <a:t>15-7-2020</a:t>
            </a:fld>
            <a:endParaRPr lang="en-GB" dirty="0"/>
          </a:p>
        </p:txBody>
      </p:sp>
      <p:sp>
        <p:nvSpPr>
          <p:cNvPr id="8" name="Tijdelijke aanduiding voor voettekst 4"/>
          <p:cNvSpPr>
            <a:spLocks noGrp="1"/>
          </p:cNvSpPr>
          <p:nvPr>
            <p:ph type="ftr" sz="quarter" idx="3"/>
          </p:nvPr>
        </p:nvSpPr>
        <p:spPr>
          <a:xfrm>
            <a:off x="910800" y="6404400"/>
            <a:ext cx="4114800" cy="176395"/>
          </a:xfrm>
          <a:prstGeom prst="rect">
            <a:avLst/>
          </a:prstGeom>
        </p:spPr>
        <p:txBody>
          <a:bodyPr vert="horz" wrap="square" lIns="0" tIns="0" rIns="0" bIns="0" rtlCol="0">
            <a:spAutoFit/>
          </a:bodyPr>
          <a:lstStyle>
            <a:lvl1pPr algn="l">
              <a:defRPr lang="nl-NL" sz="1100" i="1">
                <a:solidFill>
                  <a:schemeClr val="tx2"/>
                </a:solidFill>
                <a:latin typeface="+mn-lt"/>
                <a:cs typeface="Arial"/>
              </a:defRPr>
            </a:lvl1pPr>
          </a:lstStyle>
          <a:p>
            <a:pPr marL="12700">
              <a:lnSpc>
                <a:spcPts val="1535"/>
              </a:lnSpc>
            </a:pPr>
            <a:endParaRPr lang="nl-NL" dirty="0"/>
          </a:p>
        </p:txBody>
      </p:sp>
      <p:sp>
        <p:nvSpPr>
          <p:cNvPr id="10" name="Tijdelijke aanduiding voor dianummer 15"/>
          <p:cNvSpPr>
            <a:spLocks noGrp="1"/>
          </p:cNvSpPr>
          <p:nvPr>
            <p:ph type="sldNum" sz="quarter" idx="4"/>
          </p:nvPr>
        </p:nvSpPr>
        <p:spPr>
          <a:xfrm>
            <a:off x="262800" y="6418800"/>
            <a:ext cx="574829" cy="166777"/>
          </a:xfrm>
          <a:prstGeom prst="rect">
            <a:avLst/>
          </a:prstGeom>
        </p:spPr>
        <p:txBody>
          <a:bodyPr vert="horz" wrap="square" lIns="0" tIns="0" rIns="0" bIns="0" rtlCol="0">
            <a:spAutoFit/>
          </a:bodyPr>
          <a:lstStyle>
            <a:lvl1pPr algn="r">
              <a:defRPr kumimoji="0" lang="nl-NL" sz="1050" b="0" i="0" u="none" strike="noStrike" cap="none" spc="0" normalizeH="0" baseline="0" smtClean="0">
                <a:ln>
                  <a:noFill/>
                </a:ln>
                <a:solidFill>
                  <a:schemeClr val="tx2"/>
                </a:solidFill>
                <a:effectLst/>
                <a:uLnTx/>
                <a:uFillTx/>
                <a:latin typeface="+mn-lt"/>
                <a:cs typeface="Arial"/>
              </a:defRPr>
            </a:lvl1pPr>
          </a:lstStyle>
          <a:p>
            <a:pPr marL="25400">
              <a:lnSpc>
                <a:spcPts val="1425"/>
              </a:lnSpc>
            </a:pPr>
            <a:fld id="{68BC35B1-DB37-4D69-B23B-4C9E9B475BB5}" type="slidenum">
              <a:rPr lang="en-GB" smtClean="0"/>
              <a:pPr marL="25400">
                <a:lnSpc>
                  <a:spcPts val="1425"/>
                </a:lnSpc>
              </a:pPr>
              <a:t>‹nr.›</a:t>
            </a:fld>
            <a:endParaRPr lang="en-GB" dirty="0"/>
          </a:p>
        </p:txBody>
      </p:sp>
      <p:sp>
        <p:nvSpPr>
          <p:cNvPr id="5" name="Content Placeholder 4"/>
          <p:cNvSpPr>
            <a:spLocks noGrp="1"/>
          </p:cNvSpPr>
          <p:nvPr>
            <p:ph sz="quarter" idx="10"/>
          </p:nvPr>
        </p:nvSpPr>
        <p:spPr>
          <a:xfrm>
            <a:off x="2865438" y="6507163"/>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82386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2"/>
          </p:nvPr>
        </p:nvSpPr>
        <p:spPr>
          <a:xfrm>
            <a:off x="910800" y="6598800"/>
            <a:ext cx="2743200" cy="179344"/>
          </a:xfrm>
          <a:prstGeom prst="rect">
            <a:avLst/>
          </a:prstGeom>
        </p:spPr>
        <p:txBody>
          <a:bodyPr vert="horz" wrap="square" lIns="0" tIns="0" rIns="0" bIns="0" rtlCol="0">
            <a:spAutoFit/>
          </a:bodyPr>
          <a:lstStyle>
            <a:lvl1pPr algn="l">
              <a:defRPr lang="nl-NL" sz="1100" i="1" smtClean="0">
                <a:solidFill>
                  <a:schemeClr val="tx2"/>
                </a:solidFill>
                <a:latin typeface="+mn-lt"/>
                <a:cs typeface="Arial"/>
              </a:defRPr>
            </a:lvl1pPr>
          </a:lstStyle>
          <a:p>
            <a:pPr marL="12700">
              <a:lnSpc>
                <a:spcPts val="1535"/>
              </a:lnSpc>
            </a:pPr>
            <a:fld id="{A01AEB8D-8241-4EB5-B67D-B5B1C508E42D}" type="datetime1">
              <a:rPr lang="nl-NL" smtClean="0"/>
              <a:t>15-7-2020</a:t>
            </a:fld>
            <a:endParaRPr lang="en-GB" dirty="0"/>
          </a:p>
        </p:txBody>
      </p:sp>
      <p:sp>
        <p:nvSpPr>
          <p:cNvPr id="8" name="Tijdelijke aanduiding voor voettekst 4"/>
          <p:cNvSpPr>
            <a:spLocks noGrp="1"/>
          </p:cNvSpPr>
          <p:nvPr>
            <p:ph type="ftr" sz="quarter" idx="3"/>
          </p:nvPr>
        </p:nvSpPr>
        <p:spPr>
          <a:xfrm>
            <a:off x="910800" y="6404400"/>
            <a:ext cx="4114800" cy="176395"/>
          </a:xfrm>
          <a:prstGeom prst="rect">
            <a:avLst/>
          </a:prstGeom>
        </p:spPr>
        <p:txBody>
          <a:bodyPr vert="horz" wrap="square" lIns="0" tIns="0" rIns="0" bIns="0" rtlCol="0">
            <a:spAutoFit/>
          </a:bodyPr>
          <a:lstStyle>
            <a:lvl1pPr algn="l">
              <a:defRPr lang="nl-NL" sz="1100" i="1">
                <a:solidFill>
                  <a:schemeClr val="tx2"/>
                </a:solidFill>
                <a:latin typeface="+mn-lt"/>
                <a:cs typeface="Arial"/>
              </a:defRPr>
            </a:lvl1pPr>
          </a:lstStyle>
          <a:p>
            <a:pPr marL="12700">
              <a:lnSpc>
                <a:spcPts val="1535"/>
              </a:lnSpc>
            </a:pPr>
            <a:endParaRPr lang="nl-NL" dirty="0"/>
          </a:p>
        </p:txBody>
      </p:sp>
      <p:sp>
        <p:nvSpPr>
          <p:cNvPr id="10" name="Tijdelijke aanduiding voor dianummer 15"/>
          <p:cNvSpPr>
            <a:spLocks noGrp="1"/>
          </p:cNvSpPr>
          <p:nvPr>
            <p:ph type="sldNum" sz="quarter" idx="4"/>
          </p:nvPr>
        </p:nvSpPr>
        <p:spPr>
          <a:xfrm>
            <a:off x="262800" y="6418800"/>
            <a:ext cx="574829" cy="166777"/>
          </a:xfrm>
          <a:prstGeom prst="rect">
            <a:avLst/>
          </a:prstGeom>
        </p:spPr>
        <p:txBody>
          <a:bodyPr vert="horz" wrap="square" lIns="0" tIns="0" rIns="0" bIns="0" rtlCol="0">
            <a:spAutoFit/>
          </a:bodyPr>
          <a:lstStyle>
            <a:lvl1pPr algn="r">
              <a:defRPr kumimoji="0" lang="nl-NL" sz="1050" b="0" i="0" u="none" strike="noStrike" cap="none" spc="0" normalizeH="0" baseline="0" smtClean="0">
                <a:ln>
                  <a:noFill/>
                </a:ln>
                <a:solidFill>
                  <a:schemeClr val="tx2"/>
                </a:solidFill>
                <a:effectLst/>
                <a:uLnTx/>
                <a:uFillTx/>
                <a:latin typeface="+mn-lt"/>
                <a:cs typeface="Arial"/>
              </a:defRPr>
            </a:lvl1pPr>
          </a:lstStyle>
          <a:p>
            <a:pPr marL="25400">
              <a:lnSpc>
                <a:spcPts val="1425"/>
              </a:lnSpc>
            </a:pPr>
            <a:fld id="{68BC35B1-DB37-4D69-B23B-4C9E9B475BB5}" type="slidenum">
              <a:rPr lang="en-GB" smtClean="0"/>
              <a:pPr marL="25400">
                <a:lnSpc>
                  <a:spcPts val="1425"/>
                </a:lnSpc>
              </a:pPr>
              <a:t>‹nr.›</a:t>
            </a:fld>
            <a:endParaRPr lang="en-GB" dirty="0"/>
          </a:p>
        </p:txBody>
      </p:sp>
      <p:sp>
        <p:nvSpPr>
          <p:cNvPr id="5" name="Content Placeholder 4"/>
          <p:cNvSpPr>
            <a:spLocks noGrp="1"/>
          </p:cNvSpPr>
          <p:nvPr>
            <p:ph sz="quarter" idx="10"/>
          </p:nvPr>
        </p:nvSpPr>
        <p:spPr>
          <a:xfrm>
            <a:off x="2865438" y="6507163"/>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82386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2"/>
          </p:nvPr>
        </p:nvSpPr>
        <p:spPr>
          <a:xfrm>
            <a:off x="910800" y="6598800"/>
            <a:ext cx="2743200" cy="179344"/>
          </a:xfrm>
          <a:prstGeom prst="rect">
            <a:avLst/>
          </a:prstGeom>
        </p:spPr>
        <p:txBody>
          <a:bodyPr vert="horz" wrap="square" lIns="0" tIns="0" rIns="0" bIns="0" rtlCol="0">
            <a:spAutoFit/>
          </a:bodyPr>
          <a:lstStyle>
            <a:lvl1pPr algn="l">
              <a:defRPr lang="nl-NL" sz="1100" i="1" smtClean="0">
                <a:solidFill>
                  <a:schemeClr val="tx2"/>
                </a:solidFill>
                <a:latin typeface="+mn-lt"/>
                <a:cs typeface="Arial"/>
              </a:defRPr>
            </a:lvl1pPr>
          </a:lstStyle>
          <a:p>
            <a:pPr marL="12700">
              <a:lnSpc>
                <a:spcPts val="1535"/>
              </a:lnSpc>
            </a:pPr>
            <a:fld id="{A01AEB8D-8241-4EB5-B67D-B5B1C508E42D}" type="datetime1">
              <a:rPr lang="nl-NL" smtClean="0"/>
              <a:t>15-7-2020</a:t>
            </a:fld>
            <a:endParaRPr lang="en-GB" dirty="0"/>
          </a:p>
        </p:txBody>
      </p:sp>
      <p:sp>
        <p:nvSpPr>
          <p:cNvPr id="8" name="Tijdelijke aanduiding voor voettekst 4"/>
          <p:cNvSpPr>
            <a:spLocks noGrp="1"/>
          </p:cNvSpPr>
          <p:nvPr>
            <p:ph type="ftr" sz="quarter" idx="3"/>
          </p:nvPr>
        </p:nvSpPr>
        <p:spPr>
          <a:xfrm>
            <a:off x="910800" y="6404400"/>
            <a:ext cx="4114800" cy="176395"/>
          </a:xfrm>
          <a:prstGeom prst="rect">
            <a:avLst/>
          </a:prstGeom>
        </p:spPr>
        <p:txBody>
          <a:bodyPr vert="horz" wrap="square" lIns="0" tIns="0" rIns="0" bIns="0" rtlCol="0">
            <a:spAutoFit/>
          </a:bodyPr>
          <a:lstStyle>
            <a:lvl1pPr algn="l">
              <a:defRPr lang="nl-NL" sz="1100" i="1">
                <a:solidFill>
                  <a:schemeClr val="tx2"/>
                </a:solidFill>
                <a:latin typeface="+mn-lt"/>
                <a:cs typeface="Arial"/>
              </a:defRPr>
            </a:lvl1pPr>
          </a:lstStyle>
          <a:p>
            <a:pPr marL="12700">
              <a:lnSpc>
                <a:spcPts val="1535"/>
              </a:lnSpc>
            </a:pPr>
            <a:endParaRPr lang="nl-NL" dirty="0"/>
          </a:p>
        </p:txBody>
      </p:sp>
      <p:sp>
        <p:nvSpPr>
          <p:cNvPr id="10" name="Tijdelijke aanduiding voor dianummer 15"/>
          <p:cNvSpPr>
            <a:spLocks noGrp="1"/>
          </p:cNvSpPr>
          <p:nvPr>
            <p:ph type="sldNum" sz="quarter" idx="4"/>
          </p:nvPr>
        </p:nvSpPr>
        <p:spPr>
          <a:xfrm>
            <a:off x="262800" y="6418800"/>
            <a:ext cx="574829" cy="166777"/>
          </a:xfrm>
          <a:prstGeom prst="rect">
            <a:avLst/>
          </a:prstGeom>
        </p:spPr>
        <p:txBody>
          <a:bodyPr vert="horz" wrap="square" lIns="0" tIns="0" rIns="0" bIns="0" rtlCol="0">
            <a:spAutoFit/>
          </a:bodyPr>
          <a:lstStyle>
            <a:lvl1pPr algn="r">
              <a:defRPr kumimoji="0" lang="nl-NL" sz="1050" b="0" i="0" u="none" strike="noStrike" cap="none" spc="0" normalizeH="0" baseline="0" smtClean="0">
                <a:ln>
                  <a:noFill/>
                </a:ln>
                <a:solidFill>
                  <a:schemeClr val="tx2"/>
                </a:solidFill>
                <a:effectLst/>
                <a:uLnTx/>
                <a:uFillTx/>
                <a:latin typeface="+mn-lt"/>
                <a:cs typeface="Arial"/>
              </a:defRPr>
            </a:lvl1pPr>
          </a:lstStyle>
          <a:p>
            <a:pPr marL="25400">
              <a:lnSpc>
                <a:spcPts val="1425"/>
              </a:lnSpc>
            </a:pPr>
            <a:fld id="{68BC35B1-DB37-4D69-B23B-4C9E9B475BB5}" type="slidenum">
              <a:rPr lang="en-GB" smtClean="0"/>
              <a:pPr marL="25400">
                <a:lnSpc>
                  <a:spcPts val="1425"/>
                </a:lnSpc>
              </a:pPr>
              <a:t>‹nr.›</a:t>
            </a:fld>
            <a:endParaRPr lang="en-GB" dirty="0"/>
          </a:p>
        </p:txBody>
      </p:sp>
      <p:sp>
        <p:nvSpPr>
          <p:cNvPr id="5" name="Content Placeholder 4"/>
          <p:cNvSpPr>
            <a:spLocks noGrp="1"/>
          </p:cNvSpPr>
          <p:nvPr>
            <p:ph sz="quarter" idx="10"/>
          </p:nvPr>
        </p:nvSpPr>
        <p:spPr>
          <a:xfrm>
            <a:off x="2865438" y="6507163"/>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82386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2"/>
          </p:nvPr>
        </p:nvSpPr>
        <p:spPr>
          <a:xfrm>
            <a:off x="910800" y="6598800"/>
            <a:ext cx="2743200" cy="179344"/>
          </a:xfrm>
          <a:prstGeom prst="rect">
            <a:avLst/>
          </a:prstGeom>
        </p:spPr>
        <p:txBody>
          <a:bodyPr vert="horz" wrap="square" lIns="0" tIns="0" rIns="0" bIns="0" rtlCol="0">
            <a:spAutoFit/>
          </a:bodyPr>
          <a:lstStyle>
            <a:lvl1pPr algn="l">
              <a:defRPr lang="nl-NL" sz="1100" i="1" smtClean="0">
                <a:solidFill>
                  <a:schemeClr val="tx2"/>
                </a:solidFill>
                <a:latin typeface="+mn-lt"/>
                <a:cs typeface="Arial"/>
              </a:defRPr>
            </a:lvl1pPr>
          </a:lstStyle>
          <a:p>
            <a:pPr marL="12700">
              <a:lnSpc>
                <a:spcPts val="1535"/>
              </a:lnSpc>
            </a:pPr>
            <a:fld id="{A01AEB8D-8241-4EB5-B67D-B5B1C508E42D}" type="datetime1">
              <a:rPr lang="nl-NL" smtClean="0"/>
              <a:t>15-7-2020</a:t>
            </a:fld>
            <a:endParaRPr lang="en-GB" dirty="0"/>
          </a:p>
        </p:txBody>
      </p:sp>
      <p:sp>
        <p:nvSpPr>
          <p:cNvPr id="8" name="Tijdelijke aanduiding voor voettekst 4"/>
          <p:cNvSpPr>
            <a:spLocks noGrp="1"/>
          </p:cNvSpPr>
          <p:nvPr>
            <p:ph type="ftr" sz="quarter" idx="3"/>
          </p:nvPr>
        </p:nvSpPr>
        <p:spPr>
          <a:xfrm>
            <a:off x="910800" y="6404400"/>
            <a:ext cx="4114800" cy="176395"/>
          </a:xfrm>
          <a:prstGeom prst="rect">
            <a:avLst/>
          </a:prstGeom>
        </p:spPr>
        <p:txBody>
          <a:bodyPr vert="horz" wrap="square" lIns="0" tIns="0" rIns="0" bIns="0" rtlCol="0">
            <a:spAutoFit/>
          </a:bodyPr>
          <a:lstStyle>
            <a:lvl1pPr algn="l">
              <a:defRPr lang="nl-NL" sz="1100" i="1">
                <a:solidFill>
                  <a:schemeClr val="tx2"/>
                </a:solidFill>
                <a:latin typeface="+mn-lt"/>
                <a:cs typeface="Arial"/>
              </a:defRPr>
            </a:lvl1pPr>
          </a:lstStyle>
          <a:p>
            <a:pPr marL="12700">
              <a:lnSpc>
                <a:spcPts val="1535"/>
              </a:lnSpc>
            </a:pPr>
            <a:endParaRPr lang="nl-NL" dirty="0"/>
          </a:p>
        </p:txBody>
      </p:sp>
      <p:sp>
        <p:nvSpPr>
          <p:cNvPr id="10" name="Tijdelijke aanduiding voor dianummer 15"/>
          <p:cNvSpPr>
            <a:spLocks noGrp="1"/>
          </p:cNvSpPr>
          <p:nvPr>
            <p:ph type="sldNum" sz="quarter" idx="4"/>
          </p:nvPr>
        </p:nvSpPr>
        <p:spPr>
          <a:xfrm>
            <a:off x="262800" y="6418800"/>
            <a:ext cx="574829" cy="166777"/>
          </a:xfrm>
          <a:prstGeom prst="rect">
            <a:avLst/>
          </a:prstGeom>
        </p:spPr>
        <p:txBody>
          <a:bodyPr vert="horz" wrap="square" lIns="0" tIns="0" rIns="0" bIns="0" rtlCol="0">
            <a:spAutoFit/>
          </a:bodyPr>
          <a:lstStyle>
            <a:lvl1pPr algn="r">
              <a:defRPr kumimoji="0" lang="nl-NL" sz="1050" b="0" i="0" u="none" strike="noStrike" cap="none" spc="0" normalizeH="0" baseline="0" smtClean="0">
                <a:ln>
                  <a:noFill/>
                </a:ln>
                <a:solidFill>
                  <a:schemeClr val="tx2"/>
                </a:solidFill>
                <a:effectLst/>
                <a:uLnTx/>
                <a:uFillTx/>
                <a:latin typeface="+mn-lt"/>
                <a:cs typeface="Arial"/>
              </a:defRPr>
            </a:lvl1pPr>
          </a:lstStyle>
          <a:p>
            <a:pPr marL="25400">
              <a:lnSpc>
                <a:spcPts val="1425"/>
              </a:lnSpc>
            </a:pPr>
            <a:fld id="{68BC35B1-DB37-4D69-B23B-4C9E9B475BB5}" type="slidenum">
              <a:rPr lang="en-GB" smtClean="0"/>
              <a:pPr marL="25400">
                <a:lnSpc>
                  <a:spcPts val="1425"/>
                </a:lnSpc>
              </a:pPr>
              <a:t>‹nr.›</a:t>
            </a:fld>
            <a:endParaRPr lang="en-GB" dirty="0"/>
          </a:p>
        </p:txBody>
      </p:sp>
    </p:spTree>
    <p:extLst>
      <p:ext uri="{BB962C8B-B14F-4D97-AF65-F5344CB8AC3E}">
        <p14:creationId xmlns:p14="http://schemas.microsoft.com/office/powerpoint/2010/main" val="268286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C29F5B-6D95-4B06-A70D-5836DB3CAA26}"/>
              </a:ext>
            </a:extLst>
          </p:cNvPr>
          <p:cNvSpPr>
            <a:spLocks noGrp="1"/>
          </p:cNvSpPr>
          <p:nvPr>
            <p:ph type="title"/>
          </p:nvPr>
        </p:nvSpPr>
        <p:spPr>
          <a:xfrm>
            <a:off x="838200" y="365126"/>
            <a:ext cx="10515600" cy="789420"/>
          </a:xfrm>
        </p:spPr>
        <p:txBody>
          <a:bodyPr>
            <a:normAutofit/>
          </a:bodyPr>
          <a:lstStyle>
            <a:lvl1pPr>
              <a:defRPr sz="3200">
                <a:solidFill>
                  <a:schemeClr val="accent6">
                    <a:lumMod val="75000"/>
                  </a:schemeClr>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24933ED0-3DF6-4868-A200-655C15DBAD0E}"/>
              </a:ext>
            </a:extLst>
          </p:cNvPr>
          <p:cNvSpPr>
            <a:spLocks noGrp="1"/>
          </p:cNvSpPr>
          <p:nvPr>
            <p:ph idx="1"/>
          </p:nvPr>
        </p:nvSpPr>
        <p:spPr>
          <a:xfrm>
            <a:off x="838200" y="1311564"/>
            <a:ext cx="10515600" cy="4865399"/>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A43372DD-C44F-45B2-B0DA-20EC65D72B23}"/>
              </a:ext>
            </a:extLst>
          </p:cNvPr>
          <p:cNvSpPr>
            <a:spLocks noGrp="1"/>
          </p:cNvSpPr>
          <p:nvPr>
            <p:ph type="dt" sz="half" idx="10"/>
          </p:nvPr>
        </p:nvSpPr>
        <p:spPr/>
        <p:txBody>
          <a:bodyPr/>
          <a:lstStyle/>
          <a:p>
            <a:fld id="{2945FCF7-21BB-4AAF-93BF-CD155A5646D6}" type="datetime1">
              <a:rPr lang="nl-NL" smtClean="0"/>
              <a:t>15-7-2020</a:t>
            </a:fld>
            <a:endParaRPr lang="nl-NL" dirty="0"/>
          </a:p>
        </p:txBody>
      </p:sp>
      <p:sp>
        <p:nvSpPr>
          <p:cNvPr id="5" name="Tijdelijke aanduiding voor voettekst 4">
            <a:extLst>
              <a:ext uri="{FF2B5EF4-FFF2-40B4-BE49-F238E27FC236}">
                <a16:creationId xmlns:a16="http://schemas.microsoft.com/office/drawing/2014/main" id="{DE36480D-5C79-487D-BAB4-62D58F7A76B4}"/>
              </a:ext>
            </a:extLst>
          </p:cNvPr>
          <p:cNvSpPr>
            <a:spLocks noGrp="1"/>
          </p:cNvSpPr>
          <p:nvPr>
            <p:ph type="ftr" sz="quarter" idx="11"/>
          </p:nvPr>
        </p:nvSpPr>
        <p:spPr>
          <a:xfrm>
            <a:off x="4038600" y="6356350"/>
            <a:ext cx="4114800" cy="365125"/>
          </a:xfrm>
        </p:spPr>
        <p:txBody>
          <a:bodyPr/>
          <a:lstStyle>
            <a:lvl1pPr>
              <a:defRPr sz="1400" b="1"/>
            </a:lvl1pPr>
          </a:lstStyle>
          <a:p>
            <a:r>
              <a:rPr lang="nl-NL" dirty="0"/>
              <a:t> </a:t>
            </a:r>
          </a:p>
        </p:txBody>
      </p:sp>
      <p:sp>
        <p:nvSpPr>
          <p:cNvPr id="6" name="Tijdelijke aanduiding voor dianummer 5">
            <a:extLst>
              <a:ext uri="{FF2B5EF4-FFF2-40B4-BE49-F238E27FC236}">
                <a16:creationId xmlns:a16="http://schemas.microsoft.com/office/drawing/2014/main" id="{193DE54C-0710-4BC9-A186-6ADC18A3B40A}"/>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4091022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92DC52-72D3-477D-B6F0-46F2C047027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255089E-EA90-446D-B465-55F0E1DFC8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307FE38-ED8F-41CF-AAF8-A638FD7F5849}"/>
              </a:ext>
            </a:extLst>
          </p:cNvPr>
          <p:cNvSpPr>
            <a:spLocks noGrp="1"/>
          </p:cNvSpPr>
          <p:nvPr>
            <p:ph type="dt" sz="half" idx="10"/>
          </p:nvPr>
        </p:nvSpPr>
        <p:spPr/>
        <p:txBody>
          <a:bodyPr/>
          <a:lstStyle/>
          <a:p>
            <a:fld id="{9B2000CC-3872-45D8-B504-CA9ABF011A0A}" type="datetime1">
              <a:rPr lang="nl-NL" smtClean="0"/>
              <a:t>15-7-2020</a:t>
            </a:fld>
            <a:endParaRPr lang="nl-NL" dirty="0"/>
          </a:p>
        </p:txBody>
      </p:sp>
      <p:sp>
        <p:nvSpPr>
          <p:cNvPr id="5" name="Tijdelijke aanduiding voor voettekst 4">
            <a:extLst>
              <a:ext uri="{FF2B5EF4-FFF2-40B4-BE49-F238E27FC236}">
                <a16:creationId xmlns:a16="http://schemas.microsoft.com/office/drawing/2014/main" id="{7DA6304F-3211-4B11-B24D-60ED5681BE1C}"/>
              </a:ext>
            </a:extLst>
          </p:cNvPr>
          <p:cNvSpPr>
            <a:spLocks noGrp="1"/>
          </p:cNvSpPr>
          <p:nvPr>
            <p:ph type="ftr" sz="quarter" idx="11"/>
          </p:nvPr>
        </p:nvSpPr>
        <p:spPr/>
        <p:txBody>
          <a:bodyPr/>
          <a:lstStyle/>
          <a:p>
            <a:r>
              <a:rPr lang="nl-NL" dirty="0"/>
              <a:t> </a:t>
            </a:r>
          </a:p>
        </p:txBody>
      </p:sp>
      <p:sp>
        <p:nvSpPr>
          <p:cNvPr id="6" name="Tijdelijke aanduiding voor dianummer 5">
            <a:extLst>
              <a:ext uri="{FF2B5EF4-FFF2-40B4-BE49-F238E27FC236}">
                <a16:creationId xmlns:a16="http://schemas.microsoft.com/office/drawing/2014/main" id="{0C82FC41-6C11-44C5-82E4-0012E27326BF}"/>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1029820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95D6B-B6A7-4458-8697-19DFA764986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43AF605-F9F2-4709-96E2-75E80C6ED74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A75672C-BA67-470F-96C9-D883272155A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57EDC23-0976-4273-A507-7C285E84425B}"/>
              </a:ext>
            </a:extLst>
          </p:cNvPr>
          <p:cNvSpPr>
            <a:spLocks noGrp="1"/>
          </p:cNvSpPr>
          <p:nvPr>
            <p:ph type="dt" sz="half" idx="10"/>
          </p:nvPr>
        </p:nvSpPr>
        <p:spPr/>
        <p:txBody>
          <a:bodyPr/>
          <a:lstStyle/>
          <a:p>
            <a:fld id="{E225F76F-CA0A-4914-8828-8E61BFB0196C}" type="datetime1">
              <a:rPr lang="nl-NL" smtClean="0"/>
              <a:t>15-7-2020</a:t>
            </a:fld>
            <a:endParaRPr lang="nl-NL" dirty="0"/>
          </a:p>
        </p:txBody>
      </p:sp>
      <p:sp>
        <p:nvSpPr>
          <p:cNvPr id="6" name="Tijdelijke aanduiding voor voettekst 5">
            <a:extLst>
              <a:ext uri="{FF2B5EF4-FFF2-40B4-BE49-F238E27FC236}">
                <a16:creationId xmlns:a16="http://schemas.microsoft.com/office/drawing/2014/main" id="{048E15CF-9320-4D42-A221-31D7E571AE6F}"/>
              </a:ext>
            </a:extLst>
          </p:cNvPr>
          <p:cNvSpPr>
            <a:spLocks noGrp="1"/>
          </p:cNvSpPr>
          <p:nvPr>
            <p:ph type="ftr" sz="quarter" idx="11"/>
          </p:nvPr>
        </p:nvSpPr>
        <p:spPr/>
        <p:txBody>
          <a:bodyPr/>
          <a:lstStyle/>
          <a:p>
            <a:r>
              <a:rPr lang="nl-NL" dirty="0"/>
              <a:t> </a:t>
            </a:r>
          </a:p>
        </p:txBody>
      </p:sp>
      <p:sp>
        <p:nvSpPr>
          <p:cNvPr id="7" name="Tijdelijke aanduiding voor dianummer 6">
            <a:extLst>
              <a:ext uri="{FF2B5EF4-FFF2-40B4-BE49-F238E27FC236}">
                <a16:creationId xmlns:a16="http://schemas.microsoft.com/office/drawing/2014/main" id="{EF060648-B935-4C3B-AAA8-4BCFEF5504E4}"/>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4268900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A4DB83-98AF-45B2-98F3-DC2F22637CC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E672238-334C-4096-AEE8-135591DEB0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02651D7-D5A6-43F2-B422-9219127B998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A690C4B-5A15-43AA-939D-AD6C91AD32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DE612D8-B140-4F5E-85B7-9D44A2B1B1C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B57BEDD-50F3-46BF-B917-4BAF7CD72809}"/>
              </a:ext>
            </a:extLst>
          </p:cNvPr>
          <p:cNvSpPr>
            <a:spLocks noGrp="1"/>
          </p:cNvSpPr>
          <p:nvPr>
            <p:ph type="dt" sz="half" idx="10"/>
          </p:nvPr>
        </p:nvSpPr>
        <p:spPr/>
        <p:txBody>
          <a:bodyPr/>
          <a:lstStyle/>
          <a:p>
            <a:fld id="{E13DD047-A8EF-47A3-BC9A-7C3A1AD6D5F6}" type="datetime1">
              <a:rPr lang="nl-NL" smtClean="0"/>
              <a:t>15-7-2020</a:t>
            </a:fld>
            <a:endParaRPr lang="nl-NL" dirty="0"/>
          </a:p>
        </p:txBody>
      </p:sp>
      <p:sp>
        <p:nvSpPr>
          <p:cNvPr id="8" name="Tijdelijke aanduiding voor voettekst 7">
            <a:extLst>
              <a:ext uri="{FF2B5EF4-FFF2-40B4-BE49-F238E27FC236}">
                <a16:creationId xmlns:a16="http://schemas.microsoft.com/office/drawing/2014/main" id="{69C99928-28ED-4523-8F55-0E5BC2DAE9E0}"/>
              </a:ext>
            </a:extLst>
          </p:cNvPr>
          <p:cNvSpPr>
            <a:spLocks noGrp="1"/>
          </p:cNvSpPr>
          <p:nvPr>
            <p:ph type="ftr" sz="quarter" idx="11"/>
          </p:nvPr>
        </p:nvSpPr>
        <p:spPr/>
        <p:txBody>
          <a:bodyPr/>
          <a:lstStyle/>
          <a:p>
            <a:r>
              <a:rPr lang="nl-NL" dirty="0"/>
              <a:t> </a:t>
            </a:r>
          </a:p>
        </p:txBody>
      </p:sp>
      <p:sp>
        <p:nvSpPr>
          <p:cNvPr id="9" name="Tijdelijke aanduiding voor dianummer 8">
            <a:extLst>
              <a:ext uri="{FF2B5EF4-FFF2-40B4-BE49-F238E27FC236}">
                <a16:creationId xmlns:a16="http://schemas.microsoft.com/office/drawing/2014/main" id="{3780A58C-0ABC-4E03-9865-4E677A5DD41F}"/>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482338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6D483-B28B-4E6D-9BB3-685743B25D5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359D373-E80A-47D3-85EC-1D6279ECAF58}"/>
              </a:ext>
            </a:extLst>
          </p:cNvPr>
          <p:cNvSpPr>
            <a:spLocks noGrp="1"/>
          </p:cNvSpPr>
          <p:nvPr>
            <p:ph type="dt" sz="half" idx="10"/>
          </p:nvPr>
        </p:nvSpPr>
        <p:spPr/>
        <p:txBody>
          <a:bodyPr/>
          <a:lstStyle/>
          <a:p>
            <a:fld id="{B6338A21-32D0-4B79-B8E5-5FA65F16E1B4}" type="datetime1">
              <a:rPr lang="nl-NL" smtClean="0"/>
              <a:t>15-7-2020</a:t>
            </a:fld>
            <a:endParaRPr lang="nl-NL" dirty="0"/>
          </a:p>
        </p:txBody>
      </p:sp>
      <p:sp>
        <p:nvSpPr>
          <p:cNvPr id="4" name="Tijdelijke aanduiding voor voettekst 3">
            <a:extLst>
              <a:ext uri="{FF2B5EF4-FFF2-40B4-BE49-F238E27FC236}">
                <a16:creationId xmlns:a16="http://schemas.microsoft.com/office/drawing/2014/main" id="{5A83174F-1317-4CDF-AC52-D448DDE21188}"/>
              </a:ext>
            </a:extLst>
          </p:cNvPr>
          <p:cNvSpPr>
            <a:spLocks noGrp="1"/>
          </p:cNvSpPr>
          <p:nvPr>
            <p:ph type="ftr" sz="quarter" idx="11"/>
          </p:nvPr>
        </p:nvSpPr>
        <p:spPr/>
        <p:txBody>
          <a:bodyPr/>
          <a:lstStyle/>
          <a:p>
            <a:r>
              <a:rPr lang="nl-NL" dirty="0"/>
              <a:t> </a:t>
            </a:r>
          </a:p>
        </p:txBody>
      </p:sp>
      <p:sp>
        <p:nvSpPr>
          <p:cNvPr id="5" name="Tijdelijke aanduiding voor dianummer 4">
            <a:extLst>
              <a:ext uri="{FF2B5EF4-FFF2-40B4-BE49-F238E27FC236}">
                <a16:creationId xmlns:a16="http://schemas.microsoft.com/office/drawing/2014/main" id="{A224605D-6887-4182-A633-4DC04FAD1D23}"/>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1150194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AC47318-B58C-41B2-90C5-1696A0EA20F6}"/>
              </a:ext>
            </a:extLst>
          </p:cNvPr>
          <p:cNvSpPr>
            <a:spLocks noGrp="1"/>
          </p:cNvSpPr>
          <p:nvPr>
            <p:ph type="dt" sz="half" idx="10"/>
          </p:nvPr>
        </p:nvSpPr>
        <p:spPr/>
        <p:txBody>
          <a:bodyPr/>
          <a:lstStyle/>
          <a:p>
            <a:fld id="{8143455E-2156-4666-80BA-7DB2E415C25A}" type="datetime1">
              <a:rPr lang="nl-NL" smtClean="0"/>
              <a:t>15-7-2020</a:t>
            </a:fld>
            <a:endParaRPr lang="nl-NL" dirty="0"/>
          </a:p>
        </p:txBody>
      </p:sp>
      <p:sp>
        <p:nvSpPr>
          <p:cNvPr id="3" name="Tijdelijke aanduiding voor voettekst 2">
            <a:extLst>
              <a:ext uri="{FF2B5EF4-FFF2-40B4-BE49-F238E27FC236}">
                <a16:creationId xmlns:a16="http://schemas.microsoft.com/office/drawing/2014/main" id="{A494D748-1D55-4B7F-BA2B-8DCFAB90952A}"/>
              </a:ext>
            </a:extLst>
          </p:cNvPr>
          <p:cNvSpPr>
            <a:spLocks noGrp="1"/>
          </p:cNvSpPr>
          <p:nvPr>
            <p:ph type="ftr" sz="quarter" idx="11"/>
          </p:nvPr>
        </p:nvSpPr>
        <p:spPr/>
        <p:txBody>
          <a:bodyPr/>
          <a:lstStyle/>
          <a:p>
            <a:r>
              <a:rPr lang="nl-NL" dirty="0"/>
              <a:t> </a:t>
            </a:r>
          </a:p>
        </p:txBody>
      </p:sp>
      <p:sp>
        <p:nvSpPr>
          <p:cNvPr id="4" name="Tijdelijke aanduiding voor dianummer 3">
            <a:extLst>
              <a:ext uri="{FF2B5EF4-FFF2-40B4-BE49-F238E27FC236}">
                <a16:creationId xmlns:a16="http://schemas.microsoft.com/office/drawing/2014/main" id="{093FBAE1-A262-41A5-8C54-1F8B588D6676}"/>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24105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EEF53A-43E9-4187-AD18-4B99EA3DFF9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C62D63D-454D-4E23-B2E1-2FD6F67C8A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A9C9224-C920-474A-8F86-74E61409B9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A072ED6-BAF4-4CE8-9D24-3B55138DA37B}"/>
              </a:ext>
            </a:extLst>
          </p:cNvPr>
          <p:cNvSpPr>
            <a:spLocks noGrp="1"/>
          </p:cNvSpPr>
          <p:nvPr>
            <p:ph type="dt" sz="half" idx="10"/>
          </p:nvPr>
        </p:nvSpPr>
        <p:spPr/>
        <p:txBody>
          <a:bodyPr/>
          <a:lstStyle/>
          <a:p>
            <a:fld id="{CA34CACB-1ABC-415C-A25B-DB245849CF30}" type="datetime1">
              <a:rPr lang="nl-NL" smtClean="0"/>
              <a:t>15-7-2020</a:t>
            </a:fld>
            <a:endParaRPr lang="nl-NL" dirty="0"/>
          </a:p>
        </p:txBody>
      </p:sp>
      <p:sp>
        <p:nvSpPr>
          <p:cNvPr id="6" name="Tijdelijke aanduiding voor voettekst 5">
            <a:extLst>
              <a:ext uri="{FF2B5EF4-FFF2-40B4-BE49-F238E27FC236}">
                <a16:creationId xmlns:a16="http://schemas.microsoft.com/office/drawing/2014/main" id="{3776F5CB-4F09-4A8F-B671-2186308D51AC}"/>
              </a:ext>
            </a:extLst>
          </p:cNvPr>
          <p:cNvSpPr>
            <a:spLocks noGrp="1"/>
          </p:cNvSpPr>
          <p:nvPr>
            <p:ph type="ftr" sz="quarter" idx="11"/>
          </p:nvPr>
        </p:nvSpPr>
        <p:spPr/>
        <p:txBody>
          <a:bodyPr/>
          <a:lstStyle/>
          <a:p>
            <a:r>
              <a:rPr lang="nl-NL" dirty="0"/>
              <a:t> </a:t>
            </a:r>
          </a:p>
        </p:txBody>
      </p:sp>
      <p:sp>
        <p:nvSpPr>
          <p:cNvPr id="7" name="Tijdelijke aanduiding voor dianummer 6">
            <a:extLst>
              <a:ext uri="{FF2B5EF4-FFF2-40B4-BE49-F238E27FC236}">
                <a16:creationId xmlns:a16="http://schemas.microsoft.com/office/drawing/2014/main" id="{47C70829-EBC0-4823-886A-6F489505917E}"/>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3068268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B1E0D-71B0-4C43-AD24-2BF47CBD676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9A632A8-7DD0-43FE-BCE8-06618CDB0E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a:extLst>
              <a:ext uri="{FF2B5EF4-FFF2-40B4-BE49-F238E27FC236}">
                <a16:creationId xmlns:a16="http://schemas.microsoft.com/office/drawing/2014/main" id="{D343EDB6-1E17-45DD-919E-C0B6CB794F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0F01465-2F98-4460-BD61-3A9B0797ABEE}"/>
              </a:ext>
            </a:extLst>
          </p:cNvPr>
          <p:cNvSpPr>
            <a:spLocks noGrp="1"/>
          </p:cNvSpPr>
          <p:nvPr>
            <p:ph type="dt" sz="half" idx="10"/>
          </p:nvPr>
        </p:nvSpPr>
        <p:spPr/>
        <p:txBody>
          <a:bodyPr/>
          <a:lstStyle/>
          <a:p>
            <a:fld id="{E61B81CA-FD89-44CC-88FA-A8AD281D6F53}" type="datetime1">
              <a:rPr lang="nl-NL" smtClean="0"/>
              <a:t>15-7-2020</a:t>
            </a:fld>
            <a:endParaRPr lang="nl-NL" dirty="0"/>
          </a:p>
        </p:txBody>
      </p:sp>
      <p:sp>
        <p:nvSpPr>
          <p:cNvPr id="6" name="Tijdelijke aanduiding voor voettekst 5">
            <a:extLst>
              <a:ext uri="{FF2B5EF4-FFF2-40B4-BE49-F238E27FC236}">
                <a16:creationId xmlns:a16="http://schemas.microsoft.com/office/drawing/2014/main" id="{E89B60CC-3729-4CE1-A9AE-7D88330DAD51}"/>
              </a:ext>
            </a:extLst>
          </p:cNvPr>
          <p:cNvSpPr>
            <a:spLocks noGrp="1"/>
          </p:cNvSpPr>
          <p:nvPr>
            <p:ph type="ftr" sz="quarter" idx="11"/>
          </p:nvPr>
        </p:nvSpPr>
        <p:spPr/>
        <p:txBody>
          <a:bodyPr/>
          <a:lstStyle/>
          <a:p>
            <a:r>
              <a:rPr lang="nl-NL" dirty="0"/>
              <a:t> </a:t>
            </a:r>
          </a:p>
        </p:txBody>
      </p:sp>
      <p:sp>
        <p:nvSpPr>
          <p:cNvPr id="7" name="Tijdelijke aanduiding voor dianummer 6">
            <a:extLst>
              <a:ext uri="{FF2B5EF4-FFF2-40B4-BE49-F238E27FC236}">
                <a16:creationId xmlns:a16="http://schemas.microsoft.com/office/drawing/2014/main" id="{45434220-CA7D-4EEE-A6A1-A9F8148E2848}"/>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1546738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C29D0F46-93E3-4CB6-B92B-FB77B252AE04}"/>
              </a:ext>
            </a:extLst>
          </p:cNvPr>
          <p:cNvPicPr>
            <a:picLocks noChangeAspect="1"/>
          </p:cNvPicPr>
          <p:nvPr userDrawn="1"/>
        </p:nvPicPr>
        <p:blipFill>
          <a:blip r:embed="rId17"/>
          <a:stretch>
            <a:fillRect/>
          </a:stretch>
        </p:blipFill>
        <p:spPr>
          <a:xfrm>
            <a:off x="9296400" y="2667909"/>
            <a:ext cx="2743200" cy="4190091"/>
          </a:xfrm>
          <a:prstGeom prst="rect">
            <a:avLst/>
          </a:prstGeom>
        </p:spPr>
      </p:pic>
      <p:pic>
        <p:nvPicPr>
          <p:cNvPr id="7" name="Afbeelding 6">
            <a:extLst>
              <a:ext uri="{FF2B5EF4-FFF2-40B4-BE49-F238E27FC236}">
                <a16:creationId xmlns:a16="http://schemas.microsoft.com/office/drawing/2014/main" id="{0E8DD7CC-999F-4925-ABD4-6FC92AF2342C}"/>
              </a:ext>
            </a:extLst>
          </p:cNvPr>
          <p:cNvPicPr>
            <a:picLocks noChangeAspect="1"/>
          </p:cNvPicPr>
          <p:nvPr userDrawn="1"/>
        </p:nvPicPr>
        <p:blipFill>
          <a:blip r:embed="rId18"/>
          <a:stretch>
            <a:fillRect/>
          </a:stretch>
        </p:blipFill>
        <p:spPr>
          <a:xfrm>
            <a:off x="0" y="6359627"/>
            <a:ext cx="12192000" cy="409575"/>
          </a:xfrm>
          <a:prstGeom prst="rect">
            <a:avLst/>
          </a:prstGeom>
        </p:spPr>
      </p:pic>
      <p:sp>
        <p:nvSpPr>
          <p:cNvPr id="2" name="Tijdelijke aanduiding voor titel 1">
            <a:extLst>
              <a:ext uri="{FF2B5EF4-FFF2-40B4-BE49-F238E27FC236}">
                <a16:creationId xmlns:a16="http://schemas.microsoft.com/office/drawing/2014/main" id="{649D7DB4-E68C-49A3-8A6D-B7A5A96E825E}"/>
              </a:ext>
            </a:extLst>
          </p:cNvPr>
          <p:cNvSpPr>
            <a:spLocks noGrp="1"/>
          </p:cNvSpPr>
          <p:nvPr>
            <p:ph type="title"/>
          </p:nvPr>
        </p:nvSpPr>
        <p:spPr>
          <a:xfrm>
            <a:off x="838200" y="365125"/>
            <a:ext cx="10515600" cy="650875"/>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116C65C7-CA71-4C81-B3E9-6798BCA33AD2}"/>
              </a:ext>
            </a:extLst>
          </p:cNvPr>
          <p:cNvSpPr>
            <a:spLocks noGrp="1"/>
          </p:cNvSpPr>
          <p:nvPr>
            <p:ph type="body" idx="1"/>
          </p:nvPr>
        </p:nvSpPr>
        <p:spPr>
          <a:xfrm>
            <a:off x="838200" y="1145309"/>
            <a:ext cx="10515600" cy="5031654"/>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188EB46D-A75D-4E54-A1C5-3E49AFC689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A1EE2-39FC-4DA8-991A-E14962A9DD32}" type="datetime1">
              <a:rPr lang="nl-NL" smtClean="0"/>
              <a:t>15-7-2020</a:t>
            </a:fld>
            <a:endParaRPr lang="nl-NL" dirty="0"/>
          </a:p>
        </p:txBody>
      </p:sp>
      <p:sp>
        <p:nvSpPr>
          <p:cNvPr id="5" name="Tijdelijke aanduiding voor voettekst 4">
            <a:extLst>
              <a:ext uri="{FF2B5EF4-FFF2-40B4-BE49-F238E27FC236}">
                <a16:creationId xmlns:a16="http://schemas.microsoft.com/office/drawing/2014/main" id="{D4646E49-C9D1-4531-8A94-58CBEC1CA9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lnSpc>
                <a:spcPct val="100000"/>
              </a:lnSpc>
              <a:defRPr sz="1200" b="1">
                <a:solidFill>
                  <a:schemeClr val="tx1">
                    <a:tint val="75000"/>
                  </a:schemeClr>
                </a:solidFill>
              </a:defRPr>
            </a:lvl1pPr>
          </a:lstStyle>
          <a:p>
            <a:endParaRPr lang="nl-NL" dirty="0"/>
          </a:p>
          <a:p>
            <a:endParaRPr lang="nl-NL" dirty="0"/>
          </a:p>
        </p:txBody>
      </p:sp>
      <p:sp>
        <p:nvSpPr>
          <p:cNvPr id="6" name="Tijdelijke aanduiding voor dianummer 5">
            <a:extLst>
              <a:ext uri="{FF2B5EF4-FFF2-40B4-BE49-F238E27FC236}">
                <a16:creationId xmlns:a16="http://schemas.microsoft.com/office/drawing/2014/main" id="{84EFBBF4-1EBD-4BBD-B18E-33FDBA1790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lumMod val="65000"/>
                    <a:lumOff val="35000"/>
                  </a:schemeClr>
                </a:solidFill>
              </a:defRPr>
            </a:lvl1pPr>
          </a:lstStyle>
          <a:p>
            <a:fld id="{993A4BE7-94F8-43D0-A956-A40AC5AB901E}" type="slidenum">
              <a:rPr lang="nl-NL" smtClean="0"/>
              <a:pPr/>
              <a:t>‹nr.›</a:t>
            </a:fld>
            <a:endParaRPr lang="nl-NL" dirty="0"/>
          </a:p>
        </p:txBody>
      </p:sp>
      <p:pic>
        <p:nvPicPr>
          <p:cNvPr id="10" name="Afbeelding 9">
            <a:extLst>
              <a:ext uri="{FF2B5EF4-FFF2-40B4-BE49-F238E27FC236}">
                <a16:creationId xmlns:a16="http://schemas.microsoft.com/office/drawing/2014/main" id="{DFD189F4-F013-40D9-A16F-D8B5418BF836}"/>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l="8868" t="20949" r="10740" b="21424"/>
          <a:stretch/>
        </p:blipFill>
        <p:spPr>
          <a:xfrm>
            <a:off x="4603172" y="6128789"/>
            <a:ext cx="2545774" cy="728171"/>
          </a:xfrm>
          <a:prstGeom prst="rect">
            <a:avLst/>
          </a:prstGeom>
        </p:spPr>
      </p:pic>
    </p:spTree>
    <p:extLst>
      <p:ext uri="{BB962C8B-B14F-4D97-AF65-F5344CB8AC3E}">
        <p14:creationId xmlns:p14="http://schemas.microsoft.com/office/powerpoint/2010/main" val="3145514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l" defTabSz="914400" rtl="0" eaLnBrk="1" latinLnBrk="0" hangingPunct="1">
        <a:lnSpc>
          <a:spcPct val="90000"/>
        </a:lnSpc>
        <a:spcBef>
          <a:spcPct val="0"/>
        </a:spcBef>
        <a:buNone/>
        <a:defRPr sz="3200" kern="1200">
          <a:solidFill>
            <a:schemeClr val="accent6">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www.youtube.com/watch?v=xsRF2Ooq2p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669D1-6C3D-4ECF-87A4-34AFC51E374E}"/>
              </a:ext>
            </a:extLst>
          </p:cNvPr>
          <p:cNvSpPr>
            <a:spLocks noGrp="1"/>
          </p:cNvSpPr>
          <p:nvPr>
            <p:ph type="ctrTitle"/>
          </p:nvPr>
        </p:nvSpPr>
        <p:spPr>
          <a:xfrm>
            <a:off x="1524000" y="2453947"/>
            <a:ext cx="9144000" cy="1950105"/>
          </a:xfrm>
        </p:spPr>
        <p:txBody>
          <a:bodyPr>
            <a:normAutofit fontScale="90000"/>
          </a:bodyPr>
          <a:lstStyle/>
          <a:p>
            <a:r>
              <a:rPr lang="nl-NL" dirty="0"/>
              <a:t>Milieuprestatie</a:t>
            </a:r>
            <a:br>
              <a:rPr lang="nl-NL" dirty="0"/>
            </a:br>
            <a:r>
              <a:rPr lang="nl-NL" sz="3100" dirty="0"/>
              <a:t>meetmethode om de milieueffecten van</a:t>
            </a:r>
            <a:br>
              <a:rPr lang="nl-NL" sz="3100" dirty="0"/>
            </a:br>
            <a:r>
              <a:rPr lang="nl-NL" sz="3100" dirty="0"/>
              <a:t>duurzaamheid en circulariteit te bepalen </a:t>
            </a:r>
            <a:br>
              <a:rPr lang="nl-NL" sz="3100" dirty="0"/>
            </a:br>
            <a:endParaRPr lang="nl-NL" sz="3100" dirty="0"/>
          </a:p>
        </p:txBody>
      </p:sp>
      <p:sp>
        <p:nvSpPr>
          <p:cNvPr id="5" name="Ondertitel 4">
            <a:extLst>
              <a:ext uri="{FF2B5EF4-FFF2-40B4-BE49-F238E27FC236}">
                <a16:creationId xmlns:a16="http://schemas.microsoft.com/office/drawing/2014/main" id="{9A676643-E7A2-43AD-B54B-1654F91A7980}"/>
              </a:ext>
            </a:extLst>
          </p:cNvPr>
          <p:cNvSpPr>
            <a:spLocks noGrp="1"/>
          </p:cNvSpPr>
          <p:nvPr>
            <p:ph type="subTitle" idx="1"/>
          </p:nvPr>
        </p:nvSpPr>
        <p:spPr>
          <a:xfrm>
            <a:off x="1524000" y="4612340"/>
            <a:ext cx="9144000" cy="645459"/>
          </a:xfrm>
        </p:spPr>
        <p:txBody>
          <a:bodyPr>
            <a:normAutofit/>
          </a:bodyPr>
          <a:lstStyle/>
          <a:p>
            <a:r>
              <a:rPr lang="nl-NL" sz="3200" b="1" dirty="0">
                <a:solidFill>
                  <a:schemeClr val="accent6">
                    <a:lumMod val="50000"/>
                  </a:schemeClr>
                </a:solidFill>
              </a:rPr>
              <a:t>Losmaakbaarheid</a:t>
            </a:r>
          </a:p>
        </p:txBody>
      </p:sp>
    </p:spTree>
    <p:extLst>
      <p:ext uri="{BB962C8B-B14F-4D97-AF65-F5344CB8AC3E}">
        <p14:creationId xmlns:p14="http://schemas.microsoft.com/office/powerpoint/2010/main" val="3074009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Heijmans </a:t>
            </a:r>
            <a:r>
              <a:rPr lang="nl-NL" dirty="0" err="1"/>
              <a:t>one</a:t>
            </a:r>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pPr/>
              <a:t>10</a:t>
            </a:fld>
            <a:endParaRPr lang="nl-NL" dirty="0"/>
          </a:p>
        </p:txBody>
      </p:sp>
      <p:sp>
        <p:nvSpPr>
          <p:cNvPr id="3" name="Tijdelijke aanduiding voor inhoud 2"/>
          <p:cNvSpPr>
            <a:spLocks noGrp="1"/>
          </p:cNvSpPr>
          <p:nvPr>
            <p:ph idx="1"/>
          </p:nvPr>
        </p:nvSpPr>
        <p:spPr>
          <a:xfrm>
            <a:off x="838200" y="1256857"/>
            <a:ext cx="5398477" cy="4865399"/>
          </a:xfrm>
        </p:spPr>
        <p:txBody>
          <a:bodyPr>
            <a:normAutofit/>
          </a:bodyPr>
          <a:lstStyle/>
          <a:p>
            <a:r>
              <a:rPr lang="nl-NL" dirty="0"/>
              <a:t>Het verplaatsbare huis voor eenpersoonshuishoudens</a:t>
            </a:r>
          </a:p>
          <a:p>
            <a:r>
              <a:rPr lang="nl-NL" dirty="0"/>
              <a:t>Door prefabricage is Heijmans ONE snel te realiseren en binnen één dag te plaatsen. Zo wordt tijdelijk gebruik toch weer heel duurzaam. Naast het circulaire gebruik van Heijmans ONE zijn de huizen, vanwege het massief houten casco, </a:t>
            </a:r>
            <a:r>
              <a:rPr lang="nl-NL" dirty="0" err="1"/>
              <a:t>all-electric</a:t>
            </a:r>
            <a:r>
              <a:rPr lang="nl-NL" dirty="0"/>
              <a:t> gebruik en opwekking van eigen energie, ook uiterst energiezuinig.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3538" y="324827"/>
            <a:ext cx="3308718" cy="3474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16615" y="3746576"/>
            <a:ext cx="5048738" cy="273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2371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Losmaakbaar bouwen</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11</a:t>
            </a:fld>
            <a:endParaRPr lang="nl-NL"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2" y="1095837"/>
            <a:ext cx="8084886" cy="5081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7016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E391B2-A4B4-4011-B161-15ACFE168916}"/>
              </a:ext>
            </a:extLst>
          </p:cNvPr>
          <p:cNvSpPr>
            <a:spLocks noGrp="1"/>
          </p:cNvSpPr>
          <p:nvPr>
            <p:ph type="title"/>
          </p:nvPr>
        </p:nvSpPr>
        <p:spPr/>
        <p:txBody>
          <a:bodyPr/>
          <a:lstStyle/>
          <a:p>
            <a:r>
              <a:rPr lang="nl-NL" dirty="0"/>
              <a:t>Over losmaakbaarheid moet je vooraf nadenken</a:t>
            </a:r>
          </a:p>
        </p:txBody>
      </p:sp>
      <p:sp>
        <p:nvSpPr>
          <p:cNvPr id="4" name="Tijdelijke aanduiding voor dianummer 3">
            <a:extLst>
              <a:ext uri="{FF2B5EF4-FFF2-40B4-BE49-F238E27FC236}">
                <a16:creationId xmlns:a16="http://schemas.microsoft.com/office/drawing/2014/main" id="{79AA08CF-E751-4177-8913-22BABC0E8C1F}"/>
              </a:ext>
            </a:extLst>
          </p:cNvPr>
          <p:cNvSpPr>
            <a:spLocks noGrp="1"/>
          </p:cNvSpPr>
          <p:nvPr>
            <p:ph type="sldNum" sz="quarter" idx="12"/>
          </p:nvPr>
        </p:nvSpPr>
        <p:spPr/>
        <p:txBody>
          <a:bodyPr/>
          <a:lstStyle/>
          <a:p>
            <a:fld id="{993A4BE7-94F8-43D0-A956-A40AC5AB901E}" type="slidenum">
              <a:rPr lang="nl-NL" smtClean="0"/>
              <a:t>12</a:t>
            </a:fld>
            <a:endParaRPr lang="nl-NL" dirty="0"/>
          </a:p>
        </p:txBody>
      </p:sp>
      <p:pic>
        <p:nvPicPr>
          <p:cNvPr id="5" name="Afbeelding 4">
            <a:extLst>
              <a:ext uri="{FF2B5EF4-FFF2-40B4-BE49-F238E27FC236}">
                <a16:creationId xmlns:a16="http://schemas.microsoft.com/office/drawing/2014/main" id="{9BB8710F-E6DF-434C-9DEB-9E383F0F10E6}"/>
              </a:ext>
            </a:extLst>
          </p:cNvPr>
          <p:cNvPicPr>
            <a:picLocks noChangeAspect="1"/>
          </p:cNvPicPr>
          <p:nvPr/>
        </p:nvPicPr>
        <p:blipFill>
          <a:blip r:embed="rId3"/>
          <a:stretch>
            <a:fillRect/>
          </a:stretch>
        </p:blipFill>
        <p:spPr>
          <a:xfrm>
            <a:off x="3978524" y="1154546"/>
            <a:ext cx="3493426" cy="4999119"/>
          </a:xfrm>
          <a:prstGeom prst="rect">
            <a:avLst/>
          </a:prstGeom>
        </p:spPr>
      </p:pic>
    </p:spTree>
    <p:extLst>
      <p:ext uri="{BB962C8B-B14F-4D97-AF65-F5344CB8AC3E}">
        <p14:creationId xmlns:p14="http://schemas.microsoft.com/office/powerpoint/2010/main" val="157531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095AA1-F323-4363-BAB4-73B9D5F9F0C2}"/>
              </a:ext>
            </a:extLst>
          </p:cNvPr>
          <p:cNvSpPr>
            <a:spLocks noGrp="1"/>
          </p:cNvSpPr>
          <p:nvPr>
            <p:ph type="title"/>
          </p:nvPr>
        </p:nvSpPr>
        <p:spPr/>
        <p:txBody>
          <a:bodyPr/>
          <a:lstStyle/>
          <a:p>
            <a:r>
              <a:rPr lang="nl-NL" dirty="0"/>
              <a:t>Meetmethodiek losmaakbaarheid</a:t>
            </a:r>
          </a:p>
        </p:txBody>
      </p:sp>
      <p:pic>
        <p:nvPicPr>
          <p:cNvPr id="7" name="Tijdelijke aanduiding voor inhoud 6">
            <a:extLst>
              <a:ext uri="{FF2B5EF4-FFF2-40B4-BE49-F238E27FC236}">
                <a16:creationId xmlns:a16="http://schemas.microsoft.com/office/drawing/2014/main" id="{7966A94C-AACF-4686-B2E3-5A80605BAE7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9725" y="1154546"/>
            <a:ext cx="3440721" cy="4811037"/>
          </a:xfrm>
          <a:ln>
            <a:solidFill>
              <a:schemeClr val="accent6">
                <a:lumMod val="50000"/>
              </a:schemeClr>
            </a:solidFill>
          </a:ln>
        </p:spPr>
      </p:pic>
      <p:sp>
        <p:nvSpPr>
          <p:cNvPr id="4" name="Tijdelijke aanduiding voor dianummer 3">
            <a:extLst>
              <a:ext uri="{FF2B5EF4-FFF2-40B4-BE49-F238E27FC236}">
                <a16:creationId xmlns:a16="http://schemas.microsoft.com/office/drawing/2014/main" id="{760EB8D4-09CE-4FCA-9430-02C2991B1182}"/>
              </a:ext>
            </a:extLst>
          </p:cNvPr>
          <p:cNvSpPr>
            <a:spLocks noGrp="1"/>
          </p:cNvSpPr>
          <p:nvPr>
            <p:ph type="sldNum" sz="quarter" idx="12"/>
          </p:nvPr>
        </p:nvSpPr>
        <p:spPr/>
        <p:txBody>
          <a:bodyPr/>
          <a:lstStyle/>
          <a:p>
            <a:fld id="{993A4BE7-94F8-43D0-A956-A40AC5AB901E}" type="slidenum">
              <a:rPr lang="nl-NL" smtClean="0"/>
              <a:t>13</a:t>
            </a:fld>
            <a:endParaRPr lang="nl-NL" dirty="0"/>
          </a:p>
        </p:txBody>
      </p:sp>
      <p:pic>
        <p:nvPicPr>
          <p:cNvPr id="8" name="Afbeelding 7">
            <a:extLst>
              <a:ext uri="{FF2B5EF4-FFF2-40B4-BE49-F238E27FC236}">
                <a16:creationId xmlns:a16="http://schemas.microsoft.com/office/drawing/2014/main" id="{23881E88-4B2D-4402-B5E2-58067920317D}"/>
              </a:ext>
            </a:extLst>
          </p:cNvPr>
          <p:cNvPicPr>
            <a:picLocks noChangeAspect="1"/>
          </p:cNvPicPr>
          <p:nvPr/>
        </p:nvPicPr>
        <p:blipFill>
          <a:blip r:embed="rId4"/>
          <a:stretch>
            <a:fillRect/>
          </a:stretch>
        </p:blipFill>
        <p:spPr>
          <a:xfrm>
            <a:off x="6460525" y="1154546"/>
            <a:ext cx="4641750" cy="4811037"/>
          </a:xfrm>
          <a:prstGeom prst="rect">
            <a:avLst/>
          </a:prstGeom>
          <a:ln>
            <a:solidFill>
              <a:schemeClr val="accent6">
                <a:lumMod val="50000"/>
              </a:schemeClr>
            </a:solidFill>
          </a:ln>
        </p:spPr>
      </p:pic>
    </p:spTree>
    <p:extLst>
      <p:ext uri="{BB962C8B-B14F-4D97-AF65-F5344CB8AC3E}">
        <p14:creationId xmlns:p14="http://schemas.microsoft.com/office/powerpoint/2010/main" val="2399521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a:t>Losmaakbaarheid als een factor </a:t>
            </a:r>
            <a:r>
              <a:rPr lang="nl-NL"/>
              <a:t>voor herbruikbaarheid</a:t>
            </a:r>
            <a:endParaRPr lang="nl-NL" dirty="0"/>
          </a:p>
        </p:txBody>
      </p:sp>
      <p:sp>
        <p:nvSpPr>
          <p:cNvPr id="4" name="Tijdelijke aanduiding voor inhoud 3">
            <a:extLst>
              <a:ext uri="{FF2B5EF4-FFF2-40B4-BE49-F238E27FC236}">
                <a16:creationId xmlns:a16="http://schemas.microsoft.com/office/drawing/2014/main" id="{C8603B02-76CB-4B28-B10E-38362136405A}"/>
              </a:ext>
            </a:extLst>
          </p:cNvPr>
          <p:cNvSpPr>
            <a:spLocks noGrp="1"/>
          </p:cNvSpPr>
          <p:nvPr>
            <p:ph idx="1"/>
          </p:nvPr>
        </p:nvSpPr>
        <p:spPr>
          <a:xfrm>
            <a:off x="838200" y="1311564"/>
            <a:ext cx="7490254" cy="4865399"/>
          </a:xfrm>
        </p:spPr>
        <p:txBody>
          <a:bodyPr/>
          <a:lstStyle/>
          <a:p>
            <a:pPr marL="0" indent="0">
              <a:buNone/>
            </a:pPr>
            <a:r>
              <a:rPr lang="nl-NL" i="1" dirty="0"/>
              <a:t>“Losmaakbaarheid is de mate waarin objecten demonteerbaar zijn op alle schaalniveaus binnen gebouwen zodat het object de functie kan behouden en hoogwaardig hergebruik realiseerbaar is.”</a:t>
            </a:r>
            <a:endParaRPr lang="nl-NL" dirty="0"/>
          </a:p>
          <a:p>
            <a:endParaRPr lang="nl-NL" dirty="0"/>
          </a:p>
        </p:txBody>
      </p:sp>
      <p:sp>
        <p:nvSpPr>
          <p:cNvPr id="5" name="Slide Number Placeholder 4"/>
          <p:cNvSpPr>
            <a:spLocks noGrp="1"/>
          </p:cNvSpPr>
          <p:nvPr>
            <p:ph type="sldNum" sz="quarter" idx="12"/>
          </p:nvPr>
        </p:nvSpPr>
        <p:spPr/>
        <p:txBody>
          <a:bodyPr/>
          <a:lstStyle/>
          <a:p>
            <a:pPr marL="25400">
              <a:lnSpc>
                <a:spcPts val="1425"/>
              </a:lnSpc>
            </a:pPr>
            <a:fld id="{68BC35B1-DB37-4D69-B23B-4C9E9B475BB5}" type="slidenum">
              <a:rPr lang="en-GB" smtClean="0"/>
              <a:pPr marL="25400">
                <a:lnSpc>
                  <a:spcPts val="1425"/>
                </a:lnSpc>
              </a:pPr>
              <a:t>2</a:t>
            </a:fld>
            <a:endParaRPr lang="en-GB" dirty="0"/>
          </a:p>
        </p:txBody>
      </p:sp>
      <p:pic>
        <p:nvPicPr>
          <p:cNvPr id="7" name="Picture">
            <a:extLst>
              <a:ext uri="{FF2B5EF4-FFF2-40B4-BE49-F238E27FC236}">
                <a16:creationId xmlns:a16="http://schemas.microsoft.com/office/drawing/2014/main" id="{E3539646-CC5C-45C5-8E77-71E1B921AAE6}"/>
              </a:ext>
            </a:extLst>
          </p:cNvPr>
          <p:cNvPicPr/>
          <p:nvPr/>
        </p:nvPicPr>
        <p:blipFill>
          <a:blip r:embed="rId2"/>
          <a:stretch>
            <a:fillRect/>
          </a:stretch>
        </p:blipFill>
        <p:spPr>
          <a:xfrm>
            <a:off x="8957593" y="1729947"/>
            <a:ext cx="2396207" cy="2846146"/>
          </a:xfrm>
          <a:prstGeom prst="rect">
            <a:avLst/>
          </a:prstGeom>
        </p:spPr>
      </p:pic>
    </p:spTree>
    <p:extLst>
      <p:ext uri="{BB962C8B-B14F-4D97-AF65-F5344CB8AC3E}">
        <p14:creationId xmlns:p14="http://schemas.microsoft.com/office/powerpoint/2010/main" val="2388873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Losmaakbaarheid</a:t>
            </a:r>
          </a:p>
        </p:txBody>
      </p:sp>
      <p:pic>
        <p:nvPicPr>
          <p:cNvPr id="8" name="Content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3762375" y="2963069"/>
            <a:ext cx="4667250" cy="1562100"/>
          </a:xfrm>
        </p:spPr>
      </p:pic>
      <p:sp>
        <p:nvSpPr>
          <p:cNvPr id="5" name="Slide Number Placeholder 4"/>
          <p:cNvSpPr>
            <a:spLocks noGrp="1"/>
          </p:cNvSpPr>
          <p:nvPr>
            <p:ph type="sldNum" sz="quarter" idx="12"/>
          </p:nvPr>
        </p:nvSpPr>
        <p:spPr>
          <a:xfrm>
            <a:off x="8579385" y="6400955"/>
            <a:ext cx="2743200" cy="365125"/>
          </a:xfrm>
        </p:spPr>
        <p:txBody>
          <a:bodyPr/>
          <a:lstStyle/>
          <a:p>
            <a:pPr marL="25400">
              <a:lnSpc>
                <a:spcPts val="1425"/>
              </a:lnSpc>
            </a:pPr>
            <a:fld id="{68BC35B1-DB37-4D69-B23B-4C9E9B475BB5}" type="slidenum">
              <a:rPr lang="en-GB" smtClean="0"/>
              <a:pPr marL="25400">
                <a:lnSpc>
                  <a:spcPts val="1425"/>
                </a:lnSpc>
              </a:pPr>
              <a:t>3</a:t>
            </a:fld>
            <a:endParaRPr lang="en-GB" dirty="0"/>
          </a:p>
        </p:txBody>
      </p:sp>
      <p:pic>
        <p:nvPicPr>
          <p:cNvPr id="7" name="Picture 6"/>
          <p:cNvPicPr>
            <a:picLocks noChangeAspect="1"/>
          </p:cNvPicPr>
          <p:nvPr/>
        </p:nvPicPr>
        <p:blipFill rotWithShape="1">
          <a:blip r:embed="rId4"/>
          <a:srcRect t="24000"/>
          <a:stretch/>
        </p:blipFill>
        <p:spPr>
          <a:xfrm>
            <a:off x="847191" y="1231710"/>
            <a:ext cx="10475394" cy="4693602"/>
          </a:xfrm>
          <a:prstGeom prst="rect">
            <a:avLst/>
          </a:prstGeom>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1272" y="0"/>
            <a:ext cx="212407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8744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a:t>Losmaakbaarheid</a:t>
            </a:r>
          </a:p>
        </p:txBody>
      </p:sp>
      <p:sp>
        <p:nvSpPr>
          <p:cNvPr id="4" name="Tijdelijke aanduiding voor inhoud 3"/>
          <p:cNvSpPr>
            <a:spLocks noGrp="1"/>
          </p:cNvSpPr>
          <p:nvPr>
            <p:ph idx="1"/>
          </p:nvPr>
        </p:nvSpPr>
        <p:spPr/>
        <p:txBody>
          <a:bodyPr/>
          <a:lstStyle/>
          <a:p>
            <a:endParaRPr lang="nl-NL"/>
          </a:p>
        </p:txBody>
      </p:sp>
      <p:sp>
        <p:nvSpPr>
          <p:cNvPr id="5" name="Slide Number Placeholder 4"/>
          <p:cNvSpPr>
            <a:spLocks noGrp="1"/>
          </p:cNvSpPr>
          <p:nvPr>
            <p:ph type="sldNum" sz="quarter" idx="12"/>
          </p:nvPr>
        </p:nvSpPr>
        <p:spPr/>
        <p:txBody>
          <a:bodyPr/>
          <a:lstStyle/>
          <a:p>
            <a:pPr marL="25400">
              <a:lnSpc>
                <a:spcPts val="1425"/>
              </a:lnSpc>
            </a:pPr>
            <a:fld id="{68BC35B1-DB37-4D69-B23B-4C9E9B475BB5}" type="slidenum">
              <a:rPr lang="en-GB" smtClean="0"/>
              <a:pPr marL="25400">
                <a:lnSpc>
                  <a:spcPts val="1425"/>
                </a:lnSpc>
              </a:pPr>
              <a:t>4</a:t>
            </a:fld>
            <a:endParaRPr lang="en-GB" dirty="0"/>
          </a:p>
        </p:txBody>
      </p:sp>
      <p:pic>
        <p:nvPicPr>
          <p:cNvPr id="7" name="Picture 6"/>
          <p:cNvPicPr>
            <a:picLocks noChangeAspect="1"/>
          </p:cNvPicPr>
          <p:nvPr/>
        </p:nvPicPr>
        <p:blipFill rotWithShape="1">
          <a:blip r:embed="rId2"/>
          <a:srcRect t="24982"/>
          <a:stretch/>
        </p:blipFill>
        <p:spPr>
          <a:xfrm>
            <a:off x="752622" y="1487041"/>
            <a:ext cx="10664532" cy="4730877"/>
          </a:xfrm>
          <a:prstGeom prst="rect">
            <a:avLst/>
          </a:prstGeom>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83337" y="-1"/>
            <a:ext cx="2408663" cy="240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2249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1CB3AB4D-4E1D-489B-808B-709C81D71D27}"/>
              </a:ext>
            </a:extLst>
          </p:cNvPr>
          <p:cNvSpPr>
            <a:spLocks noGrp="1"/>
          </p:cNvSpPr>
          <p:nvPr>
            <p:ph type="sldNum" sz="quarter" idx="12"/>
          </p:nvPr>
        </p:nvSpPr>
        <p:spPr/>
        <p:txBody>
          <a:bodyPr/>
          <a:lstStyle/>
          <a:p>
            <a:fld id="{993A4BE7-94F8-43D0-A956-A40AC5AB901E}" type="slidenum">
              <a:rPr lang="nl-NL" smtClean="0"/>
              <a:t>5</a:t>
            </a:fld>
            <a:endParaRPr lang="nl-NL" dirty="0"/>
          </a:p>
        </p:txBody>
      </p:sp>
      <p:pic>
        <p:nvPicPr>
          <p:cNvPr id="5" name="Afbeelding 4">
            <a:extLst>
              <a:ext uri="{FF2B5EF4-FFF2-40B4-BE49-F238E27FC236}">
                <a16:creationId xmlns:a16="http://schemas.microsoft.com/office/drawing/2014/main" id="{F10B338E-3EC2-4038-B4D9-0308353C41B1}"/>
              </a:ext>
            </a:extLst>
          </p:cNvPr>
          <p:cNvPicPr>
            <a:picLocks noChangeAspect="1"/>
          </p:cNvPicPr>
          <p:nvPr/>
        </p:nvPicPr>
        <p:blipFill rotWithShape="1">
          <a:blip r:embed="rId3"/>
          <a:srcRect l="18937" t="16834" r="20128" b="6678"/>
          <a:stretch/>
        </p:blipFill>
        <p:spPr>
          <a:xfrm>
            <a:off x="777938" y="237342"/>
            <a:ext cx="8519293" cy="6015178"/>
          </a:xfrm>
          <a:prstGeom prst="rect">
            <a:avLst/>
          </a:prstGeom>
        </p:spPr>
      </p:pic>
      <p:sp>
        <p:nvSpPr>
          <p:cNvPr id="8" name="Tekstvak 7">
            <a:extLst>
              <a:ext uri="{FF2B5EF4-FFF2-40B4-BE49-F238E27FC236}">
                <a16:creationId xmlns:a16="http://schemas.microsoft.com/office/drawing/2014/main" id="{230508E1-0CCD-4739-88A8-1B33A18AFC47}"/>
              </a:ext>
            </a:extLst>
          </p:cNvPr>
          <p:cNvSpPr txBox="1"/>
          <p:nvPr/>
        </p:nvSpPr>
        <p:spPr>
          <a:xfrm>
            <a:off x="2794708" y="5975521"/>
            <a:ext cx="9558131" cy="276999"/>
          </a:xfrm>
          <a:prstGeom prst="rect">
            <a:avLst/>
          </a:prstGeom>
          <a:noFill/>
        </p:spPr>
        <p:txBody>
          <a:bodyPr wrap="square" rtlCol="0">
            <a:spAutoFit/>
          </a:bodyPr>
          <a:lstStyle/>
          <a:p>
            <a:r>
              <a:rPr lang="nl-NL" sz="1200" dirty="0"/>
              <a:t>Bron: 'Circulaire producten en diensten, inspirerende voorbeelden voor de bouw'; in opdracht van RVO; W/E adviseurs; Utrecht, januari 2020.</a:t>
            </a:r>
          </a:p>
        </p:txBody>
      </p:sp>
      <p:pic>
        <p:nvPicPr>
          <p:cNvPr id="11" name="Afbeelding 10">
            <a:extLst>
              <a:ext uri="{FF2B5EF4-FFF2-40B4-BE49-F238E27FC236}">
                <a16:creationId xmlns:a16="http://schemas.microsoft.com/office/drawing/2014/main" id="{003B14DA-E154-4809-AEF7-873A8A00FF47}"/>
              </a:ext>
            </a:extLst>
          </p:cNvPr>
          <p:cNvPicPr>
            <a:picLocks noChangeAspect="1"/>
          </p:cNvPicPr>
          <p:nvPr/>
        </p:nvPicPr>
        <p:blipFill rotWithShape="1">
          <a:blip r:embed="rId4"/>
          <a:srcRect l="20062" t="21834" r="71654" b="62643"/>
          <a:stretch/>
        </p:blipFill>
        <p:spPr>
          <a:xfrm>
            <a:off x="10462674" y="136525"/>
            <a:ext cx="1411274" cy="1487559"/>
          </a:xfrm>
          <a:prstGeom prst="rect">
            <a:avLst/>
          </a:prstGeom>
        </p:spPr>
      </p:pic>
    </p:spTree>
    <p:extLst>
      <p:ext uri="{BB962C8B-B14F-4D97-AF65-F5344CB8AC3E}">
        <p14:creationId xmlns:p14="http://schemas.microsoft.com/office/powerpoint/2010/main" val="906961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1CB3AB4D-4E1D-489B-808B-709C81D71D27}"/>
              </a:ext>
            </a:extLst>
          </p:cNvPr>
          <p:cNvSpPr>
            <a:spLocks noGrp="1"/>
          </p:cNvSpPr>
          <p:nvPr>
            <p:ph type="sldNum" sz="quarter" idx="12"/>
          </p:nvPr>
        </p:nvSpPr>
        <p:spPr/>
        <p:txBody>
          <a:bodyPr/>
          <a:lstStyle/>
          <a:p>
            <a:fld id="{993A4BE7-94F8-43D0-A956-A40AC5AB901E}" type="slidenum">
              <a:rPr lang="nl-NL" smtClean="0"/>
              <a:t>6</a:t>
            </a:fld>
            <a:endParaRPr lang="nl-NL" dirty="0"/>
          </a:p>
        </p:txBody>
      </p:sp>
      <p:sp>
        <p:nvSpPr>
          <p:cNvPr id="8" name="Tekstvak 7">
            <a:extLst>
              <a:ext uri="{FF2B5EF4-FFF2-40B4-BE49-F238E27FC236}">
                <a16:creationId xmlns:a16="http://schemas.microsoft.com/office/drawing/2014/main" id="{230508E1-0CCD-4739-88A8-1B33A18AFC47}"/>
              </a:ext>
            </a:extLst>
          </p:cNvPr>
          <p:cNvSpPr txBox="1"/>
          <p:nvPr/>
        </p:nvSpPr>
        <p:spPr>
          <a:xfrm>
            <a:off x="2930632" y="5964214"/>
            <a:ext cx="9116311" cy="276999"/>
          </a:xfrm>
          <a:prstGeom prst="rect">
            <a:avLst/>
          </a:prstGeom>
          <a:noFill/>
        </p:spPr>
        <p:txBody>
          <a:bodyPr wrap="square" rtlCol="0">
            <a:spAutoFit/>
          </a:bodyPr>
          <a:lstStyle/>
          <a:p>
            <a:r>
              <a:rPr lang="nl-NL" sz="1200" dirty="0"/>
              <a:t>Bron: 'Circulaire producten en diensten, inspirerende voorbeelden voor de bouw'; in opdracht van RVO; W/E adviseurs; Utrecht, januari 2020.</a:t>
            </a:r>
          </a:p>
        </p:txBody>
      </p:sp>
      <p:pic>
        <p:nvPicPr>
          <p:cNvPr id="6" name="Afbeelding 5">
            <a:extLst>
              <a:ext uri="{FF2B5EF4-FFF2-40B4-BE49-F238E27FC236}">
                <a16:creationId xmlns:a16="http://schemas.microsoft.com/office/drawing/2014/main" id="{7ABDA8A0-FD9F-4BD9-94CF-5D0C9E5C1818}"/>
              </a:ext>
            </a:extLst>
          </p:cNvPr>
          <p:cNvPicPr>
            <a:picLocks noChangeAspect="1"/>
          </p:cNvPicPr>
          <p:nvPr/>
        </p:nvPicPr>
        <p:blipFill rotWithShape="1">
          <a:blip r:embed="rId3"/>
          <a:srcRect l="40743" t="21972" r="50973" b="62505"/>
          <a:stretch/>
        </p:blipFill>
        <p:spPr>
          <a:xfrm>
            <a:off x="10462674" y="136525"/>
            <a:ext cx="1411274" cy="1487559"/>
          </a:xfrm>
          <a:prstGeom prst="rect">
            <a:avLst/>
          </a:prstGeom>
        </p:spPr>
      </p:pic>
      <p:pic>
        <p:nvPicPr>
          <p:cNvPr id="2" name="Afbeelding 1">
            <a:extLst>
              <a:ext uri="{FF2B5EF4-FFF2-40B4-BE49-F238E27FC236}">
                <a16:creationId xmlns:a16="http://schemas.microsoft.com/office/drawing/2014/main" id="{83B32ADD-6A8E-42B7-944C-14B5310CB7C6}"/>
              </a:ext>
            </a:extLst>
          </p:cNvPr>
          <p:cNvPicPr>
            <a:picLocks noChangeAspect="1"/>
          </p:cNvPicPr>
          <p:nvPr/>
        </p:nvPicPr>
        <p:blipFill rotWithShape="1">
          <a:blip r:embed="rId4"/>
          <a:srcRect l="11956" t="17197" r="26304" b="9865"/>
          <a:stretch/>
        </p:blipFill>
        <p:spPr>
          <a:xfrm>
            <a:off x="864892" y="1"/>
            <a:ext cx="8983444" cy="5969756"/>
          </a:xfrm>
          <a:prstGeom prst="rect">
            <a:avLst/>
          </a:prstGeom>
        </p:spPr>
      </p:pic>
    </p:spTree>
    <p:extLst>
      <p:ext uri="{BB962C8B-B14F-4D97-AF65-F5344CB8AC3E}">
        <p14:creationId xmlns:p14="http://schemas.microsoft.com/office/powerpoint/2010/main" val="1127019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Voorbeeldproject Tijdelijke rechtbank Amsterdam</a:t>
            </a:r>
          </a:p>
        </p:txBody>
      </p:sp>
      <p:sp>
        <p:nvSpPr>
          <p:cNvPr id="4" name="Tijdelijke aanduiding voor inhoud 3"/>
          <p:cNvSpPr>
            <a:spLocks noGrp="1"/>
          </p:cNvSpPr>
          <p:nvPr>
            <p:ph idx="1"/>
          </p:nvPr>
        </p:nvSpPr>
        <p:spPr>
          <a:xfrm>
            <a:off x="838200" y="1311564"/>
            <a:ext cx="5378245" cy="4865399"/>
          </a:xfrm>
        </p:spPr>
        <p:txBody>
          <a:bodyPr/>
          <a:lstStyle/>
          <a:p>
            <a:r>
              <a:rPr lang="nl-NL" dirty="0"/>
              <a:t>Circulair en </a:t>
            </a:r>
            <a:r>
              <a:rPr lang="nl-NL" dirty="0" err="1"/>
              <a:t>remontabel</a:t>
            </a:r>
            <a:endParaRPr lang="nl-NL" dirty="0"/>
          </a:p>
          <a:p>
            <a:r>
              <a:rPr lang="nl-NL" dirty="0"/>
              <a:t>Hergebruik oude bouwmaterialen</a:t>
            </a:r>
          </a:p>
          <a:p>
            <a:r>
              <a:rPr lang="nl-NL" dirty="0"/>
              <a:t>Bijzondere vloerconstructie</a:t>
            </a:r>
          </a:p>
        </p:txBody>
      </p:sp>
      <p:sp>
        <p:nvSpPr>
          <p:cNvPr id="5" name="Slide Number Placeholder 4"/>
          <p:cNvSpPr>
            <a:spLocks noGrp="1"/>
          </p:cNvSpPr>
          <p:nvPr>
            <p:ph type="sldNum" sz="quarter" idx="12"/>
          </p:nvPr>
        </p:nvSpPr>
        <p:spPr/>
        <p:txBody>
          <a:bodyPr/>
          <a:lstStyle/>
          <a:p>
            <a:pPr marL="25400">
              <a:lnSpc>
                <a:spcPts val="1425"/>
              </a:lnSpc>
            </a:pPr>
            <a:fld id="{68BC35B1-DB37-4D69-B23B-4C9E9B475BB5}" type="slidenum">
              <a:rPr lang="en-GB" smtClean="0"/>
              <a:pPr marL="25400">
                <a:lnSpc>
                  <a:spcPts val="1425"/>
                </a:lnSpc>
              </a:pPr>
              <a:t>7</a:t>
            </a:fld>
            <a:endParaRPr lang="en-GB" dirty="0"/>
          </a:p>
        </p:txBody>
      </p:sp>
      <p:pic>
        <p:nvPicPr>
          <p:cNvPr id="6" name="Afbeelding 5"/>
          <p:cNvPicPr>
            <a:picLocks noChangeAspect="1"/>
          </p:cNvPicPr>
          <p:nvPr/>
        </p:nvPicPr>
        <p:blipFill>
          <a:blip r:embed="rId3"/>
          <a:stretch>
            <a:fillRect/>
          </a:stretch>
        </p:blipFill>
        <p:spPr>
          <a:xfrm>
            <a:off x="6356554" y="1771144"/>
            <a:ext cx="5774107" cy="4080683"/>
          </a:xfrm>
          <a:prstGeom prst="rect">
            <a:avLst/>
          </a:prstGeom>
        </p:spPr>
      </p:pic>
      <p:pic>
        <p:nvPicPr>
          <p:cNvPr id="3074"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395" y="2912805"/>
            <a:ext cx="5352493" cy="2936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072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US" dirty="0"/>
              <a:t>Voorbeeldproject </a:t>
            </a:r>
            <a:r>
              <a:rPr lang="en-US" dirty="0" err="1"/>
              <a:t>CiWoCo</a:t>
            </a:r>
            <a:r>
              <a:rPr lang="en-US" dirty="0"/>
              <a:t> Amsterdam</a:t>
            </a:r>
          </a:p>
        </p:txBody>
      </p:sp>
      <p:sp>
        <p:nvSpPr>
          <p:cNvPr id="6" name="Tijdelijke aanduiding voor dianummer 5"/>
          <p:cNvSpPr>
            <a:spLocks noGrp="1"/>
          </p:cNvSpPr>
          <p:nvPr>
            <p:ph type="sldNum" sz="quarter" idx="12"/>
          </p:nvPr>
        </p:nvSpPr>
        <p:spPr>
          <a:prstGeom prst="rect">
            <a:avLst/>
          </a:prstGeom>
        </p:spPr>
        <p:txBody>
          <a:bodyPr/>
          <a:lstStyle/>
          <a:p>
            <a:pPr marL="25400">
              <a:lnSpc>
                <a:spcPts val="1425"/>
              </a:lnSpc>
            </a:pPr>
            <a:fld id="{68BC35B1-DB37-4D69-B23B-4C9E9B475BB5}" type="slidenum">
              <a:rPr lang="en-GB" smtClean="0"/>
              <a:pPr marL="25400">
                <a:lnSpc>
                  <a:spcPts val="1425"/>
                </a:lnSpc>
              </a:pPr>
              <a:t>8</a:t>
            </a:fld>
            <a:endParaRPr lang="en-GB" dirty="0"/>
          </a:p>
        </p:txBody>
      </p:sp>
      <p:pic>
        <p:nvPicPr>
          <p:cNvPr id="11" name="Afbeelding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704" y="1173861"/>
            <a:ext cx="3321648" cy="4982472"/>
          </a:xfrm>
          <a:prstGeom prst="rect">
            <a:avLst/>
          </a:prstGeom>
        </p:spPr>
      </p:pic>
      <p:pic>
        <p:nvPicPr>
          <p:cNvPr id="15" name="Afbeelding 14"/>
          <p:cNvPicPr>
            <a:picLocks noChangeAspect="1"/>
          </p:cNvPicPr>
          <p:nvPr/>
        </p:nvPicPr>
        <p:blipFill>
          <a:blip r:embed="rId4"/>
          <a:stretch>
            <a:fillRect/>
          </a:stretch>
        </p:blipFill>
        <p:spPr>
          <a:xfrm>
            <a:off x="1663940" y="5434203"/>
            <a:ext cx="1524000" cy="476250"/>
          </a:xfrm>
          <a:prstGeom prst="rect">
            <a:avLst/>
          </a:prstGeom>
        </p:spPr>
      </p:pic>
      <p:pic>
        <p:nvPicPr>
          <p:cNvPr id="102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9536" y="1091463"/>
            <a:ext cx="7387590" cy="5220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167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BILT - woning</a:t>
            </a:r>
          </a:p>
        </p:txBody>
      </p:sp>
      <p:sp>
        <p:nvSpPr>
          <p:cNvPr id="3" name="Tijdelijke aanduiding voor inhoud 2"/>
          <p:cNvSpPr>
            <a:spLocks noGrp="1"/>
          </p:cNvSpPr>
          <p:nvPr>
            <p:ph idx="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9</a:t>
            </a:fld>
            <a:endParaRPr lang="nl-NL"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938" y="1274046"/>
            <a:ext cx="9105900"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074511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7886</TotalTime>
  <Words>1020</Words>
  <Application>Microsoft Office PowerPoint</Application>
  <PresentationFormat>Breedbeeld</PresentationFormat>
  <Paragraphs>84</Paragraphs>
  <Slides>13</Slides>
  <Notes>11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13</vt:i4>
      </vt:variant>
    </vt:vector>
  </HeadingPairs>
  <TitlesOfParts>
    <vt:vector size="17" baseType="lpstr">
      <vt:lpstr>Arial</vt:lpstr>
      <vt:lpstr>Calibri</vt:lpstr>
      <vt:lpstr>Calibri Light</vt:lpstr>
      <vt:lpstr>Kantoorthema</vt:lpstr>
      <vt:lpstr>Milieuprestatie meetmethode om de milieueffecten van duurzaamheid en circulariteit te bepalen  </vt:lpstr>
      <vt:lpstr>Losmaakbaarheid als een factor voor herbruikbaarheid</vt:lpstr>
      <vt:lpstr>Losmaakbaarheid</vt:lpstr>
      <vt:lpstr>Losmaakbaarheid</vt:lpstr>
      <vt:lpstr>PowerPoint-presentatie</vt:lpstr>
      <vt:lpstr>PowerPoint-presentatie</vt:lpstr>
      <vt:lpstr>Voorbeeldproject Tijdelijke rechtbank Amsterdam</vt:lpstr>
      <vt:lpstr>Voorbeeldproject CiWoCo Amsterdam</vt:lpstr>
      <vt:lpstr>BILT - woning</vt:lpstr>
      <vt:lpstr>Heijmans one</vt:lpstr>
      <vt:lpstr>Losmaakbaar bouwen</vt:lpstr>
      <vt:lpstr>Over losmaakbaarheid moet je vooraf nadenken</vt:lpstr>
      <vt:lpstr>Meetmethodiek losmaakbaarheid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Anton Ton</dc:creator>
  <cp:lastModifiedBy>Anton Ton</cp:lastModifiedBy>
  <cp:revision>441</cp:revision>
  <cp:lastPrinted>2020-07-15T10:43:18Z</cp:lastPrinted>
  <dcterms:created xsi:type="dcterms:W3CDTF">2019-10-21T13:24:16Z</dcterms:created>
  <dcterms:modified xsi:type="dcterms:W3CDTF">2020-07-15T10:43:18Z</dcterms:modified>
</cp:coreProperties>
</file>