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6" r:id="rId2"/>
    <p:sldId id="514" r:id="rId3"/>
    <p:sldId id="513" r:id="rId4"/>
    <p:sldId id="497" r:id="rId5"/>
    <p:sldId id="516" r:id="rId6"/>
    <p:sldId id="515" r:id="rId7"/>
    <p:sldId id="508" r:id="rId8"/>
    <p:sldId id="489" r:id="rId9"/>
    <p:sldId id="493" r:id="rId10"/>
    <p:sldId id="492" r:id="rId11"/>
    <p:sldId id="509" r:id="rId12"/>
    <p:sldId id="500" r:id="rId13"/>
    <p:sldId id="490" r:id="rId14"/>
    <p:sldId id="491" r:id="rId15"/>
    <p:sldId id="498" r:id="rId16"/>
    <p:sldId id="506" r:id="rId17"/>
    <p:sldId id="462" r:id="rId18"/>
    <p:sldId id="481" r:id="rId19"/>
    <p:sldId id="482" r:id="rId20"/>
    <p:sldId id="483" r:id="rId21"/>
    <p:sldId id="484" r:id="rId22"/>
    <p:sldId id="457" r:id="rId23"/>
    <p:sldId id="459" r:id="rId24"/>
    <p:sldId id="460" r:id="rId25"/>
    <p:sldId id="458" r:id="rId26"/>
    <p:sldId id="486" r:id="rId27"/>
    <p:sldId id="461" r:id="rId28"/>
  </p:sldIdLst>
  <p:sldSz cx="12192000" cy="6858000"/>
  <p:notesSz cx="6864350" cy="99964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eke Meulendijks" initials="MM"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7030A0"/>
    <a:srgbClr val="9DC55B"/>
    <a:srgbClr val="5DC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68" autoAdjust="0"/>
    <p:restoredTop sz="85375" autoAdjust="0"/>
  </p:normalViewPr>
  <p:slideViewPr>
    <p:cSldViewPr snapToGrid="0">
      <p:cViewPr varScale="1">
        <p:scale>
          <a:sx n="70" d="100"/>
          <a:sy n="70" d="100"/>
        </p:scale>
        <p:origin x="533" y="58"/>
      </p:cViewPr>
      <p:guideLst>
        <p:guide orient="horz" pos="2160"/>
        <p:guide pos="3833"/>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4552" cy="501560"/>
          </a:xfrm>
          <a:prstGeom prst="rect">
            <a:avLst/>
          </a:prstGeom>
        </p:spPr>
        <p:txBody>
          <a:bodyPr vert="horz" lIns="96341" tIns="48171" rIns="96341" bIns="48171" rtlCol="0"/>
          <a:lstStyle>
            <a:lvl1pPr algn="l">
              <a:defRPr sz="1300"/>
            </a:lvl1pPr>
          </a:lstStyle>
          <a:p>
            <a:endParaRPr lang="nl-NL" dirty="0"/>
          </a:p>
        </p:txBody>
      </p:sp>
      <p:sp>
        <p:nvSpPr>
          <p:cNvPr id="3" name="Tijdelijke aanduiding voor datum 2"/>
          <p:cNvSpPr>
            <a:spLocks noGrp="1"/>
          </p:cNvSpPr>
          <p:nvPr>
            <p:ph type="dt" idx="1"/>
          </p:nvPr>
        </p:nvSpPr>
        <p:spPr>
          <a:xfrm>
            <a:off x="3888210" y="0"/>
            <a:ext cx="2974552" cy="501560"/>
          </a:xfrm>
          <a:prstGeom prst="rect">
            <a:avLst/>
          </a:prstGeom>
        </p:spPr>
        <p:txBody>
          <a:bodyPr vert="horz" lIns="96341" tIns="48171" rIns="96341" bIns="48171" rtlCol="0"/>
          <a:lstStyle>
            <a:lvl1pPr algn="r">
              <a:defRPr sz="1300"/>
            </a:lvl1pPr>
          </a:lstStyle>
          <a:p>
            <a:fld id="{9B7BC5FA-4EB1-4969-9028-0615B180F66D}" type="datetimeFigureOut">
              <a:rPr lang="nl-NL" smtClean="0"/>
              <a:t>15-7-2020</a:t>
            </a:fld>
            <a:endParaRPr lang="nl-NL" dirty="0"/>
          </a:p>
        </p:txBody>
      </p:sp>
      <p:sp>
        <p:nvSpPr>
          <p:cNvPr id="4" name="Tijdelijke aanduiding voor dia-afbeelding 3"/>
          <p:cNvSpPr>
            <a:spLocks noGrp="1" noRot="1" noChangeAspect="1"/>
          </p:cNvSpPr>
          <p:nvPr>
            <p:ph type="sldImg" idx="2"/>
          </p:nvPr>
        </p:nvSpPr>
        <p:spPr>
          <a:xfrm>
            <a:off x="434975" y="1249363"/>
            <a:ext cx="5994400" cy="3373437"/>
          </a:xfrm>
          <a:prstGeom prst="rect">
            <a:avLst/>
          </a:prstGeom>
          <a:noFill/>
          <a:ln w="12700">
            <a:solidFill>
              <a:prstClr val="black"/>
            </a:solidFill>
          </a:ln>
        </p:spPr>
        <p:txBody>
          <a:bodyPr vert="horz" lIns="96341" tIns="48171" rIns="96341" bIns="48171" rtlCol="0" anchor="ctr"/>
          <a:lstStyle/>
          <a:p>
            <a:endParaRPr lang="nl-NL" dirty="0"/>
          </a:p>
        </p:txBody>
      </p:sp>
      <p:sp>
        <p:nvSpPr>
          <p:cNvPr id="5" name="Tijdelijke aanduiding voor notities 4"/>
          <p:cNvSpPr>
            <a:spLocks noGrp="1"/>
          </p:cNvSpPr>
          <p:nvPr>
            <p:ph type="body" sz="quarter" idx="3"/>
          </p:nvPr>
        </p:nvSpPr>
        <p:spPr>
          <a:xfrm>
            <a:off x="686435" y="4810810"/>
            <a:ext cx="5491480" cy="3936117"/>
          </a:xfrm>
          <a:prstGeom prst="rect">
            <a:avLst/>
          </a:prstGeom>
        </p:spPr>
        <p:txBody>
          <a:bodyPr vert="horz" lIns="96341" tIns="48171" rIns="96341" bIns="48171"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94929"/>
            <a:ext cx="2974552" cy="501559"/>
          </a:xfrm>
          <a:prstGeom prst="rect">
            <a:avLst/>
          </a:prstGeom>
        </p:spPr>
        <p:txBody>
          <a:bodyPr vert="horz" lIns="96341" tIns="48171" rIns="96341" bIns="48171" rtlCol="0" anchor="b"/>
          <a:lstStyle>
            <a:lvl1pPr algn="l">
              <a:defRPr sz="1300"/>
            </a:lvl1pPr>
          </a:lstStyle>
          <a:p>
            <a:endParaRPr lang="nl-NL" dirty="0"/>
          </a:p>
        </p:txBody>
      </p:sp>
      <p:sp>
        <p:nvSpPr>
          <p:cNvPr id="7" name="Tijdelijke aanduiding voor dianummer 6"/>
          <p:cNvSpPr>
            <a:spLocks noGrp="1"/>
          </p:cNvSpPr>
          <p:nvPr>
            <p:ph type="sldNum" sz="quarter" idx="5"/>
          </p:nvPr>
        </p:nvSpPr>
        <p:spPr>
          <a:xfrm>
            <a:off x="3888210" y="9494929"/>
            <a:ext cx="2974552" cy="501559"/>
          </a:xfrm>
          <a:prstGeom prst="rect">
            <a:avLst/>
          </a:prstGeom>
        </p:spPr>
        <p:txBody>
          <a:bodyPr vert="horz" lIns="96341" tIns="48171" rIns="96341" bIns="48171" rtlCol="0" anchor="b"/>
          <a:lstStyle>
            <a:lvl1pPr algn="r">
              <a:defRPr sz="1300"/>
            </a:lvl1pPr>
          </a:lstStyle>
          <a:p>
            <a:fld id="{FAABF7D7-092D-4384-941C-F8145FDEEE04}" type="slidenum">
              <a:rPr lang="nl-NL" smtClean="0"/>
              <a:t>‹nr.›</a:t>
            </a:fld>
            <a:endParaRPr lang="nl-NL" dirty="0"/>
          </a:p>
        </p:txBody>
      </p:sp>
    </p:spTree>
    <p:extLst>
      <p:ext uri="{BB962C8B-B14F-4D97-AF65-F5344CB8AC3E}">
        <p14:creationId xmlns:p14="http://schemas.microsoft.com/office/powerpoint/2010/main" val="402017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latformcb23.nl/actieteams/actieteams-afspraken/paspoorten-voor-de-bouw"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time_continue=27&amp;v=UerSwpjh1n4&amp;feature=emb_logo"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rau.eu/thomas-rau/"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time_continue=83&amp;v=9pB6axd7gQk&amp;feature=emb_log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a:t>
            </a:fld>
            <a:endParaRPr lang="nl-NL" dirty="0"/>
          </a:p>
        </p:txBody>
      </p:sp>
    </p:spTree>
    <p:extLst>
      <p:ext uri="{BB962C8B-B14F-4D97-AF65-F5344CB8AC3E}">
        <p14:creationId xmlns:p14="http://schemas.microsoft.com/office/powerpoint/2010/main" val="3118793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10</a:t>
            </a:fld>
            <a:endParaRPr lang="nl-NL" dirty="0"/>
          </a:p>
        </p:txBody>
      </p:sp>
    </p:spTree>
    <p:extLst>
      <p:ext uri="{BB962C8B-B14F-4D97-AF65-F5344CB8AC3E}">
        <p14:creationId xmlns:p14="http://schemas.microsoft.com/office/powerpoint/2010/main" val="3894977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Verschillende voorbeelden van circulaire bouwproducten. </a:t>
            </a:r>
          </a:p>
          <a:p>
            <a:r>
              <a:rPr lang="nl-NL" dirty="0"/>
              <a:t>In de spider zijn de vijf circulaire hoofdstrategieën zichtbaar. </a:t>
            </a:r>
          </a:p>
          <a:p>
            <a:r>
              <a:rPr lang="nl-NL" dirty="0"/>
              <a:t>In de tabel de 10-R strategieën. </a:t>
            </a:r>
          </a:p>
          <a:p>
            <a:r>
              <a:rPr lang="nl-NL" dirty="0"/>
              <a:t>Per product is de circulaire prestatie aangegeven.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a:t>
            </a:fld>
            <a:endParaRPr lang="nl-NL" dirty="0"/>
          </a:p>
        </p:txBody>
      </p:sp>
    </p:spTree>
    <p:extLst>
      <p:ext uri="{BB962C8B-B14F-4D97-AF65-F5344CB8AC3E}">
        <p14:creationId xmlns:p14="http://schemas.microsoft.com/office/powerpoint/2010/main" val="1130168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https://www.superuse-studios.com/projects/villa-welpeloo-2/</a:t>
            </a:r>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13</a:t>
            </a:fld>
            <a:endParaRPr lang="nl-NL" dirty="0"/>
          </a:p>
        </p:txBody>
      </p:sp>
    </p:spTree>
    <p:extLst>
      <p:ext uri="{BB962C8B-B14F-4D97-AF65-F5344CB8AC3E}">
        <p14:creationId xmlns:p14="http://schemas.microsoft.com/office/powerpoint/2010/main" val="2966362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https://www.designboom.com/architecture/ricardo-bofill-la-fabrica-barcelona-spain-02-25-2017/</a:t>
            </a:r>
          </a:p>
          <a:p>
            <a:endParaRPr lang="nl-NL" dirty="0"/>
          </a:p>
          <a:p>
            <a:r>
              <a:rPr lang="en-US" dirty="0"/>
              <a:t>Located in the outskirts of </a:t>
            </a:r>
            <a:r>
              <a:rPr lang="en-US" b="1" dirty="0"/>
              <a:t>Barcelona</a:t>
            </a:r>
            <a:r>
              <a:rPr lang="en-US" dirty="0"/>
              <a:t>, the repurposed cement factory </a:t>
            </a:r>
            <a:r>
              <a:rPr lang="en-US" b="1" dirty="0"/>
              <a:t>La </a:t>
            </a:r>
            <a:r>
              <a:rPr lang="en-US" b="1" dirty="0" err="1"/>
              <a:t>Fábrica</a:t>
            </a:r>
            <a:r>
              <a:rPr lang="en-US" dirty="0"/>
              <a:t> is home to the Taller de </a:t>
            </a:r>
            <a:r>
              <a:rPr lang="en-US" dirty="0" err="1"/>
              <a:t>Arquitectura</a:t>
            </a:r>
            <a:r>
              <a:rPr lang="en-US" dirty="0"/>
              <a:t> (RBTA) and the </a:t>
            </a:r>
            <a:r>
              <a:rPr lang="en-US" b="1" dirty="0" err="1"/>
              <a:t>Bofill</a:t>
            </a:r>
            <a:r>
              <a:rPr lang="en-US" dirty="0"/>
              <a:t> family.</a:t>
            </a: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14</a:t>
            </a:fld>
            <a:endParaRPr lang="nl-NL" dirty="0"/>
          </a:p>
        </p:txBody>
      </p:sp>
    </p:spTree>
    <p:extLst>
      <p:ext uri="{BB962C8B-B14F-4D97-AF65-F5344CB8AC3E}">
        <p14:creationId xmlns:p14="http://schemas.microsoft.com/office/powerpoint/2010/main" val="171536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t>
            </a:r>
            <a:r>
              <a:rPr lang="nl-NL" dirty="0" err="1"/>
              <a:t>LocHal</a:t>
            </a:r>
            <a:r>
              <a:rPr lang="nl-NL" dirty="0"/>
              <a:t> was ooit een bedrijvige werkplaats waar wagons en locomotieven werden ontwikkeld en gerepareerd. Van 1932 tot aan de opheffing in 2009  was het een plek waar honderden Tilburgers werk vonden. Dit stoere, stalen gebouw leeft sterk in het collectieve geheugen van de stad. De belangrijkste ambitie voor de herontwikkelingsopgave was dan ook om de </a:t>
            </a:r>
            <a:r>
              <a:rPr lang="nl-NL" dirty="0" err="1"/>
              <a:t>LocHal</a:t>
            </a:r>
            <a:r>
              <a:rPr lang="nl-NL" dirty="0"/>
              <a:t> weer terug te geven aan de Tilburgers; het moest een bruisende kenniswerkplaats worden in de vorm van een openbare bibliotheek. Onder de indruk van de ruimtelijkheid, de monumentale leegte en de enorme maat van de </a:t>
            </a:r>
            <a:r>
              <a:rPr lang="nl-NL" dirty="0" err="1"/>
              <a:t>LocHal</a:t>
            </a:r>
            <a:r>
              <a:rPr lang="nl-NL" dirty="0"/>
              <a:t>, besefte het ontwerpteam dat de </a:t>
            </a:r>
            <a:r>
              <a:rPr lang="nl-NL" dirty="0" err="1"/>
              <a:t>LocHal</a:t>
            </a:r>
            <a:r>
              <a:rPr lang="nl-NL" dirty="0"/>
              <a:t> meer is dan een gebouw; het is een onderdeel van de stad, dat met z’n zware constructie, die naar boven toe steeds lichter wordt, een fantastische ruimtelijke beleving oplevert. Zo ontstond het idee om de industriële hal met de stad te verbinden als één doorlopend stedelijk weefsel. Dat vroeg van meet af aan om een integrale aanpak door het architectenteam, reflecterend op elkaar, vernieuwend in concept denken, met oog voor de context: dromen met realiteitszin.</a:t>
            </a:r>
          </a:p>
          <a:p>
            <a:endParaRPr lang="nl-NL" dirty="0"/>
          </a:p>
          <a:p>
            <a:r>
              <a:rPr lang="nl-NL" b="1" dirty="0"/>
              <a:t>Kathedraal van staal en glas</a:t>
            </a:r>
          </a:p>
          <a:p>
            <a:r>
              <a:rPr lang="nl-NL" dirty="0"/>
              <a:t>Het resultaat is meer een overdekt plein dan een gebouw. Een plein in de vorm van een open trappenlandschap met verhoogde niveaus, waar de bibliotheek, Seats2Meet en de kunstinstellingen zich op, aan en onder bevinden. De vloer was van oudsher het belangrijkste onderdeel van de locomotiefloods, op die vloer gebeurde alles. Ook het nieuwe ‘landschap’ legt de nadruk op verschillende vloerniveaus; van zeer publiek, levendig en divers gebruik tot meer intieme plekken op hogere niveaus. Zes enorme beweegbare textiele wanden accentueren de schaal van het gebouw, definiëren verschillende ruimtes en verbeteren de akoestiek. Het oplopende trappenlandschap maakt wat eerder onbereikbaar was nu haast tastbaar: de kraanbanen, de rails en de imposante stalen constructie met de oude verflagen nog zichtbaar. Maar ook  het daglicht dat door de gevels van mat draadglas gefilterd binnenvalt. Vroeger kon je omhoog kijken naar het licht, nu kun je er naartoe wandelen, met als hoogtepunt het stadsbalkon, waar je kunt uitkijken over Tilburg .</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15</a:t>
            </a:fld>
            <a:endParaRPr lang="nl-NL" dirty="0"/>
          </a:p>
        </p:txBody>
      </p:sp>
    </p:spTree>
    <p:extLst>
      <p:ext uri="{BB962C8B-B14F-4D97-AF65-F5344CB8AC3E}">
        <p14:creationId xmlns:p14="http://schemas.microsoft.com/office/powerpoint/2010/main" val="1961171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https://milieudatabase.nl/een-paspoort-krijgt-pas-waarde-bij-de-toepassing-ervan/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16</a:t>
            </a:fld>
            <a:endParaRPr lang="nl-NL" dirty="0"/>
          </a:p>
        </p:txBody>
      </p:sp>
    </p:spTree>
    <p:extLst>
      <p:ext uri="{BB962C8B-B14F-4D97-AF65-F5344CB8AC3E}">
        <p14:creationId xmlns:p14="http://schemas.microsoft.com/office/powerpoint/2010/main" val="786557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https://platformcb23.nl/</a:t>
            </a:r>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17</a:t>
            </a:fld>
            <a:endParaRPr lang="nl-NL" dirty="0"/>
          </a:p>
        </p:txBody>
      </p:sp>
    </p:spTree>
    <p:extLst>
      <p:ext uri="{BB962C8B-B14F-4D97-AF65-F5344CB8AC3E}">
        <p14:creationId xmlns:p14="http://schemas.microsoft.com/office/powerpoint/2010/main" val="254118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is dus al heel veel door organisatie in de praktijk ontwikkeld en in gebruik dat op een bepaald schaalniveau</a:t>
            </a:r>
            <a:r>
              <a:rPr lang="nl-NL" baseline="0" dirty="0"/>
              <a:t> een vorm van een paspoort is. Binnen CB’23 wordt door veel van deze organisaties gezocht naar een eenduidige structuur en format, om verwarring en chaos te voorkomen. Dat noemen we harmonisatie. </a:t>
            </a: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18</a:t>
            </a:fld>
            <a:endParaRPr lang="nl-NL" dirty="0"/>
          </a:p>
        </p:txBody>
      </p:sp>
    </p:spTree>
    <p:extLst>
      <p:ext uri="{BB962C8B-B14F-4D97-AF65-F5344CB8AC3E}">
        <p14:creationId xmlns:p14="http://schemas.microsoft.com/office/powerpoint/2010/main" val="1320757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Figuur is visualisatie van de voorlopige paspoortenstructuur. Daarbij laten de interfaces zien waar de input van paspoorten onder andere vandaan kan komen. Ook geeft de figuur inzicht in hoe paspoorten tussen de verschillende schaalniveaus interacteren. Het onderste deel van de figuur geeft een aantal doelen waarvoor paspoorten kunnen worden gebruikt. De gele balkjes zijn een abstracte weergave voor het gegeven dat er voor de afzonderlijke doelen verschillende databehoefte zijn</a:t>
            </a: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19</a:t>
            </a:fld>
            <a:endParaRPr lang="nl-NL" dirty="0"/>
          </a:p>
        </p:txBody>
      </p:sp>
    </p:spTree>
    <p:extLst>
      <p:ext uri="{BB962C8B-B14F-4D97-AF65-F5344CB8AC3E}">
        <p14:creationId xmlns:p14="http://schemas.microsoft.com/office/powerpoint/2010/main" val="1748766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https://platformcb23.nl/actieteams/actieteams-afspraken/paspoorten-voor-de-bouw</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21</a:t>
            </a:fld>
            <a:endParaRPr lang="nl-NL" dirty="0"/>
          </a:p>
        </p:txBody>
      </p:sp>
    </p:spTree>
    <p:extLst>
      <p:ext uri="{BB962C8B-B14F-4D97-AF65-F5344CB8AC3E}">
        <p14:creationId xmlns:p14="http://schemas.microsoft.com/office/powerpoint/2010/main" val="281095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Recycling  het opnieuw gebruiken van materialen. Bij recycling worden de grondstoffen of de onderdelen van een product van elkaar gescheiden en ontstaat er na verwerking in een nieuw productieproces een zelfde product of soms een geheel nieuw product met een compleet andere gebruiksfunctie. Hergebruik is het opnieuw gebruiken van producten, componenten en materialen in hun oorspronkelijke vorm. Bij hergebruik is het mogelijk dat het product enige bewerking ondergaat, als bepaalde delen niet meer aan de kwaliteitseisen voldoen, zoals bijvoorbeeld van een niet goed functionerend slot in een deur. In de Bepalingsmethode Milieuprestatie worden zowel hergebruik als recycling aangeduid als secundair materiaal.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Bij hergebruik wordt het product veelal gebruikt in een gelijksoortige functie, maar dat is geen wetmatigheid. Bijvoorbeeld zeecontainers die worden gebruikt om als kantoor of woning. </a:t>
            </a:r>
            <a:r>
              <a:rPr lang="nl-NL" sz="1200" u="sng" kern="1200" dirty="0">
                <a:solidFill>
                  <a:schemeClr val="tx1"/>
                </a:solidFill>
                <a:effectLst/>
                <a:latin typeface="+mn-lt"/>
                <a:ea typeface="+mn-ea"/>
                <a:cs typeface="+mn-cs"/>
                <a:hlinkClick r:id="rId3"/>
              </a:rPr>
              <a:t>https://www.youtube.com/watch?time_continue=27&amp;v=UerSwpjh1n4&amp;feature=emb_logo</a:t>
            </a: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a:t>
            </a:fld>
            <a:endParaRPr lang="nl-NL" dirty="0"/>
          </a:p>
        </p:txBody>
      </p:sp>
    </p:spTree>
    <p:extLst>
      <p:ext uri="{BB962C8B-B14F-4D97-AF65-F5344CB8AC3E}">
        <p14:creationId xmlns:p14="http://schemas.microsoft.com/office/powerpoint/2010/main" val="1724408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https://docplayer.nl/110153256-Madaster-platform-gebruikershandleiding.html</a:t>
            </a:r>
          </a:p>
          <a:p>
            <a:endParaRPr lang="nl-NL" dirty="0"/>
          </a:p>
          <a:p>
            <a:r>
              <a:rPr lang="nl-NL" dirty="0"/>
              <a:t>Een Materiaalpaspoort is gebaseerd op de ingevoerde materialen van een gebouw of gebouwdeel, en waar beschikbaar van de producten in een gebouw of gebouwdeel, zoals dat tot stand is gekomen op basis van meerdere bronbestanden. In dit materiaalpaspoort worden de hoeveelheden van de gebruikte materialen inzichtelijke gemaakt binnen het zogenaamde ‘gebouwkader’. De materialen in de verschillende lagen van het gebouw worden weergegeven op basis van dein Nederland </a:t>
            </a:r>
            <a:r>
              <a:rPr lang="nl-NL" dirty="0" err="1"/>
              <a:t>toegepasteNL</a:t>
            </a:r>
            <a:r>
              <a:rPr lang="nl-NL" dirty="0"/>
              <a:t>/</a:t>
            </a:r>
            <a:r>
              <a:rPr lang="nl-NL" dirty="0" err="1"/>
              <a:t>SfB</a:t>
            </a:r>
            <a:endParaRPr lang="nl-NL" dirty="0"/>
          </a:p>
          <a:p>
            <a:r>
              <a:rPr lang="nl-NL" dirty="0"/>
              <a:t>codering en deze worden gerangschikt naar zeven ‘materiaalfamilies’.</a:t>
            </a:r>
          </a:p>
        </p:txBody>
      </p:sp>
      <p:sp>
        <p:nvSpPr>
          <p:cNvPr id="4" name="Slide Number Placeholder 3"/>
          <p:cNvSpPr>
            <a:spLocks noGrp="1"/>
          </p:cNvSpPr>
          <p:nvPr>
            <p:ph type="sldNum" sz="quarter" idx="10"/>
          </p:nvPr>
        </p:nvSpPr>
        <p:spPr/>
        <p:txBody>
          <a:bodyPr/>
          <a:lstStyle/>
          <a:p>
            <a:fld id="{78FACC1F-386F-4E42-8E38-7BACBF493300}" type="slidenum">
              <a:rPr lang="nl-NL" smtClean="0"/>
              <a:t>22</a:t>
            </a:fld>
            <a:endParaRPr lang="nl-NL"/>
          </a:p>
        </p:txBody>
      </p:sp>
    </p:spTree>
    <p:extLst>
      <p:ext uri="{BB962C8B-B14F-4D97-AF65-F5344CB8AC3E}">
        <p14:creationId xmlns:p14="http://schemas.microsoft.com/office/powerpoint/2010/main" val="2895008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Madaster</a:t>
            </a:r>
            <a:r>
              <a:rPr lang="nl-NL" dirty="0"/>
              <a:t>, het kadaster voor materialen is gelanceerd. De online bibliotheek moet het eenvoudig maken om van ieder vastgoedobject een digitaal paspoort te genereren. Het </a:t>
            </a:r>
            <a:r>
              <a:rPr lang="nl-NL" dirty="0" err="1"/>
              <a:t>Madaster</a:t>
            </a:r>
            <a:r>
              <a:rPr lang="nl-NL" dirty="0"/>
              <a:t> is een idee uit de koker van architect </a:t>
            </a:r>
            <a:r>
              <a:rPr lang="nl-NL" dirty="0">
                <a:hlinkClick r:id="rId3"/>
              </a:rPr>
              <a:t>Thomas </a:t>
            </a:r>
            <a:r>
              <a:rPr lang="nl-NL" dirty="0" err="1">
                <a:hlinkClick r:id="rId3"/>
              </a:rPr>
              <a:t>Rau</a:t>
            </a:r>
            <a:r>
              <a:rPr lang="nl-NL" dirty="0"/>
              <a:t>. De huidige situatie laat zien dat materialen hun identiteit verliezen, waardoor zij afval worden. Afval kan worden geëlimineerd door materialen een gedocumenteerde identiteit te geven via een materialenpaspoort.</a:t>
            </a:r>
          </a:p>
          <a:p>
            <a:endParaRPr lang="nl-NL" dirty="0"/>
          </a:p>
          <a:p>
            <a:r>
              <a:rPr lang="nl-NL" b="1" dirty="0"/>
              <a:t>Circulaire economie</a:t>
            </a:r>
          </a:p>
          <a:p>
            <a:r>
              <a:rPr lang="nl-NL" dirty="0"/>
              <a:t>Zo’n paspoort helpt gebouweigenaren, ontwerpers en bouwers om andere, betere afwegingen te maken tijdens ontwerp en beheer. “Om de circulaire economie neer te zetten hebben we die paspoorten nodig, want we moeten exact weten wat er precies in onze gebouwen zit”, vindt directeur Wietse </a:t>
            </a:r>
            <a:r>
              <a:rPr lang="nl-NL" dirty="0" err="1"/>
              <a:t>Walinga</a:t>
            </a:r>
            <a:r>
              <a:rPr lang="nl-NL" dirty="0"/>
              <a:t> van Duurzaam Gebouwd, een van de </a:t>
            </a:r>
            <a:r>
              <a:rPr lang="nl-NL" dirty="0" err="1"/>
              <a:t>Kennedy’s</a:t>
            </a:r>
            <a:r>
              <a:rPr lang="nl-NL" dirty="0"/>
              <a:t> van </a:t>
            </a:r>
            <a:r>
              <a:rPr lang="nl-NL" dirty="0" err="1"/>
              <a:t>Madaster</a:t>
            </a:r>
            <a:r>
              <a:rPr lang="nl-NL" dirty="0"/>
              <a:t>. “Met het </a:t>
            </a:r>
            <a:r>
              <a:rPr lang="nl-NL" dirty="0" err="1"/>
              <a:t>Madaster</a:t>
            </a:r>
            <a:r>
              <a:rPr lang="nl-NL" dirty="0"/>
              <a:t> wordt het met één druk op de knop mogelijk om een materialenpaspoort op te stellen. Die toegankelijkheid is noodzakelijk om te versnellen.”</a:t>
            </a:r>
          </a:p>
          <a:p>
            <a:endParaRPr lang="nl-NL" dirty="0"/>
          </a:p>
          <a:p>
            <a:r>
              <a:rPr lang="nl-NL" b="1" dirty="0"/>
              <a:t>Elimineren van afval</a:t>
            </a:r>
          </a:p>
          <a:p>
            <a:r>
              <a:rPr lang="nl-NL" dirty="0"/>
              <a:t>Diverse Duurzaam Gebouwd-partners zijn Kennedy van het </a:t>
            </a:r>
            <a:r>
              <a:rPr lang="nl-NL" dirty="0" err="1"/>
              <a:t>Madaster</a:t>
            </a:r>
            <a:r>
              <a:rPr lang="nl-NL" dirty="0"/>
              <a:t>, waaronder AKD. “Wij zijn trots om samen met de 32 andere </a:t>
            </a:r>
            <a:r>
              <a:rPr lang="nl-NL" dirty="0" err="1"/>
              <a:t>Kennedy’s</a:t>
            </a:r>
            <a:r>
              <a:rPr lang="nl-NL" dirty="0"/>
              <a:t> mee te helpen bij </a:t>
            </a:r>
            <a:r>
              <a:rPr lang="nl-NL" dirty="0" err="1"/>
              <a:t>Madaster</a:t>
            </a:r>
            <a:r>
              <a:rPr lang="nl-NL" dirty="0"/>
              <a:t>”, geeft notaris en partner Taco de Lange aan. “Innovatie, circulariteit en het elimineren van afval zijn onderwerpen waar ons vastgoedteam intensief mee bezig is, vaak ook als voortrekker. Samen met </a:t>
            </a:r>
            <a:r>
              <a:rPr lang="nl-NL" dirty="0" err="1"/>
              <a:t>Madaster</a:t>
            </a:r>
            <a:r>
              <a:rPr lang="nl-NL" dirty="0"/>
              <a:t> en de andere </a:t>
            </a:r>
            <a:r>
              <a:rPr lang="nl-NL" dirty="0" err="1"/>
              <a:t>Kennedy’s</a:t>
            </a:r>
            <a:r>
              <a:rPr lang="nl-NL" dirty="0"/>
              <a:t> staan we nu aan het begin van een uitdagende en inspirerende weg om de doelen te gaan bereiken.</a:t>
            </a:r>
          </a:p>
        </p:txBody>
      </p:sp>
      <p:sp>
        <p:nvSpPr>
          <p:cNvPr id="4" name="Tijdelijke aanduiding voor datum 3"/>
          <p:cNvSpPr>
            <a:spLocks noGrp="1"/>
          </p:cNvSpPr>
          <p:nvPr>
            <p:ph type="dt" idx="10"/>
          </p:nvPr>
        </p:nvSpPr>
        <p:spPr/>
        <p:txBody>
          <a:bodyPr/>
          <a:lstStyle/>
          <a:p>
            <a:pPr>
              <a:defRPr/>
            </a:pPr>
            <a:fld id="{2B699148-1AAE-47A8-AB6B-BCB34674CA0A}" type="datetime1">
              <a:rPr lang="nl-NL" smtClean="0"/>
              <a:t>15-7-2020</a:t>
            </a:fld>
            <a:endParaRPr lang="nl-NL"/>
          </a:p>
        </p:txBody>
      </p:sp>
      <p:sp>
        <p:nvSpPr>
          <p:cNvPr id="5" name="Tijdelijke aanduiding voor voettekst 4"/>
          <p:cNvSpPr>
            <a:spLocks noGrp="1"/>
          </p:cNvSpPr>
          <p:nvPr>
            <p:ph type="ftr" sz="quarter" idx="11"/>
          </p:nvPr>
        </p:nvSpPr>
        <p:spPr/>
        <p:txBody>
          <a:bodyPr/>
          <a:lstStyle/>
          <a:p>
            <a:pPr>
              <a:defRPr/>
            </a:pPr>
            <a:r>
              <a:rPr lang="nl-NL"/>
              <a:t>© B. Kranenburg</a:t>
            </a:r>
          </a:p>
        </p:txBody>
      </p:sp>
      <p:sp>
        <p:nvSpPr>
          <p:cNvPr id="6" name="Tijdelijke aanduiding voor dianummer 5"/>
          <p:cNvSpPr>
            <a:spLocks noGrp="1"/>
          </p:cNvSpPr>
          <p:nvPr>
            <p:ph type="sldNum" sz="quarter" idx="12"/>
          </p:nvPr>
        </p:nvSpPr>
        <p:spPr/>
        <p:txBody>
          <a:bodyPr/>
          <a:lstStyle/>
          <a:p>
            <a:pPr>
              <a:defRPr/>
            </a:pPr>
            <a:fld id="{44BCE5C6-CF86-4708-9CAB-46E71BFC5502}" type="slidenum">
              <a:rPr lang="nl-NL" smtClean="0"/>
              <a:pPr>
                <a:defRPr/>
              </a:pPr>
              <a:t>23</a:t>
            </a:fld>
            <a:endParaRPr lang="nl-NL"/>
          </a:p>
        </p:txBody>
      </p:sp>
    </p:spTree>
    <p:extLst>
      <p:ext uri="{BB962C8B-B14F-4D97-AF65-F5344CB8AC3E}">
        <p14:creationId xmlns:p14="http://schemas.microsoft.com/office/powerpoint/2010/main" val="905811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Wat is het omgevingsregister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Onze (gebouwde) leefomgeving omvat een enorme bron van data die we iedere dag gebruiken. Data over materialen, producten, gebouwen en infrastructuur gebruiken we om te bouwen, slopen/oogsten en renoveren, maar ook om gebieden te ontwikkelen en risico’s in kaart te brengen. Het omgevingsregister geeft inzicht in toegepaste materialen in gebouwen en infrastructuur in een bepaald gebied. </a:t>
            </a:r>
            <a:r>
              <a:rPr lang="nl-NL" sz="1200" b="0" i="0" kern="1200" dirty="0">
                <a:solidFill>
                  <a:schemeClr val="tx1"/>
                </a:solidFill>
                <a:effectLst/>
                <a:latin typeface="+mn-lt"/>
                <a:ea typeface="+mn-ea"/>
                <a:cs typeface="+mn-cs"/>
              </a:rPr>
              <a:t>Het gaat bijvoorbeeld om inzicht in het aantal bruggen, de componenten van de brug, het bouwjaar van de brug. Ditzelfde geldt voor bankjes, lantaarnpalen, etc. </a:t>
            </a:r>
            <a:r>
              <a:rPr lang="nl-NL" dirty="0"/>
              <a:t>Het register maakt data uit verschillende informatiebronnen – waaronder Madaster – beschikbaar via (land)kaarten, </a:t>
            </a:r>
            <a:r>
              <a:rPr lang="nl-NL" dirty="0" err="1"/>
              <a:t>infographics</a:t>
            </a:r>
            <a:r>
              <a:rPr lang="nl-NL" dirty="0"/>
              <a:t> en data-downloads. </a:t>
            </a:r>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25</a:t>
            </a:fld>
            <a:endParaRPr lang="nl-NL" dirty="0"/>
          </a:p>
        </p:txBody>
      </p:sp>
    </p:spTree>
    <p:extLst>
      <p:ext uri="{BB962C8B-B14F-4D97-AF65-F5344CB8AC3E}">
        <p14:creationId xmlns:p14="http://schemas.microsoft.com/office/powerpoint/2010/main" val="139642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https://www.youtube.com/watch?time_continue=83&amp;v=9pB6axd7gQk&amp;feature=emb_logo</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26</a:t>
            </a:fld>
            <a:endParaRPr lang="nl-NL" dirty="0"/>
          </a:p>
        </p:txBody>
      </p:sp>
    </p:spTree>
    <p:extLst>
      <p:ext uri="{BB962C8B-B14F-4D97-AF65-F5344CB8AC3E}">
        <p14:creationId xmlns:p14="http://schemas.microsoft.com/office/powerpoint/2010/main" val="1978859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https://www.youtube.com/watch?v=3MykMybNq-k</a:t>
            </a:r>
          </a:p>
          <a:p>
            <a:endParaRPr lang="en-US" dirty="0"/>
          </a:p>
          <a:p>
            <a:pPr defTabSz="889437">
              <a:defRPr/>
            </a:pPr>
            <a:r>
              <a:rPr lang="en-US" b="1" dirty="0" err="1"/>
              <a:t>Materialenpaspoort</a:t>
            </a:r>
            <a:r>
              <a:rPr lang="en-US" b="1" dirty="0"/>
              <a:t> met 1 </a:t>
            </a:r>
            <a:r>
              <a:rPr lang="en-US" b="1" dirty="0" err="1"/>
              <a:t>druk</a:t>
            </a:r>
            <a:r>
              <a:rPr lang="en-US" b="1" dirty="0"/>
              <a:t> op de knop</a:t>
            </a:r>
            <a:br>
              <a:rPr lang="en-US" dirty="0"/>
            </a:br>
            <a:r>
              <a:rPr lang="en-US" dirty="0" err="1"/>
              <a:t>VolkerWessels</a:t>
            </a:r>
            <a:r>
              <a:rPr lang="en-US" dirty="0"/>
              <a:t> </a:t>
            </a:r>
            <a:r>
              <a:rPr lang="en-US" dirty="0" err="1"/>
              <a:t>ondernemingen</a:t>
            </a:r>
            <a:r>
              <a:rPr lang="en-US" dirty="0"/>
              <a:t> </a:t>
            </a:r>
            <a:r>
              <a:rPr lang="en-US" dirty="0" err="1"/>
              <a:t>Digibase</a:t>
            </a:r>
            <a:r>
              <a:rPr lang="en-US" dirty="0"/>
              <a:t>, Recognize en </a:t>
            </a:r>
            <a:r>
              <a:rPr lang="en-US" dirty="0" err="1"/>
              <a:t>Primum</a:t>
            </a:r>
            <a:r>
              <a:rPr lang="en-US" dirty="0"/>
              <a:t> </a:t>
            </a:r>
            <a:r>
              <a:rPr lang="en-US" dirty="0" err="1"/>
              <a:t>hebben</a:t>
            </a:r>
            <a:r>
              <a:rPr lang="en-US" dirty="0"/>
              <a:t> de </a:t>
            </a:r>
            <a:r>
              <a:rPr lang="en-US" dirty="0" err="1"/>
              <a:t>handen</a:t>
            </a:r>
            <a:r>
              <a:rPr lang="en-US" dirty="0"/>
              <a:t> </a:t>
            </a:r>
            <a:r>
              <a:rPr lang="en-US" dirty="0" err="1"/>
              <a:t>ineen</a:t>
            </a:r>
            <a:r>
              <a:rPr lang="en-US" dirty="0"/>
              <a:t> </a:t>
            </a:r>
            <a:r>
              <a:rPr lang="en-US" dirty="0" err="1"/>
              <a:t>geslagen</a:t>
            </a:r>
            <a:r>
              <a:rPr lang="en-US" dirty="0"/>
              <a:t> en </a:t>
            </a:r>
            <a:r>
              <a:rPr lang="en-US" dirty="0" err="1"/>
              <a:t>een</a:t>
            </a:r>
            <a:r>
              <a:rPr lang="en-US" dirty="0"/>
              <a:t> app </a:t>
            </a:r>
            <a:r>
              <a:rPr lang="en-US" dirty="0" err="1"/>
              <a:t>ontwikkeld</a:t>
            </a:r>
            <a:r>
              <a:rPr lang="en-US" dirty="0"/>
              <a:t> om </a:t>
            </a:r>
            <a:r>
              <a:rPr lang="en-US" dirty="0" err="1"/>
              <a:t>snel</a:t>
            </a:r>
            <a:r>
              <a:rPr lang="en-US" dirty="0"/>
              <a:t> en </a:t>
            </a:r>
            <a:r>
              <a:rPr lang="en-US" dirty="0" err="1"/>
              <a:t>eenvoudig</a:t>
            </a:r>
            <a:r>
              <a:rPr lang="en-US" dirty="0"/>
              <a:t> </a:t>
            </a:r>
            <a:r>
              <a:rPr lang="en-US" dirty="0" err="1"/>
              <a:t>inzicht</a:t>
            </a:r>
            <a:r>
              <a:rPr lang="en-US" dirty="0"/>
              <a:t> </a:t>
            </a:r>
            <a:r>
              <a:rPr lang="en-US" dirty="0" err="1"/>
              <a:t>te</a:t>
            </a:r>
            <a:r>
              <a:rPr lang="en-US" dirty="0"/>
              <a:t> </a:t>
            </a:r>
            <a:r>
              <a:rPr lang="en-US" dirty="0" err="1"/>
              <a:t>krijgen</a:t>
            </a:r>
            <a:r>
              <a:rPr lang="en-US" dirty="0"/>
              <a:t> in het </a:t>
            </a:r>
            <a:r>
              <a:rPr lang="en-US" dirty="0" err="1"/>
              <a:t>materiaalgebruik</a:t>
            </a:r>
            <a:r>
              <a:rPr lang="en-US" dirty="0"/>
              <a:t> van </a:t>
            </a:r>
            <a:r>
              <a:rPr lang="en-US" dirty="0" err="1"/>
              <a:t>projecten</a:t>
            </a:r>
            <a:r>
              <a:rPr lang="en-US" dirty="0"/>
              <a:t>. Door </a:t>
            </a:r>
            <a:r>
              <a:rPr lang="en-US" dirty="0" err="1"/>
              <a:t>gegevens</a:t>
            </a:r>
            <a:r>
              <a:rPr lang="en-US" dirty="0"/>
              <a:t> </a:t>
            </a:r>
            <a:r>
              <a:rPr lang="en-US" dirty="0" err="1"/>
              <a:t>uit</a:t>
            </a:r>
            <a:r>
              <a:rPr lang="en-US" dirty="0"/>
              <a:t> het BIM-model en </a:t>
            </a:r>
            <a:r>
              <a:rPr lang="en-US" dirty="0" err="1"/>
              <a:t>Madaster</a:t>
            </a:r>
            <a:r>
              <a:rPr lang="en-US" dirty="0"/>
              <a:t> </a:t>
            </a:r>
            <a:r>
              <a:rPr lang="en-US" dirty="0" err="1"/>
              <a:t>te</a:t>
            </a:r>
            <a:r>
              <a:rPr lang="en-US" dirty="0"/>
              <a:t> </a:t>
            </a:r>
            <a:r>
              <a:rPr lang="en-US" dirty="0" err="1"/>
              <a:t>koppelen</a:t>
            </a:r>
            <a:r>
              <a:rPr lang="en-US" dirty="0"/>
              <a:t> </a:t>
            </a:r>
            <a:r>
              <a:rPr lang="en-US" dirty="0" err="1"/>
              <a:t>wordt</a:t>
            </a:r>
            <a:r>
              <a:rPr lang="en-US" dirty="0"/>
              <a:t> met </a:t>
            </a:r>
            <a:r>
              <a:rPr lang="en-US" dirty="0" err="1"/>
              <a:t>één</a:t>
            </a:r>
            <a:r>
              <a:rPr lang="en-US" dirty="0"/>
              <a:t> </a:t>
            </a:r>
            <a:r>
              <a:rPr lang="en-US" dirty="0" err="1"/>
              <a:t>druk</a:t>
            </a:r>
            <a:r>
              <a:rPr lang="en-US" dirty="0"/>
              <a:t> op de knop </a:t>
            </a:r>
            <a:r>
              <a:rPr lang="en-US" dirty="0" err="1"/>
              <a:t>een</a:t>
            </a:r>
            <a:r>
              <a:rPr lang="en-US" dirty="0"/>
              <a:t> </a:t>
            </a:r>
            <a:r>
              <a:rPr lang="en-US" dirty="0" err="1"/>
              <a:t>materialenpaspoort</a:t>
            </a:r>
            <a:r>
              <a:rPr lang="en-US" dirty="0"/>
              <a:t> </a:t>
            </a:r>
            <a:r>
              <a:rPr lang="en-US" dirty="0" err="1"/>
              <a:t>gegenereerd</a:t>
            </a:r>
            <a:r>
              <a:rPr lang="en-US" dirty="0"/>
              <a:t>. Na </a:t>
            </a:r>
            <a:r>
              <a:rPr lang="en-US" dirty="0" err="1"/>
              <a:t>afronding</a:t>
            </a:r>
            <a:r>
              <a:rPr lang="en-US" dirty="0"/>
              <a:t> van </a:t>
            </a:r>
            <a:r>
              <a:rPr lang="en-US" dirty="0" err="1"/>
              <a:t>enkele</a:t>
            </a:r>
            <a:r>
              <a:rPr lang="en-US" dirty="0"/>
              <a:t> </a:t>
            </a:r>
            <a:r>
              <a:rPr lang="en-US" dirty="0" err="1"/>
              <a:t>proefprojecten</a:t>
            </a:r>
            <a:r>
              <a:rPr lang="en-US" dirty="0"/>
              <a:t> </a:t>
            </a:r>
            <a:r>
              <a:rPr lang="en-US" dirty="0" err="1"/>
              <a:t>wordt</a:t>
            </a:r>
            <a:r>
              <a:rPr lang="en-US" dirty="0"/>
              <a:t> de app het </a:t>
            </a:r>
            <a:r>
              <a:rPr lang="en-US" dirty="0" err="1"/>
              <a:t>komende</a:t>
            </a:r>
            <a:r>
              <a:rPr lang="en-US" dirty="0"/>
              <a:t> </a:t>
            </a:r>
            <a:r>
              <a:rPr lang="en-US" dirty="0" err="1"/>
              <a:t>jaar</a:t>
            </a:r>
            <a:r>
              <a:rPr lang="en-US" dirty="0"/>
              <a:t> </a:t>
            </a:r>
            <a:r>
              <a:rPr lang="en-US" dirty="0" err="1"/>
              <a:t>uitgerold</a:t>
            </a:r>
            <a:r>
              <a:rPr lang="en-US" dirty="0"/>
              <a:t> </a:t>
            </a:r>
            <a:r>
              <a:rPr lang="en-US" dirty="0" err="1"/>
              <a:t>binnen</a:t>
            </a:r>
            <a:r>
              <a:rPr lang="en-US" dirty="0"/>
              <a:t> </a:t>
            </a:r>
            <a:r>
              <a:rPr lang="en-US" dirty="0" err="1"/>
              <a:t>alle</a:t>
            </a:r>
            <a:r>
              <a:rPr lang="en-US" dirty="0"/>
              <a:t> </a:t>
            </a:r>
            <a:r>
              <a:rPr lang="en-US" dirty="0" err="1"/>
              <a:t>bouw</a:t>
            </a:r>
            <a:r>
              <a:rPr lang="en-US" dirty="0"/>
              <a:t>- en </a:t>
            </a:r>
            <a:r>
              <a:rPr lang="en-US" dirty="0" err="1"/>
              <a:t>vastgoedprojecten</a:t>
            </a:r>
            <a:r>
              <a:rPr lang="en-US" dirty="0"/>
              <a:t> van </a:t>
            </a:r>
            <a:r>
              <a:rPr lang="en-US" dirty="0" err="1"/>
              <a:t>VolkerWessels</a:t>
            </a:r>
            <a:r>
              <a:rPr lang="en-US" dirty="0"/>
              <a:t>. </a:t>
            </a:r>
            <a:r>
              <a:rPr lang="en-US" dirty="0" err="1"/>
              <a:t>Een</a:t>
            </a:r>
            <a:r>
              <a:rPr lang="en-US" dirty="0"/>
              <a:t> </a:t>
            </a:r>
            <a:r>
              <a:rPr lang="en-US" dirty="0" err="1"/>
              <a:t>mooi</a:t>
            </a:r>
            <a:r>
              <a:rPr lang="en-US" dirty="0"/>
              <a:t> </a:t>
            </a:r>
            <a:r>
              <a:rPr lang="en-US" dirty="0" err="1"/>
              <a:t>voorbeeld</a:t>
            </a:r>
            <a:r>
              <a:rPr lang="en-US" dirty="0"/>
              <a:t> van hoe </a:t>
            </a:r>
            <a:r>
              <a:rPr lang="en-US" dirty="0" err="1"/>
              <a:t>onze</a:t>
            </a:r>
            <a:r>
              <a:rPr lang="en-US" dirty="0"/>
              <a:t> partners </a:t>
            </a:r>
            <a:r>
              <a:rPr lang="en-US" dirty="0" err="1"/>
              <a:t>softwarekoppelingen</a:t>
            </a:r>
            <a:r>
              <a:rPr lang="en-US" dirty="0"/>
              <a:t> </a:t>
            </a:r>
            <a:r>
              <a:rPr lang="en-US" dirty="0" err="1"/>
              <a:t>ontwikkelen</a:t>
            </a:r>
            <a:r>
              <a:rPr lang="en-US" dirty="0"/>
              <a:t> voor het </a:t>
            </a:r>
            <a:r>
              <a:rPr lang="en-US" dirty="0" err="1"/>
              <a:t>Madaster</a:t>
            </a:r>
            <a:r>
              <a:rPr lang="en-US" dirty="0"/>
              <a:t> Platform. In </a:t>
            </a:r>
            <a:r>
              <a:rPr lang="en-US" dirty="0" err="1"/>
              <a:t>deze</a:t>
            </a:r>
            <a:r>
              <a:rPr lang="en-US" dirty="0"/>
              <a:t> video is </a:t>
            </a:r>
            <a:r>
              <a:rPr lang="en-US" dirty="0" err="1"/>
              <a:t>te</a:t>
            </a:r>
            <a:r>
              <a:rPr lang="en-US" dirty="0"/>
              <a:t> </a:t>
            </a:r>
            <a:r>
              <a:rPr lang="en-US" dirty="0" err="1"/>
              <a:t>zien</a:t>
            </a:r>
            <a:r>
              <a:rPr lang="en-US" dirty="0"/>
              <a:t> hoe </a:t>
            </a:r>
            <a:r>
              <a:rPr lang="en-US" dirty="0" err="1"/>
              <a:t>VolkerWessels</a:t>
            </a:r>
            <a:r>
              <a:rPr lang="en-US" dirty="0"/>
              <a:t> </a:t>
            </a:r>
            <a:r>
              <a:rPr lang="en-US" dirty="0" err="1"/>
              <a:t>deze</a:t>
            </a:r>
            <a:r>
              <a:rPr lang="en-US" dirty="0"/>
              <a:t> tool </a:t>
            </a:r>
            <a:r>
              <a:rPr lang="en-US" dirty="0" err="1"/>
              <a:t>heeft</a:t>
            </a:r>
            <a:r>
              <a:rPr lang="en-US" dirty="0"/>
              <a:t> </a:t>
            </a:r>
            <a:r>
              <a:rPr lang="en-US" dirty="0" err="1"/>
              <a:t>ontwikkeld</a:t>
            </a:r>
            <a:r>
              <a:rPr lang="en-US" dirty="0"/>
              <a:t> om </a:t>
            </a:r>
            <a:r>
              <a:rPr lang="en-US" dirty="0" err="1"/>
              <a:t>eenvoudig</a:t>
            </a:r>
            <a:r>
              <a:rPr lang="en-US" dirty="0"/>
              <a:t> </a:t>
            </a:r>
            <a:r>
              <a:rPr lang="en-US" dirty="0" err="1"/>
              <a:t>vanuit</a:t>
            </a:r>
            <a:r>
              <a:rPr lang="en-US" dirty="0"/>
              <a:t> </a:t>
            </a:r>
            <a:r>
              <a:rPr lang="en-US" dirty="0" err="1"/>
              <a:t>hun</a:t>
            </a:r>
            <a:r>
              <a:rPr lang="en-US" dirty="0"/>
              <a:t> </a:t>
            </a:r>
            <a:r>
              <a:rPr lang="en-US" dirty="0" err="1"/>
              <a:t>eigen</a:t>
            </a:r>
            <a:r>
              <a:rPr lang="en-US" dirty="0"/>
              <a:t> software </a:t>
            </a:r>
            <a:r>
              <a:rPr lang="en-US" dirty="0" err="1"/>
              <a:t>omgeving</a:t>
            </a:r>
            <a:r>
              <a:rPr lang="en-US" dirty="0"/>
              <a:t> </a:t>
            </a:r>
            <a:r>
              <a:rPr lang="en-US" dirty="0" err="1"/>
              <a:t>een</a:t>
            </a:r>
            <a:r>
              <a:rPr lang="en-US" dirty="0"/>
              <a:t> </a:t>
            </a:r>
            <a:r>
              <a:rPr lang="en-US" dirty="0" err="1"/>
              <a:t>materialenpaspoort</a:t>
            </a:r>
            <a:r>
              <a:rPr lang="en-US" dirty="0"/>
              <a:t> in </a:t>
            </a:r>
            <a:r>
              <a:rPr lang="en-US" dirty="0" err="1"/>
              <a:t>Madaster</a:t>
            </a:r>
            <a:r>
              <a:rPr lang="en-US" dirty="0"/>
              <a:t> </a:t>
            </a:r>
            <a:r>
              <a:rPr lang="en-US" dirty="0" err="1"/>
              <a:t>te</a:t>
            </a:r>
            <a:r>
              <a:rPr lang="en-US" dirty="0"/>
              <a:t> </a:t>
            </a:r>
            <a:r>
              <a:rPr lang="en-US" dirty="0" err="1"/>
              <a:t>genereren</a:t>
            </a:r>
            <a:r>
              <a:rPr lang="en-US" dirty="0"/>
              <a:t>.</a:t>
            </a:r>
          </a:p>
          <a:p>
            <a:endParaRPr lang="en-US" dirty="0"/>
          </a:p>
        </p:txBody>
      </p:sp>
      <p:sp>
        <p:nvSpPr>
          <p:cNvPr id="4" name="Tijdelijke aanduiding voor dianummer 3"/>
          <p:cNvSpPr>
            <a:spLocks noGrp="1"/>
          </p:cNvSpPr>
          <p:nvPr>
            <p:ph type="sldNum" sz="quarter" idx="10"/>
          </p:nvPr>
        </p:nvSpPr>
        <p:spPr/>
        <p:txBody>
          <a:bodyPr/>
          <a:lstStyle/>
          <a:p>
            <a:fld id="{78FACC1F-386F-4E42-8E38-7BACBF493300}" type="slidenum">
              <a:rPr lang="nl-NL" smtClean="0"/>
              <a:t>27</a:t>
            </a:fld>
            <a:endParaRPr lang="nl-NL"/>
          </a:p>
        </p:txBody>
      </p:sp>
    </p:spTree>
    <p:extLst>
      <p:ext uri="{BB962C8B-B14F-4D97-AF65-F5344CB8AC3E}">
        <p14:creationId xmlns:p14="http://schemas.microsoft.com/office/powerpoint/2010/main" val="1907663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plaatje: Beleidsverkenning Circulaire Economie in de Bouw (RIVM 2015)</a:t>
            </a:r>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3</a:t>
            </a:fld>
            <a:endParaRPr lang="nl-NL" dirty="0"/>
          </a:p>
        </p:txBody>
      </p:sp>
    </p:spTree>
    <p:extLst>
      <p:ext uri="{BB962C8B-B14F-4D97-AF65-F5344CB8AC3E}">
        <p14:creationId xmlns:p14="http://schemas.microsoft.com/office/powerpoint/2010/main" val="399945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a:t>
            </a:fld>
            <a:endParaRPr lang="nl-NL" dirty="0"/>
          </a:p>
        </p:txBody>
      </p:sp>
    </p:spTree>
    <p:extLst>
      <p:ext uri="{BB962C8B-B14F-4D97-AF65-F5344CB8AC3E}">
        <p14:creationId xmlns:p14="http://schemas.microsoft.com/office/powerpoint/2010/main" val="102605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t>
            </a:r>
            <a:r>
              <a:rPr lang="nl-NL" sz="1200" kern="1200" dirty="0">
                <a:solidFill>
                  <a:schemeClr val="tx1"/>
                </a:solidFill>
                <a:effectLst/>
                <a:latin typeface="+mn-lt"/>
                <a:ea typeface="+mn-ea"/>
                <a:cs typeface="+mn-cs"/>
              </a:rPr>
              <a:t>BEOORDELING MILIEUPRESTATIES VAN HER TE GEBRUIKEN ELEMENTEN IN RELATIE TOT BOUWBESLUIT 2012 – </a:t>
            </a:r>
            <a:r>
              <a:rPr lang="nl-NL" sz="1200" kern="1200">
                <a:solidFill>
                  <a:schemeClr val="tx1"/>
                </a:solidFill>
                <a:effectLst/>
                <a:latin typeface="+mn-lt"/>
                <a:ea typeface="+mn-ea"/>
                <a:cs typeface="+mn-cs"/>
              </a:rPr>
              <a:t>SGS INTRON,</a:t>
            </a:r>
            <a:r>
              <a:rPr lang="nl-NL" sz="1200" kern="1200" baseline="0">
                <a:solidFill>
                  <a:schemeClr val="tx1"/>
                </a:solidFill>
                <a:effectLst/>
                <a:latin typeface="+mn-lt"/>
                <a:ea typeface="+mn-ea"/>
                <a:cs typeface="+mn-cs"/>
              </a:rPr>
              <a:t> 21-06-2019</a:t>
            </a:r>
            <a:endParaRPr lang="nl-NL"/>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5</a:t>
            </a:fld>
            <a:endParaRPr lang="nl-NL" dirty="0"/>
          </a:p>
        </p:txBody>
      </p:sp>
    </p:spTree>
    <p:extLst>
      <p:ext uri="{BB962C8B-B14F-4D97-AF65-F5344CB8AC3E}">
        <p14:creationId xmlns:p14="http://schemas.microsoft.com/office/powerpoint/2010/main" val="1429184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t>
            </a:r>
            <a:r>
              <a:rPr lang="nl-NL" sz="1200" kern="1200" dirty="0">
                <a:solidFill>
                  <a:schemeClr val="tx1"/>
                </a:solidFill>
                <a:effectLst/>
                <a:latin typeface="+mn-lt"/>
                <a:ea typeface="+mn-ea"/>
                <a:cs typeface="+mn-cs"/>
              </a:rPr>
              <a:t>BEOORDELING MILIEUPRESTATIES VAN HER TE GEBRUIKEN ELEMENTEN IN RELATIE TOT BOUWBESLUIT 2012 – SGS INTRON,</a:t>
            </a:r>
            <a:r>
              <a:rPr lang="nl-NL" sz="1200" kern="1200" baseline="0" dirty="0">
                <a:solidFill>
                  <a:schemeClr val="tx1"/>
                </a:solidFill>
                <a:effectLst/>
                <a:latin typeface="+mn-lt"/>
                <a:ea typeface="+mn-ea"/>
                <a:cs typeface="+mn-cs"/>
              </a:rPr>
              <a:t> 21-06-2019</a:t>
            </a: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6</a:t>
            </a:fld>
            <a:endParaRPr lang="nl-NL" dirty="0"/>
          </a:p>
        </p:txBody>
      </p:sp>
    </p:spTree>
    <p:extLst>
      <p:ext uri="{BB962C8B-B14F-4D97-AF65-F5344CB8AC3E}">
        <p14:creationId xmlns:p14="http://schemas.microsoft.com/office/powerpoint/2010/main" val="3064470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Frosty</a:t>
            </a:r>
            <a:r>
              <a:rPr lang="nl-NL" dirty="0"/>
              <a:t> Food locatie </a:t>
            </a:r>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7</a:t>
            </a:fld>
            <a:endParaRPr lang="nl-NL" dirty="0"/>
          </a:p>
        </p:txBody>
      </p:sp>
    </p:spTree>
    <p:extLst>
      <p:ext uri="{BB962C8B-B14F-4D97-AF65-F5344CB8AC3E}">
        <p14:creationId xmlns:p14="http://schemas.microsoft.com/office/powerpoint/2010/main" val="3425589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https://newhorizon.nl/</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8</a:t>
            </a:fld>
            <a:endParaRPr lang="nl-NL" dirty="0"/>
          </a:p>
        </p:txBody>
      </p:sp>
    </p:spTree>
    <p:extLst>
      <p:ext uri="{BB962C8B-B14F-4D97-AF65-F5344CB8AC3E}">
        <p14:creationId xmlns:p14="http://schemas.microsoft.com/office/powerpoint/2010/main" val="365757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https://www.oogstkaart.nl/</a:t>
            </a:r>
          </a:p>
          <a:p>
            <a:endParaRPr lang="nl-NL" dirty="0"/>
          </a:p>
          <a:p>
            <a:r>
              <a:rPr lang="nl-NL" dirty="0"/>
              <a:t>https://newhorizon.nl/actueel/new-horizon-urban-mining-verwerft-digitaal-platform-oogstkaart-nl/</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9</a:t>
            </a:fld>
            <a:endParaRPr lang="nl-NL" dirty="0"/>
          </a:p>
        </p:txBody>
      </p:sp>
    </p:spTree>
    <p:extLst>
      <p:ext uri="{BB962C8B-B14F-4D97-AF65-F5344CB8AC3E}">
        <p14:creationId xmlns:p14="http://schemas.microsoft.com/office/powerpoint/2010/main" val="2716259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7590A-7949-4E29-B3C8-E38C2F9D402D}"/>
              </a:ext>
            </a:extLst>
          </p:cNvPr>
          <p:cNvSpPr>
            <a:spLocks noGrp="1"/>
          </p:cNvSpPr>
          <p:nvPr>
            <p:ph type="ctrTitle"/>
          </p:nvPr>
        </p:nvSpPr>
        <p:spPr>
          <a:xfrm>
            <a:off x="1524000" y="1122363"/>
            <a:ext cx="9144000" cy="2387600"/>
          </a:xfrm>
        </p:spPr>
        <p:txBody>
          <a:bodyPr anchor="b"/>
          <a:lstStyle>
            <a:lvl1pPr algn="ctr">
              <a:defRPr sz="6000">
                <a:solidFill>
                  <a:schemeClr val="accent6">
                    <a:lumMod val="75000"/>
                  </a:schemeClr>
                </a:solidFill>
              </a:defRPr>
            </a:lvl1pPr>
          </a:lstStyle>
          <a:p>
            <a:r>
              <a:rPr lang="nl-NL" dirty="0"/>
              <a:t>Klik om stijl te bewerken</a:t>
            </a:r>
          </a:p>
        </p:txBody>
      </p:sp>
      <p:sp>
        <p:nvSpPr>
          <p:cNvPr id="3" name="Ondertitel 2">
            <a:extLst>
              <a:ext uri="{FF2B5EF4-FFF2-40B4-BE49-F238E27FC236}">
                <a16:creationId xmlns:a16="http://schemas.microsoft.com/office/drawing/2014/main" id="{3B427545-5593-4AB5-A1E4-086290901F73}"/>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6">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C99216F5-694D-4260-86A5-5ED34EFB073C}"/>
              </a:ext>
            </a:extLst>
          </p:cNvPr>
          <p:cNvSpPr>
            <a:spLocks noGrp="1"/>
          </p:cNvSpPr>
          <p:nvPr>
            <p:ph type="dt" sz="half" idx="10"/>
          </p:nvPr>
        </p:nvSpPr>
        <p:spPr/>
        <p:txBody>
          <a:bodyPr/>
          <a:lstStyle/>
          <a:p>
            <a:fld id="{6534F8E9-F173-4554-8478-8B72E02BE2CE}"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1234DB73-6A0B-454C-9A5F-DB2CA2D7F80E}"/>
              </a:ext>
            </a:extLst>
          </p:cNvPr>
          <p:cNvSpPr>
            <a:spLocks noGrp="1"/>
          </p:cNvSpPr>
          <p:nvPr>
            <p:ph type="ftr" sz="quarter" idx="11"/>
          </p:nvPr>
        </p:nvSpPr>
        <p:spPr>
          <a:xfrm>
            <a:off x="4038600" y="6356350"/>
            <a:ext cx="4114800" cy="365125"/>
          </a:xfrm>
        </p:spPr>
        <p:txBody>
          <a:bodyPr/>
          <a:lstStyle/>
          <a:p>
            <a:r>
              <a:rPr lang="nl-NL" dirty="0"/>
              <a:t> </a:t>
            </a:r>
          </a:p>
        </p:txBody>
      </p:sp>
      <p:sp>
        <p:nvSpPr>
          <p:cNvPr id="6" name="Tijdelijke aanduiding voor dianummer 5">
            <a:extLst>
              <a:ext uri="{FF2B5EF4-FFF2-40B4-BE49-F238E27FC236}">
                <a16:creationId xmlns:a16="http://schemas.microsoft.com/office/drawing/2014/main" id="{7247C6BE-7085-4414-913B-91FEF51FE1B5}"/>
              </a:ext>
            </a:extLst>
          </p:cNvPr>
          <p:cNvSpPr>
            <a:spLocks noGrp="1"/>
          </p:cNvSpPr>
          <p:nvPr>
            <p:ph type="sldNum" sz="quarter" idx="12"/>
          </p:nvPr>
        </p:nvSpPr>
        <p:spPr/>
        <p:txBody>
          <a:bodyPr/>
          <a:lstStyle/>
          <a:p>
            <a:fld id="{993A4BE7-94F8-43D0-A956-A40AC5AB901E}" type="slidenum">
              <a:rPr lang="nl-NL" smtClean="0"/>
              <a:t>‹nr.›</a:t>
            </a:fld>
            <a:endParaRPr lang="nl-NL" dirty="0"/>
          </a:p>
        </p:txBody>
      </p:sp>
      <p:pic>
        <p:nvPicPr>
          <p:cNvPr id="8" name="Afbeelding 7">
            <a:extLst>
              <a:ext uri="{FF2B5EF4-FFF2-40B4-BE49-F238E27FC236}">
                <a16:creationId xmlns:a16="http://schemas.microsoft.com/office/drawing/2014/main" id="{8AD5759E-F8C7-4E94-98BC-219750BCD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0" y="42512"/>
            <a:ext cx="5181600" cy="2067628"/>
          </a:xfrm>
          <a:prstGeom prst="rect">
            <a:avLst/>
          </a:prstGeom>
        </p:spPr>
      </p:pic>
    </p:spTree>
    <p:extLst>
      <p:ext uri="{BB962C8B-B14F-4D97-AF65-F5344CB8AC3E}">
        <p14:creationId xmlns:p14="http://schemas.microsoft.com/office/powerpoint/2010/main" val="415159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AD6855-023E-484C-8369-A0D69FC60A5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F7E32EC-2818-45EC-8E4E-04F50EE13CB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31A543-9428-45A3-B668-6CE336F7314D}"/>
              </a:ext>
            </a:extLst>
          </p:cNvPr>
          <p:cNvSpPr>
            <a:spLocks noGrp="1"/>
          </p:cNvSpPr>
          <p:nvPr>
            <p:ph type="dt" sz="half" idx="10"/>
          </p:nvPr>
        </p:nvSpPr>
        <p:spPr/>
        <p:txBody>
          <a:bodyPr/>
          <a:lstStyle/>
          <a:p>
            <a:fld id="{B16E44E3-EB91-45D0-AD48-0DBE1A457954}"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A9334A90-0D3B-4462-AEF8-743C608FC813}"/>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458CFDEB-5814-4BB0-BCE4-11230673C08B}"/>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3402484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0D1B9AC-5C04-4A4D-AD67-0C083E41D4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38B44CD-0E22-4ABA-A530-B489AC6AA3F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21ACB80-3FEE-41B8-AEE6-C3FCB7F4721B}"/>
              </a:ext>
            </a:extLst>
          </p:cNvPr>
          <p:cNvSpPr>
            <a:spLocks noGrp="1"/>
          </p:cNvSpPr>
          <p:nvPr>
            <p:ph type="dt" sz="half" idx="10"/>
          </p:nvPr>
        </p:nvSpPr>
        <p:spPr/>
        <p:txBody>
          <a:bodyPr/>
          <a:lstStyle/>
          <a:p>
            <a:fld id="{C1A09200-A347-47DB-8028-245837EC853B}"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27EF8D4A-3240-4BCB-A619-586475A1AFEF}"/>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5A24FC01-DC9A-4EFF-B714-442676F7EFCC}"/>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2208306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15-7-2020</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
        <p:nvSpPr>
          <p:cNvPr id="5" name="Content Placeholder 4"/>
          <p:cNvSpPr>
            <a:spLocks noGrp="1"/>
          </p:cNvSpPr>
          <p:nvPr>
            <p:ph sz="quarter" idx="10"/>
          </p:nvPr>
        </p:nvSpPr>
        <p:spPr>
          <a:xfrm>
            <a:off x="2865438" y="650716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2386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15-7-2020</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
        <p:nvSpPr>
          <p:cNvPr id="5" name="Content Placeholder 4"/>
          <p:cNvSpPr>
            <a:spLocks noGrp="1"/>
          </p:cNvSpPr>
          <p:nvPr>
            <p:ph sz="quarter" idx="10"/>
          </p:nvPr>
        </p:nvSpPr>
        <p:spPr>
          <a:xfrm>
            <a:off x="2865438" y="650716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2386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15-7-2020</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
        <p:nvSpPr>
          <p:cNvPr id="5" name="Content Placeholder 4"/>
          <p:cNvSpPr>
            <a:spLocks noGrp="1"/>
          </p:cNvSpPr>
          <p:nvPr>
            <p:ph sz="quarter" idx="10"/>
          </p:nvPr>
        </p:nvSpPr>
        <p:spPr>
          <a:xfrm>
            <a:off x="2865438" y="650716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2386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15-7-2020</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Tree>
    <p:extLst>
      <p:ext uri="{BB962C8B-B14F-4D97-AF65-F5344CB8AC3E}">
        <p14:creationId xmlns:p14="http://schemas.microsoft.com/office/powerpoint/2010/main" val="268286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29F5B-6D95-4B06-A70D-5836DB3CAA26}"/>
              </a:ext>
            </a:extLst>
          </p:cNvPr>
          <p:cNvSpPr>
            <a:spLocks noGrp="1"/>
          </p:cNvSpPr>
          <p:nvPr>
            <p:ph type="title"/>
          </p:nvPr>
        </p:nvSpPr>
        <p:spPr>
          <a:xfrm>
            <a:off x="838200" y="365126"/>
            <a:ext cx="10515600" cy="789420"/>
          </a:xfrm>
        </p:spPr>
        <p:txBody>
          <a:bodyPr>
            <a:normAutofit/>
          </a:bodyPr>
          <a:lstStyle>
            <a:lvl1pPr>
              <a:defRPr sz="3200">
                <a:solidFill>
                  <a:schemeClr val="accent6">
                    <a:lumMod val="75000"/>
                  </a:schemeClr>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24933ED0-3DF6-4868-A200-655C15DBAD0E}"/>
              </a:ext>
            </a:extLst>
          </p:cNvPr>
          <p:cNvSpPr>
            <a:spLocks noGrp="1"/>
          </p:cNvSpPr>
          <p:nvPr>
            <p:ph idx="1"/>
          </p:nvPr>
        </p:nvSpPr>
        <p:spPr>
          <a:xfrm>
            <a:off x="838200" y="1311564"/>
            <a:ext cx="10515600" cy="4865399"/>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A43372DD-C44F-45B2-B0DA-20EC65D72B23}"/>
              </a:ext>
            </a:extLst>
          </p:cNvPr>
          <p:cNvSpPr>
            <a:spLocks noGrp="1"/>
          </p:cNvSpPr>
          <p:nvPr>
            <p:ph type="dt" sz="half" idx="10"/>
          </p:nvPr>
        </p:nvSpPr>
        <p:spPr/>
        <p:txBody>
          <a:bodyPr/>
          <a:lstStyle/>
          <a:p>
            <a:fld id="{2945FCF7-21BB-4AAF-93BF-CD155A5646D6}"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DE36480D-5C79-487D-BAB4-62D58F7A76B4}"/>
              </a:ext>
            </a:extLst>
          </p:cNvPr>
          <p:cNvSpPr>
            <a:spLocks noGrp="1"/>
          </p:cNvSpPr>
          <p:nvPr>
            <p:ph type="ftr" sz="quarter" idx="11"/>
          </p:nvPr>
        </p:nvSpPr>
        <p:spPr>
          <a:xfrm>
            <a:off x="4038600" y="6356350"/>
            <a:ext cx="4114800" cy="365125"/>
          </a:xfrm>
        </p:spPr>
        <p:txBody>
          <a:bodyPr/>
          <a:lstStyle>
            <a:lvl1pPr>
              <a:defRPr sz="1400" b="1"/>
            </a:lvl1pPr>
          </a:lstStyle>
          <a:p>
            <a:r>
              <a:rPr lang="nl-NL" dirty="0"/>
              <a:t> </a:t>
            </a:r>
          </a:p>
        </p:txBody>
      </p:sp>
      <p:sp>
        <p:nvSpPr>
          <p:cNvPr id="6" name="Tijdelijke aanduiding voor dianummer 5">
            <a:extLst>
              <a:ext uri="{FF2B5EF4-FFF2-40B4-BE49-F238E27FC236}">
                <a16:creationId xmlns:a16="http://schemas.microsoft.com/office/drawing/2014/main" id="{193DE54C-0710-4BC9-A186-6ADC18A3B40A}"/>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091022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2DC52-72D3-477D-B6F0-46F2C047027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255089E-EA90-446D-B465-55F0E1DFC8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307FE38-ED8F-41CF-AAF8-A638FD7F5849}"/>
              </a:ext>
            </a:extLst>
          </p:cNvPr>
          <p:cNvSpPr>
            <a:spLocks noGrp="1"/>
          </p:cNvSpPr>
          <p:nvPr>
            <p:ph type="dt" sz="half" idx="10"/>
          </p:nvPr>
        </p:nvSpPr>
        <p:spPr/>
        <p:txBody>
          <a:bodyPr/>
          <a:lstStyle/>
          <a:p>
            <a:fld id="{9B2000CC-3872-45D8-B504-CA9ABF011A0A}"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7DA6304F-3211-4B11-B24D-60ED5681BE1C}"/>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0C82FC41-6C11-44C5-82E4-0012E27326BF}"/>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029820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95D6B-B6A7-4458-8697-19DFA764986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43AF605-F9F2-4709-96E2-75E80C6ED74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A75672C-BA67-470F-96C9-D883272155A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57EDC23-0976-4273-A507-7C285E84425B}"/>
              </a:ext>
            </a:extLst>
          </p:cNvPr>
          <p:cNvSpPr>
            <a:spLocks noGrp="1"/>
          </p:cNvSpPr>
          <p:nvPr>
            <p:ph type="dt" sz="half" idx="10"/>
          </p:nvPr>
        </p:nvSpPr>
        <p:spPr/>
        <p:txBody>
          <a:bodyPr/>
          <a:lstStyle/>
          <a:p>
            <a:fld id="{E225F76F-CA0A-4914-8828-8E61BFB0196C}" type="datetime1">
              <a:rPr lang="nl-NL" smtClean="0"/>
              <a:t>15-7-2020</a:t>
            </a:fld>
            <a:endParaRPr lang="nl-NL" dirty="0"/>
          </a:p>
        </p:txBody>
      </p:sp>
      <p:sp>
        <p:nvSpPr>
          <p:cNvPr id="6" name="Tijdelijke aanduiding voor voettekst 5">
            <a:extLst>
              <a:ext uri="{FF2B5EF4-FFF2-40B4-BE49-F238E27FC236}">
                <a16:creationId xmlns:a16="http://schemas.microsoft.com/office/drawing/2014/main" id="{048E15CF-9320-4D42-A221-31D7E571AE6F}"/>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EF060648-B935-4C3B-AAA8-4BCFEF5504E4}"/>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268900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A4DB83-98AF-45B2-98F3-DC2F22637CC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E672238-334C-4096-AEE8-135591DEB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02651D7-D5A6-43F2-B422-9219127B998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A690C4B-5A15-43AA-939D-AD6C91AD32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DE612D8-B140-4F5E-85B7-9D44A2B1B1C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B57BEDD-50F3-46BF-B917-4BAF7CD72809}"/>
              </a:ext>
            </a:extLst>
          </p:cNvPr>
          <p:cNvSpPr>
            <a:spLocks noGrp="1"/>
          </p:cNvSpPr>
          <p:nvPr>
            <p:ph type="dt" sz="half" idx="10"/>
          </p:nvPr>
        </p:nvSpPr>
        <p:spPr/>
        <p:txBody>
          <a:bodyPr/>
          <a:lstStyle/>
          <a:p>
            <a:fld id="{E13DD047-A8EF-47A3-BC9A-7C3A1AD6D5F6}" type="datetime1">
              <a:rPr lang="nl-NL" smtClean="0"/>
              <a:t>15-7-2020</a:t>
            </a:fld>
            <a:endParaRPr lang="nl-NL" dirty="0"/>
          </a:p>
        </p:txBody>
      </p:sp>
      <p:sp>
        <p:nvSpPr>
          <p:cNvPr id="8" name="Tijdelijke aanduiding voor voettekst 7">
            <a:extLst>
              <a:ext uri="{FF2B5EF4-FFF2-40B4-BE49-F238E27FC236}">
                <a16:creationId xmlns:a16="http://schemas.microsoft.com/office/drawing/2014/main" id="{69C99928-28ED-4523-8F55-0E5BC2DAE9E0}"/>
              </a:ext>
            </a:extLst>
          </p:cNvPr>
          <p:cNvSpPr>
            <a:spLocks noGrp="1"/>
          </p:cNvSpPr>
          <p:nvPr>
            <p:ph type="ftr" sz="quarter" idx="11"/>
          </p:nvPr>
        </p:nvSpPr>
        <p:spPr/>
        <p:txBody>
          <a:bodyPr/>
          <a:lstStyle/>
          <a:p>
            <a:r>
              <a:rPr lang="nl-NL" dirty="0"/>
              <a:t> </a:t>
            </a:r>
          </a:p>
        </p:txBody>
      </p:sp>
      <p:sp>
        <p:nvSpPr>
          <p:cNvPr id="9" name="Tijdelijke aanduiding voor dianummer 8">
            <a:extLst>
              <a:ext uri="{FF2B5EF4-FFF2-40B4-BE49-F238E27FC236}">
                <a16:creationId xmlns:a16="http://schemas.microsoft.com/office/drawing/2014/main" id="{3780A58C-0ABC-4E03-9865-4E677A5DD41F}"/>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82338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D483-B28B-4E6D-9BB3-685743B25D5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359D373-E80A-47D3-85EC-1D6279ECAF58}"/>
              </a:ext>
            </a:extLst>
          </p:cNvPr>
          <p:cNvSpPr>
            <a:spLocks noGrp="1"/>
          </p:cNvSpPr>
          <p:nvPr>
            <p:ph type="dt" sz="half" idx="10"/>
          </p:nvPr>
        </p:nvSpPr>
        <p:spPr/>
        <p:txBody>
          <a:bodyPr/>
          <a:lstStyle/>
          <a:p>
            <a:fld id="{B6338A21-32D0-4B79-B8E5-5FA65F16E1B4}" type="datetime1">
              <a:rPr lang="nl-NL" smtClean="0"/>
              <a:t>15-7-2020</a:t>
            </a:fld>
            <a:endParaRPr lang="nl-NL" dirty="0"/>
          </a:p>
        </p:txBody>
      </p:sp>
      <p:sp>
        <p:nvSpPr>
          <p:cNvPr id="4" name="Tijdelijke aanduiding voor voettekst 3">
            <a:extLst>
              <a:ext uri="{FF2B5EF4-FFF2-40B4-BE49-F238E27FC236}">
                <a16:creationId xmlns:a16="http://schemas.microsoft.com/office/drawing/2014/main" id="{5A83174F-1317-4CDF-AC52-D448DDE21188}"/>
              </a:ext>
            </a:extLst>
          </p:cNvPr>
          <p:cNvSpPr>
            <a:spLocks noGrp="1"/>
          </p:cNvSpPr>
          <p:nvPr>
            <p:ph type="ftr" sz="quarter" idx="11"/>
          </p:nvPr>
        </p:nvSpPr>
        <p:spPr/>
        <p:txBody>
          <a:bodyPr/>
          <a:lstStyle/>
          <a:p>
            <a:r>
              <a:rPr lang="nl-NL" dirty="0"/>
              <a:t> </a:t>
            </a:r>
          </a:p>
        </p:txBody>
      </p:sp>
      <p:sp>
        <p:nvSpPr>
          <p:cNvPr id="5" name="Tijdelijke aanduiding voor dianummer 4">
            <a:extLst>
              <a:ext uri="{FF2B5EF4-FFF2-40B4-BE49-F238E27FC236}">
                <a16:creationId xmlns:a16="http://schemas.microsoft.com/office/drawing/2014/main" id="{A224605D-6887-4182-A633-4DC04FAD1D23}"/>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15019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AC47318-B58C-41B2-90C5-1696A0EA20F6}"/>
              </a:ext>
            </a:extLst>
          </p:cNvPr>
          <p:cNvSpPr>
            <a:spLocks noGrp="1"/>
          </p:cNvSpPr>
          <p:nvPr>
            <p:ph type="dt" sz="half" idx="10"/>
          </p:nvPr>
        </p:nvSpPr>
        <p:spPr/>
        <p:txBody>
          <a:bodyPr/>
          <a:lstStyle/>
          <a:p>
            <a:fld id="{8143455E-2156-4666-80BA-7DB2E415C25A}" type="datetime1">
              <a:rPr lang="nl-NL" smtClean="0"/>
              <a:t>15-7-2020</a:t>
            </a:fld>
            <a:endParaRPr lang="nl-NL" dirty="0"/>
          </a:p>
        </p:txBody>
      </p:sp>
      <p:sp>
        <p:nvSpPr>
          <p:cNvPr id="3" name="Tijdelijke aanduiding voor voettekst 2">
            <a:extLst>
              <a:ext uri="{FF2B5EF4-FFF2-40B4-BE49-F238E27FC236}">
                <a16:creationId xmlns:a16="http://schemas.microsoft.com/office/drawing/2014/main" id="{A494D748-1D55-4B7F-BA2B-8DCFAB90952A}"/>
              </a:ext>
            </a:extLst>
          </p:cNvPr>
          <p:cNvSpPr>
            <a:spLocks noGrp="1"/>
          </p:cNvSpPr>
          <p:nvPr>
            <p:ph type="ftr" sz="quarter" idx="11"/>
          </p:nvPr>
        </p:nvSpPr>
        <p:spPr/>
        <p:txBody>
          <a:bodyPr/>
          <a:lstStyle/>
          <a:p>
            <a:r>
              <a:rPr lang="nl-NL" dirty="0"/>
              <a:t> </a:t>
            </a:r>
          </a:p>
        </p:txBody>
      </p:sp>
      <p:sp>
        <p:nvSpPr>
          <p:cNvPr id="4" name="Tijdelijke aanduiding voor dianummer 3">
            <a:extLst>
              <a:ext uri="{FF2B5EF4-FFF2-40B4-BE49-F238E27FC236}">
                <a16:creationId xmlns:a16="http://schemas.microsoft.com/office/drawing/2014/main" id="{093FBAE1-A262-41A5-8C54-1F8B588D6676}"/>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24105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EF53A-43E9-4187-AD18-4B99EA3DFF9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C62D63D-454D-4E23-B2E1-2FD6F67C8A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A9C9224-C920-474A-8F86-74E61409B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A072ED6-BAF4-4CE8-9D24-3B55138DA37B}"/>
              </a:ext>
            </a:extLst>
          </p:cNvPr>
          <p:cNvSpPr>
            <a:spLocks noGrp="1"/>
          </p:cNvSpPr>
          <p:nvPr>
            <p:ph type="dt" sz="half" idx="10"/>
          </p:nvPr>
        </p:nvSpPr>
        <p:spPr/>
        <p:txBody>
          <a:bodyPr/>
          <a:lstStyle/>
          <a:p>
            <a:fld id="{CA34CACB-1ABC-415C-A25B-DB245849CF30}" type="datetime1">
              <a:rPr lang="nl-NL" smtClean="0"/>
              <a:t>15-7-2020</a:t>
            </a:fld>
            <a:endParaRPr lang="nl-NL" dirty="0"/>
          </a:p>
        </p:txBody>
      </p:sp>
      <p:sp>
        <p:nvSpPr>
          <p:cNvPr id="6" name="Tijdelijke aanduiding voor voettekst 5">
            <a:extLst>
              <a:ext uri="{FF2B5EF4-FFF2-40B4-BE49-F238E27FC236}">
                <a16:creationId xmlns:a16="http://schemas.microsoft.com/office/drawing/2014/main" id="{3776F5CB-4F09-4A8F-B671-2186308D51AC}"/>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47C70829-EBC0-4823-886A-6F489505917E}"/>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3068268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B1E0D-71B0-4C43-AD24-2BF47CBD676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9A632A8-7DD0-43FE-BCE8-06618CDB0E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D343EDB6-1E17-45DD-919E-C0B6CB794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0F01465-2F98-4460-BD61-3A9B0797ABEE}"/>
              </a:ext>
            </a:extLst>
          </p:cNvPr>
          <p:cNvSpPr>
            <a:spLocks noGrp="1"/>
          </p:cNvSpPr>
          <p:nvPr>
            <p:ph type="dt" sz="half" idx="10"/>
          </p:nvPr>
        </p:nvSpPr>
        <p:spPr/>
        <p:txBody>
          <a:bodyPr/>
          <a:lstStyle/>
          <a:p>
            <a:fld id="{E61B81CA-FD89-44CC-88FA-A8AD281D6F53}" type="datetime1">
              <a:rPr lang="nl-NL" smtClean="0"/>
              <a:t>15-7-2020</a:t>
            </a:fld>
            <a:endParaRPr lang="nl-NL" dirty="0"/>
          </a:p>
        </p:txBody>
      </p:sp>
      <p:sp>
        <p:nvSpPr>
          <p:cNvPr id="6" name="Tijdelijke aanduiding voor voettekst 5">
            <a:extLst>
              <a:ext uri="{FF2B5EF4-FFF2-40B4-BE49-F238E27FC236}">
                <a16:creationId xmlns:a16="http://schemas.microsoft.com/office/drawing/2014/main" id="{E89B60CC-3729-4CE1-A9AE-7D88330DAD51}"/>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45434220-CA7D-4EEE-A6A1-A9F8148E2848}"/>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54673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29D0F46-93E3-4CB6-B92B-FB77B252AE04}"/>
              </a:ext>
            </a:extLst>
          </p:cNvPr>
          <p:cNvPicPr>
            <a:picLocks noChangeAspect="1"/>
          </p:cNvPicPr>
          <p:nvPr userDrawn="1"/>
        </p:nvPicPr>
        <p:blipFill>
          <a:blip r:embed="rId17"/>
          <a:stretch>
            <a:fillRect/>
          </a:stretch>
        </p:blipFill>
        <p:spPr>
          <a:xfrm>
            <a:off x="9296400" y="2667909"/>
            <a:ext cx="2743200" cy="4190091"/>
          </a:xfrm>
          <a:prstGeom prst="rect">
            <a:avLst/>
          </a:prstGeom>
        </p:spPr>
      </p:pic>
      <p:pic>
        <p:nvPicPr>
          <p:cNvPr id="7" name="Afbeelding 6">
            <a:extLst>
              <a:ext uri="{FF2B5EF4-FFF2-40B4-BE49-F238E27FC236}">
                <a16:creationId xmlns:a16="http://schemas.microsoft.com/office/drawing/2014/main" id="{0E8DD7CC-999F-4925-ABD4-6FC92AF2342C}"/>
              </a:ext>
            </a:extLst>
          </p:cNvPr>
          <p:cNvPicPr>
            <a:picLocks noChangeAspect="1"/>
          </p:cNvPicPr>
          <p:nvPr userDrawn="1"/>
        </p:nvPicPr>
        <p:blipFill>
          <a:blip r:embed="rId18"/>
          <a:stretch>
            <a:fillRect/>
          </a:stretch>
        </p:blipFill>
        <p:spPr>
          <a:xfrm>
            <a:off x="0" y="6359627"/>
            <a:ext cx="12192000" cy="409575"/>
          </a:xfrm>
          <a:prstGeom prst="rect">
            <a:avLst/>
          </a:prstGeom>
        </p:spPr>
      </p:pic>
      <p:sp>
        <p:nvSpPr>
          <p:cNvPr id="2" name="Tijdelijke aanduiding voor titel 1">
            <a:extLst>
              <a:ext uri="{FF2B5EF4-FFF2-40B4-BE49-F238E27FC236}">
                <a16:creationId xmlns:a16="http://schemas.microsoft.com/office/drawing/2014/main" id="{649D7DB4-E68C-49A3-8A6D-B7A5A96E825E}"/>
              </a:ext>
            </a:extLst>
          </p:cNvPr>
          <p:cNvSpPr>
            <a:spLocks noGrp="1"/>
          </p:cNvSpPr>
          <p:nvPr>
            <p:ph type="title"/>
          </p:nvPr>
        </p:nvSpPr>
        <p:spPr>
          <a:xfrm>
            <a:off x="838200" y="365125"/>
            <a:ext cx="10515600" cy="650875"/>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16C65C7-CA71-4C81-B3E9-6798BCA33AD2}"/>
              </a:ext>
            </a:extLst>
          </p:cNvPr>
          <p:cNvSpPr>
            <a:spLocks noGrp="1"/>
          </p:cNvSpPr>
          <p:nvPr>
            <p:ph type="body" idx="1"/>
          </p:nvPr>
        </p:nvSpPr>
        <p:spPr>
          <a:xfrm>
            <a:off x="838200" y="1145309"/>
            <a:ext cx="10515600" cy="503165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88EB46D-A75D-4E54-A1C5-3E49AFC68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A1EE2-39FC-4DA8-991A-E14962A9DD32}"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D4646E49-C9D1-4531-8A94-58CBEC1CA9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lnSpc>
                <a:spcPct val="100000"/>
              </a:lnSpc>
              <a:defRPr sz="1200" b="1">
                <a:solidFill>
                  <a:schemeClr val="tx1">
                    <a:tint val="75000"/>
                  </a:schemeClr>
                </a:solidFill>
              </a:defRPr>
            </a:lvl1pPr>
          </a:lstStyle>
          <a:p>
            <a:endParaRPr lang="nl-NL" dirty="0"/>
          </a:p>
          <a:p>
            <a:endParaRPr lang="nl-NL" dirty="0"/>
          </a:p>
        </p:txBody>
      </p:sp>
      <p:sp>
        <p:nvSpPr>
          <p:cNvPr id="6" name="Tijdelijke aanduiding voor dianummer 5">
            <a:extLst>
              <a:ext uri="{FF2B5EF4-FFF2-40B4-BE49-F238E27FC236}">
                <a16:creationId xmlns:a16="http://schemas.microsoft.com/office/drawing/2014/main" id="{84EFBBF4-1EBD-4BBD-B18E-33FDBA179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lumMod val="65000"/>
                    <a:lumOff val="35000"/>
                  </a:schemeClr>
                </a:solidFill>
              </a:defRPr>
            </a:lvl1pPr>
          </a:lstStyle>
          <a:p>
            <a:fld id="{993A4BE7-94F8-43D0-A956-A40AC5AB901E}" type="slidenum">
              <a:rPr lang="nl-NL" smtClean="0"/>
              <a:pPr/>
              <a:t>‹nr.›</a:t>
            </a:fld>
            <a:endParaRPr lang="nl-NL" dirty="0"/>
          </a:p>
        </p:txBody>
      </p:sp>
      <p:pic>
        <p:nvPicPr>
          <p:cNvPr id="10" name="Afbeelding 9">
            <a:extLst>
              <a:ext uri="{FF2B5EF4-FFF2-40B4-BE49-F238E27FC236}">
                <a16:creationId xmlns:a16="http://schemas.microsoft.com/office/drawing/2014/main" id="{DFD189F4-F013-40D9-A16F-D8B5418BF836}"/>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l="8868" t="20949" r="10740" b="21424"/>
          <a:stretch/>
        </p:blipFill>
        <p:spPr>
          <a:xfrm>
            <a:off x="4603172" y="6128789"/>
            <a:ext cx="2545774" cy="728171"/>
          </a:xfrm>
          <a:prstGeom prst="rect">
            <a:avLst/>
          </a:prstGeom>
        </p:spPr>
      </p:pic>
    </p:spTree>
    <p:extLst>
      <p:ext uri="{BB962C8B-B14F-4D97-AF65-F5344CB8AC3E}">
        <p14:creationId xmlns:p14="http://schemas.microsoft.com/office/powerpoint/2010/main" val="3145514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3200" kern="120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youtube.com/watch?time_continue=27&amp;v=UerSwpjh1n4&amp;feature=emb_logo"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time_continue=83&amp;v=9pB6axd7gQk&amp;feature=emb_logo"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3MykMybNq-k"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453947"/>
            <a:ext cx="9144000" cy="1950105"/>
          </a:xfrm>
        </p:spPr>
        <p:txBody>
          <a:bodyPr>
            <a:normAutofit fontScale="90000"/>
          </a:bodyPr>
          <a:lstStyle/>
          <a:p>
            <a:r>
              <a:rPr lang="nl-NL" dirty="0"/>
              <a:t>Milieuprestatie</a:t>
            </a:r>
            <a:br>
              <a:rPr lang="nl-NL" dirty="0"/>
            </a:br>
            <a:r>
              <a:rPr lang="nl-NL" sz="3100" dirty="0"/>
              <a:t>meetmethode om de milieueffecten van</a:t>
            </a:r>
            <a:br>
              <a:rPr lang="nl-NL" sz="3100" dirty="0"/>
            </a:br>
            <a:r>
              <a:rPr lang="nl-NL" sz="3100" dirty="0"/>
              <a:t>duurzaamheid en circulariteit te bepalen </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Hergebruik &amp; recycling</a:t>
            </a:r>
          </a:p>
        </p:txBody>
      </p:sp>
    </p:spTree>
    <p:extLst>
      <p:ext uri="{BB962C8B-B14F-4D97-AF65-F5344CB8AC3E}">
        <p14:creationId xmlns:p14="http://schemas.microsoft.com/office/powerpoint/2010/main" val="3074009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Urban </a:t>
            </a:r>
            <a:r>
              <a:rPr lang="nl-NL" dirty="0" err="1"/>
              <a:t>Mining</a:t>
            </a:r>
            <a:r>
              <a:rPr lang="nl-NL" b="1" dirty="0"/>
              <a:t> </a:t>
            </a:r>
            <a:r>
              <a:rPr lang="nl-NL" dirty="0"/>
              <a:t>- New Horizon</a:t>
            </a:r>
          </a:p>
        </p:txBody>
      </p:sp>
      <p:sp>
        <p:nvSpPr>
          <p:cNvPr id="3" name="Tijdelijke aanduiding voor inhoud 2"/>
          <p:cNvSpPr>
            <a:spLocks noGrp="1"/>
          </p:cNvSpPr>
          <p:nvPr>
            <p:ph idx="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10</a:t>
            </a:fld>
            <a:endParaRPr lang="nl-NL"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4" y="1429826"/>
            <a:ext cx="9610725"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2655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Urban </a:t>
            </a:r>
            <a:r>
              <a:rPr lang="nl-NL" dirty="0" err="1"/>
              <a:t>Mining</a:t>
            </a:r>
            <a:r>
              <a:rPr lang="nl-NL" b="1" dirty="0"/>
              <a:t> </a:t>
            </a:r>
            <a:r>
              <a:rPr lang="nl-NL" dirty="0"/>
              <a:t>- New Horizon &amp; </a:t>
            </a:r>
            <a:r>
              <a:rPr lang="nl-NL" dirty="0" err="1"/>
              <a:t>Stiho</a:t>
            </a:r>
            <a:r>
              <a:rPr lang="nl-NL" dirty="0"/>
              <a:t> samenwerking</a:t>
            </a:r>
          </a:p>
        </p:txBody>
      </p:sp>
      <p:sp>
        <p:nvSpPr>
          <p:cNvPr id="3" name="Tijdelijke aanduiding voor inhoud 2"/>
          <p:cNvSpPr>
            <a:spLocks noGrp="1"/>
          </p:cNvSpPr>
          <p:nvPr>
            <p:ph idx="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11</a:t>
            </a:fld>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674" y="1242646"/>
            <a:ext cx="7972425" cy="4674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0720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E9B41C72-79AD-47E6-BA11-4DFED5E82060}"/>
              </a:ext>
            </a:extLst>
          </p:cNvPr>
          <p:cNvSpPr/>
          <p:nvPr/>
        </p:nvSpPr>
        <p:spPr>
          <a:xfrm>
            <a:off x="318052" y="0"/>
            <a:ext cx="11516139"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ianummer 3">
            <a:extLst>
              <a:ext uri="{FF2B5EF4-FFF2-40B4-BE49-F238E27FC236}">
                <a16:creationId xmlns:a16="http://schemas.microsoft.com/office/drawing/2014/main" id="{1CB3AB4D-4E1D-489B-808B-709C81D71D27}"/>
              </a:ext>
            </a:extLst>
          </p:cNvPr>
          <p:cNvSpPr>
            <a:spLocks noGrp="1"/>
          </p:cNvSpPr>
          <p:nvPr>
            <p:ph type="sldNum" sz="quarter" idx="12"/>
          </p:nvPr>
        </p:nvSpPr>
        <p:spPr/>
        <p:txBody>
          <a:bodyPr/>
          <a:lstStyle/>
          <a:p>
            <a:fld id="{993A4BE7-94F8-43D0-A956-A40AC5AB901E}" type="slidenum">
              <a:rPr lang="nl-NL" smtClean="0"/>
              <a:t>12</a:t>
            </a:fld>
            <a:endParaRPr lang="nl-NL" dirty="0"/>
          </a:p>
        </p:txBody>
      </p:sp>
      <p:sp>
        <p:nvSpPr>
          <p:cNvPr id="8" name="Tekstvak 7">
            <a:extLst>
              <a:ext uri="{FF2B5EF4-FFF2-40B4-BE49-F238E27FC236}">
                <a16:creationId xmlns:a16="http://schemas.microsoft.com/office/drawing/2014/main" id="{230508E1-0CCD-4739-88A8-1B33A18AFC47}"/>
              </a:ext>
            </a:extLst>
          </p:cNvPr>
          <p:cNvSpPr txBox="1"/>
          <p:nvPr/>
        </p:nvSpPr>
        <p:spPr>
          <a:xfrm>
            <a:off x="2881205" y="6572546"/>
            <a:ext cx="9558131" cy="276999"/>
          </a:xfrm>
          <a:prstGeom prst="rect">
            <a:avLst/>
          </a:prstGeom>
          <a:noFill/>
        </p:spPr>
        <p:txBody>
          <a:bodyPr wrap="square" rtlCol="0">
            <a:spAutoFit/>
          </a:bodyPr>
          <a:lstStyle/>
          <a:p>
            <a:r>
              <a:rPr lang="nl-NL" sz="1200" dirty="0"/>
              <a:t>Bron: 'Circulaire producten en diensten, inspirerende voorbeelden voor de bouw'; in opdracht van RVO; W/E adviseurs; Utrecht, januari 2020.</a:t>
            </a:r>
          </a:p>
        </p:txBody>
      </p:sp>
      <p:pic>
        <p:nvPicPr>
          <p:cNvPr id="11" name="Afbeelding 10">
            <a:extLst>
              <a:ext uri="{FF2B5EF4-FFF2-40B4-BE49-F238E27FC236}">
                <a16:creationId xmlns:a16="http://schemas.microsoft.com/office/drawing/2014/main" id="{003B14DA-E154-4809-AEF7-873A8A00FF47}"/>
              </a:ext>
            </a:extLst>
          </p:cNvPr>
          <p:cNvPicPr>
            <a:picLocks noChangeAspect="1"/>
          </p:cNvPicPr>
          <p:nvPr/>
        </p:nvPicPr>
        <p:blipFill rotWithShape="1">
          <a:blip r:embed="rId3"/>
          <a:srcRect l="20062" t="21834" r="71654" b="62643"/>
          <a:stretch/>
        </p:blipFill>
        <p:spPr>
          <a:xfrm>
            <a:off x="10462674" y="136525"/>
            <a:ext cx="1411274" cy="1487559"/>
          </a:xfrm>
          <a:prstGeom prst="rect">
            <a:avLst/>
          </a:prstGeom>
        </p:spPr>
      </p:pic>
      <p:pic>
        <p:nvPicPr>
          <p:cNvPr id="2" name="Afbeelding 1">
            <a:extLst>
              <a:ext uri="{FF2B5EF4-FFF2-40B4-BE49-F238E27FC236}">
                <a16:creationId xmlns:a16="http://schemas.microsoft.com/office/drawing/2014/main" id="{AF2DA5C5-F315-45ED-BFE6-FCBC1A7835C4}"/>
              </a:ext>
            </a:extLst>
          </p:cNvPr>
          <p:cNvPicPr>
            <a:picLocks noChangeAspect="1"/>
          </p:cNvPicPr>
          <p:nvPr/>
        </p:nvPicPr>
        <p:blipFill rotWithShape="1">
          <a:blip r:embed="rId4"/>
          <a:srcRect l="12934" t="18359" r="26739" b="9181"/>
          <a:stretch/>
        </p:blipFill>
        <p:spPr>
          <a:xfrm>
            <a:off x="318052" y="8456"/>
            <a:ext cx="9664231" cy="6529568"/>
          </a:xfrm>
          <a:prstGeom prst="rect">
            <a:avLst/>
          </a:prstGeom>
        </p:spPr>
      </p:pic>
    </p:spTree>
    <p:extLst>
      <p:ext uri="{BB962C8B-B14F-4D97-AF65-F5344CB8AC3E}">
        <p14:creationId xmlns:p14="http://schemas.microsoft.com/office/powerpoint/2010/main" val="1161532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Villa </a:t>
            </a:r>
            <a:r>
              <a:rPr lang="nl-NL" dirty="0" err="1"/>
              <a:t>Welperloo</a:t>
            </a:r>
            <a:r>
              <a:rPr lang="nl-NL" dirty="0"/>
              <a:t> te Enschede, </a:t>
            </a:r>
            <a:r>
              <a:rPr lang="nl-NL" dirty="0" err="1"/>
              <a:t>Superuse</a:t>
            </a:r>
            <a:r>
              <a:rPr lang="nl-NL" dirty="0"/>
              <a:t> </a:t>
            </a:r>
            <a:r>
              <a:rPr lang="nl-NL" dirty="0" err="1"/>
              <a:t>Studios</a:t>
            </a:r>
            <a:r>
              <a:rPr lang="nl-NL" dirty="0"/>
              <a:t> (2009)</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13</a:t>
            </a:fld>
            <a:endParaRPr lang="nl-NL"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130" y="2705545"/>
            <a:ext cx="5290828" cy="3544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6323" y="1319977"/>
            <a:ext cx="3601064" cy="2981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kabelhaspel">
            <a:extLst>
              <a:ext uri="{FF2B5EF4-FFF2-40B4-BE49-F238E27FC236}">
                <a16:creationId xmlns:a16="http://schemas.microsoft.com/office/drawing/2014/main" id="{47C653EA-8581-40EB-9B4A-BBE9747045B3}"/>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6033" y="4343400"/>
            <a:ext cx="2542457" cy="1906842"/>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1581" y="4362573"/>
            <a:ext cx="1415846" cy="188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863" t="13249" r="21321" b="19520"/>
          <a:stretch/>
        </p:blipFill>
        <p:spPr bwMode="auto">
          <a:xfrm>
            <a:off x="4188542" y="4362573"/>
            <a:ext cx="2558845" cy="187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423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La </a:t>
            </a:r>
            <a:r>
              <a:rPr lang="en-US" dirty="0" err="1"/>
              <a:t>Fábrica</a:t>
            </a:r>
            <a:r>
              <a:rPr lang="en-US" dirty="0"/>
              <a:t>, Barcelona – Ricardo </a:t>
            </a:r>
            <a:r>
              <a:rPr lang="en-US" dirty="0" err="1"/>
              <a:t>Bofill</a:t>
            </a:r>
            <a:r>
              <a:rPr lang="en-US" dirty="0"/>
              <a:t> (1975)</a:t>
            </a:r>
            <a:endParaRPr lang="nl-NL" dirty="0"/>
          </a:p>
        </p:txBody>
      </p:sp>
      <p:sp>
        <p:nvSpPr>
          <p:cNvPr id="3" name="Tijdelijke aanduiding voor inhoud 2"/>
          <p:cNvSpPr>
            <a:spLocks noGrp="1"/>
          </p:cNvSpPr>
          <p:nvPr>
            <p:ph idx="1"/>
          </p:nvPr>
        </p:nvSpPr>
        <p:spPr/>
        <p:txBody>
          <a:bodyPr/>
          <a:lstStyle/>
          <a:p>
            <a:r>
              <a:rPr lang="nl-NL" dirty="0"/>
              <a:t>Herbestemming oude cementfabriek</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14</a:t>
            </a:fld>
            <a:endParaRPr lang="nl-NL"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09" y="2060384"/>
            <a:ext cx="5274012" cy="406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088" y="2060384"/>
            <a:ext cx="4134038" cy="406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580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LocHal</a:t>
            </a:r>
            <a:r>
              <a:rPr lang="nl-NL" dirty="0"/>
              <a:t> Bibliotheek, Tilburg</a:t>
            </a:r>
          </a:p>
        </p:txBody>
      </p:sp>
      <p:sp>
        <p:nvSpPr>
          <p:cNvPr id="3" name="Tijdelijke aanduiding voor inhoud 2"/>
          <p:cNvSpPr>
            <a:spLocks noGrp="1"/>
          </p:cNvSpPr>
          <p:nvPr>
            <p:ph idx="1"/>
          </p:nvPr>
        </p:nvSpPr>
        <p:spPr/>
        <p:txBody>
          <a:bodyPr/>
          <a:lstStyle/>
          <a:p>
            <a:r>
              <a:rPr lang="en-US" dirty="0"/>
              <a:t>World Building of the Year 2019</a:t>
            </a:r>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15</a:t>
            </a:fld>
            <a:endParaRPr lang="nl-NL" dirty="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88" y="1776439"/>
            <a:ext cx="6019408"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64" y="1776439"/>
            <a:ext cx="590550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348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1781475"/>
          </a:xfrm>
        </p:spPr>
        <p:txBody>
          <a:bodyPr/>
          <a:lstStyle/>
          <a:p>
            <a:r>
              <a:rPr lang="nl-NL" dirty="0"/>
              <a:t>Paspoorten voor de bouw</a:t>
            </a:r>
          </a:p>
        </p:txBody>
      </p:sp>
      <p:sp>
        <p:nvSpPr>
          <p:cNvPr id="5" name="Ondertitel 4"/>
          <p:cNvSpPr>
            <a:spLocks noGrp="1"/>
          </p:cNvSpPr>
          <p:nvPr>
            <p:ph type="subTitle" idx="1"/>
          </p:nvPr>
        </p:nvSpPr>
        <p:spPr>
          <a:xfrm>
            <a:off x="1524000" y="3084018"/>
            <a:ext cx="9535297" cy="2896651"/>
          </a:xfrm>
        </p:spPr>
        <p:txBody>
          <a:bodyPr>
            <a:normAutofit fontScale="25000" lnSpcReduction="20000"/>
          </a:bodyPr>
          <a:lstStyle/>
          <a:p>
            <a:pPr algn="l"/>
            <a:r>
              <a:rPr lang="nl-NL" sz="8000" i="1" dirty="0">
                <a:solidFill>
                  <a:schemeClr val="accent6">
                    <a:lumMod val="50000"/>
                  </a:schemeClr>
                </a:solidFill>
              </a:rPr>
              <a:t>Kan een circulaire economie zonder een paspoort?</a:t>
            </a:r>
          </a:p>
          <a:p>
            <a:pPr algn="l"/>
            <a:endParaRPr lang="nl-NL" sz="8000" dirty="0">
              <a:solidFill>
                <a:schemeClr val="accent6">
                  <a:lumMod val="50000"/>
                </a:schemeClr>
              </a:solidFill>
            </a:endParaRPr>
          </a:p>
          <a:p>
            <a:pPr algn="just">
              <a:lnSpc>
                <a:spcPct val="120000"/>
              </a:lnSpc>
              <a:spcBef>
                <a:spcPts val="0"/>
              </a:spcBef>
            </a:pPr>
            <a:r>
              <a:rPr lang="nl-NL" sz="8000" dirty="0">
                <a:solidFill>
                  <a:schemeClr val="accent6">
                    <a:lumMod val="50000"/>
                  </a:schemeClr>
                </a:solidFill>
              </a:rPr>
              <a:t>“Ik denk van niet. Net zoals Thomas </a:t>
            </a:r>
            <a:r>
              <a:rPr lang="nl-NL" sz="8000" dirty="0" err="1">
                <a:solidFill>
                  <a:schemeClr val="accent6">
                    <a:lumMod val="50000"/>
                  </a:schemeClr>
                </a:solidFill>
              </a:rPr>
              <a:t>Rau</a:t>
            </a:r>
            <a:r>
              <a:rPr lang="nl-NL" sz="8000" dirty="0">
                <a:solidFill>
                  <a:schemeClr val="accent6">
                    <a:lumMod val="50000"/>
                  </a:schemeClr>
                </a:solidFill>
              </a:rPr>
              <a:t> ben ik van mening dat het noodzakelijk is om materialen een identiteit te geven. Als je bijvoorbeeld in Amsterdam een nieuw kantoor wilt bouwen, dan maakt een paspoort voor de bouw het mogelijk om nu al te bekijken welke materialen over drie jaar beschikbaar komen. Dan kun je die materialen alvast reserveren. Dat wordt onze toekomst en dat kan alleen maar via een paspoort. Ik zou geen ander manier weten om dat voor elkaar te krijgen. “ </a:t>
            </a:r>
          </a:p>
          <a:p>
            <a:pPr algn="r"/>
            <a:r>
              <a:rPr lang="nl-NL" sz="7200" dirty="0">
                <a:solidFill>
                  <a:schemeClr val="accent6">
                    <a:lumMod val="50000"/>
                  </a:schemeClr>
                </a:solidFill>
              </a:rPr>
              <a:t>Wouter van Twillert, voorzitter Actieteam Paspoort voor de Bouw van CB’23.</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16</a:t>
            </a:fld>
            <a:endParaRPr lang="nl-NL" dirty="0"/>
          </a:p>
        </p:txBody>
      </p:sp>
    </p:spTree>
    <p:extLst>
      <p:ext uri="{BB962C8B-B14F-4D97-AF65-F5344CB8AC3E}">
        <p14:creationId xmlns:p14="http://schemas.microsoft.com/office/powerpoint/2010/main" val="1178900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Paspoorten voor de bouw (Leidraad CB’23)</a:t>
            </a:r>
          </a:p>
        </p:txBody>
      </p:sp>
      <p:sp>
        <p:nvSpPr>
          <p:cNvPr id="3" name="Tijdelijke aanduiding voor inhoud 2"/>
          <p:cNvSpPr>
            <a:spLocks noGrp="1"/>
          </p:cNvSpPr>
          <p:nvPr>
            <p:ph idx="1"/>
          </p:nvPr>
        </p:nvSpPr>
        <p:spPr>
          <a:xfrm>
            <a:off x="838201" y="1311564"/>
            <a:ext cx="5138854" cy="4865399"/>
          </a:xfrm>
        </p:spPr>
        <p:txBody>
          <a:bodyPr>
            <a:normAutofit/>
          </a:bodyPr>
          <a:lstStyle/>
          <a:p>
            <a:pPr marL="0" indent="0">
              <a:buNone/>
            </a:pPr>
            <a:r>
              <a:rPr lang="nl-NL" dirty="0"/>
              <a:t>Een paspoort voor de bouw documenteert digitaal een object in de B&amp;U- of GWW-sector, waar dit uit bestaat (zowel kwalitatief als kwantitatief), hoe het is gerealiseerd en waar het zich bevindt. Het documenteert het eigenaarschap van het geheel en/of de delen. Een paspoort van een object is daarmee in feite een digitale representatie van het fysieke object.</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17</a:t>
            </a:fld>
            <a:endParaRPr lang="nl-NL"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096" y="1624710"/>
            <a:ext cx="5911022" cy="338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1008" y="480244"/>
            <a:ext cx="25717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053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Bestaande ‘paspoorten’</a:t>
            </a:r>
          </a:p>
        </p:txBody>
      </p:sp>
      <p:sp>
        <p:nvSpPr>
          <p:cNvPr id="3" name="Tijdelijke aanduiding voor inhoud 2"/>
          <p:cNvSpPr>
            <a:spLocks noGrp="1"/>
          </p:cNvSpPr>
          <p:nvPr>
            <p:ph idx="1"/>
          </p:nvPr>
        </p:nvSpPr>
        <p:spPr/>
        <p:txBody>
          <a:bodyPr>
            <a:normAutofit fontScale="47500" lnSpcReduction="20000"/>
          </a:bodyPr>
          <a:lstStyle/>
          <a:p>
            <a:pPr marL="0" indent="0">
              <a:buNone/>
            </a:pPr>
            <a:r>
              <a:rPr lang="nl-NL" dirty="0"/>
              <a:t>— </a:t>
            </a:r>
            <a:r>
              <a:rPr lang="nl-NL" dirty="0" err="1"/>
              <a:t>Antea</a:t>
            </a:r>
            <a:r>
              <a:rPr lang="nl-NL" dirty="0"/>
              <a:t>: </a:t>
            </a:r>
            <a:r>
              <a:rPr lang="nl-NL" dirty="0" err="1"/>
              <a:t>tooling</a:t>
            </a:r>
            <a:r>
              <a:rPr lang="nl-NL" dirty="0"/>
              <a:t> en methodiek om grondstoffenverbruik van een project inzichtelijk te maken;</a:t>
            </a:r>
          </a:p>
          <a:p>
            <a:pPr marL="0" indent="0">
              <a:buNone/>
            </a:pPr>
            <a:r>
              <a:rPr lang="nl-NL" dirty="0"/>
              <a:t>— Building As </a:t>
            </a:r>
            <a:r>
              <a:rPr lang="nl-NL" dirty="0" err="1"/>
              <a:t>Materials</a:t>
            </a:r>
            <a:r>
              <a:rPr lang="nl-NL" dirty="0"/>
              <a:t> Banks: Europees project met daarin materiaalpaspoorten op de niveaus product / toepassing / gebouw;</a:t>
            </a:r>
          </a:p>
          <a:p>
            <a:pPr marL="0" indent="0">
              <a:buNone/>
            </a:pPr>
            <a:r>
              <a:rPr lang="nl-NL" dirty="0"/>
              <a:t>— Building </a:t>
            </a:r>
            <a:r>
              <a:rPr lang="nl-NL" dirty="0" err="1"/>
              <a:t>Material</a:t>
            </a:r>
            <a:r>
              <a:rPr lang="nl-NL" dirty="0"/>
              <a:t> Scout: tool om productinformatie op te halen bij leveranciers, paspoorten te genereren en een evaluatie te doen van circulair potentieel;</a:t>
            </a:r>
          </a:p>
          <a:p>
            <a:pPr marL="0" indent="0">
              <a:buNone/>
            </a:pPr>
            <a:r>
              <a:rPr lang="nl-NL" dirty="0"/>
              <a:t>— </a:t>
            </a:r>
            <a:r>
              <a:rPr lang="nl-NL" dirty="0" err="1"/>
              <a:t>Circular</a:t>
            </a:r>
            <a:r>
              <a:rPr lang="nl-NL" dirty="0"/>
              <a:t> Cloud: BIM-gedreven materialenpaspoort, ontwikkeld door onder andere </a:t>
            </a:r>
            <a:r>
              <a:rPr lang="nl-NL" dirty="0" err="1"/>
              <a:t>Architekten</a:t>
            </a:r>
            <a:r>
              <a:rPr lang="nl-NL" dirty="0"/>
              <a:t> </a:t>
            </a:r>
            <a:r>
              <a:rPr lang="nl-NL" dirty="0" err="1"/>
              <a:t>Cie</a:t>
            </a:r>
            <a:r>
              <a:rPr lang="nl-NL" dirty="0"/>
              <a:t>;</a:t>
            </a:r>
          </a:p>
          <a:p>
            <a:pPr marL="0" indent="0">
              <a:buNone/>
            </a:pPr>
            <a:r>
              <a:rPr lang="nl-NL" dirty="0"/>
              <a:t>— </a:t>
            </a:r>
            <a:r>
              <a:rPr lang="nl-NL" dirty="0" err="1"/>
              <a:t>Cirdax</a:t>
            </a:r>
            <a:r>
              <a:rPr lang="nl-NL" dirty="0"/>
              <a:t>: materialenmanagement tool voor sloop- en renovatieprojecten;</a:t>
            </a:r>
          </a:p>
          <a:p>
            <a:pPr marL="0" indent="0">
              <a:buNone/>
            </a:pPr>
            <a:r>
              <a:rPr lang="nl-NL" dirty="0"/>
              <a:t>— EPEA/Drees &amp; Sommer: materiaalpaspoort van product- tot gebouwniveau;</a:t>
            </a:r>
          </a:p>
          <a:p>
            <a:pPr marL="0" indent="0">
              <a:buNone/>
            </a:pPr>
            <a:r>
              <a:rPr lang="nl-NL" dirty="0"/>
              <a:t>— </a:t>
            </a:r>
            <a:r>
              <a:rPr lang="nl-NL" dirty="0" err="1"/>
              <a:t>Excess</a:t>
            </a:r>
            <a:r>
              <a:rPr lang="nl-NL" dirty="0"/>
              <a:t> </a:t>
            </a:r>
            <a:r>
              <a:rPr lang="nl-NL" dirty="0" err="1"/>
              <a:t>Materials</a:t>
            </a:r>
            <a:r>
              <a:rPr lang="nl-NL" dirty="0"/>
              <a:t> Exchange: platform voor de uitwisseling van materialen. Een grondstoffenpaspoort is daar onderdeel van, om de vrijkomende stromen te kunnen bepalen.</a:t>
            </a:r>
          </a:p>
          <a:p>
            <a:pPr marL="0" indent="0">
              <a:buNone/>
            </a:pPr>
            <a:r>
              <a:rPr lang="nl-NL" dirty="0"/>
              <a:t>— Inside: materialenplatform voor interieur;</a:t>
            </a:r>
          </a:p>
          <a:p>
            <a:pPr marL="0" indent="0">
              <a:buNone/>
            </a:pPr>
            <a:r>
              <a:rPr lang="nl-NL" dirty="0"/>
              <a:t>— Kadaster: ontwikkelingen op het gebied van materialen;</a:t>
            </a:r>
          </a:p>
          <a:p>
            <a:pPr marL="0" indent="0">
              <a:buNone/>
            </a:pPr>
            <a:r>
              <a:rPr lang="nl-NL" dirty="0"/>
              <a:t>— Madaster: onlineplatform, bibliotheek en generator van materialenpaspoorten;</a:t>
            </a:r>
          </a:p>
          <a:p>
            <a:pPr marL="0" indent="0">
              <a:buNone/>
            </a:pPr>
            <a:r>
              <a:rPr lang="nl-NL" dirty="0"/>
              <a:t>— </a:t>
            </a:r>
            <a:r>
              <a:rPr lang="nl-NL" dirty="0" err="1"/>
              <a:t>NLGreenlabel</a:t>
            </a:r>
            <a:r>
              <a:rPr lang="nl-NL" dirty="0"/>
              <a:t>: paspoort om de integrale duurzaamheid van producten, planten en gebieden meetbaar en verbeterbaar te maken;</a:t>
            </a:r>
          </a:p>
          <a:p>
            <a:pPr marL="0" indent="0">
              <a:buNone/>
            </a:pPr>
            <a:r>
              <a:rPr lang="nl-NL" dirty="0"/>
              <a:t>— PIM: </a:t>
            </a:r>
            <a:r>
              <a:rPr lang="nl-NL" dirty="0" err="1"/>
              <a:t>Pavement</a:t>
            </a:r>
            <a:r>
              <a:rPr lang="nl-NL" dirty="0"/>
              <a:t> Information Model. Door informatie over gerealiseerde wegvakken samen te voegen, krijgen opdrachtgevers een totaalbeeld van verrichte asfalteerwerkzaamheden vanaf grondstof tot eindproduct;</a:t>
            </a:r>
          </a:p>
          <a:p>
            <a:pPr marL="0" indent="0">
              <a:buNone/>
            </a:pPr>
            <a:r>
              <a:rPr lang="nl-NL" dirty="0"/>
              <a:t>— </a:t>
            </a:r>
            <a:r>
              <a:rPr lang="nl-NL" dirty="0" err="1"/>
              <a:t>ReNtry</a:t>
            </a:r>
            <a:r>
              <a:rPr lang="nl-NL" dirty="0"/>
              <a:t>: module ontwikkeld door </a:t>
            </a:r>
            <a:r>
              <a:rPr lang="nl-NL" dirty="0" err="1"/>
              <a:t>Rendemint</a:t>
            </a:r>
            <a:r>
              <a:rPr lang="nl-NL" dirty="0"/>
              <a:t> om paspoorten op verschillende schaalniveaus te kunnen genereren;</a:t>
            </a:r>
          </a:p>
          <a:p>
            <a:pPr marL="0" indent="0">
              <a:buNone/>
            </a:pPr>
            <a:r>
              <a:rPr lang="nl-NL" dirty="0"/>
              <a:t>— SGS search: gebouwenpaspoort waarin de vitale gegevens van een gebouw worden verzameld;</a:t>
            </a:r>
          </a:p>
          <a:p>
            <a:pPr marL="0" indent="0">
              <a:buNone/>
            </a:pPr>
            <a:r>
              <a:rPr lang="nl-NL" dirty="0"/>
              <a:t>— Tool </a:t>
            </a:r>
            <a:r>
              <a:rPr lang="nl-NL" dirty="0" err="1"/>
              <a:t>Alliander</a:t>
            </a:r>
            <a:r>
              <a:rPr lang="nl-NL" dirty="0"/>
              <a:t>: netbeheerders gebruiken een door </a:t>
            </a:r>
            <a:r>
              <a:rPr lang="nl-NL" dirty="0" err="1"/>
              <a:t>Alliander</a:t>
            </a:r>
            <a:r>
              <a:rPr lang="nl-NL" dirty="0"/>
              <a:t> ontwikkelde tool voor de registratie van assets;</a:t>
            </a:r>
          </a:p>
          <a:p>
            <a:pPr marL="0" indent="0">
              <a:buNone/>
            </a:pPr>
            <a:r>
              <a:rPr lang="nl-NL" dirty="0"/>
              <a:t>— Tekenplus: Op BIM gebaseerde oplossing om vastgoed te digitaliseren</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18</a:t>
            </a:fld>
            <a:endParaRPr lang="nl-NL" dirty="0"/>
          </a:p>
        </p:txBody>
      </p:sp>
    </p:spTree>
    <p:extLst>
      <p:ext uri="{BB962C8B-B14F-4D97-AF65-F5344CB8AC3E}">
        <p14:creationId xmlns:p14="http://schemas.microsoft.com/office/powerpoint/2010/main" val="1044110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Schaalniveaus paspoort</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19</a:t>
            </a:fld>
            <a:endParaRPr lang="nl-NL"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12590" y="-953563"/>
            <a:ext cx="5166819" cy="907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0181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653ED-21E6-4D4C-930F-8C5EB31F0A92}"/>
              </a:ext>
            </a:extLst>
          </p:cNvPr>
          <p:cNvSpPr>
            <a:spLocks noGrp="1"/>
          </p:cNvSpPr>
          <p:nvPr>
            <p:ph type="title"/>
          </p:nvPr>
        </p:nvSpPr>
        <p:spPr/>
        <p:txBody>
          <a:bodyPr/>
          <a:lstStyle/>
          <a:p>
            <a:r>
              <a:rPr lang="nl-NL" dirty="0"/>
              <a:t>Hergebruik en recycling: secundair materiaal</a:t>
            </a:r>
          </a:p>
        </p:txBody>
      </p:sp>
      <p:sp>
        <p:nvSpPr>
          <p:cNvPr id="3" name="Tijdelijke aanduiding voor inhoud 2">
            <a:extLst>
              <a:ext uri="{FF2B5EF4-FFF2-40B4-BE49-F238E27FC236}">
                <a16:creationId xmlns:a16="http://schemas.microsoft.com/office/drawing/2014/main" id="{70361C34-EE41-4176-B2A9-14800E514D17}"/>
              </a:ext>
            </a:extLst>
          </p:cNvPr>
          <p:cNvSpPr>
            <a:spLocks noGrp="1"/>
          </p:cNvSpPr>
          <p:nvPr>
            <p:ph idx="1"/>
          </p:nvPr>
        </p:nvSpPr>
        <p:spPr>
          <a:xfrm>
            <a:off x="838200" y="1311564"/>
            <a:ext cx="7465541" cy="4865399"/>
          </a:xfrm>
        </p:spPr>
        <p:txBody>
          <a:bodyPr>
            <a:normAutofit lnSpcReduction="10000"/>
          </a:bodyPr>
          <a:lstStyle/>
          <a:p>
            <a:r>
              <a:rPr lang="nl-NL" dirty="0"/>
              <a:t>Recycling is het opnieuw gebruiken van materialen. Het materiaal ondergaat een geheel nieuw productieproces en kan voor een geheel ander doel worden gebruikt. Milieuwinst: beperking van het gebruik van grondstoffen.</a:t>
            </a:r>
          </a:p>
          <a:p>
            <a:endParaRPr lang="nl-NL" dirty="0"/>
          </a:p>
          <a:p>
            <a:r>
              <a:rPr lang="nl-NL" dirty="0"/>
              <a:t>Hergebruik is het opnieuw gebruiken van producten, grondstoffen en materialen in hun oorspronkelijke vorm en veelal (maar niet per definitie) in een gelijksoortige functie. Milieuwinst: beperking van grondstoffen, een productieproces met een lage milieubelasting.</a:t>
            </a:r>
          </a:p>
          <a:p>
            <a:endParaRPr lang="nl-NL" dirty="0"/>
          </a:p>
        </p:txBody>
      </p:sp>
      <p:sp>
        <p:nvSpPr>
          <p:cNvPr id="4" name="Tijdelijke aanduiding voor dianummer 3">
            <a:extLst>
              <a:ext uri="{FF2B5EF4-FFF2-40B4-BE49-F238E27FC236}">
                <a16:creationId xmlns:a16="http://schemas.microsoft.com/office/drawing/2014/main" id="{ACDC3CD9-16C7-48EB-86AE-AE166FC719B6}"/>
              </a:ext>
            </a:extLst>
          </p:cNvPr>
          <p:cNvSpPr>
            <a:spLocks noGrp="1"/>
          </p:cNvSpPr>
          <p:nvPr>
            <p:ph type="sldNum" sz="quarter" idx="12"/>
          </p:nvPr>
        </p:nvSpPr>
        <p:spPr/>
        <p:txBody>
          <a:bodyPr/>
          <a:lstStyle/>
          <a:p>
            <a:fld id="{993A4BE7-94F8-43D0-A956-A40AC5AB901E}" type="slidenum">
              <a:rPr lang="nl-NL" smtClean="0"/>
              <a:t>2</a:t>
            </a:fld>
            <a:endParaRPr lang="nl-NL" dirty="0"/>
          </a:p>
        </p:txBody>
      </p:sp>
      <p:pic>
        <p:nvPicPr>
          <p:cNvPr id="5" name="Afbeelding 4">
            <a:extLst>
              <a:ext uri="{FF2B5EF4-FFF2-40B4-BE49-F238E27FC236}">
                <a16:creationId xmlns:a16="http://schemas.microsoft.com/office/drawing/2014/main" id="{0AEE9B69-886E-4FD2-ABEA-77483B51FBD9}"/>
              </a:ext>
            </a:extLst>
          </p:cNvPr>
          <p:cNvPicPr>
            <a:picLocks noChangeAspect="1"/>
          </p:cNvPicPr>
          <p:nvPr/>
        </p:nvPicPr>
        <p:blipFill>
          <a:blip r:embed="rId3"/>
          <a:stretch>
            <a:fillRect/>
          </a:stretch>
        </p:blipFill>
        <p:spPr>
          <a:xfrm>
            <a:off x="8576524" y="800349"/>
            <a:ext cx="3224178" cy="2418134"/>
          </a:xfrm>
          <a:prstGeom prst="rect">
            <a:avLst/>
          </a:prstGeom>
        </p:spPr>
      </p:pic>
      <p:sp>
        <p:nvSpPr>
          <p:cNvPr id="6" name="Tekstvak 5">
            <a:extLst>
              <a:ext uri="{FF2B5EF4-FFF2-40B4-BE49-F238E27FC236}">
                <a16:creationId xmlns:a16="http://schemas.microsoft.com/office/drawing/2014/main" id="{22F865AC-8B66-4474-BF07-0B9E690C66CE}"/>
              </a:ext>
            </a:extLst>
          </p:cNvPr>
          <p:cNvSpPr txBox="1"/>
          <p:nvPr/>
        </p:nvSpPr>
        <p:spPr>
          <a:xfrm>
            <a:off x="8550875" y="3232261"/>
            <a:ext cx="1687727" cy="276999"/>
          </a:xfrm>
          <a:prstGeom prst="rect">
            <a:avLst/>
          </a:prstGeom>
          <a:noFill/>
        </p:spPr>
        <p:txBody>
          <a:bodyPr wrap="square" rtlCol="0">
            <a:spAutoFit/>
          </a:bodyPr>
          <a:lstStyle/>
          <a:p>
            <a:r>
              <a:rPr lang="nl-NL" sz="1200" dirty="0"/>
              <a:t>Bron: Almere.nl</a:t>
            </a:r>
          </a:p>
        </p:txBody>
      </p:sp>
      <p:pic>
        <p:nvPicPr>
          <p:cNvPr id="9" name="Afbeelding 8">
            <a:hlinkClick r:id="rId4"/>
            <a:extLst>
              <a:ext uri="{FF2B5EF4-FFF2-40B4-BE49-F238E27FC236}">
                <a16:creationId xmlns:a16="http://schemas.microsoft.com/office/drawing/2014/main" id="{DAF9CADE-946A-4FFD-87B0-99CBC332DF4C}"/>
              </a:ext>
            </a:extLst>
          </p:cNvPr>
          <p:cNvPicPr>
            <a:picLocks noChangeAspect="1"/>
          </p:cNvPicPr>
          <p:nvPr/>
        </p:nvPicPr>
        <p:blipFill>
          <a:blip r:embed="rId5"/>
          <a:stretch>
            <a:fillRect/>
          </a:stretch>
        </p:blipFill>
        <p:spPr>
          <a:xfrm>
            <a:off x="8550875" y="3639518"/>
            <a:ext cx="3196220" cy="1960899"/>
          </a:xfrm>
          <a:prstGeom prst="rect">
            <a:avLst/>
          </a:prstGeom>
        </p:spPr>
      </p:pic>
      <p:sp>
        <p:nvSpPr>
          <p:cNvPr id="10" name="Tekstvak 9">
            <a:extLst>
              <a:ext uri="{FF2B5EF4-FFF2-40B4-BE49-F238E27FC236}">
                <a16:creationId xmlns:a16="http://schemas.microsoft.com/office/drawing/2014/main" id="{DD9EF281-BBCD-4603-A8D7-F0770221E389}"/>
              </a:ext>
            </a:extLst>
          </p:cNvPr>
          <p:cNvSpPr txBox="1"/>
          <p:nvPr/>
        </p:nvSpPr>
        <p:spPr>
          <a:xfrm>
            <a:off x="8427308" y="5586976"/>
            <a:ext cx="3196220" cy="646331"/>
          </a:xfrm>
          <a:prstGeom prst="rect">
            <a:avLst/>
          </a:prstGeom>
          <a:noFill/>
        </p:spPr>
        <p:txBody>
          <a:bodyPr wrap="square" rtlCol="0">
            <a:spAutoFit/>
          </a:bodyPr>
          <a:lstStyle/>
          <a:p>
            <a:r>
              <a:rPr lang="nl-NL" sz="1200" dirty="0"/>
              <a:t>Bron: </a:t>
            </a:r>
            <a:r>
              <a:rPr lang="nl-NL" sz="1200" dirty="0">
                <a:hlinkClick r:id="rId4"/>
              </a:rPr>
              <a:t>https://www.youtube.com/watch?time_continue=27&amp;v=UerSwpjh1n4&amp;feature=emb_logo</a:t>
            </a:r>
            <a:endParaRPr lang="nl-NL" sz="1200" dirty="0"/>
          </a:p>
        </p:txBody>
      </p:sp>
    </p:spTree>
    <p:extLst>
      <p:ext uri="{BB962C8B-B14F-4D97-AF65-F5344CB8AC3E}">
        <p14:creationId xmlns:p14="http://schemas.microsoft.com/office/powerpoint/2010/main" val="4140925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Paspoortenmatrix</a:t>
            </a:r>
          </a:p>
        </p:txBody>
      </p:sp>
      <p:sp>
        <p:nvSpPr>
          <p:cNvPr id="3" name="Tijdelijke aanduiding voor inhoud 2"/>
          <p:cNvSpPr>
            <a:spLocks noGrp="1"/>
          </p:cNvSpPr>
          <p:nvPr>
            <p:ph idx="1"/>
          </p:nvPr>
        </p:nvSpPr>
        <p:spPr>
          <a:xfrm>
            <a:off x="838200" y="1311564"/>
            <a:ext cx="4079488" cy="4865399"/>
          </a:xfrm>
        </p:spPr>
        <p:txBody>
          <a:bodyPr/>
          <a:lstStyle/>
          <a:p>
            <a:r>
              <a:rPr lang="nl-NL" dirty="0"/>
              <a:t>Per schaalniveau</a:t>
            </a:r>
          </a:p>
          <a:p>
            <a:r>
              <a:rPr lang="nl-NL" dirty="0"/>
              <a:t>Per levensfase</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20</a:t>
            </a:fld>
            <a:endParaRPr lang="nl-NL"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6063" y="1290289"/>
            <a:ext cx="6837517" cy="492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722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Leidraad paspoort voor de bouw</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21</a:t>
            </a:fld>
            <a:endParaRPr lang="nl-NL"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754" y="136525"/>
            <a:ext cx="4529704" cy="600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863" y="900684"/>
            <a:ext cx="3973393" cy="5290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p:cNvSpPr txBox="1"/>
          <p:nvPr/>
        </p:nvSpPr>
        <p:spPr>
          <a:xfrm rot="19631690">
            <a:off x="3281297" y="2382973"/>
            <a:ext cx="5159880" cy="2123658"/>
          </a:xfrm>
          <a:prstGeom prst="rect">
            <a:avLst/>
          </a:prstGeom>
          <a:noFill/>
        </p:spPr>
        <p:txBody>
          <a:bodyPr wrap="square" rtlCol="0">
            <a:spAutoFit/>
          </a:bodyPr>
          <a:lstStyle/>
          <a:p>
            <a:r>
              <a:rPr lang="nl-NL" sz="4400" b="1" dirty="0">
                <a:solidFill>
                  <a:srgbClr val="FF0000"/>
                </a:solidFill>
              </a:rPr>
              <a:t>FORMAT PASPOORT VOOR DE BOUW -  VOORLOPIG – CB’23</a:t>
            </a:r>
          </a:p>
        </p:txBody>
      </p:sp>
    </p:spTree>
    <p:extLst>
      <p:ext uri="{BB962C8B-B14F-4D97-AF65-F5344CB8AC3E}">
        <p14:creationId xmlns:p14="http://schemas.microsoft.com/office/powerpoint/2010/main" val="3027462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Madaster als voorbeeld: een ‘kadaster voor materialen’</a:t>
            </a:r>
          </a:p>
        </p:txBody>
      </p:sp>
      <p:sp>
        <p:nvSpPr>
          <p:cNvPr id="4" name="Slide Number Placeholder 3"/>
          <p:cNvSpPr>
            <a:spLocks noGrp="1"/>
          </p:cNvSpPr>
          <p:nvPr>
            <p:ph type="sldNum" sz="quarter" idx="4294967295"/>
          </p:nvPr>
        </p:nvSpPr>
        <p:spPr>
          <a:xfrm>
            <a:off x="262800" y="6418800"/>
            <a:ext cx="574829" cy="166777"/>
          </a:xfrm>
          <a:prstGeom prst="rect">
            <a:avLst/>
          </a:prstGeom>
        </p:spPr>
        <p:txBody>
          <a:bodyPr/>
          <a:lstStyle/>
          <a:p>
            <a:pPr marL="25400">
              <a:lnSpc>
                <a:spcPts val="1425"/>
              </a:lnSpc>
            </a:pPr>
            <a:fld id="{68BC35B1-DB37-4D69-B23B-4C9E9B475BB5}" type="slidenum">
              <a:rPr lang="en-GB" smtClean="0"/>
              <a:pPr marL="25400">
                <a:lnSpc>
                  <a:spcPts val="1425"/>
                </a:lnSpc>
              </a:pPr>
              <a:t>22</a:t>
            </a:fld>
            <a:endParaRPr lang="en-GB" dirty="0"/>
          </a:p>
        </p:txBody>
      </p:sp>
      <p:pic>
        <p:nvPicPr>
          <p:cNvPr id="6" name="Picture 5"/>
          <p:cNvPicPr>
            <a:picLocks noChangeAspect="1"/>
          </p:cNvPicPr>
          <p:nvPr/>
        </p:nvPicPr>
        <p:blipFill>
          <a:blip r:embed="rId3"/>
          <a:stretch>
            <a:fillRect/>
          </a:stretch>
        </p:blipFill>
        <p:spPr>
          <a:xfrm>
            <a:off x="9962535" y="1303509"/>
            <a:ext cx="1403965" cy="1403965"/>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56" y="1303510"/>
            <a:ext cx="6653046" cy="379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a:srcRect r="2551"/>
          <a:stretch/>
        </p:blipFill>
        <p:spPr>
          <a:xfrm>
            <a:off x="5597611" y="2755727"/>
            <a:ext cx="6474532" cy="3374054"/>
          </a:xfrm>
          <a:prstGeom prst="rect">
            <a:avLst/>
          </a:prstGeom>
        </p:spPr>
      </p:pic>
    </p:spTree>
    <p:extLst>
      <p:ext uri="{BB962C8B-B14F-4D97-AF65-F5344CB8AC3E}">
        <p14:creationId xmlns:p14="http://schemas.microsoft.com/office/powerpoint/2010/main" val="228419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4294967295"/>
          </p:nvPr>
        </p:nvSpPr>
        <p:spPr>
          <a:xfrm>
            <a:off x="2209800" y="6525344"/>
            <a:ext cx="1905000" cy="332656"/>
          </a:xfrm>
          <a:prstGeom prst="rect">
            <a:avLst/>
          </a:prstGeom>
        </p:spPr>
        <p:txBody>
          <a:bodyPr/>
          <a:lstStyle/>
          <a:p>
            <a:pPr>
              <a:defRPr/>
            </a:pPr>
            <a:r>
              <a:rPr lang="nl-NL"/>
              <a:t>Februari 2019</a:t>
            </a:r>
          </a:p>
        </p:txBody>
      </p:sp>
      <p:sp>
        <p:nvSpPr>
          <p:cNvPr id="3" name="Tijdelijke aanduiding voor voettekst 2"/>
          <p:cNvSpPr>
            <a:spLocks noGrp="1"/>
          </p:cNvSpPr>
          <p:nvPr>
            <p:ph type="ftr" sz="quarter" idx="4294967295"/>
          </p:nvPr>
        </p:nvSpPr>
        <p:spPr>
          <a:xfrm>
            <a:off x="4648200" y="6525344"/>
            <a:ext cx="2895600" cy="332656"/>
          </a:xfrm>
          <a:prstGeom prst="rect">
            <a:avLst/>
          </a:prstGeom>
        </p:spPr>
        <p:txBody>
          <a:bodyPr/>
          <a:lstStyle/>
          <a:p>
            <a:pPr>
              <a:defRPr/>
            </a:pPr>
            <a:r>
              <a:rPr lang="nl-NL"/>
              <a:t>© B. Kranenburg</a:t>
            </a:r>
          </a:p>
        </p:txBody>
      </p:sp>
      <p:sp>
        <p:nvSpPr>
          <p:cNvPr id="4" name="Tijdelijke aanduiding voor dianummer 3"/>
          <p:cNvSpPr>
            <a:spLocks noGrp="1"/>
          </p:cNvSpPr>
          <p:nvPr>
            <p:ph type="sldNum" sz="quarter" idx="4294967295"/>
          </p:nvPr>
        </p:nvSpPr>
        <p:spPr>
          <a:xfrm>
            <a:off x="8077200" y="6525344"/>
            <a:ext cx="1905000" cy="332656"/>
          </a:xfrm>
          <a:prstGeom prst="rect">
            <a:avLst/>
          </a:prstGeom>
        </p:spPr>
        <p:txBody>
          <a:bodyPr/>
          <a:lstStyle/>
          <a:p>
            <a:pPr>
              <a:defRPr/>
            </a:pPr>
            <a:fld id="{31FCA15A-8877-42F0-B427-F74F64F82677}" type="slidenum">
              <a:rPr lang="nl-NL" smtClean="0"/>
              <a:pPr>
                <a:defRPr/>
              </a:pPr>
              <a:t>23</a:t>
            </a:fld>
            <a:endParaRPr lang="nl-NL"/>
          </a:p>
        </p:txBody>
      </p:sp>
      <p:sp>
        <p:nvSpPr>
          <p:cNvPr id="6" name="Text Box 13"/>
          <p:cNvSpPr txBox="1">
            <a:spLocks noChangeArrowheads="1"/>
          </p:cNvSpPr>
          <p:nvPr/>
        </p:nvSpPr>
        <p:spPr bwMode="auto">
          <a:xfrm>
            <a:off x="1703388" y="549275"/>
            <a:ext cx="885666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nl-NL" altLang="nl-NL" sz="2000" dirty="0">
              <a:latin typeface="Arial" charset="0"/>
            </a:endParaRPr>
          </a:p>
        </p:txBody>
      </p:sp>
      <p:pic>
        <p:nvPicPr>
          <p:cNvPr id="7" name="Picture 6"/>
          <p:cNvPicPr>
            <a:picLocks noChangeAspect="1"/>
          </p:cNvPicPr>
          <p:nvPr/>
        </p:nvPicPr>
        <p:blipFill>
          <a:blip r:embed="rId3"/>
          <a:stretch>
            <a:fillRect/>
          </a:stretch>
        </p:blipFill>
        <p:spPr>
          <a:xfrm>
            <a:off x="1346887" y="943333"/>
            <a:ext cx="9008075" cy="5257401"/>
          </a:xfrm>
          <a:prstGeom prst="rect">
            <a:avLst/>
          </a:prstGeom>
        </p:spPr>
      </p:pic>
      <p:sp>
        <p:nvSpPr>
          <p:cNvPr id="8" name="Title 3">
            <a:extLst>
              <a:ext uri="{FF2B5EF4-FFF2-40B4-BE49-F238E27FC236}">
                <a16:creationId xmlns:a16="http://schemas.microsoft.com/office/drawing/2014/main" id="{56A92CFA-2BB3-4942-A823-20DF71B9EF96}"/>
              </a:ext>
            </a:extLst>
          </p:cNvPr>
          <p:cNvSpPr txBox="1">
            <a:spLocks/>
          </p:cNvSpPr>
          <p:nvPr/>
        </p:nvSpPr>
        <p:spPr>
          <a:xfrm>
            <a:off x="838200" y="365126"/>
            <a:ext cx="10515600" cy="789420"/>
          </a:xfrm>
          <a:prstGeom prst="rect">
            <a:avLst/>
          </a:prstGeom>
        </p:spPr>
        <p:txBody>
          <a:bodyPr/>
          <a:lstStyle>
            <a:lvl1pPr algn="l" defTabSz="914400" rtl="0" eaLnBrk="1" latinLnBrk="0" hangingPunct="1">
              <a:lnSpc>
                <a:spcPct val="90000"/>
              </a:lnSpc>
              <a:spcBef>
                <a:spcPct val="0"/>
              </a:spcBef>
              <a:buNone/>
              <a:defRPr sz="3200" kern="1200">
                <a:solidFill>
                  <a:schemeClr val="accent6">
                    <a:lumMod val="75000"/>
                  </a:schemeClr>
                </a:solidFill>
                <a:latin typeface="+mj-lt"/>
                <a:ea typeface="+mj-ea"/>
                <a:cs typeface="+mj-cs"/>
              </a:defRPr>
            </a:lvl1pPr>
          </a:lstStyle>
          <a:p>
            <a:r>
              <a:rPr lang="nl-NL"/>
              <a:t>Madaster</a:t>
            </a:r>
            <a:endParaRPr lang="nl-NL" dirty="0"/>
          </a:p>
        </p:txBody>
      </p:sp>
    </p:spTree>
    <p:extLst>
      <p:ext uri="{BB962C8B-B14F-4D97-AF65-F5344CB8AC3E}">
        <p14:creationId xmlns:p14="http://schemas.microsoft.com/office/powerpoint/2010/main" val="299598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err="1"/>
              <a:t>Madaster</a:t>
            </a:r>
            <a:endParaRPr lang="nl-NL"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75584" y="2413703"/>
            <a:ext cx="5317351" cy="3706967"/>
          </a:xfrm>
        </p:spPr>
      </p:pic>
      <p:pic>
        <p:nvPicPr>
          <p:cNvPr id="7" name="Picture 6"/>
          <p:cNvPicPr>
            <a:picLocks noChangeAspect="1"/>
          </p:cNvPicPr>
          <p:nvPr/>
        </p:nvPicPr>
        <p:blipFill>
          <a:blip r:embed="rId3"/>
          <a:stretch>
            <a:fillRect/>
          </a:stretch>
        </p:blipFill>
        <p:spPr>
          <a:xfrm>
            <a:off x="2363235" y="961231"/>
            <a:ext cx="3196964" cy="4935537"/>
          </a:xfrm>
          <a:prstGeom prst="rect">
            <a:avLst/>
          </a:prstGeom>
        </p:spPr>
      </p:pic>
      <p:pic>
        <p:nvPicPr>
          <p:cNvPr id="9" name="Picture 8"/>
          <p:cNvPicPr>
            <a:picLocks noChangeAspect="1"/>
          </p:cNvPicPr>
          <p:nvPr/>
        </p:nvPicPr>
        <p:blipFill>
          <a:blip r:embed="rId4"/>
          <a:stretch>
            <a:fillRect/>
          </a:stretch>
        </p:blipFill>
        <p:spPr>
          <a:xfrm>
            <a:off x="10826750" y="479320"/>
            <a:ext cx="952500" cy="952500"/>
          </a:xfrm>
          <a:prstGeom prst="rect">
            <a:avLst/>
          </a:prstGeom>
        </p:spPr>
      </p:pic>
      <p:pic>
        <p:nvPicPr>
          <p:cNvPr id="10" name="Picture 9"/>
          <p:cNvPicPr>
            <a:picLocks noChangeAspect="1"/>
          </p:cNvPicPr>
          <p:nvPr/>
        </p:nvPicPr>
        <p:blipFill>
          <a:blip r:embed="rId5"/>
          <a:stretch>
            <a:fillRect/>
          </a:stretch>
        </p:blipFill>
        <p:spPr>
          <a:xfrm>
            <a:off x="6136655" y="402586"/>
            <a:ext cx="4264645" cy="2011117"/>
          </a:xfrm>
          <a:prstGeom prst="rect">
            <a:avLst/>
          </a:prstGeom>
        </p:spPr>
      </p:pic>
    </p:spTree>
    <p:extLst>
      <p:ext uri="{BB962C8B-B14F-4D97-AF65-F5344CB8AC3E}">
        <p14:creationId xmlns:p14="http://schemas.microsoft.com/office/powerpoint/2010/main" val="382176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Register gebouwde leefomgeving</a:t>
            </a:r>
          </a:p>
        </p:txBody>
      </p:sp>
      <p:sp>
        <p:nvSpPr>
          <p:cNvPr id="4" name="Slide Number Placeholder 3"/>
          <p:cNvSpPr>
            <a:spLocks noGrp="1"/>
          </p:cNvSpPr>
          <p:nvPr>
            <p:ph type="sldNum" sz="quarter" idx="4294967295"/>
          </p:nvPr>
        </p:nvSpPr>
        <p:spPr>
          <a:xfrm>
            <a:off x="262800" y="6418800"/>
            <a:ext cx="574829" cy="166777"/>
          </a:xfrm>
          <a:prstGeom prst="rect">
            <a:avLst/>
          </a:prstGeom>
        </p:spPr>
        <p:txBody>
          <a:bodyPr/>
          <a:lstStyle/>
          <a:p>
            <a:pPr marL="25400">
              <a:lnSpc>
                <a:spcPts val="1425"/>
              </a:lnSpc>
            </a:pPr>
            <a:fld id="{68BC35B1-DB37-4D69-B23B-4C9E9B475BB5}" type="slidenum">
              <a:rPr lang="en-GB" smtClean="0"/>
              <a:pPr marL="25400">
                <a:lnSpc>
                  <a:spcPts val="1425"/>
                </a:lnSpc>
              </a:pPr>
              <a:t>25</a:t>
            </a:fld>
            <a:endParaRPr lang="en-GB" dirty="0"/>
          </a:p>
        </p:txBody>
      </p:sp>
      <p:pic>
        <p:nvPicPr>
          <p:cNvPr id="5" name="Picture 4"/>
          <p:cNvPicPr>
            <a:picLocks noChangeAspect="1"/>
          </p:cNvPicPr>
          <p:nvPr/>
        </p:nvPicPr>
        <p:blipFill>
          <a:blip r:embed="rId3"/>
          <a:stretch>
            <a:fillRect/>
          </a:stretch>
        </p:blipFill>
        <p:spPr>
          <a:xfrm>
            <a:off x="1840642" y="1198418"/>
            <a:ext cx="9095088" cy="4987452"/>
          </a:xfrm>
          <a:prstGeom prst="rect">
            <a:avLst/>
          </a:prstGeom>
        </p:spPr>
      </p:pic>
      <p:pic>
        <p:nvPicPr>
          <p:cNvPr id="6" name="Picture 5"/>
          <p:cNvPicPr>
            <a:picLocks noChangeAspect="1"/>
          </p:cNvPicPr>
          <p:nvPr/>
        </p:nvPicPr>
        <p:blipFill>
          <a:blip r:embed="rId4"/>
          <a:stretch>
            <a:fillRect/>
          </a:stretch>
        </p:blipFill>
        <p:spPr>
          <a:xfrm>
            <a:off x="11029950" y="133350"/>
            <a:ext cx="952500" cy="952500"/>
          </a:xfrm>
          <a:prstGeom prst="rect">
            <a:avLst/>
          </a:prstGeom>
        </p:spPr>
      </p:pic>
    </p:spTree>
    <p:extLst>
      <p:ext uri="{BB962C8B-B14F-4D97-AF65-F5344CB8AC3E}">
        <p14:creationId xmlns:p14="http://schemas.microsoft.com/office/powerpoint/2010/main" val="18358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 Buildings As </a:t>
            </a:r>
            <a:r>
              <a:rPr lang="nl-NL" dirty="0" err="1"/>
              <a:t>Material</a:t>
            </a:r>
            <a:r>
              <a:rPr lang="nl-NL" dirty="0"/>
              <a:t> Banks (BAMB – EU project)</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26</a:t>
            </a:fld>
            <a:endParaRPr lang="nl-NL" dirty="0"/>
          </a:p>
        </p:txBody>
      </p:sp>
      <p:sp>
        <p:nvSpPr>
          <p:cNvPr id="5" name="AutoShape 2" descr="https://www.bamb2020.eu/wp-content/themes/bamb/images/logo.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147"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422" y="1298053"/>
            <a:ext cx="7266341" cy="420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7446435" y="5703454"/>
            <a:ext cx="2328329" cy="553998"/>
          </a:xfrm>
          <a:prstGeom prst="rect">
            <a:avLst/>
          </a:prstGeom>
          <a:noFill/>
        </p:spPr>
        <p:txBody>
          <a:bodyPr wrap="square" rtlCol="0">
            <a:spAutoFit/>
          </a:bodyPr>
          <a:lstStyle/>
          <a:p>
            <a:r>
              <a:rPr lang="nl-NL" sz="1200" dirty="0">
                <a:hlinkClick r:id="rId3"/>
              </a:rPr>
              <a:t>Filmpje BAMB</a:t>
            </a:r>
            <a:endParaRPr lang="nl-NL" sz="1200" dirty="0"/>
          </a:p>
          <a:p>
            <a:endParaRPr lang="nl-NL" dirty="0"/>
          </a:p>
        </p:txBody>
      </p:sp>
      <p:sp>
        <p:nvSpPr>
          <p:cNvPr id="7" name="AutoShape 5" descr="https://www.bamb2020.eu/wp-content/themes/bamb/images/logo.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040723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Materialenpaspoort vanuit BIM - </a:t>
            </a:r>
            <a:r>
              <a:rPr lang="nl-NL" dirty="0" err="1"/>
              <a:t>VolkerWessels</a:t>
            </a:r>
            <a:endParaRPr lang="nl-NL" dirty="0"/>
          </a:p>
        </p:txBody>
      </p:sp>
      <p:sp>
        <p:nvSpPr>
          <p:cNvPr id="4" name="Tijdelijke aanduiding voor dianummer 3"/>
          <p:cNvSpPr>
            <a:spLocks noGrp="1"/>
          </p:cNvSpPr>
          <p:nvPr>
            <p:ph type="sldNum" sz="quarter" idx="12"/>
          </p:nvPr>
        </p:nvSpPr>
        <p:spPr>
          <a:prstGeom prst="rect">
            <a:avLst/>
          </a:prstGeom>
        </p:spPr>
        <p:txBody>
          <a:bodyPr/>
          <a:lstStyle/>
          <a:p>
            <a:pPr marL="25400">
              <a:lnSpc>
                <a:spcPts val="1425"/>
              </a:lnSpc>
            </a:pPr>
            <a:fld id="{68BC35B1-DB37-4D69-B23B-4C9E9B475BB5}" type="slidenum">
              <a:rPr lang="en-GB" smtClean="0"/>
              <a:pPr marL="25400">
                <a:lnSpc>
                  <a:spcPts val="1425"/>
                </a:lnSpc>
              </a:pPr>
              <a:t>27</a:t>
            </a:fld>
            <a:endParaRPr lang="en-GB" dirty="0"/>
          </a:p>
        </p:txBody>
      </p:sp>
      <p:sp>
        <p:nvSpPr>
          <p:cNvPr id="5" name="Rechthoek 4"/>
          <p:cNvSpPr/>
          <p:nvPr/>
        </p:nvSpPr>
        <p:spPr>
          <a:xfrm>
            <a:off x="2224142" y="5772381"/>
            <a:ext cx="5897882" cy="646331"/>
          </a:xfrm>
          <a:prstGeom prst="rect">
            <a:avLst/>
          </a:prstGeom>
        </p:spPr>
        <p:txBody>
          <a:bodyPr wrap="square">
            <a:spAutoFit/>
          </a:bodyPr>
          <a:lstStyle/>
          <a:p>
            <a:r>
              <a:rPr lang="en-US" dirty="0">
                <a:hlinkClick r:id="rId3"/>
              </a:rPr>
              <a:t>https://www.youtube.com/watch?v=3MykMybNq-k</a:t>
            </a:r>
            <a:endParaRPr lang="en-US" dirty="0"/>
          </a:p>
          <a:p>
            <a:endParaRPr lang="en-US" dirty="0"/>
          </a:p>
        </p:txBody>
      </p:sp>
      <p:pic>
        <p:nvPicPr>
          <p:cNvPr id="6" name="Afbeelding 5"/>
          <p:cNvPicPr>
            <a:picLocks noChangeAspect="1"/>
          </p:cNvPicPr>
          <p:nvPr/>
        </p:nvPicPr>
        <p:blipFill rotWithShape="1">
          <a:blip r:embed="rId4"/>
          <a:srcRect l="7887" t="34492" r="36672" b="7848"/>
          <a:stretch/>
        </p:blipFill>
        <p:spPr>
          <a:xfrm>
            <a:off x="2224142" y="1172583"/>
            <a:ext cx="7952592" cy="4437069"/>
          </a:xfrm>
          <a:prstGeom prst="rect">
            <a:avLst/>
          </a:prstGeom>
        </p:spPr>
      </p:pic>
    </p:spTree>
    <p:extLst>
      <p:ext uri="{BB962C8B-B14F-4D97-AF65-F5344CB8AC3E}">
        <p14:creationId xmlns:p14="http://schemas.microsoft.com/office/powerpoint/2010/main" val="255260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Hergebruik in de bouw is grotendeels laagwaardig (fundering wegen)</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3</a:t>
            </a:fld>
            <a:endParaRPr lang="nl-N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794" y="1063474"/>
            <a:ext cx="8823152" cy="512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3867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Hergebruik &amp; recycling als strategie </a:t>
            </a:r>
          </a:p>
        </p:txBody>
      </p:sp>
      <p:sp>
        <p:nvSpPr>
          <p:cNvPr id="3" name="Tijdelijke aanduiding voor inhoud 2"/>
          <p:cNvSpPr>
            <a:spLocks noGrp="1"/>
          </p:cNvSpPr>
          <p:nvPr>
            <p:ph idx="1"/>
          </p:nvPr>
        </p:nvSpPr>
        <p:spPr>
          <a:xfrm>
            <a:off x="838200" y="1311564"/>
            <a:ext cx="6027174" cy="4865399"/>
          </a:xfrm>
        </p:spPr>
        <p:txBody>
          <a:bodyPr>
            <a:normAutofit fontScale="92500"/>
          </a:bodyPr>
          <a:lstStyle/>
          <a:p>
            <a:r>
              <a:rPr lang="nl-NL" dirty="0"/>
              <a:t>Hergebruik &amp; recycling zijn circulaire strategieën om producten en materialen in de kringloop te houden.</a:t>
            </a:r>
          </a:p>
          <a:p>
            <a:r>
              <a:rPr lang="nl-NL" dirty="0"/>
              <a:t>Recycling is in principe een laagwaardigere vorm om materialen in de kringloop te houden.</a:t>
            </a:r>
          </a:p>
          <a:p>
            <a:r>
              <a:rPr lang="nl-NL" dirty="0"/>
              <a:t>Hoogwaardig hergebruik vraagt om een ontwerp en een bouwwijze die gebaseerd is op demontage.</a:t>
            </a:r>
          </a:p>
          <a:p>
            <a:r>
              <a:rPr lang="nl-NL" dirty="0"/>
              <a:t>Hergebruik vraagt om inzicht in de vraag naar en het aanbod van ‘tweedehands’ producten en materialen.</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4</a:t>
            </a:fld>
            <a:endParaRPr lang="nl-NL"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6027" y="1150374"/>
            <a:ext cx="5346479" cy="391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al 4"/>
          <p:cNvSpPr/>
          <p:nvPr/>
        </p:nvSpPr>
        <p:spPr>
          <a:xfrm>
            <a:off x="8642555" y="2359742"/>
            <a:ext cx="1260987" cy="5014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p:cNvSpPr/>
          <p:nvPr/>
        </p:nvSpPr>
        <p:spPr>
          <a:xfrm>
            <a:off x="8619109" y="4149213"/>
            <a:ext cx="1260987" cy="5014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77144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Hergebruik bouwproducten - belemmeringen</a:t>
            </a:r>
          </a:p>
        </p:txBody>
      </p:sp>
      <p:sp>
        <p:nvSpPr>
          <p:cNvPr id="3" name="Tijdelijke aanduiding voor inhoud 2"/>
          <p:cNvSpPr>
            <a:spLocks noGrp="1"/>
          </p:cNvSpPr>
          <p:nvPr>
            <p:ph idx="1"/>
          </p:nvPr>
        </p:nvSpPr>
        <p:spPr>
          <a:xfrm>
            <a:off x="838200" y="1311564"/>
            <a:ext cx="7070124" cy="4865399"/>
          </a:xfrm>
        </p:spPr>
        <p:txBody>
          <a:bodyPr/>
          <a:lstStyle/>
          <a:p>
            <a:r>
              <a:rPr lang="nl-NL" dirty="0"/>
              <a:t>Vaststellen van prestatiegerichte productspecificaties gericht op nieuwe producten, daarom nauwelijks toepasbaar en/of te kostbaar</a:t>
            </a:r>
          </a:p>
          <a:p>
            <a:endParaRPr lang="nl-NL" dirty="0"/>
          </a:p>
          <a:p>
            <a:r>
              <a:rPr lang="nl-NL" dirty="0"/>
              <a:t>De kwaliteit en de conditie van materialen bij hergebruik is niet eenvoudig vast te stellen. </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5</a:t>
            </a:fld>
            <a:endParaRPr lang="nl-NL" dirty="0"/>
          </a:p>
        </p:txBody>
      </p:sp>
      <p:pic>
        <p:nvPicPr>
          <p:cNvPr id="1026" name="Picture 2" descr="E:\Fotoos\2018\2018-05-03 Utrecht voor WE\Resized\_JM76758 (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1873" y="2166968"/>
            <a:ext cx="3563591" cy="238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936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Hergebruik en Bepalingsmethode</a:t>
            </a:r>
          </a:p>
        </p:txBody>
      </p:sp>
      <p:sp>
        <p:nvSpPr>
          <p:cNvPr id="3" name="Tijdelijke aanduiding voor inhoud 2"/>
          <p:cNvSpPr>
            <a:spLocks noGrp="1"/>
          </p:cNvSpPr>
          <p:nvPr>
            <p:ph idx="1"/>
          </p:nvPr>
        </p:nvSpPr>
        <p:spPr>
          <a:xfrm>
            <a:off x="838200" y="1311564"/>
            <a:ext cx="7070124" cy="4865399"/>
          </a:xfrm>
        </p:spPr>
        <p:txBody>
          <a:bodyPr/>
          <a:lstStyle/>
          <a:p>
            <a:r>
              <a:rPr lang="nl-NL" dirty="0"/>
              <a:t>Hergebruik en recycling worden aangeduid met de term ‘secundair materiaal’</a:t>
            </a:r>
          </a:p>
          <a:p>
            <a:endParaRPr lang="nl-NL" dirty="0"/>
          </a:p>
          <a:p>
            <a:r>
              <a:rPr lang="nl-NL" dirty="0"/>
              <a:t>De Bepalingsmethode Milieuprestaties gaat niet expliciet in op hergebruikte bouwelementen en –producten. Een handreiking voor wijze van omgang is in ontwikkeling</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6</a:t>
            </a:fld>
            <a:endParaRPr lang="nl-NL" dirty="0"/>
          </a:p>
        </p:txBody>
      </p:sp>
      <p:pic>
        <p:nvPicPr>
          <p:cNvPr id="6" name="Picture 2">
            <a:extLst>
              <a:ext uri="{FF2B5EF4-FFF2-40B4-BE49-F238E27FC236}">
                <a16:creationId xmlns:a16="http://schemas.microsoft.com/office/drawing/2014/main" id="{7BA15315-A2E3-47AA-957E-2D3867B98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6265" y="920474"/>
            <a:ext cx="3786774" cy="452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6947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Circulair slopen – voorbeeld Zwolle</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7</a:t>
            </a:fld>
            <a:endParaRPr lang="nl-NL"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474" y="1304924"/>
            <a:ext cx="7794828" cy="4736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643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Urban </a:t>
            </a:r>
            <a:r>
              <a:rPr lang="nl-NL" dirty="0" err="1"/>
              <a:t>Mining</a:t>
            </a:r>
            <a:r>
              <a:rPr lang="nl-NL" b="1" dirty="0"/>
              <a:t> </a:t>
            </a:r>
            <a:r>
              <a:rPr lang="nl-NL" dirty="0"/>
              <a:t>- New Horizon</a:t>
            </a:r>
          </a:p>
        </p:txBody>
      </p:sp>
      <p:sp>
        <p:nvSpPr>
          <p:cNvPr id="3" name="Tijdelijke aanduiding voor inhoud 2"/>
          <p:cNvSpPr>
            <a:spLocks noGrp="1"/>
          </p:cNvSpPr>
          <p:nvPr>
            <p:ph idx="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8</a:t>
            </a:fld>
            <a:endParaRPr lang="nl-NL"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773" y="1138549"/>
            <a:ext cx="10441858" cy="5109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1140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Oogstkaart</a:t>
            </a:r>
          </a:p>
        </p:txBody>
      </p:sp>
      <p:sp>
        <p:nvSpPr>
          <p:cNvPr id="3" name="Tijdelijke aanduiding voor inhoud 2"/>
          <p:cNvSpPr>
            <a:spLocks noGrp="1"/>
          </p:cNvSpPr>
          <p:nvPr>
            <p:ph idx="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9</a:t>
            </a:fld>
            <a:endParaRPr lang="nl-NL"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224" y="1267224"/>
            <a:ext cx="7587328" cy="492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24912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7897</TotalTime>
  <Words>2436</Words>
  <Application>Microsoft Office PowerPoint</Application>
  <PresentationFormat>Breedbeeld</PresentationFormat>
  <Paragraphs>170</Paragraphs>
  <Slides>27</Slides>
  <Notes>24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27</vt:i4>
      </vt:variant>
    </vt:vector>
  </HeadingPairs>
  <TitlesOfParts>
    <vt:vector size="31" baseType="lpstr">
      <vt:lpstr>Arial</vt:lpstr>
      <vt:lpstr>Calibri</vt:lpstr>
      <vt:lpstr>Calibri Light</vt:lpstr>
      <vt:lpstr>Kantoorthema</vt:lpstr>
      <vt:lpstr>Milieuprestatie meetmethode om de milieueffecten van duurzaamheid en circulariteit te bepalen  </vt:lpstr>
      <vt:lpstr>Hergebruik en recycling: secundair materiaal</vt:lpstr>
      <vt:lpstr>Hergebruik in de bouw is grotendeels laagwaardig (fundering wegen)</vt:lpstr>
      <vt:lpstr>Hergebruik &amp; recycling als strategie </vt:lpstr>
      <vt:lpstr>Hergebruik bouwproducten - belemmeringen</vt:lpstr>
      <vt:lpstr>Hergebruik en Bepalingsmethode</vt:lpstr>
      <vt:lpstr>Circulair slopen – voorbeeld Zwolle</vt:lpstr>
      <vt:lpstr>Urban Mining - New Horizon</vt:lpstr>
      <vt:lpstr>Oogstkaart</vt:lpstr>
      <vt:lpstr>Urban Mining - New Horizon</vt:lpstr>
      <vt:lpstr>Urban Mining - New Horizon &amp; Stiho samenwerking</vt:lpstr>
      <vt:lpstr>PowerPoint-presentatie</vt:lpstr>
      <vt:lpstr>Villa Welperloo te Enschede, Superuse Studios (2009)</vt:lpstr>
      <vt:lpstr>La Fábrica, Barcelona – Ricardo Bofill (1975)</vt:lpstr>
      <vt:lpstr>LocHal Bibliotheek, Tilburg</vt:lpstr>
      <vt:lpstr>Paspoorten voor de bouw</vt:lpstr>
      <vt:lpstr>Paspoorten voor de bouw (Leidraad CB’23)</vt:lpstr>
      <vt:lpstr>Bestaande ‘paspoorten’</vt:lpstr>
      <vt:lpstr>Schaalniveaus paspoort</vt:lpstr>
      <vt:lpstr>Paspoortenmatrix</vt:lpstr>
      <vt:lpstr>Leidraad paspoort voor de bouw</vt:lpstr>
      <vt:lpstr>Madaster als voorbeeld: een ‘kadaster voor materialen’</vt:lpstr>
      <vt:lpstr>PowerPoint-presentatie</vt:lpstr>
      <vt:lpstr>Madaster</vt:lpstr>
      <vt:lpstr>Register gebouwde leefomgeving</vt:lpstr>
      <vt:lpstr>Voorbeeld: Buildings As Material Banks (BAMB – EU project)</vt:lpstr>
      <vt:lpstr>Materialenpaspoort vanuit BIM - VolkerWessels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Anton Ton</dc:creator>
  <cp:lastModifiedBy>Anton Ton</cp:lastModifiedBy>
  <cp:revision>452</cp:revision>
  <cp:lastPrinted>2020-07-15T10:41:16Z</cp:lastPrinted>
  <dcterms:created xsi:type="dcterms:W3CDTF">2019-10-21T13:24:16Z</dcterms:created>
  <dcterms:modified xsi:type="dcterms:W3CDTF">2020-07-15T10:41:16Z</dcterms:modified>
</cp:coreProperties>
</file>