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522" r:id="rId3"/>
    <p:sldId id="516" r:id="rId4"/>
    <p:sldId id="519" r:id="rId5"/>
    <p:sldId id="478" r:id="rId6"/>
    <p:sldId id="515" r:id="rId7"/>
    <p:sldId id="524" r:id="rId8"/>
    <p:sldId id="480" r:id="rId9"/>
    <p:sldId id="513" r:id="rId10"/>
    <p:sldId id="521" r:id="rId11"/>
    <p:sldId id="525" r:id="rId12"/>
    <p:sldId id="517" r:id="rId13"/>
    <p:sldId id="518" r:id="rId14"/>
    <p:sldId id="479" r:id="rId15"/>
    <p:sldId id="520" r:id="rId16"/>
    <p:sldId id="455" r:id="rId17"/>
  </p:sldIdLst>
  <p:sldSz cx="12192000" cy="6858000"/>
  <p:notesSz cx="6864350"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ke Meulendijks" initials="MM"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7030A0"/>
    <a:srgbClr val="9DC55B"/>
    <a:srgbClr val="5DC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22" autoAdjust="0"/>
    <p:restoredTop sz="76175" autoAdjust="0"/>
  </p:normalViewPr>
  <p:slideViewPr>
    <p:cSldViewPr snapToGrid="0">
      <p:cViewPr varScale="1">
        <p:scale>
          <a:sx n="62" d="100"/>
          <a:sy n="62" d="100"/>
        </p:scale>
        <p:origin x="874" y="58"/>
      </p:cViewPr>
      <p:guideLst>
        <p:guide orient="horz" pos="2160"/>
        <p:guide pos="383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CF910-784F-4132-8B92-5680E1D8447F}" type="doc">
      <dgm:prSet loTypeId="urn:microsoft.com/office/officeart/2005/8/layout/funnel1" loCatId="relationship" qsTypeId="urn:microsoft.com/office/officeart/2005/8/quickstyle/simple1" qsCatId="simple" csTypeId="urn:microsoft.com/office/officeart/2005/8/colors/colorful3" csCatId="colorful" phldr="1"/>
      <dgm:spPr/>
      <dgm:t>
        <a:bodyPr/>
        <a:lstStyle/>
        <a:p>
          <a:endParaRPr lang="nl-NL"/>
        </a:p>
      </dgm:t>
    </dgm:pt>
    <dgm:pt modelId="{6B88C54B-D3FC-4085-8001-B9B8FD3C88C5}">
      <dgm:prSet phldrT="[Tekst]" custT="1"/>
      <dgm:spPr/>
      <dgm:t>
        <a:bodyPr/>
        <a:lstStyle/>
        <a:p>
          <a:r>
            <a:rPr lang="nl-NL" sz="2400" dirty="0" err="1"/>
            <a:t>Adap-tiviteit</a:t>
          </a:r>
          <a:endParaRPr lang="nl-NL" sz="2400" dirty="0"/>
        </a:p>
      </dgm:t>
    </dgm:pt>
    <dgm:pt modelId="{E2F132F2-E9B7-4490-B75D-0EA5A5CEAEF3}" type="parTrans" cxnId="{1EE07944-A814-491F-A40B-63CE879AFE93}">
      <dgm:prSet/>
      <dgm:spPr/>
      <dgm:t>
        <a:bodyPr/>
        <a:lstStyle/>
        <a:p>
          <a:endParaRPr lang="nl-NL"/>
        </a:p>
      </dgm:t>
    </dgm:pt>
    <dgm:pt modelId="{606A165B-AD00-4850-B671-2CDC821DC3DE}" type="sibTrans" cxnId="{1EE07944-A814-491F-A40B-63CE879AFE93}">
      <dgm:prSet/>
      <dgm:spPr/>
      <dgm:t>
        <a:bodyPr/>
        <a:lstStyle/>
        <a:p>
          <a:endParaRPr lang="nl-NL"/>
        </a:p>
      </dgm:t>
    </dgm:pt>
    <dgm:pt modelId="{87A7F1AC-EBE1-4AE6-AC7E-B05EFC231716}">
      <dgm:prSet phldrT="[Tekst]" custT="1"/>
      <dgm:spPr/>
      <dgm:t>
        <a:bodyPr/>
        <a:lstStyle/>
        <a:p>
          <a:r>
            <a:rPr lang="nl-NL" sz="2000" dirty="0"/>
            <a:t>Losmaak-baarheid</a:t>
          </a:r>
        </a:p>
      </dgm:t>
    </dgm:pt>
    <dgm:pt modelId="{54B8F0DC-D649-4809-AC3C-C96561E21E98}" type="parTrans" cxnId="{B283F4BB-429D-4097-9540-4CF356665A96}">
      <dgm:prSet/>
      <dgm:spPr/>
      <dgm:t>
        <a:bodyPr/>
        <a:lstStyle/>
        <a:p>
          <a:endParaRPr lang="nl-NL"/>
        </a:p>
      </dgm:t>
    </dgm:pt>
    <dgm:pt modelId="{C205CD7D-D976-4D3D-A2DD-F47899543BEA}" type="sibTrans" cxnId="{B283F4BB-429D-4097-9540-4CF356665A96}">
      <dgm:prSet/>
      <dgm:spPr/>
      <dgm:t>
        <a:bodyPr/>
        <a:lstStyle/>
        <a:p>
          <a:endParaRPr lang="nl-NL"/>
        </a:p>
      </dgm:t>
    </dgm:pt>
    <dgm:pt modelId="{F36DA672-4898-4780-AA3E-3088B4D27259}">
      <dgm:prSet phldrT="[Tekst]" custT="1"/>
      <dgm:spPr>
        <a:solidFill>
          <a:schemeClr val="accent2">
            <a:lumMod val="40000"/>
            <a:lumOff val="60000"/>
          </a:schemeClr>
        </a:solidFill>
      </dgm:spPr>
      <dgm:t>
        <a:bodyPr/>
        <a:lstStyle/>
        <a:p>
          <a:r>
            <a:rPr lang="nl-NL" sz="2000" dirty="0">
              <a:solidFill>
                <a:srgbClr val="C00000"/>
              </a:solidFill>
            </a:rPr>
            <a:t>Hergebruik &amp;recycling</a:t>
          </a:r>
        </a:p>
      </dgm:t>
    </dgm:pt>
    <dgm:pt modelId="{AA5639BF-4B1F-486D-A426-C6F28516AF42}" type="parTrans" cxnId="{42CD3BF2-1427-45F3-9F6C-E5642B085229}">
      <dgm:prSet/>
      <dgm:spPr/>
      <dgm:t>
        <a:bodyPr/>
        <a:lstStyle/>
        <a:p>
          <a:endParaRPr lang="nl-NL"/>
        </a:p>
      </dgm:t>
    </dgm:pt>
    <dgm:pt modelId="{BEE7FE7B-39EB-489F-A9C3-D9539BEB06F9}" type="sibTrans" cxnId="{42CD3BF2-1427-45F3-9F6C-E5642B085229}">
      <dgm:prSet/>
      <dgm:spPr/>
      <dgm:t>
        <a:bodyPr/>
        <a:lstStyle/>
        <a:p>
          <a:endParaRPr lang="nl-NL"/>
        </a:p>
      </dgm:t>
    </dgm:pt>
    <dgm:pt modelId="{38397869-90EC-4DEA-ABC2-220A53BC0C25}">
      <dgm:prSet phldrT="[Tekst]"/>
      <dgm:spPr>
        <a:solidFill>
          <a:schemeClr val="accent2"/>
        </a:solidFill>
      </dgm:spPr>
      <dgm:t>
        <a:bodyPr/>
        <a:lstStyle/>
        <a:p>
          <a:r>
            <a:rPr lang="nl-NL" b="1" dirty="0"/>
            <a:t>Circulaire </a:t>
          </a:r>
          <a:r>
            <a:rPr lang="nl-NL" b="1" dirty="0" err="1"/>
            <a:t>BouwEconomie</a:t>
          </a:r>
          <a:endParaRPr lang="nl-NL" b="1" dirty="0"/>
        </a:p>
      </dgm:t>
    </dgm:pt>
    <dgm:pt modelId="{8B73B59C-E089-4658-9885-1B01EF6674D2}" type="parTrans" cxnId="{0547489B-5196-4D90-AF82-24139A5FD5CC}">
      <dgm:prSet/>
      <dgm:spPr/>
      <dgm:t>
        <a:bodyPr/>
        <a:lstStyle/>
        <a:p>
          <a:endParaRPr lang="nl-NL"/>
        </a:p>
      </dgm:t>
    </dgm:pt>
    <dgm:pt modelId="{3D914EFA-1CA2-40A0-AC38-21F9A8C9A426}" type="sibTrans" cxnId="{0547489B-5196-4D90-AF82-24139A5FD5CC}">
      <dgm:prSet/>
      <dgm:spPr/>
      <dgm:t>
        <a:bodyPr/>
        <a:lstStyle/>
        <a:p>
          <a:endParaRPr lang="nl-NL"/>
        </a:p>
      </dgm:t>
    </dgm:pt>
    <dgm:pt modelId="{5374AA2A-1F9E-49BC-86CB-7F1E0EF33653}" type="pres">
      <dgm:prSet presAssocID="{A11CF910-784F-4132-8B92-5680E1D8447F}" presName="Name0" presStyleCnt="0">
        <dgm:presLayoutVars>
          <dgm:chMax val="4"/>
          <dgm:resizeHandles val="exact"/>
        </dgm:presLayoutVars>
      </dgm:prSet>
      <dgm:spPr/>
    </dgm:pt>
    <dgm:pt modelId="{FB5E039B-E9DC-43EB-8608-F32A06DB1CEA}" type="pres">
      <dgm:prSet presAssocID="{A11CF910-784F-4132-8B92-5680E1D8447F}" presName="ellipse" presStyleLbl="trBgShp" presStyleIdx="0" presStyleCnt="1" custScaleX="117983" custScaleY="117983" custLinFactNeighborX="155" custLinFactNeighborY="-9180"/>
      <dgm:spPr/>
    </dgm:pt>
    <dgm:pt modelId="{719B346D-A8C6-4A8E-8AD0-B6062F846F64}" type="pres">
      <dgm:prSet presAssocID="{A11CF910-784F-4132-8B92-5680E1D8447F}" presName="arrow1" presStyleLbl="fgShp" presStyleIdx="0" presStyleCnt="1" custScaleX="128942" custScaleY="204040" custLinFactNeighborX="11377" custLinFactNeighborY="-33024"/>
      <dgm:spPr>
        <a:solidFill>
          <a:schemeClr val="accent2">
            <a:lumMod val="40000"/>
            <a:lumOff val="60000"/>
          </a:schemeClr>
        </a:solidFill>
      </dgm:spPr>
    </dgm:pt>
    <dgm:pt modelId="{ECB41EB2-67A5-4CEA-BF4C-0AA8F837659A}" type="pres">
      <dgm:prSet presAssocID="{A11CF910-784F-4132-8B92-5680E1D8447F}" presName="rectangle" presStyleLbl="revTx" presStyleIdx="0" presStyleCnt="1" custScaleX="234769" custScaleY="62035" custLinFactNeighborX="10497" custLinFactNeighborY="-5408">
        <dgm:presLayoutVars>
          <dgm:bulletEnabled val="1"/>
        </dgm:presLayoutVars>
      </dgm:prSet>
      <dgm:spPr/>
    </dgm:pt>
    <dgm:pt modelId="{2B16EB57-CEF3-4E9C-8DA1-490C59134405}" type="pres">
      <dgm:prSet presAssocID="{87A7F1AC-EBE1-4AE6-AC7E-B05EFC231716}" presName="item1" presStyleLbl="node1" presStyleIdx="0" presStyleCnt="3" custScaleX="124788" custScaleY="121045" custLinFactNeighborY="-19866">
        <dgm:presLayoutVars>
          <dgm:bulletEnabled val="1"/>
        </dgm:presLayoutVars>
      </dgm:prSet>
      <dgm:spPr/>
    </dgm:pt>
    <dgm:pt modelId="{0A1F8B16-9897-4A59-93F1-D75F7265DE85}" type="pres">
      <dgm:prSet presAssocID="{F36DA672-4898-4780-AA3E-3088B4D27259}" presName="item2" presStyleLbl="node1" presStyleIdx="1" presStyleCnt="3" custScaleX="118010" custScaleY="108584" custLinFactNeighborX="-22611" custLinFactNeighborY="-14363">
        <dgm:presLayoutVars>
          <dgm:bulletEnabled val="1"/>
        </dgm:presLayoutVars>
      </dgm:prSet>
      <dgm:spPr/>
    </dgm:pt>
    <dgm:pt modelId="{2B6DFB20-B7D3-4AE6-814A-E187DA8DCD1A}" type="pres">
      <dgm:prSet presAssocID="{38397869-90EC-4DEA-ABC2-220A53BC0C25}" presName="item3" presStyleLbl="node1" presStyleIdx="2" presStyleCnt="3" custLinFactNeighborX="57789" custLinFactNeighborY="13935">
        <dgm:presLayoutVars>
          <dgm:bulletEnabled val="1"/>
        </dgm:presLayoutVars>
      </dgm:prSet>
      <dgm:spPr/>
    </dgm:pt>
    <dgm:pt modelId="{4AC1145D-F583-4440-B729-BFB731F03901}" type="pres">
      <dgm:prSet presAssocID="{A11CF910-784F-4132-8B92-5680E1D8447F}" presName="funnel" presStyleLbl="trAlignAcc1" presStyleIdx="0" presStyleCnt="1" custScaleX="117983" custScaleY="117983" custLinFactNeighborX="72" custLinFactNeighborY="1061"/>
      <dgm:spPr/>
    </dgm:pt>
  </dgm:ptLst>
  <dgm:cxnLst>
    <dgm:cxn modelId="{1EE07944-A814-491F-A40B-63CE879AFE93}" srcId="{A11CF910-784F-4132-8B92-5680E1D8447F}" destId="{6B88C54B-D3FC-4085-8001-B9B8FD3C88C5}" srcOrd="0" destOrd="0" parTransId="{E2F132F2-E9B7-4490-B75D-0EA5A5CEAEF3}" sibTransId="{606A165B-AD00-4850-B671-2CDC821DC3DE}"/>
    <dgm:cxn modelId="{1E46FE7B-1A2D-4AC3-B711-A81DD5C8AB5C}" type="presOf" srcId="{87A7F1AC-EBE1-4AE6-AC7E-B05EFC231716}" destId="{0A1F8B16-9897-4A59-93F1-D75F7265DE85}" srcOrd="0" destOrd="0" presId="urn:microsoft.com/office/officeart/2005/8/layout/funnel1"/>
    <dgm:cxn modelId="{C7F51699-32D9-4FA0-9DA9-A847A9834CB4}" type="presOf" srcId="{38397869-90EC-4DEA-ABC2-220A53BC0C25}" destId="{ECB41EB2-67A5-4CEA-BF4C-0AA8F837659A}" srcOrd="0" destOrd="0" presId="urn:microsoft.com/office/officeart/2005/8/layout/funnel1"/>
    <dgm:cxn modelId="{0547489B-5196-4D90-AF82-24139A5FD5CC}" srcId="{A11CF910-784F-4132-8B92-5680E1D8447F}" destId="{38397869-90EC-4DEA-ABC2-220A53BC0C25}" srcOrd="3" destOrd="0" parTransId="{8B73B59C-E089-4658-9885-1B01EF6674D2}" sibTransId="{3D914EFA-1CA2-40A0-AC38-21F9A8C9A426}"/>
    <dgm:cxn modelId="{496935AC-0AB4-46E1-8FD6-0132A4EF4BB7}" type="presOf" srcId="{6B88C54B-D3FC-4085-8001-B9B8FD3C88C5}" destId="{2B6DFB20-B7D3-4AE6-814A-E187DA8DCD1A}" srcOrd="0" destOrd="0" presId="urn:microsoft.com/office/officeart/2005/8/layout/funnel1"/>
    <dgm:cxn modelId="{B283F4BB-429D-4097-9540-4CF356665A96}" srcId="{A11CF910-784F-4132-8B92-5680E1D8447F}" destId="{87A7F1AC-EBE1-4AE6-AC7E-B05EFC231716}" srcOrd="1" destOrd="0" parTransId="{54B8F0DC-D649-4809-AC3C-C96561E21E98}" sibTransId="{C205CD7D-D976-4D3D-A2DD-F47899543BEA}"/>
    <dgm:cxn modelId="{2C23BDD7-F2D9-4E52-BFC7-9319C6694000}" type="presOf" srcId="{A11CF910-784F-4132-8B92-5680E1D8447F}" destId="{5374AA2A-1F9E-49BC-86CB-7F1E0EF33653}" srcOrd="0" destOrd="0" presId="urn:microsoft.com/office/officeart/2005/8/layout/funnel1"/>
    <dgm:cxn modelId="{3E97EEDC-93EA-4555-A2B5-84F9136061AE}" type="presOf" srcId="{F36DA672-4898-4780-AA3E-3088B4D27259}" destId="{2B16EB57-CEF3-4E9C-8DA1-490C59134405}" srcOrd="0" destOrd="0" presId="urn:microsoft.com/office/officeart/2005/8/layout/funnel1"/>
    <dgm:cxn modelId="{42CD3BF2-1427-45F3-9F6C-E5642B085229}" srcId="{A11CF910-784F-4132-8B92-5680E1D8447F}" destId="{F36DA672-4898-4780-AA3E-3088B4D27259}" srcOrd="2" destOrd="0" parTransId="{AA5639BF-4B1F-486D-A426-C6F28516AF42}" sibTransId="{BEE7FE7B-39EB-489F-A9C3-D9539BEB06F9}"/>
    <dgm:cxn modelId="{48BDF555-0578-416D-BA11-0F716CD4D06A}" type="presParOf" srcId="{5374AA2A-1F9E-49BC-86CB-7F1E0EF33653}" destId="{FB5E039B-E9DC-43EB-8608-F32A06DB1CEA}" srcOrd="0" destOrd="0" presId="urn:microsoft.com/office/officeart/2005/8/layout/funnel1"/>
    <dgm:cxn modelId="{CEB64791-5DAC-4F2F-B649-7EA55DEB7CBA}" type="presParOf" srcId="{5374AA2A-1F9E-49BC-86CB-7F1E0EF33653}" destId="{719B346D-A8C6-4A8E-8AD0-B6062F846F64}" srcOrd="1" destOrd="0" presId="urn:microsoft.com/office/officeart/2005/8/layout/funnel1"/>
    <dgm:cxn modelId="{36EDB282-0D2C-42D9-969A-1C181D936EF0}" type="presParOf" srcId="{5374AA2A-1F9E-49BC-86CB-7F1E0EF33653}" destId="{ECB41EB2-67A5-4CEA-BF4C-0AA8F837659A}" srcOrd="2" destOrd="0" presId="urn:microsoft.com/office/officeart/2005/8/layout/funnel1"/>
    <dgm:cxn modelId="{5ADF2A5B-4FD4-4885-A3E4-5E08192FC43F}" type="presParOf" srcId="{5374AA2A-1F9E-49BC-86CB-7F1E0EF33653}" destId="{2B16EB57-CEF3-4E9C-8DA1-490C59134405}" srcOrd="3" destOrd="0" presId="urn:microsoft.com/office/officeart/2005/8/layout/funnel1"/>
    <dgm:cxn modelId="{B468E0C2-5487-48A5-BE40-B4DD83FAD6C5}" type="presParOf" srcId="{5374AA2A-1F9E-49BC-86CB-7F1E0EF33653}" destId="{0A1F8B16-9897-4A59-93F1-D75F7265DE85}" srcOrd="4" destOrd="0" presId="urn:microsoft.com/office/officeart/2005/8/layout/funnel1"/>
    <dgm:cxn modelId="{63791548-0D7F-4519-86DB-859C64C98D34}" type="presParOf" srcId="{5374AA2A-1F9E-49BC-86CB-7F1E0EF33653}" destId="{2B6DFB20-B7D3-4AE6-814A-E187DA8DCD1A}" srcOrd="5" destOrd="0" presId="urn:microsoft.com/office/officeart/2005/8/layout/funnel1"/>
    <dgm:cxn modelId="{3173D50B-8119-449E-A086-98A9EA144D0C}" type="presParOf" srcId="{5374AA2A-1F9E-49BC-86CB-7F1E0EF33653}" destId="{4AC1145D-F583-4440-B729-BFB731F0390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E039B-E9DC-43EB-8608-F32A06DB1CEA}">
      <dsp:nvSpPr>
        <dsp:cNvPr id="0" name=""/>
        <dsp:cNvSpPr/>
      </dsp:nvSpPr>
      <dsp:spPr>
        <a:xfrm>
          <a:off x="2943584" y="189816"/>
          <a:ext cx="4628427" cy="160739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B346D-A8C6-4A8E-8AD0-B6062F846F64}">
      <dsp:nvSpPr>
        <dsp:cNvPr id="0" name=""/>
        <dsp:cNvSpPr/>
      </dsp:nvSpPr>
      <dsp:spPr>
        <a:xfrm>
          <a:off x="4854145" y="3359622"/>
          <a:ext cx="980299" cy="992794"/>
        </a:xfrm>
        <a:prstGeom prst="downArrow">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B41EB2-67A5-4CEA-BF4C-0AA8F837659A}">
      <dsp:nvSpPr>
        <dsp:cNvPr id="0" name=""/>
        <dsp:cNvSpPr/>
      </dsp:nvSpPr>
      <dsp:spPr>
        <a:xfrm>
          <a:off x="1357190" y="4286518"/>
          <a:ext cx="8567345" cy="565955"/>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a:t>Circulaire </a:t>
          </a:r>
          <a:r>
            <a:rPr lang="nl-NL" sz="2000" b="1" kern="1200" dirty="0" err="1"/>
            <a:t>BouwEconomie</a:t>
          </a:r>
          <a:endParaRPr lang="nl-NL" sz="2000" b="1" kern="1200" dirty="0"/>
        </a:p>
      </dsp:txBody>
      <dsp:txXfrm>
        <a:off x="1357190" y="4286518"/>
        <a:ext cx="8567345" cy="565955"/>
      </dsp:txXfrm>
    </dsp:sp>
    <dsp:sp modelId="{2B16EB57-CEF3-4E9C-8DA1-490C59134405}">
      <dsp:nvSpPr>
        <dsp:cNvPr id="0" name=""/>
        <dsp:cNvSpPr/>
      </dsp:nvSpPr>
      <dsp:spPr>
        <a:xfrm>
          <a:off x="4546883" y="1489137"/>
          <a:ext cx="1707692" cy="1656470"/>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solidFill>
                <a:srgbClr val="C00000"/>
              </a:solidFill>
            </a:rPr>
            <a:t>Hergebruik &amp;recycling</a:t>
          </a:r>
        </a:p>
      </dsp:txBody>
      <dsp:txXfrm>
        <a:off x="4796969" y="1731721"/>
        <a:ext cx="1207520" cy="1171302"/>
      </dsp:txXfrm>
    </dsp:sp>
    <dsp:sp modelId="{0A1F8B16-9897-4A59-93F1-D75F7265DE85}">
      <dsp:nvSpPr>
        <dsp:cNvPr id="0" name=""/>
        <dsp:cNvSpPr/>
      </dsp:nvSpPr>
      <dsp:spPr>
        <a:xfrm>
          <a:off x="3304615" y="623047"/>
          <a:ext cx="1614937" cy="1485944"/>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Losmaak-baarheid</a:t>
          </a:r>
        </a:p>
      </dsp:txBody>
      <dsp:txXfrm>
        <a:off x="3541117" y="840658"/>
        <a:ext cx="1141933" cy="1050722"/>
      </dsp:txXfrm>
    </dsp:sp>
    <dsp:sp modelId="{2B6DFB20-B7D3-4AE6-814A-E187DA8DCD1A}">
      <dsp:nvSpPr>
        <dsp:cNvPr id="0" name=""/>
        <dsp:cNvSpPr/>
      </dsp:nvSpPr>
      <dsp:spPr>
        <a:xfrm>
          <a:off x="5926985" y="738166"/>
          <a:ext cx="1368474" cy="136847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kern="1200" dirty="0" err="1"/>
            <a:t>Adap-tiviteit</a:t>
          </a:r>
          <a:endParaRPr lang="nl-NL" sz="2400" kern="1200" dirty="0"/>
        </a:p>
      </dsp:txBody>
      <dsp:txXfrm>
        <a:off x="6127393" y="938574"/>
        <a:ext cx="967658" cy="967658"/>
      </dsp:txXfrm>
    </dsp:sp>
    <dsp:sp modelId="{4AC1145D-F583-4440-B729-BFB731F03901}">
      <dsp:nvSpPr>
        <dsp:cNvPr id="0" name=""/>
        <dsp:cNvSpPr/>
      </dsp:nvSpPr>
      <dsp:spPr>
        <a:xfrm>
          <a:off x="2749315" y="13"/>
          <a:ext cx="5023099" cy="4018479"/>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dirty="0"/>
          </a:p>
        </p:txBody>
      </p:sp>
      <p:sp>
        <p:nvSpPr>
          <p:cNvPr id="3" name="Tijdelijke aanduiding voor datum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9B7BC5FA-4EB1-4969-9028-0615B180F66D}" type="datetimeFigureOut">
              <a:rPr lang="nl-NL" smtClean="0"/>
              <a:t>15-7-2020</a:t>
            </a:fld>
            <a:endParaRPr lang="nl-NL" dirty="0"/>
          </a:p>
        </p:txBody>
      </p:sp>
      <p:sp>
        <p:nvSpPr>
          <p:cNvPr id="4" name="Tijdelijke aanduiding voor dia-afbeelding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nl-NL" dirty="0"/>
          </a:p>
        </p:txBody>
      </p:sp>
      <p:sp>
        <p:nvSpPr>
          <p:cNvPr id="5" name="Tijdelijke aanduiding voor notiti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FAABF7D7-092D-4384-941C-F8145FDEEE04}" type="slidenum">
              <a:rPr lang="nl-NL" smtClean="0"/>
              <a:t>‹nr.›</a:t>
            </a:fld>
            <a:endParaRPr lang="nl-NL" dirty="0"/>
          </a:p>
        </p:txBody>
      </p:sp>
    </p:spTree>
    <p:extLst>
      <p:ext uri="{BB962C8B-B14F-4D97-AF65-F5344CB8AC3E}">
        <p14:creationId xmlns:p14="http://schemas.microsoft.com/office/powerpoint/2010/main" val="402017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ouwtotaal.nl/2018/09/slimbouwen-leuk-betekenisvol-en-winstgeven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axiKoZK0Rq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mb2020.eu/wp-content/uploads/2018/12/Reversible-Building-Design-guidelines-and-protoco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xsRF2Ooq2p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Adaptief bouwen, </a:t>
            </a:r>
          </a:p>
          <a:p>
            <a:r>
              <a:rPr lang="nl-NL" dirty="0"/>
              <a:t>Ongeveer gelijkwaardige benamingen zijn: toekomst bestendig bouwen, flexibel bouwen, open bouwen.</a:t>
            </a:r>
          </a:p>
          <a:p>
            <a:r>
              <a:rPr lang="nl-NL" dirty="0"/>
              <a:t>Adaptief bouwen is een kernwaarde van Slim Bouwen. http://slimbouwen.nl/wat-is-slimbouwen/</a:t>
            </a:r>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a:t>
            </a:fld>
            <a:endParaRPr lang="nl-NL" dirty="0"/>
          </a:p>
        </p:txBody>
      </p:sp>
    </p:spTree>
    <p:extLst>
      <p:ext uri="{BB962C8B-B14F-4D97-AF65-F5344CB8AC3E}">
        <p14:creationId xmlns:p14="http://schemas.microsoft.com/office/powerpoint/2010/main" val="311879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https://www.cirkelstad.nl/wp2/wp-content/uploads/2015/07/Materialen-en-Circulair-Bouwen.pdf</a:t>
            </a:r>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12</a:t>
            </a:fld>
            <a:endParaRPr lang="nl-NL" dirty="0"/>
          </a:p>
        </p:txBody>
      </p:sp>
    </p:spTree>
    <p:extLst>
      <p:ext uri="{BB962C8B-B14F-4D97-AF65-F5344CB8AC3E}">
        <p14:creationId xmlns:p14="http://schemas.microsoft.com/office/powerpoint/2010/main" val="116855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https://www.bouwtotaal.nl/2018/09/slimbouwen-leuk-betekenisvol-en-winstgevend/</a:t>
            </a:r>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13</a:t>
            </a:fld>
            <a:endParaRPr lang="nl-NL" dirty="0"/>
          </a:p>
        </p:txBody>
      </p:sp>
    </p:spTree>
    <p:extLst>
      <p:ext uri="{BB962C8B-B14F-4D97-AF65-F5344CB8AC3E}">
        <p14:creationId xmlns:p14="http://schemas.microsoft.com/office/powerpoint/2010/main" val="14049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https://www.youtube.com/watch?time_continue=4&amp;v=x7T1fpkju14&amp;feature=emb_logo</a:t>
            </a:r>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15</a:t>
            </a:fld>
            <a:endParaRPr lang="nl-NL" dirty="0"/>
          </a:p>
        </p:txBody>
      </p:sp>
    </p:spTree>
    <p:extLst>
      <p:ext uri="{BB962C8B-B14F-4D97-AF65-F5344CB8AC3E}">
        <p14:creationId xmlns:p14="http://schemas.microsoft.com/office/powerpoint/2010/main" val="181290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Raamwerk voor het beoordelen van het adaptief vermogen van een gebouw, ontwikkeld door Brink Management en Advies, in samenwerking met het Centrum voor Procesinnovatie in de Bouw (CPI) van de TU Delft.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16</a:t>
            </a:fld>
            <a:endParaRPr lang="nl-NL" dirty="0"/>
          </a:p>
        </p:txBody>
      </p:sp>
    </p:spTree>
    <p:extLst>
      <p:ext uri="{BB962C8B-B14F-4D97-AF65-F5344CB8AC3E}">
        <p14:creationId xmlns:p14="http://schemas.microsoft.com/office/powerpoint/2010/main" val="117354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https://www.youtube.com/watch?v=axiKoZK0Rq4</a:t>
            </a:r>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4</a:t>
            </a:fld>
            <a:endParaRPr lang="nl-NL" dirty="0"/>
          </a:p>
        </p:txBody>
      </p:sp>
    </p:spTree>
    <p:extLst>
      <p:ext uri="{BB962C8B-B14F-4D97-AF65-F5344CB8AC3E}">
        <p14:creationId xmlns:p14="http://schemas.microsoft.com/office/powerpoint/2010/main" val="257177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De adaptiviteit of aanpasbaarheid van een gebouw van het gebouw wordt gezien als één van de ontwerpstrategieën die bijdragen aan een meer circulaire bouweconomie. Zoals uitgelegd in het rapport Gebouwen met Toekomstwaarde: </a:t>
            </a:r>
            <a:r>
              <a:rPr lang="nl-NL" sz="1200" b="0" i="1" u="none" strike="noStrike" kern="1200" baseline="0" dirty="0">
                <a:solidFill>
                  <a:schemeClr val="tx1"/>
                </a:solidFill>
                <a:latin typeface="+mn-lt"/>
                <a:ea typeface="+mn-ea"/>
                <a:cs typeface="+mn-cs"/>
              </a:rPr>
              <a:t>“De economische levensduur van een gebouw kan verlengd worden door verspilling te minimaliseren en de restwaarde na de initiële levensduur te maximaliseren. De toekomstwaarde van een gebouw neemt toe als deze goed aan te passen is voor ander gebruik, ook wel “adaptief vermogen” genoemd.”</a:t>
            </a:r>
            <a:r>
              <a:rPr lang="nl-NL" sz="1200" b="0" i="0" u="none" strike="noStrike" kern="1200" baseline="0" dirty="0">
                <a:solidFill>
                  <a:schemeClr val="tx1"/>
                </a:solidFill>
                <a:latin typeface="+mn-lt"/>
                <a:ea typeface="+mn-ea"/>
                <a:cs typeface="+mn-cs"/>
              </a:rPr>
              <a:t> Het betekent dat nieuwe gebouwen worden ontworpen met oog voor de aanpasbaarheid aan toekomstige wensen. Relevante aspecten zijn enerzijds ruimtelijke of functionele kenmerken, zoals overmaat, hoogte en ontsluitingstype, en anderzijds technische kenmerken, zoals bouwtechniek en installaties. Ook is onderscheid gemaakt naar flexibiliteit in herindeling, afstoot en aanbouw. </a:t>
            </a:r>
          </a:p>
          <a:p>
            <a:endParaRPr lang="nl-NL" dirty="0"/>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5</a:t>
            </a:fld>
            <a:endParaRPr lang="nl-NL" dirty="0"/>
          </a:p>
        </p:txBody>
      </p:sp>
    </p:spTree>
    <p:extLst>
      <p:ext uri="{BB962C8B-B14F-4D97-AF65-F5344CB8AC3E}">
        <p14:creationId xmlns:p14="http://schemas.microsoft.com/office/powerpoint/2010/main" val="149451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0" kern="1200" dirty="0">
                <a:solidFill>
                  <a:schemeClr val="tx1"/>
                </a:solidFill>
                <a:effectLst/>
                <a:latin typeface="+mn-lt"/>
                <a:ea typeface="+mn-ea"/>
                <a:cs typeface="+mn-cs"/>
              </a:rPr>
              <a:t>Adaptief bouwen kent vele pseudoniemen. Flexibel bouwen, open bouwen, slim bouwen, functievrij bouwen, aanpasbaar bouwen, het zijn allemaal methodieken die erop gericht zijn een bouwwerk te kunnen aanpassen zonder daarbij bouwmaterialen onnodig te vernietigen. Adaptief bouwen draagt bij tot het beperken van het materiaalgebruik gedurende de gehele levensfase van een bouwwerk en past daarom in het streven naar de circulaire bouweconomie. Het past ook in een samenleving waarin de gebruiker van een bouwwerk snel wisselt en waarin de wensen van de gebruiker voortdurend aan verandering onderhevig zijn.</a:t>
            </a:r>
          </a:p>
          <a:p>
            <a:r>
              <a:rPr lang="nl-NL" sz="1200" i="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6</a:t>
            </a:fld>
            <a:endParaRPr lang="nl-NL" dirty="0"/>
          </a:p>
        </p:txBody>
      </p:sp>
    </p:spTree>
    <p:extLst>
      <p:ext uri="{BB962C8B-B14F-4D97-AF65-F5344CB8AC3E}">
        <p14:creationId xmlns:p14="http://schemas.microsoft.com/office/powerpoint/2010/main" val="71500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Adaptief bouwen  begint in de ontwerpfase. De ontwerper heeft verschillende methodieken en technieken tot zijn beschikking om invulling te geven aan het adaptief vermogen van bouwwerk. Het adaptief vermogen is gebaat bij demontabele constructies, een vaste maatvoering met een modulaire opbouw en functievrijheid. Gezamenlijk vormen ze een eenheid die in het kader van adaptief bouwen eigenlijk niet zonder elkaar kunnen.</a:t>
            </a:r>
          </a:p>
          <a:p>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7</a:t>
            </a:fld>
            <a:endParaRPr lang="nl-NL" dirty="0"/>
          </a:p>
        </p:txBody>
      </p:sp>
    </p:spTree>
    <p:extLst>
      <p:ext uri="{BB962C8B-B14F-4D97-AF65-F5344CB8AC3E}">
        <p14:creationId xmlns:p14="http://schemas.microsoft.com/office/powerpoint/2010/main" val="293220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Layers</a:t>
            </a:r>
            <a:r>
              <a:rPr lang="nl-NL" baseline="0" dirty="0"/>
              <a:t> van Brand</a:t>
            </a:r>
          </a:p>
          <a:p>
            <a:endParaRPr lang="nl-NL" baseline="0" dirty="0"/>
          </a:p>
          <a:p>
            <a:r>
              <a:rPr lang="en-US" dirty="0"/>
              <a:t>In his classic book </a:t>
            </a:r>
            <a:r>
              <a:rPr lang="en-US" i="1" dirty="0"/>
              <a:t>How Buildings Learn</a:t>
            </a:r>
            <a:r>
              <a:rPr lang="en-US" dirty="0"/>
              <a:t> Stewart Brand highlights an idea by the British architect Frank Duffy:</a:t>
            </a:r>
          </a:p>
          <a:p>
            <a:r>
              <a:rPr lang="en-US" dirty="0"/>
              <a:t>A building properly conceived is several layers of longevity.</a:t>
            </a:r>
          </a:p>
          <a:p>
            <a:r>
              <a:rPr lang="en-US" dirty="0"/>
              <a:t>Duffy called these shearing layers. Each of the layers moves at a different timescale. Brand expanded on the idea, proposing six alliterative layers:</a:t>
            </a:r>
          </a:p>
          <a:p>
            <a:r>
              <a:rPr lang="en-US" b="1" dirty="0"/>
              <a:t>Site</a:t>
            </a:r>
            <a:r>
              <a:rPr lang="en-US" dirty="0"/>
              <a:t>—the physical location of a building only changes on a geological timescale.</a:t>
            </a:r>
          </a:p>
          <a:p>
            <a:r>
              <a:rPr lang="en-US" b="1" dirty="0"/>
              <a:t>Structure</a:t>
            </a:r>
            <a:r>
              <a:rPr lang="en-US" dirty="0"/>
              <a:t>—the building itself can last for centuries.</a:t>
            </a:r>
          </a:p>
          <a:p>
            <a:r>
              <a:rPr lang="en-US" b="1" dirty="0"/>
              <a:t>Skin</a:t>
            </a:r>
            <a:r>
              <a:rPr lang="en-US" dirty="0"/>
              <a:t>—the exterior surface gets a facelift or a new lick of paint every few decades.</a:t>
            </a:r>
          </a:p>
          <a:p>
            <a:r>
              <a:rPr lang="en-US" b="1" dirty="0"/>
              <a:t>Services</a:t>
            </a:r>
            <a:r>
              <a:rPr lang="en-US" dirty="0"/>
              <a:t>—the plumbing and wiring need to be updated every ten years or so.</a:t>
            </a:r>
          </a:p>
          <a:p>
            <a:r>
              <a:rPr lang="en-US" b="1" dirty="0"/>
              <a:t>Space plan</a:t>
            </a:r>
            <a:r>
              <a:rPr lang="en-US" dirty="0"/>
              <a:t>—the layout of walls and doors might change occasionally.</a:t>
            </a:r>
          </a:p>
          <a:p>
            <a:r>
              <a:rPr lang="en-US" b="1" dirty="0"/>
              <a:t>Stuff</a:t>
            </a:r>
            <a:r>
              <a:rPr lang="en-US" dirty="0"/>
              <a:t>—the arrangement of furniture in a room can change on a daily basis.</a:t>
            </a:r>
          </a:p>
          <a:p>
            <a:endParaRPr lang="nl-NL" dirty="0"/>
          </a:p>
          <a:p>
            <a:endParaRPr lang="nl-NL" dirty="0"/>
          </a:p>
          <a:p>
            <a:r>
              <a:rPr lang="nl-NL" sz="1200" b="0" i="0" u="none" strike="noStrike" kern="1200" baseline="0" dirty="0">
                <a:solidFill>
                  <a:schemeClr val="tx1"/>
                </a:solidFill>
                <a:latin typeface="+mn-lt"/>
                <a:ea typeface="+mn-ea"/>
                <a:cs typeface="+mn-cs"/>
              </a:rPr>
              <a:t>Het antwoord op de vraag hergebruik versus nieuwe materialen kan binnen</a:t>
            </a:r>
          </a:p>
          <a:p>
            <a:r>
              <a:rPr lang="nl-NL" sz="1200" b="0" i="0" u="none" strike="noStrike" kern="1200" baseline="0" dirty="0">
                <a:solidFill>
                  <a:schemeClr val="tx1"/>
                </a:solidFill>
                <a:latin typeface="+mn-lt"/>
                <a:ea typeface="+mn-ea"/>
                <a:cs typeface="+mn-cs"/>
              </a:rPr>
              <a:t>een (ver)bouwopgave steeds anders uitvallen. Stel de vraag dan ook niet voor</a:t>
            </a:r>
          </a:p>
          <a:p>
            <a:r>
              <a:rPr lang="nl-NL" sz="1200" b="0" i="0" u="none" strike="noStrike" kern="1200" baseline="0" dirty="0">
                <a:solidFill>
                  <a:schemeClr val="tx1"/>
                </a:solidFill>
                <a:latin typeface="+mn-lt"/>
                <a:ea typeface="+mn-ea"/>
                <a:cs typeface="+mn-cs"/>
              </a:rPr>
              <a:t>een heel pand, maar keer op keer voor elk van de zes schillen:</a:t>
            </a:r>
          </a:p>
          <a:p>
            <a:r>
              <a:rPr lang="nl-NL" sz="1200" b="0" i="1" u="none" strike="noStrike" kern="1200" baseline="0" dirty="0">
                <a:solidFill>
                  <a:schemeClr val="tx1"/>
                </a:solidFill>
                <a:latin typeface="+mn-lt"/>
                <a:ea typeface="+mn-ea"/>
                <a:cs typeface="+mn-cs"/>
              </a:rPr>
              <a:t>• Site: </a:t>
            </a:r>
            <a:r>
              <a:rPr lang="nl-NL" sz="1200" b="0" i="0" u="none" strike="noStrike" kern="1200" baseline="0" dirty="0">
                <a:solidFill>
                  <a:schemeClr val="tx1"/>
                </a:solidFill>
                <a:latin typeface="+mn-lt"/>
                <a:ea typeface="+mn-ea"/>
                <a:cs typeface="+mn-cs"/>
              </a:rPr>
              <a:t>De locatie van het gebouw. In fysieke termen: zijn er materialen en</a:t>
            </a:r>
          </a:p>
          <a:p>
            <a:r>
              <a:rPr lang="nl-NL" sz="1200" b="0" i="0" u="none" strike="noStrike" kern="1200" baseline="0" dirty="0">
                <a:solidFill>
                  <a:schemeClr val="tx1"/>
                </a:solidFill>
                <a:latin typeface="+mn-lt"/>
                <a:ea typeface="+mn-ea"/>
                <a:cs typeface="+mn-cs"/>
              </a:rPr>
              <a:t>reststromen in de buurt die geschikt zijn voor hergebruik? Maar ook</a:t>
            </a:r>
          </a:p>
          <a:p>
            <a:r>
              <a:rPr lang="nl-NL" sz="1200" b="0" i="0" u="none" strike="noStrike" kern="1200" baseline="0" dirty="0">
                <a:solidFill>
                  <a:schemeClr val="tx1"/>
                </a:solidFill>
                <a:latin typeface="+mn-lt"/>
                <a:ea typeface="+mn-ea"/>
                <a:cs typeface="+mn-cs"/>
              </a:rPr>
              <a:t>kadastraal: hoe zijn de delen van je pand geregistreerd? Belangrijk voor</a:t>
            </a:r>
          </a:p>
          <a:p>
            <a:r>
              <a:rPr lang="nl-NL" sz="1200" b="0" i="0" u="none" strike="noStrike" kern="1200" baseline="0" dirty="0">
                <a:solidFill>
                  <a:schemeClr val="tx1"/>
                </a:solidFill>
                <a:latin typeface="+mn-lt"/>
                <a:ea typeface="+mn-ea"/>
                <a:cs typeface="+mn-cs"/>
              </a:rPr>
              <a:t>circulaire businessmodellen.</a:t>
            </a:r>
          </a:p>
          <a:p>
            <a:r>
              <a:rPr lang="nl-NL" sz="1200" b="0" i="1" u="none" strike="noStrike" kern="1200" baseline="0" dirty="0">
                <a:solidFill>
                  <a:schemeClr val="tx1"/>
                </a:solidFill>
                <a:latin typeface="+mn-lt"/>
                <a:ea typeface="+mn-ea"/>
                <a:cs typeface="+mn-cs"/>
              </a:rPr>
              <a:t>• </a:t>
            </a:r>
            <a:r>
              <a:rPr lang="nl-NL" sz="1200" b="0" i="1" u="none" strike="noStrike" kern="1200" baseline="0" dirty="0" err="1">
                <a:solidFill>
                  <a:schemeClr val="tx1"/>
                </a:solidFill>
                <a:latin typeface="+mn-lt"/>
                <a:ea typeface="+mn-ea"/>
                <a:cs typeface="+mn-cs"/>
              </a:rPr>
              <a:t>Structure</a:t>
            </a:r>
            <a:r>
              <a:rPr lang="nl-NL" sz="1200" b="0" i="1" u="none" strike="noStrike" kern="1200" baseline="0" dirty="0">
                <a:solidFill>
                  <a:schemeClr val="tx1"/>
                </a:solidFill>
                <a:latin typeface="+mn-lt"/>
                <a:ea typeface="+mn-ea"/>
                <a:cs typeface="+mn-cs"/>
              </a:rPr>
              <a:t>: </a:t>
            </a:r>
            <a:r>
              <a:rPr lang="nl-NL" sz="1200" b="0" i="0" u="none" strike="noStrike" kern="1200" baseline="0" dirty="0">
                <a:solidFill>
                  <a:schemeClr val="tx1"/>
                </a:solidFill>
                <a:latin typeface="+mn-lt"/>
                <a:ea typeface="+mn-ea"/>
                <a:cs typeface="+mn-cs"/>
              </a:rPr>
              <a:t>De fundering en </a:t>
            </a:r>
            <a:r>
              <a:rPr lang="nl-NL" sz="1200" b="0" i="0" u="none" strike="noStrike" kern="1200" baseline="0" dirty="0" err="1">
                <a:solidFill>
                  <a:schemeClr val="tx1"/>
                </a:solidFill>
                <a:latin typeface="+mn-lt"/>
                <a:ea typeface="+mn-ea"/>
                <a:cs typeface="+mn-cs"/>
              </a:rPr>
              <a:t>gewichtsdragende</a:t>
            </a:r>
            <a:r>
              <a:rPr lang="nl-NL" sz="1200" b="0" i="0" u="none" strike="noStrike" kern="1200" baseline="0" dirty="0">
                <a:solidFill>
                  <a:schemeClr val="tx1"/>
                </a:solidFill>
                <a:latin typeface="+mn-lt"/>
                <a:ea typeface="+mn-ea"/>
                <a:cs typeface="+mn-cs"/>
              </a:rPr>
              <a:t> elementen. Deze vormen</a:t>
            </a:r>
          </a:p>
          <a:p>
            <a:r>
              <a:rPr lang="nl-NL" sz="1200" b="0" i="0" u="none" strike="noStrike" kern="1200" baseline="0" dirty="0">
                <a:solidFill>
                  <a:schemeClr val="tx1"/>
                </a:solidFill>
                <a:latin typeface="+mn-lt"/>
                <a:ea typeface="+mn-ea"/>
                <a:cs typeface="+mn-cs"/>
              </a:rPr>
              <a:t>de kern van het gebouw, kennen een lange levensduur en zijn moeilijk te</a:t>
            </a:r>
          </a:p>
          <a:p>
            <a:r>
              <a:rPr lang="nl-NL" sz="1200" b="0" i="0" u="none" strike="noStrike" kern="1200" baseline="0" dirty="0">
                <a:solidFill>
                  <a:schemeClr val="tx1"/>
                </a:solidFill>
                <a:latin typeface="+mn-lt"/>
                <a:ea typeface="+mn-ea"/>
                <a:cs typeface="+mn-cs"/>
              </a:rPr>
              <a:t>vervangen.</a:t>
            </a:r>
          </a:p>
          <a:p>
            <a:r>
              <a:rPr lang="nl-NL" sz="1200" b="0" i="1" u="none" strike="noStrike" kern="1200" baseline="0" dirty="0">
                <a:solidFill>
                  <a:schemeClr val="tx1"/>
                </a:solidFill>
                <a:latin typeface="+mn-lt"/>
                <a:ea typeface="+mn-ea"/>
                <a:cs typeface="+mn-cs"/>
              </a:rPr>
              <a:t>• Skin: </a:t>
            </a:r>
            <a:r>
              <a:rPr lang="nl-NL" sz="1200" b="0" i="0" u="none" strike="noStrike" kern="1200" baseline="0" dirty="0">
                <a:solidFill>
                  <a:schemeClr val="tx1"/>
                </a:solidFill>
                <a:latin typeface="+mn-lt"/>
                <a:ea typeface="+mn-ea"/>
                <a:cs typeface="+mn-cs"/>
              </a:rPr>
              <a:t>De façade of gevel is wat je van de buitenkant ziet. Het beschermt</a:t>
            </a:r>
          </a:p>
          <a:p>
            <a:r>
              <a:rPr lang="nl-NL" sz="1200" b="0" i="0" u="none" strike="noStrike" kern="1200" baseline="0" dirty="0">
                <a:solidFill>
                  <a:schemeClr val="tx1"/>
                </a:solidFill>
                <a:latin typeface="+mn-lt"/>
                <a:ea typeface="+mn-ea"/>
                <a:cs typeface="+mn-cs"/>
              </a:rPr>
              <a:t>de </a:t>
            </a:r>
            <a:r>
              <a:rPr lang="nl-NL" sz="1200" b="0" i="0" u="none" strike="noStrike" kern="1200" baseline="0" dirty="0" err="1">
                <a:solidFill>
                  <a:schemeClr val="tx1"/>
                </a:solidFill>
                <a:latin typeface="+mn-lt"/>
                <a:ea typeface="+mn-ea"/>
                <a:cs typeface="+mn-cs"/>
              </a:rPr>
              <a:t>Structure</a:t>
            </a:r>
            <a:r>
              <a:rPr lang="nl-NL" sz="1200" b="0" i="0" u="none" strike="noStrike" kern="1200" baseline="0" dirty="0">
                <a:solidFill>
                  <a:schemeClr val="tx1"/>
                </a:solidFill>
                <a:latin typeface="+mn-lt"/>
                <a:ea typeface="+mn-ea"/>
                <a:cs typeface="+mn-cs"/>
              </a:rPr>
              <a:t> en voorziet in isolatie en veiligheid. Heeft vaak ook een</a:t>
            </a:r>
          </a:p>
          <a:p>
            <a:r>
              <a:rPr lang="nl-NL" sz="1200" b="0" i="0" u="none" strike="noStrike" kern="1200" baseline="0" dirty="0">
                <a:solidFill>
                  <a:schemeClr val="tx1"/>
                </a:solidFill>
                <a:latin typeface="+mn-lt"/>
                <a:ea typeface="+mn-ea"/>
                <a:cs typeface="+mn-cs"/>
              </a:rPr>
              <a:t>esthetische functie.</a:t>
            </a:r>
          </a:p>
          <a:p>
            <a:r>
              <a:rPr lang="nl-NL" sz="1200" b="0" i="1" u="none" strike="noStrike" kern="1200" baseline="0" dirty="0">
                <a:solidFill>
                  <a:schemeClr val="tx1"/>
                </a:solidFill>
                <a:latin typeface="+mn-lt"/>
                <a:ea typeface="+mn-ea"/>
                <a:cs typeface="+mn-cs"/>
              </a:rPr>
              <a:t>• Services: ‘</a:t>
            </a:r>
            <a:r>
              <a:rPr lang="nl-NL" sz="1200" b="0" i="0" u="none" strike="noStrike" kern="1200" baseline="0" dirty="0">
                <a:solidFill>
                  <a:schemeClr val="tx1"/>
                </a:solidFill>
                <a:latin typeface="+mn-lt"/>
                <a:ea typeface="+mn-ea"/>
                <a:cs typeface="+mn-cs"/>
              </a:rPr>
              <a:t>Diensten’ zoals verwarming, elektra, riolering, waterleidingen en</a:t>
            </a:r>
          </a:p>
          <a:p>
            <a:r>
              <a:rPr lang="nl-NL" sz="1200" b="0" i="0" u="none" strike="noStrike" kern="1200" baseline="0" dirty="0">
                <a:solidFill>
                  <a:schemeClr val="tx1"/>
                </a:solidFill>
                <a:latin typeface="+mn-lt"/>
                <a:ea typeface="+mn-ea"/>
                <a:cs typeface="+mn-cs"/>
              </a:rPr>
              <a:t>ICT. Meestal verstopt achter de Skin en komen tevoorschijn in de vorm</a:t>
            </a:r>
          </a:p>
          <a:p>
            <a:r>
              <a:rPr lang="nl-NL" sz="1200" b="0" i="0" u="none" strike="noStrike" kern="1200" baseline="0" dirty="0">
                <a:solidFill>
                  <a:schemeClr val="tx1"/>
                </a:solidFill>
                <a:latin typeface="+mn-lt"/>
                <a:ea typeface="+mn-ea"/>
                <a:cs typeface="+mn-cs"/>
              </a:rPr>
              <a:t>van stopcontacten, kranen etc. Deze kennen een middellange levensduur.</a:t>
            </a:r>
          </a:p>
          <a:p>
            <a:r>
              <a:rPr lang="nl-NL" sz="1200" b="0" i="1" u="none" strike="noStrike" kern="1200" baseline="0" dirty="0">
                <a:solidFill>
                  <a:schemeClr val="tx1"/>
                </a:solidFill>
                <a:latin typeface="+mn-lt"/>
                <a:ea typeface="+mn-ea"/>
                <a:cs typeface="+mn-cs"/>
              </a:rPr>
              <a:t>• Space: </a:t>
            </a:r>
            <a:r>
              <a:rPr lang="nl-NL" sz="1200" b="0" i="0" u="none" strike="noStrike" kern="1200" baseline="0" dirty="0">
                <a:solidFill>
                  <a:schemeClr val="tx1"/>
                </a:solidFill>
                <a:latin typeface="+mn-lt"/>
                <a:ea typeface="+mn-ea"/>
                <a:cs typeface="+mn-cs"/>
              </a:rPr>
              <a:t>Het ruimtelijk plan dat wordt bepaald door tussenmuren, plafonds,</a:t>
            </a:r>
          </a:p>
          <a:p>
            <a:r>
              <a:rPr lang="nl-NL" sz="1200" b="0" i="0" u="none" strike="noStrike" kern="1200" baseline="0" dirty="0">
                <a:solidFill>
                  <a:schemeClr val="tx1"/>
                </a:solidFill>
                <a:latin typeface="+mn-lt"/>
                <a:ea typeface="+mn-ea"/>
                <a:cs typeface="+mn-cs"/>
              </a:rPr>
              <a:t>deuren en ramen. Zij bepalen hoe de ruimte binnen de </a:t>
            </a:r>
            <a:r>
              <a:rPr lang="nl-NL" sz="1200" b="0" i="0" u="none" strike="noStrike" kern="1200" baseline="0" dirty="0" err="1">
                <a:solidFill>
                  <a:schemeClr val="tx1"/>
                </a:solidFill>
                <a:latin typeface="+mn-lt"/>
                <a:ea typeface="+mn-ea"/>
                <a:cs typeface="+mn-cs"/>
              </a:rPr>
              <a:t>Structure</a:t>
            </a:r>
            <a:r>
              <a:rPr lang="nl-NL" sz="1200" b="0" i="0" u="none" strike="noStrike" kern="1200" baseline="0" dirty="0">
                <a:solidFill>
                  <a:schemeClr val="tx1"/>
                </a:solidFill>
                <a:latin typeface="+mn-lt"/>
                <a:ea typeface="+mn-ea"/>
                <a:cs typeface="+mn-cs"/>
              </a:rPr>
              <a:t> wordt</a:t>
            </a:r>
          </a:p>
          <a:p>
            <a:r>
              <a:rPr lang="nl-NL" sz="1200" b="0" i="0" u="none" strike="noStrike" kern="1200" baseline="0" dirty="0">
                <a:solidFill>
                  <a:schemeClr val="tx1"/>
                </a:solidFill>
                <a:latin typeface="+mn-lt"/>
                <a:ea typeface="+mn-ea"/>
                <a:cs typeface="+mn-cs"/>
              </a:rPr>
              <a:t>gebruikt.</a:t>
            </a:r>
          </a:p>
          <a:p>
            <a:r>
              <a:rPr lang="nl-NL" sz="1200" b="0" i="1" u="none" strike="noStrike" kern="1200" baseline="0" dirty="0">
                <a:solidFill>
                  <a:schemeClr val="tx1"/>
                </a:solidFill>
                <a:latin typeface="+mn-lt"/>
                <a:ea typeface="+mn-ea"/>
                <a:cs typeface="+mn-cs"/>
              </a:rPr>
              <a:t>• Stuff: </a:t>
            </a:r>
            <a:r>
              <a:rPr lang="nl-NL" sz="1200" b="0" i="0" u="none" strike="noStrike" kern="1200" baseline="0" dirty="0">
                <a:solidFill>
                  <a:schemeClr val="tx1"/>
                </a:solidFill>
                <a:latin typeface="+mn-lt"/>
                <a:ea typeface="+mn-ea"/>
                <a:cs typeface="+mn-cs"/>
              </a:rPr>
              <a:t>De dingen die we in ons huis plaatsen en vaak meenemen als we</a:t>
            </a:r>
          </a:p>
          <a:p>
            <a:r>
              <a:rPr lang="nl-NL" sz="1200" b="0" i="0" u="none" strike="noStrike" kern="1200" baseline="0" dirty="0">
                <a:solidFill>
                  <a:schemeClr val="tx1"/>
                </a:solidFill>
                <a:latin typeface="+mn-lt"/>
                <a:ea typeface="+mn-ea"/>
                <a:cs typeface="+mn-cs"/>
              </a:rPr>
              <a:t>verhuizen. Denk aan meubels, apparaten, en persoonlijke bezittingen.</a:t>
            </a:r>
          </a:p>
          <a:p>
            <a:r>
              <a:rPr lang="nl-NL" sz="1200" b="0" i="0" u="none" strike="noStrike" kern="1200" baseline="0" dirty="0">
                <a:solidFill>
                  <a:schemeClr val="tx1"/>
                </a:solidFill>
                <a:latin typeface="+mn-lt"/>
                <a:ea typeface="+mn-ea"/>
                <a:cs typeface="+mn-cs"/>
              </a:rPr>
              <a:t>We denken hier niet vaak aan, maar je ziet zelden een gebouw in gebruik</a:t>
            </a:r>
          </a:p>
          <a:p>
            <a:r>
              <a:rPr lang="nl-NL" sz="1200" b="0" i="0" u="none" strike="noStrike" kern="1200" baseline="0" dirty="0">
                <a:solidFill>
                  <a:schemeClr val="tx1"/>
                </a:solidFill>
                <a:latin typeface="+mn-lt"/>
                <a:ea typeface="+mn-ea"/>
                <a:cs typeface="+mn-cs"/>
              </a:rPr>
              <a:t>zonder Stuff. Deze kennen een (relatief) kortere levensduur.</a:t>
            </a:r>
            <a:endParaRPr lang="nl-NL" dirty="0"/>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8</a:t>
            </a:fld>
            <a:endParaRPr lang="nl-NL" dirty="0"/>
          </a:p>
        </p:txBody>
      </p:sp>
    </p:spTree>
    <p:extLst>
      <p:ext uri="{BB962C8B-B14F-4D97-AF65-F5344CB8AC3E}">
        <p14:creationId xmlns:p14="http://schemas.microsoft.com/office/powerpoint/2010/main" val="302958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AABF7D7-092D-4384-941C-F8145FDEEE04}" type="slidenum">
              <a:rPr lang="nl-NL" smtClean="0"/>
              <a:t>9</a:t>
            </a:fld>
            <a:endParaRPr lang="nl-NL" dirty="0"/>
          </a:p>
        </p:txBody>
      </p:sp>
    </p:spTree>
    <p:extLst>
      <p:ext uri="{BB962C8B-B14F-4D97-AF65-F5344CB8AC3E}">
        <p14:creationId xmlns:p14="http://schemas.microsoft.com/office/powerpoint/2010/main" val="11419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https://www.bamb2020.eu/wp-content/uploads/2018/12/Reversible-Building-Design-guidelines-and-protocol.pdf</a:t>
            </a:r>
            <a:endParaRPr lang="nl-NL" dirty="0"/>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10</a:t>
            </a:fld>
            <a:endParaRPr lang="nl-NL" dirty="0"/>
          </a:p>
        </p:txBody>
      </p:sp>
    </p:spTree>
    <p:extLst>
      <p:ext uri="{BB962C8B-B14F-4D97-AF65-F5344CB8AC3E}">
        <p14:creationId xmlns:p14="http://schemas.microsoft.com/office/powerpoint/2010/main" val="11949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https://www.youtube.com/watch?v=xsRF2Ooq2po</a:t>
            </a:r>
            <a:endParaRPr lang="nl-NL"/>
          </a:p>
        </p:txBody>
      </p:sp>
      <p:sp>
        <p:nvSpPr>
          <p:cNvPr id="4" name="Tijdelijke aanduiding voor dianummer 3"/>
          <p:cNvSpPr>
            <a:spLocks noGrp="1"/>
          </p:cNvSpPr>
          <p:nvPr>
            <p:ph type="sldNum" sz="quarter" idx="5"/>
          </p:nvPr>
        </p:nvSpPr>
        <p:spPr/>
        <p:txBody>
          <a:bodyPr/>
          <a:lstStyle/>
          <a:p>
            <a:fld id="{FAABF7D7-092D-4384-941C-F8145FDEEE04}" type="slidenum">
              <a:rPr lang="nl-NL" smtClean="0"/>
              <a:t>11</a:t>
            </a:fld>
            <a:endParaRPr lang="nl-NL" dirty="0"/>
          </a:p>
        </p:txBody>
      </p:sp>
    </p:spTree>
    <p:extLst>
      <p:ext uri="{BB962C8B-B14F-4D97-AF65-F5344CB8AC3E}">
        <p14:creationId xmlns:p14="http://schemas.microsoft.com/office/powerpoint/2010/main" val="1230670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7590A-7949-4E29-B3C8-E38C2F9D402D}"/>
              </a:ext>
            </a:extLst>
          </p:cNvPr>
          <p:cNvSpPr>
            <a:spLocks noGrp="1"/>
          </p:cNvSpPr>
          <p:nvPr>
            <p:ph type="ctrTitle"/>
          </p:nvPr>
        </p:nvSpPr>
        <p:spPr>
          <a:xfrm>
            <a:off x="1524000" y="1122363"/>
            <a:ext cx="9144000" cy="2387600"/>
          </a:xfrm>
        </p:spPr>
        <p:txBody>
          <a:bodyPr anchor="b"/>
          <a:lstStyle>
            <a:lvl1pPr algn="ctr">
              <a:defRPr sz="6000">
                <a:solidFill>
                  <a:schemeClr val="accent6">
                    <a:lumMod val="75000"/>
                  </a:schemeClr>
                </a:solidFill>
              </a:defRPr>
            </a:lvl1pPr>
          </a:lstStyle>
          <a:p>
            <a:r>
              <a:rPr lang="nl-NL" dirty="0"/>
              <a:t>Klik om stijl te bewerken</a:t>
            </a:r>
          </a:p>
        </p:txBody>
      </p:sp>
      <p:sp>
        <p:nvSpPr>
          <p:cNvPr id="3" name="Ondertitel 2">
            <a:extLst>
              <a:ext uri="{FF2B5EF4-FFF2-40B4-BE49-F238E27FC236}">
                <a16:creationId xmlns:a16="http://schemas.microsoft.com/office/drawing/2014/main" id="{3B427545-5593-4AB5-A1E4-086290901F73}"/>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6">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C99216F5-694D-4260-86A5-5ED34EFB073C}"/>
              </a:ext>
            </a:extLst>
          </p:cNvPr>
          <p:cNvSpPr>
            <a:spLocks noGrp="1"/>
          </p:cNvSpPr>
          <p:nvPr>
            <p:ph type="dt" sz="half" idx="10"/>
          </p:nvPr>
        </p:nvSpPr>
        <p:spPr/>
        <p:txBody>
          <a:bodyPr/>
          <a:lstStyle/>
          <a:p>
            <a:fld id="{6534F8E9-F173-4554-8478-8B72E02BE2CE}"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1234DB73-6A0B-454C-9A5F-DB2CA2D7F80E}"/>
              </a:ext>
            </a:extLst>
          </p:cNvPr>
          <p:cNvSpPr>
            <a:spLocks noGrp="1"/>
          </p:cNvSpPr>
          <p:nvPr>
            <p:ph type="ftr" sz="quarter" idx="11"/>
          </p:nvPr>
        </p:nvSpPr>
        <p:spPr>
          <a:xfrm>
            <a:off x="4038600" y="6356350"/>
            <a:ext cx="4114800" cy="365125"/>
          </a:xfrm>
        </p:spPr>
        <p:txBody>
          <a:bodyPr/>
          <a:lstStyle/>
          <a:p>
            <a:r>
              <a:rPr lang="nl-NL" dirty="0"/>
              <a:t> </a:t>
            </a:r>
          </a:p>
        </p:txBody>
      </p:sp>
      <p:sp>
        <p:nvSpPr>
          <p:cNvPr id="6" name="Tijdelijke aanduiding voor dianummer 5">
            <a:extLst>
              <a:ext uri="{FF2B5EF4-FFF2-40B4-BE49-F238E27FC236}">
                <a16:creationId xmlns:a16="http://schemas.microsoft.com/office/drawing/2014/main" id="{7247C6BE-7085-4414-913B-91FEF51FE1B5}"/>
              </a:ext>
            </a:extLst>
          </p:cNvPr>
          <p:cNvSpPr>
            <a:spLocks noGrp="1"/>
          </p:cNvSpPr>
          <p:nvPr>
            <p:ph type="sldNum" sz="quarter" idx="12"/>
          </p:nvPr>
        </p:nvSpPr>
        <p:spPr/>
        <p:txBody>
          <a:bodyPr/>
          <a:lstStyle/>
          <a:p>
            <a:fld id="{993A4BE7-94F8-43D0-A956-A40AC5AB901E}" type="slidenum">
              <a:rPr lang="nl-NL" smtClean="0"/>
              <a:t>‹nr.›</a:t>
            </a:fld>
            <a:endParaRPr lang="nl-NL" dirty="0"/>
          </a:p>
        </p:txBody>
      </p:sp>
      <p:pic>
        <p:nvPicPr>
          <p:cNvPr id="8" name="Afbeelding 7">
            <a:extLst>
              <a:ext uri="{FF2B5EF4-FFF2-40B4-BE49-F238E27FC236}">
                <a16:creationId xmlns:a16="http://schemas.microsoft.com/office/drawing/2014/main" id="{8AD5759E-F8C7-4E94-98BC-219750BCD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0" y="42512"/>
            <a:ext cx="5181600" cy="2067628"/>
          </a:xfrm>
          <a:prstGeom prst="rect">
            <a:avLst/>
          </a:prstGeom>
        </p:spPr>
      </p:pic>
    </p:spTree>
    <p:extLst>
      <p:ext uri="{BB962C8B-B14F-4D97-AF65-F5344CB8AC3E}">
        <p14:creationId xmlns:p14="http://schemas.microsoft.com/office/powerpoint/2010/main" val="415159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D6855-023E-484C-8369-A0D69FC60A5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7E32EC-2818-45EC-8E4E-04F50EE13C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1A543-9428-45A3-B668-6CE336F7314D}"/>
              </a:ext>
            </a:extLst>
          </p:cNvPr>
          <p:cNvSpPr>
            <a:spLocks noGrp="1"/>
          </p:cNvSpPr>
          <p:nvPr>
            <p:ph type="dt" sz="half" idx="10"/>
          </p:nvPr>
        </p:nvSpPr>
        <p:spPr/>
        <p:txBody>
          <a:bodyPr/>
          <a:lstStyle/>
          <a:p>
            <a:fld id="{B16E44E3-EB91-45D0-AD48-0DBE1A457954}"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A9334A90-0D3B-4462-AEF8-743C608FC813}"/>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458CFDEB-5814-4BB0-BCE4-11230673C08B}"/>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340248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0D1B9AC-5C04-4A4D-AD67-0C083E41D4C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38B44CD-0E22-4ABA-A530-B489AC6AA3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1ACB80-3FEE-41B8-AEE6-C3FCB7F4721B}"/>
              </a:ext>
            </a:extLst>
          </p:cNvPr>
          <p:cNvSpPr>
            <a:spLocks noGrp="1"/>
          </p:cNvSpPr>
          <p:nvPr>
            <p:ph type="dt" sz="half" idx="10"/>
          </p:nvPr>
        </p:nvSpPr>
        <p:spPr/>
        <p:txBody>
          <a:bodyPr/>
          <a:lstStyle/>
          <a:p>
            <a:fld id="{C1A09200-A347-47DB-8028-245837EC853B}"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27EF8D4A-3240-4BCB-A619-586475A1AFEF}"/>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5A24FC01-DC9A-4EFF-B714-442676F7EFCC}"/>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220830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238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238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
        <p:nvSpPr>
          <p:cNvPr id="5" name="Content Placeholder 4"/>
          <p:cNvSpPr>
            <a:spLocks noGrp="1"/>
          </p:cNvSpPr>
          <p:nvPr>
            <p:ph sz="quarter" idx="10"/>
          </p:nvPr>
        </p:nvSpPr>
        <p:spPr>
          <a:xfrm>
            <a:off x="2865438" y="65071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8238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01AEB8D-8241-4EB5-B67D-B5B1C508E42D}" type="datetime1">
              <a:rPr lang="nl-NL" smtClean="0"/>
              <a:t>15-7-2020</a:t>
            </a:fld>
            <a:endParaRPr lang="en-GB" dirty="0"/>
          </a:p>
        </p:txBody>
      </p:sp>
      <p:sp>
        <p:nvSpPr>
          <p:cNvPr id="8" name="Tijdelijke aanduiding voor voettekst 4"/>
          <p:cNvSpPr>
            <a:spLocks noGrp="1"/>
          </p:cNvSpPr>
          <p:nvPr>
            <p:ph type="ftr" sz="quarter" idx="3"/>
          </p:nvPr>
        </p:nvSpPr>
        <p:spPr>
          <a:xfrm>
            <a:off x="910800" y="6404400"/>
            <a:ext cx="4114800" cy="176395"/>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Tree>
    <p:extLst>
      <p:ext uri="{BB962C8B-B14F-4D97-AF65-F5344CB8AC3E}">
        <p14:creationId xmlns:p14="http://schemas.microsoft.com/office/powerpoint/2010/main" val="26828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29F5B-6D95-4B06-A70D-5836DB3CAA26}"/>
              </a:ext>
            </a:extLst>
          </p:cNvPr>
          <p:cNvSpPr>
            <a:spLocks noGrp="1"/>
          </p:cNvSpPr>
          <p:nvPr>
            <p:ph type="title"/>
          </p:nvPr>
        </p:nvSpPr>
        <p:spPr>
          <a:xfrm>
            <a:off x="838200" y="365126"/>
            <a:ext cx="10515600" cy="789420"/>
          </a:xfrm>
        </p:spPr>
        <p:txBody>
          <a:bodyPr>
            <a:normAutofit/>
          </a:bodyPr>
          <a:lstStyle>
            <a:lvl1pPr>
              <a:defRPr sz="3200">
                <a:solidFill>
                  <a:schemeClr val="accent6">
                    <a:lumMod val="75000"/>
                  </a:schemeClr>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24933ED0-3DF6-4868-A200-655C15DBAD0E}"/>
              </a:ext>
            </a:extLst>
          </p:cNvPr>
          <p:cNvSpPr>
            <a:spLocks noGrp="1"/>
          </p:cNvSpPr>
          <p:nvPr>
            <p:ph idx="1"/>
          </p:nvPr>
        </p:nvSpPr>
        <p:spPr>
          <a:xfrm>
            <a:off x="838200" y="1311564"/>
            <a:ext cx="10515600" cy="4865399"/>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43372DD-C44F-45B2-B0DA-20EC65D72B23}"/>
              </a:ext>
            </a:extLst>
          </p:cNvPr>
          <p:cNvSpPr>
            <a:spLocks noGrp="1"/>
          </p:cNvSpPr>
          <p:nvPr>
            <p:ph type="dt" sz="half" idx="10"/>
          </p:nvPr>
        </p:nvSpPr>
        <p:spPr/>
        <p:txBody>
          <a:bodyPr/>
          <a:lstStyle/>
          <a:p>
            <a:fld id="{2945FCF7-21BB-4AAF-93BF-CD155A5646D6}"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DE36480D-5C79-487D-BAB4-62D58F7A76B4}"/>
              </a:ext>
            </a:extLst>
          </p:cNvPr>
          <p:cNvSpPr>
            <a:spLocks noGrp="1"/>
          </p:cNvSpPr>
          <p:nvPr>
            <p:ph type="ftr" sz="quarter" idx="11"/>
          </p:nvPr>
        </p:nvSpPr>
        <p:spPr>
          <a:xfrm>
            <a:off x="4038600" y="6356350"/>
            <a:ext cx="4114800" cy="365125"/>
          </a:xfrm>
        </p:spPr>
        <p:txBody>
          <a:bodyPr/>
          <a:lstStyle>
            <a:lvl1pPr>
              <a:defRPr sz="1400" b="1"/>
            </a:lvl1pPr>
          </a:lstStyle>
          <a:p>
            <a:r>
              <a:rPr lang="nl-NL" dirty="0"/>
              <a:t> </a:t>
            </a:r>
          </a:p>
        </p:txBody>
      </p:sp>
      <p:sp>
        <p:nvSpPr>
          <p:cNvPr id="6" name="Tijdelijke aanduiding voor dianummer 5">
            <a:extLst>
              <a:ext uri="{FF2B5EF4-FFF2-40B4-BE49-F238E27FC236}">
                <a16:creationId xmlns:a16="http://schemas.microsoft.com/office/drawing/2014/main" id="{193DE54C-0710-4BC9-A186-6ADC18A3B40A}"/>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09102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2DC52-72D3-477D-B6F0-46F2C04702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255089E-EA90-446D-B465-55F0E1DFC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307FE38-ED8F-41CF-AAF8-A638FD7F5849}"/>
              </a:ext>
            </a:extLst>
          </p:cNvPr>
          <p:cNvSpPr>
            <a:spLocks noGrp="1"/>
          </p:cNvSpPr>
          <p:nvPr>
            <p:ph type="dt" sz="half" idx="10"/>
          </p:nvPr>
        </p:nvSpPr>
        <p:spPr/>
        <p:txBody>
          <a:bodyPr/>
          <a:lstStyle/>
          <a:p>
            <a:fld id="{9B2000CC-3872-45D8-B504-CA9ABF011A0A}"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7DA6304F-3211-4B11-B24D-60ED5681BE1C}"/>
              </a:ext>
            </a:extLst>
          </p:cNvPr>
          <p:cNvSpPr>
            <a:spLocks noGrp="1"/>
          </p:cNvSpPr>
          <p:nvPr>
            <p:ph type="ftr" sz="quarter" idx="11"/>
          </p:nvPr>
        </p:nvSpPr>
        <p:spPr/>
        <p:txBody>
          <a:bodyPr/>
          <a:lstStyle/>
          <a:p>
            <a:r>
              <a:rPr lang="nl-NL" dirty="0"/>
              <a:t> </a:t>
            </a:r>
          </a:p>
        </p:txBody>
      </p:sp>
      <p:sp>
        <p:nvSpPr>
          <p:cNvPr id="6" name="Tijdelijke aanduiding voor dianummer 5">
            <a:extLst>
              <a:ext uri="{FF2B5EF4-FFF2-40B4-BE49-F238E27FC236}">
                <a16:creationId xmlns:a16="http://schemas.microsoft.com/office/drawing/2014/main" id="{0C82FC41-6C11-44C5-82E4-0012E27326BF}"/>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02982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95D6B-B6A7-4458-8697-19DFA764986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3AF605-F9F2-4709-96E2-75E80C6ED74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75672C-BA67-470F-96C9-D883272155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7EDC23-0976-4273-A507-7C285E84425B}"/>
              </a:ext>
            </a:extLst>
          </p:cNvPr>
          <p:cNvSpPr>
            <a:spLocks noGrp="1"/>
          </p:cNvSpPr>
          <p:nvPr>
            <p:ph type="dt" sz="half" idx="10"/>
          </p:nvPr>
        </p:nvSpPr>
        <p:spPr/>
        <p:txBody>
          <a:bodyPr/>
          <a:lstStyle/>
          <a:p>
            <a:fld id="{E225F76F-CA0A-4914-8828-8E61BFB0196C}"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048E15CF-9320-4D42-A221-31D7E571AE6F}"/>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EF060648-B935-4C3B-AAA8-4BCFEF5504E4}"/>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26890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4DB83-98AF-45B2-98F3-DC2F22637CC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E672238-334C-4096-AEE8-135591DEB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02651D7-D5A6-43F2-B422-9219127B99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690C4B-5A15-43AA-939D-AD6C91AD3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DE612D8-B140-4F5E-85B7-9D44A2B1B1C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57BEDD-50F3-46BF-B917-4BAF7CD72809}"/>
              </a:ext>
            </a:extLst>
          </p:cNvPr>
          <p:cNvSpPr>
            <a:spLocks noGrp="1"/>
          </p:cNvSpPr>
          <p:nvPr>
            <p:ph type="dt" sz="half" idx="10"/>
          </p:nvPr>
        </p:nvSpPr>
        <p:spPr/>
        <p:txBody>
          <a:bodyPr/>
          <a:lstStyle/>
          <a:p>
            <a:fld id="{E13DD047-A8EF-47A3-BC9A-7C3A1AD6D5F6}" type="datetime1">
              <a:rPr lang="nl-NL" smtClean="0"/>
              <a:t>15-7-2020</a:t>
            </a:fld>
            <a:endParaRPr lang="nl-NL" dirty="0"/>
          </a:p>
        </p:txBody>
      </p:sp>
      <p:sp>
        <p:nvSpPr>
          <p:cNvPr id="8" name="Tijdelijke aanduiding voor voettekst 7">
            <a:extLst>
              <a:ext uri="{FF2B5EF4-FFF2-40B4-BE49-F238E27FC236}">
                <a16:creationId xmlns:a16="http://schemas.microsoft.com/office/drawing/2014/main" id="{69C99928-28ED-4523-8F55-0E5BC2DAE9E0}"/>
              </a:ext>
            </a:extLst>
          </p:cNvPr>
          <p:cNvSpPr>
            <a:spLocks noGrp="1"/>
          </p:cNvSpPr>
          <p:nvPr>
            <p:ph type="ftr" sz="quarter" idx="11"/>
          </p:nvPr>
        </p:nvSpPr>
        <p:spPr/>
        <p:txBody>
          <a:bodyPr/>
          <a:lstStyle/>
          <a:p>
            <a:r>
              <a:rPr lang="nl-NL" dirty="0"/>
              <a:t> </a:t>
            </a:r>
          </a:p>
        </p:txBody>
      </p:sp>
      <p:sp>
        <p:nvSpPr>
          <p:cNvPr id="9" name="Tijdelijke aanduiding voor dianummer 8">
            <a:extLst>
              <a:ext uri="{FF2B5EF4-FFF2-40B4-BE49-F238E27FC236}">
                <a16:creationId xmlns:a16="http://schemas.microsoft.com/office/drawing/2014/main" id="{3780A58C-0ABC-4E03-9865-4E677A5DD41F}"/>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48233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6D483-B28B-4E6D-9BB3-685743B25D5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59D373-E80A-47D3-85EC-1D6279ECAF58}"/>
              </a:ext>
            </a:extLst>
          </p:cNvPr>
          <p:cNvSpPr>
            <a:spLocks noGrp="1"/>
          </p:cNvSpPr>
          <p:nvPr>
            <p:ph type="dt" sz="half" idx="10"/>
          </p:nvPr>
        </p:nvSpPr>
        <p:spPr/>
        <p:txBody>
          <a:bodyPr/>
          <a:lstStyle/>
          <a:p>
            <a:fld id="{B6338A21-32D0-4B79-B8E5-5FA65F16E1B4}" type="datetime1">
              <a:rPr lang="nl-NL" smtClean="0"/>
              <a:t>15-7-2020</a:t>
            </a:fld>
            <a:endParaRPr lang="nl-NL" dirty="0"/>
          </a:p>
        </p:txBody>
      </p:sp>
      <p:sp>
        <p:nvSpPr>
          <p:cNvPr id="4" name="Tijdelijke aanduiding voor voettekst 3">
            <a:extLst>
              <a:ext uri="{FF2B5EF4-FFF2-40B4-BE49-F238E27FC236}">
                <a16:creationId xmlns:a16="http://schemas.microsoft.com/office/drawing/2014/main" id="{5A83174F-1317-4CDF-AC52-D448DDE21188}"/>
              </a:ext>
            </a:extLst>
          </p:cNvPr>
          <p:cNvSpPr>
            <a:spLocks noGrp="1"/>
          </p:cNvSpPr>
          <p:nvPr>
            <p:ph type="ftr" sz="quarter" idx="11"/>
          </p:nvPr>
        </p:nvSpPr>
        <p:spPr/>
        <p:txBody>
          <a:bodyPr/>
          <a:lstStyle/>
          <a:p>
            <a:r>
              <a:rPr lang="nl-NL" dirty="0"/>
              <a:t> </a:t>
            </a:r>
          </a:p>
        </p:txBody>
      </p:sp>
      <p:sp>
        <p:nvSpPr>
          <p:cNvPr id="5" name="Tijdelijke aanduiding voor dianummer 4">
            <a:extLst>
              <a:ext uri="{FF2B5EF4-FFF2-40B4-BE49-F238E27FC236}">
                <a16:creationId xmlns:a16="http://schemas.microsoft.com/office/drawing/2014/main" id="{A224605D-6887-4182-A633-4DC04FAD1D23}"/>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15019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AC47318-B58C-41B2-90C5-1696A0EA20F6}"/>
              </a:ext>
            </a:extLst>
          </p:cNvPr>
          <p:cNvSpPr>
            <a:spLocks noGrp="1"/>
          </p:cNvSpPr>
          <p:nvPr>
            <p:ph type="dt" sz="half" idx="10"/>
          </p:nvPr>
        </p:nvSpPr>
        <p:spPr/>
        <p:txBody>
          <a:bodyPr/>
          <a:lstStyle/>
          <a:p>
            <a:fld id="{8143455E-2156-4666-80BA-7DB2E415C25A}" type="datetime1">
              <a:rPr lang="nl-NL" smtClean="0"/>
              <a:t>15-7-2020</a:t>
            </a:fld>
            <a:endParaRPr lang="nl-NL" dirty="0"/>
          </a:p>
        </p:txBody>
      </p:sp>
      <p:sp>
        <p:nvSpPr>
          <p:cNvPr id="3" name="Tijdelijke aanduiding voor voettekst 2">
            <a:extLst>
              <a:ext uri="{FF2B5EF4-FFF2-40B4-BE49-F238E27FC236}">
                <a16:creationId xmlns:a16="http://schemas.microsoft.com/office/drawing/2014/main" id="{A494D748-1D55-4B7F-BA2B-8DCFAB90952A}"/>
              </a:ext>
            </a:extLst>
          </p:cNvPr>
          <p:cNvSpPr>
            <a:spLocks noGrp="1"/>
          </p:cNvSpPr>
          <p:nvPr>
            <p:ph type="ftr" sz="quarter" idx="11"/>
          </p:nvPr>
        </p:nvSpPr>
        <p:spPr/>
        <p:txBody>
          <a:bodyPr/>
          <a:lstStyle/>
          <a:p>
            <a:r>
              <a:rPr lang="nl-NL" dirty="0"/>
              <a:t> </a:t>
            </a:r>
          </a:p>
        </p:txBody>
      </p:sp>
      <p:sp>
        <p:nvSpPr>
          <p:cNvPr id="4" name="Tijdelijke aanduiding voor dianummer 3">
            <a:extLst>
              <a:ext uri="{FF2B5EF4-FFF2-40B4-BE49-F238E27FC236}">
                <a16:creationId xmlns:a16="http://schemas.microsoft.com/office/drawing/2014/main" id="{093FBAE1-A262-41A5-8C54-1F8B588D6676}"/>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241054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EF53A-43E9-4187-AD18-4B99EA3DFF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C62D63D-454D-4E23-B2E1-2FD6F67C8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9C9224-C920-474A-8F86-74E61409B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072ED6-BAF4-4CE8-9D24-3B55138DA37B}"/>
              </a:ext>
            </a:extLst>
          </p:cNvPr>
          <p:cNvSpPr>
            <a:spLocks noGrp="1"/>
          </p:cNvSpPr>
          <p:nvPr>
            <p:ph type="dt" sz="half" idx="10"/>
          </p:nvPr>
        </p:nvSpPr>
        <p:spPr/>
        <p:txBody>
          <a:bodyPr/>
          <a:lstStyle/>
          <a:p>
            <a:fld id="{CA34CACB-1ABC-415C-A25B-DB245849CF30}"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3776F5CB-4F09-4A8F-B671-2186308D51AC}"/>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47C70829-EBC0-4823-886A-6F489505917E}"/>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306826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B1E0D-71B0-4C43-AD24-2BF47CBD67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A632A8-7DD0-43FE-BCE8-06618CDB0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D343EDB6-1E17-45DD-919E-C0B6CB794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F01465-2F98-4460-BD61-3A9B0797ABEE}"/>
              </a:ext>
            </a:extLst>
          </p:cNvPr>
          <p:cNvSpPr>
            <a:spLocks noGrp="1"/>
          </p:cNvSpPr>
          <p:nvPr>
            <p:ph type="dt" sz="half" idx="10"/>
          </p:nvPr>
        </p:nvSpPr>
        <p:spPr/>
        <p:txBody>
          <a:bodyPr/>
          <a:lstStyle/>
          <a:p>
            <a:fld id="{E61B81CA-FD89-44CC-88FA-A8AD281D6F53}" type="datetime1">
              <a:rPr lang="nl-NL" smtClean="0"/>
              <a:t>15-7-2020</a:t>
            </a:fld>
            <a:endParaRPr lang="nl-NL" dirty="0"/>
          </a:p>
        </p:txBody>
      </p:sp>
      <p:sp>
        <p:nvSpPr>
          <p:cNvPr id="6" name="Tijdelijke aanduiding voor voettekst 5">
            <a:extLst>
              <a:ext uri="{FF2B5EF4-FFF2-40B4-BE49-F238E27FC236}">
                <a16:creationId xmlns:a16="http://schemas.microsoft.com/office/drawing/2014/main" id="{E89B60CC-3729-4CE1-A9AE-7D88330DAD51}"/>
              </a:ext>
            </a:extLst>
          </p:cNvPr>
          <p:cNvSpPr>
            <a:spLocks noGrp="1"/>
          </p:cNvSpPr>
          <p:nvPr>
            <p:ph type="ftr" sz="quarter" idx="11"/>
          </p:nvPr>
        </p:nvSpPr>
        <p:spPr/>
        <p:txBody>
          <a:bodyPr/>
          <a:lstStyle/>
          <a:p>
            <a:r>
              <a:rPr lang="nl-NL" dirty="0"/>
              <a:t> </a:t>
            </a:r>
          </a:p>
        </p:txBody>
      </p:sp>
      <p:sp>
        <p:nvSpPr>
          <p:cNvPr id="7" name="Tijdelijke aanduiding voor dianummer 6">
            <a:extLst>
              <a:ext uri="{FF2B5EF4-FFF2-40B4-BE49-F238E27FC236}">
                <a16:creationId xmlns:a16="http://schemas.microsoft.com/office/drawing/2014/main" id="{45434220-CA7D-4EEE-A6A1-A9F8148E2848}"/>
              </a:ext>
            </a:extLst>
          </p:cNvPr>
          <p:cNvSpPr>
            <a:spLocks noGrp="1"/>
          </p:cNvSpPr>
          <p:nvPr>
            <p:ph type="sldNum" sz="quarter" idx="12"/>
          </p:nvPr>
        </p:nvSpPr>
        <p:spPr/>
        <p:txBody>
          <a:bodyPr/>
          <a:lstStyle/>
          <a:p>
            <a:fld id="{993A4BE7-94F8-43D0-A956-A40AC5AB901E}" type="slidenum">
              <a:rPr lang="nl-NL" smtClean="0"/>
              <a:t>‹nr.›</a:t>
            </a:fld>
            <a:endParaRPr lang="nl-NL" dirty="0"/>
          </a:p>
        </p:txBody>
      </p:sp>
    </p:spTree>
    <p:extLst>
      <p:ext uri="{BB962C8B-B14F-4D97-AF65-F5344CB8AC3E}">
        <p14:creationId xmlns:p14="http://schemas.microsoft.com/office/powerpoint/2010/main" val="154673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29D0F46-93E3-4CB6-B92B-FB77B252AE04}"/>
              </a:ext>
            </a:extLst>
          </p:cNvPr>
          <p:cNvPicPr>
            <a:picLocks noChangeAspect="1"/>
          </p:cNvPicPr>
          <p:nvPr userDrawn="1"/>
        </p:nvPicPr>
        <p:blipFill>
          <a:blip r:embed="rId17"/>
          <a:stretch>
            <a:fillRect/>
          </a:stretch>
        </p:blipFill>
        <p:spPr>
          <a:xfrm>
            <a:off x="9296400" y="2667909"/>
            <a:ext cx="2743200" cy="4190091"/>
          </a:xfrm>
          <a:prstGeom prst="rect">
            <a:avLst/>
          </a:prstGeom>
        </p:spPr>
      </p:pic>
      <p:pic>
        <p:nvPicPr>
          <p:cNvPr id="7" name="Afbeelding 6">
            <a:extLst>
              <a:ext uri="{FF2B5EF4-FFF2-40B4-BE49-F238E27FC236}">
                <a16:creationId xmlns:a16="http://schemas.microsoft.com/office/drawing/2014/main" id="{0E8DD7CC-999F-4925-ABD4-6FC92AF2342C}"/>
              </a:ext>
            </a:extLst>
          </p:cNvPr>
          <p:cNvPicPr>
            <a:picLocks noChangeAspect="1"/>
          </p:cNvPicPr>
          <p:nvPr userDrawn="1"/>
        </p:nvPicPr>
        <p:blipFill>
          <a:blip r:embed="rId18"/>
          <a:stretch>
            <a:fillRect/>
          </a:stretch>
        </p:blipFill>
        <p:spPr>
          <a:xfrm>
            <a:off x="0" y="6359627"/>
            <a:ext cx="12192000" cy="409575"/>
          </a:xfrm>
          <a:prstGeom prst="rect">
            <a:avLst/>
          </a:prstGeom>
        </p:spPr>
      </p:pic>
      <p:sp>
        <p:nvSpPr>
          <p:cNvPr id="2" name="Tijdelijke aanduiding voor titel 1">
            <a:extLst>
              <a:ext uri="{FF2B5EF4-FFF2-40B4-BE49-F238E27FC236}">
                <a16:creationId xmlns:a16="http://schemas.microsoft.com/office/drawing/2014/main" id="{649D7DB4-E68C-49A3-8A6D-B7A5A96E825E}"/>
              </a:ext>
            </a:extLst>
          </p:cNvPr>
          <p:cNvSpPr>
            <a:spLocks noGrp="1"/>
          </p:cNvSpPr>
          <p:nvPr>
            <p:ph type="title"/>
          </p:nvPr>
        </p:nvSpPr>
        <p:spPr>
          <a:xfrm>
            <a:off x="838200" y="365125"/>
            <a:ext cx="10515600" cy="650875"/>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16C65C7-CA71-4C81-B3E9-6798BCA33AD2}"/>
              </a:ext>
            </a:extLst>
          </p:cNvPr>
          <p:cNvSpPr>
            <a:spLocks noGrp="1"/>
          </p:cNvSpPr>
          <p:nvPr>
            <p:ph type="body" idx="1"/>
          </p:nvPr>
        </p:nvSpPr>
        <p:spPr>
          <a:xfrm>
            <a:off x="838200" y="1145309"/>
            <a:ext cx="10515600" cy="503165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188EB46D-A75D-4E54-A1C5-3E49AFC68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A1EE2-39FC-4DA8-991A-E14962A9DD32}" type="datetime1">
              <a:rPr lang="nl-NL" smtClean="0"/>
              <a:t>15-7-2020</a:t>
            </a:fld>
            <a:endParaRPr lang="nl-NL" dirty="0"/>
          </a:p>
        </p:txBody>
      </p:sp>
      <p:sp>
        <p:nvSpPr>
          <p:cNvPr id="5" name="Tijdelijke aanduiding voor voettekst 4">
            <a:extLst>
              <a:ext uri="{FF2B5EF4-FFF2-40B4-BE49-F238E27FC236}">
                <a16:creationId xmlns:a16="http://schemas.microsoft.com/office/drawing/2014/main" id="{D4646E49-C9D1-4531-8A94-58CBEC1CA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00000"/>
              </a:lnSpc>
              <a:defRPr sz="1200" b="1">
                <a:solidFill>
                  <a:schemeClr val="tx1">
                    <a:tint val="75000"/>
                  </a:schemeClr>
                </a:solidFill>
              </a:defRPr>
            </a:lvl1pPr>
          </a:lstStyle>
          <a:p>
            <a:endParaRPr lang="nl-NL" dirty="0"/>
          </a:p>
          <a:p>
            <a:endParaRPr lang="nl-NL" dirty="0"/>
          </a:p>
        </p:txBody>
      </p:sp>
      <p:sp>
        <p:nvSpPr>
          <p:cNvPr id="6" name="Tijdelijke aanduiding voor dianummer 5">
            <a:extLst>
              <a:ext uri="{FF2B5EF4-FFF2-40B4-BE49-F238E27FC236}">
                <a16:creationId xmlns:a16="http://schemas.microsoft.com/office/drawing/2014/main" id="{84EFBBF4-1EBD-4BBD-B18E-33FDBA179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lumMod val="65000"/>
                    <a:lumOff val="35000"/>
                  </a:schemeClr>
                </a:solidFill>
              </a:defRPr>
            </a:lvl1pPr>
          </a:lstStyle>
          <a:p>
            <a:fld id="{993A4BE7-94F8-43D0-A956-A40AC5AB901E}" type="slidenum">
              <a:rPr lang="nl-NL" smtClean="0"/>
              <a:pPr/>
              <a:t>‹nr.›</a:t>
            </a:fld>
            <a:endParaRPr lang="nl-NL" dirty="0"/>
          </a:p>
        </p:txBody>
      </p:sp>
      <p:pic>
        <p:nvPicPr>
          <p:cNvPr id="10" name="Afbeelding 9">
            <a:extLst>
              <a:ext uri="{FF2B5EF4-FFF2-40B4-BE49-F238E27FC236}">
                <a16:creationId xmlns:a16="http://schemas.microsoft.com/office/drawing/2014/main" id="{DFD189F4-F013-40D9-A16F-D8B5418BF836}"/>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8868" t="20949" r="10740" b="21424"/>
          <a:stretch/>
        </p:blipFill>
        <p:spPr>
          <a:xfrm>
            <a:off x="4603172" y="6128789"/>
            <a:ext cx="2545774" cy="728171"/>
          </a:xfrm>
          <a:prstGeom prst="rect">
            <a:avLst/>
          </a:prstGeom>
        </p:spPr>
      </p:pic>
    </p:spTree>
    <p:extLst>
      <p:ext uri="{BB962C8B-B14F-4D97-AF65-F5344CB8AC3E}">
        <p14:creationId xmlns:p14="http://schemas.microsoft.com/office/powerpoint/2010/main" val="314551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3200"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time_continue=4&amp;v=x7T1fpkju14&amp;feature=emb_logo"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xiKoZK0Rq4"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669D1-6C3D-4ECF-87A4-34AFC51E374E}"/>
              </a:ext>
            </a:extLst>
          </p:cNvPr>
          <p:cNvSpPr>
            <a:spLocks noGrp="1"/>
          </p:cNvSpPr>
          <p:nvPr>
            <p:ph type="ctrTitle"/>
          </p:nvPr>
        </p:nvSpPr>
        <p:spPr>
          <a:xfrm>
            <a:off x="1524000" y="2453947"/>
            <a:ext cx="9144000" cy="1950105"/>
          </a:xfrm>
        </p:spPr>
        <p:txBody>
          <a:bodyPr>
            <a:normAutofit fontScale="90000"/>
          </a:bodyPr>
          <a:lstStyle/>
          <a:p>
            <a:r>
              <a:rPr lang="nl-NL"/>
              <a:t>Milieuprestatie</a:t>
            </a:r>
            <a:br>
              <a:rPr lang="nl-NL" dirty="0"/>
            </a:br>
            <a:r>
              <a:rPr lang="nl-NL" sz="3100" dirty="0"/>
              <a:t>meetmethode om de milieueffecten van</a:t>
            </a:r>
            <a:br>
              <a:rPr lang="nl-NL" sz="3100" dirty="0"/>
            </a:br>
            <a:r>
              <a:rPr lang="nl-NL" sz="3100" dirty="0"/>
              <a:t>duurzaamheid en circulariteit te bepalen </a:t>
            </a:r>
            <a:br>
              <a:rPr lang="nl-NL" sz="3100" dirty="0"/>
            </a:br>
            <a:endParaRPr lang="nl-NL" sz="3100" dirty="0"/>
          </a:p>
        </p:txBody>
      </p:sp>
      <p:sp>
        <p:nvSpPr>
          <p:cNvPr id="5" name="Ondertitel 4">
            <a:extLst>
              <a:ext uri="{FF2B5EF4-FFF2-40B4-BE49-F238E27FC236}">
                <a16:creationId xmlns:a16="http://schemas.microsoft.com/office/drawing/2014/main" id="{9A676643-E7A2-43AD-B54B-1654F91A7980}"/>
              </a:ext>
            </a:extLst>
          </p:cNvPr>
          <p:cNvSpPr>
            <a:spLocks noGrp="1"/>
          </p:cNvSpPr>
          <p:nvPr>
            <p:ph type="subTitle" idx="1"/>
          </p:nvPr>
        </p:nvSpPr>
        <p:spPr>
          <a:xfrm>
            <a:off x="1524000" y="4612340"/>
            <a:ext cx="9144000" cy="645459"/>
          </a:xfrm>
        </p:spPr>
        <p:txBody>
          <a:bodyPr>
            <a:normAutofit/>
          </a:bodyPr>
          <a:lstStyle/>
          <a:p>
            <a:r>
              <a:rPr lang="nl-NL" sz="3200" b="1" dirty="0" err="1">
                <a:solidFill>
                  <a:schemeClr val="accent6">
                    <a:lumMod val="50000"/>
                  </a:schemeClr>
                </a:solidFill>
              </a:rPr>
              <a:t>Adaptiviteit</a:t>
            </a:r>
            <a:endParaRPr lang="nl-NL" sz="3200" b="1" dirty="0">
              <a:solidFill>
                <a:schemeClr val="accent6">
                  <a:lumMod val="50000"/>
                </a:schemeClr>
              </a:solidFill>
            </a:endParaRPr>
          </a:p>
        </p:txBody>
      </p:sp>
    </p:spTree>
    <p:extLst>
      <p:ext uri="{BB962C8B-B14F-4D97-AF65-F5344CB8AC3E}">
        <p14:creationId xmlns:p14="http://schemas.microsoft.com/office/powerpoint/2010/main" val="3074009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30AB1-E777-4DF8-A452-EF5019A10C37}"/>
              </a:ext>
            </a:extLst>
          </p:cNvPr>
          <p:cNvSpPr>
            <a:spLocks noGrp="1"/>
          </p:cNvSpPr>
          <p:nvPr>
            <p:ph type="title"/>
          </p:nvPr>
        </p:nvSpPr>
        <p:spPr>
          <a:xfrm>
            <a:off x="937054" y="628411"/>
            <a:ext cx="10515600" cy="789420"/>
          </a:xfrm>
        </p:spPr>
        <p:txBody>
          <a:bodyPr/>
          <a:lstStyle/>
          <a:p>
            <a:r>
              <a:rPr lang="nl-NL" dirty="0"/>
              <a:t>Protocol </a:t>
            </a:r>
            <a:r>
              <a:rPr lang="nl-NL" dirty="0" err="1"/>
              <a:t>Reversible</a:t>
            </a:r>
            <a:r>
              <a:rPr lang="nl-NL" dirty="0"/>
              <a:t> Buildings</a:t>
            </a:r>
          </a:p>
        </p:txBody>
      </p:sp>
      <p:sp>
        <p:nvSpPr>
          <p:cNvPr id="3" name="Tijdelijke aanduiding voor inhoud 2">
            <a:extLst>
              <a:ext uri="{FF2B5EF4-FFF2-40B4-BE49-F238E27FC236}">
                <a16:creationId xmlns:a16="http://schemas.microsoft.com/office/drawing/2014/main" id="{5B1F751A-F1AD-4A25-A05A-5382A6620DE4}"/>
              </a:ext>
            </a:extLst>
          </p:cNvPr>
          <p:cNvSpPr>
            <a:spLocks noGrp="1"/>
          </p:cNvSpPr>
          <p:nvPr>
            <p:ph idx="1"/>
          </p:nvPr>
        </p:nvSpPr>
        <p:spPr>
          <a:xfrm>
            <a:off x="838200" y="1311564"/>
            <a:ext cx="4796481" cy="4865399"/>
          </a:xfrm>
        </p:spPr>
        <p:txBody>
          <a:bodyPr/>
          <a:lstStyle/>
          <a:p>
            <a:endParaRPr lang="nl-NL" dirty="0"/>
          </a:p>
          <a:p>
            <a:r>
              <a:rPr lang="nl-NL" dirty="0"/>
              <a:t>Aanpasbaarheid van de ruimte</a:t>
            </a:r>
          </a:p>
          <a:p>
            <a:r>
              <a:rPr lang="nl-NL" dirty="0"/>
              <a:t>Aanpasbaarheid van de structuur</a:t>
            </a:r>
          </a:p>
          <a:p>
            <a:r>
              <a:rPr lang="nl-NL" dirty="0"/>
              <a:t>Scheiden van elementen en materialen</a:t>
            </a:r>
          </a:p>
        </p:txBody>
      </p:sp>
      <p:sp>
        <p:nvSpPr>
          <p:cNvPr id="4" name="Tijdelijke aanduiding voor dianummer 3">
            <a:extLst>
              <a:ext uri="{FF2B5EF4-FFF2-40B4-BE49-F238E27FC236}">
                <a16:creationId xmlns:a16="http://schemas.microsoft.com/office/drawing/2014/main" id="{85F260B7-292F-48AB-8E78-51C2CC9F91F8}"/>
              </a:ext>
            </a:extLst>
          </p:cNvPr>
          <p:cNvSpPr>
            <a:spLocks noGrp="1"/>
          </p:cNvSpPr>
          <p:nvPr>
            <p:ph type="sldNum" sz="quarter" idx="12"/>
          </p:nvPr>
        </p:nvSpPr>
        <p:spPr/>
        <p:txBody>
          <a:bodyPr/>
          <a:lstStyle/>
          <a:p>
            <a:fld id="{993A4BE7-94F8-43D0-A956-A40AC5AB901E}" type="slidenum">
              <a:rPr lang="nl-NL" smtClean="0"/>
              <a:t>10</a:t>
            </a:fld>
            <a:endParaRPr lang="nl-NL" dirty="0"/>
          </a:p>
        </p:txBody>
      </p:sp>
      <p:pic>
        <p:nvPicPr>
          <p:cNvPr id="5" name="Afbeelding 4">
            <a:extLst>
              <a:ext uri="{FF2B5EF4-FFF2-40B4-BE49-F238E27FC236}">
                <a16:creationId xmlns:a16="http://schemas.microsoft.com/office/drawing/2014/main" id="{667A610F-C784-49BD-867C-673C877B4915}"/>
              </a:ext>
            </a:extLst>
          </p:cNvPr>
          <p:cNvPicPr>
            <a:picLocks noChangeAspect="1"/>
          </p:cNvPicPr>
          <p:nvPr/>
        </p:nvPicPr>
        <p:blipFill>
          <a:blip r:embed="rId3"/>
          <a:stretch>
            <a:fillRect/>
          </a:stretch>
        </p:blipFill>
        <p:spPr>
          <a:xfrm>
            <a:off x="5318621" y="1591777"/>
            <a:ext cx="6482081" cy="4024191"/>
          </a:xfrm>
          <a:prstGeom prst="rect">
            <a:avLst/>
          </a:prstGeom>
          <a:ln>
            <a:solidFill>
              <a:schemeClr val="tx1"/>
            </a:solidFill>
          </a:ln>
        </p:spPr>
      </p:pic>
      <p:sp>
        <p:nvSpPr>
          <p:cNvPr id="6" name="Tekstvak 5">
            <a:extLst>
              <a:ext uri="{FF2B5EF4-FFF2-40B4-BE49-F238E27FC236}">
                <a16:creationId xmlns:a16="http://schemas.microsoft.com/office/drawing/2014/main" id="{019D56A1-7B2A-4553-9C10-F8210DA0BE6F}"/>
              </a:ext>
            </a:extLst>
          </p:cNvPr>
          <p:cNvSpPr txBox="1"/>
          <p:nvPr/>
        </p:nvSpPr>
        <p:spPr>
          <a:xfrm>
            <a:off x="7471887" y="5565594"/>
            <a:ext cx="4114801" cy="276999"/>
          </a:xfrm>
          <a:prstGeom prst="rect">
            <a:avLst/>
          </a:prstGeom>
          <a:noFill/>
        </p:spPr>
        <p:txBody>
          <a:bodyPr wrap="square" rtlCol="0">
            <a:spAutoFit/>
          </a:bodyPr>
          <a:lstStyle/>
          <a:p>
            <a:r>
              <a:rPr lang="nl-NL" sz="1200" dirty="0"/>
              <a:t>Bron: </a:t>
            </a:r>
            <a:r>
              <a:rPr lang="nl-NL" sz="1200" dirty="0" err="1"/>
              <a:t>Reversible</a:t>
            </a:r>
            <a:r>
              <a:rPr lang="nl-NL" sz="1200" dirty="0"/>
              <a:t> Building Design, dr. Elma </a:t>
            </a:r>
            <a:r>
              <a:rPr lang="nl-NL" sz="1200" dirty="0" err="1"/>
              <a:t>Durmisevic</a:t>
            </a:r>
            <a:r>
              <a:rPr lang="nl-NL" sz="1200" dirty="0"/>
              <a:t>, </a:t>
            </a:r>
            <a:r>
              <a:rPr lang="nl-NL" sz="1200" dirty="0" err="1"/>
              <a:t>UTwente</a:t>
            </a:r>
            <a:endParaRPr lang="nl-NL" sz="1200" dirty="0"/>
          </a:p>
        </p:txBody>
      </p:sp>
    </p:spTree>
    <p:extLst>
      <p:ext uri="{BB962C8B-B14F-4D97-AF65-F5344CB8AC3E}">
        <p14:creationId xmlns:p14="http://schemas.microsoft.com/office/powerpoint/2010/main" val="157851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918D4-39D2-4F2F-97A1-45A8A5C88BA9}"/>
              </a:ext>
            </a:extLst>
          </p:cNvPr>
          <p:cNvSpPr>
            <a:spLocks noGrp="1"/>
          </p:cNvSpPr>
          <p:nvPr>
            <p:ph type="title"/>
          </p:nvPr>
        </p:nvSpPr>
        <p:spPr/>
        <p:txBody>
          <a:bodyPr/>
          <a:lstStyle/>
          <a:p>
            <a:r>
              <a:rPr lang="nl-NL" dirty="0"/>
              <a:t>Demontabele Kanaalplaatvloer</a:t>
            </a:r>
          </a:p>
        </p:txBody>
      </p:sp>
      <p:sp>
        <p:nvSpPr>
          <p:cNvPr id="4" name="Tijdelijke aanduiding voor dianummer 3">
            <a:extLst>
              <a:ext uri="{FF2B5EF4-FFF2-40B4-BE49-F238E27FC236}">
                <a16:creationId xmlns:a16="http://schemas.microsoft.com/office/drawing/2014/main" id="{9EACD5C3-F67C-4477-83BD-5520FD484AA0}"/>
              </a:ext>
            </a:extLst>
          </p:cNvPr>
          <p:cNvSpPr>
            <a:spLocks noGrp="1"/>
          </p:cNvSpPr>
          <p:nvPr>
            <p:ph type="sldNum" sz="quarter" idx="12"/>
          </p:nvPr>
        </p:nvSpPr>
        <p:spPr/>
        <p:txBody>
          <a:bodyPr/>
          <a:lstStyle/>
          <a:p>
            <a:fld id="{993A4BE7-94F8-43D0-A956-A40AC5AB901E}" type="slidenum">
              <a:rPr lang="nl-NL" smtClean="0"/>
              <a:t>11</a:t>
            </a:fld>
            <a:endParaRPr lang="nl-NL" dirty="0"/>
          </a:p>
        </p:txBody>
      </p:sp>
      <p:pic>
        <p:nvPicPr>
          <p:cNvPr id="8" name="Afbeelding 7">
            <a:extLst>
              <a:ext uri="{FF2B5EF4-FFF2-40B4-BE49-F238E27FC236}">
                <a16:creationId xmlns:a16="http://schemas.microsoft.com/office/drawing/2014/main" id="{86C9A418-2B32-4B55-9B9D-C33C72FB0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325" y="1696331"/>
            <a:ext cx="6177349" cy="4118233"/>
          </a:xfrm>
          <a:prstGeom prst="rect">
            <a:avLst/>
          </a:prstGeom>
        </p:spPr>
      </p:pic>
    </p:spTree>
    <p:extLst>
      <p:ext uri="{BB962C8B-B14F-4D97-AF65-F5344CB8AC3E}">
        <p14:creationId xmlns:p14="http://schemas.microsoft.com/office/powerpoint/2010/main" val="420919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ADE340-8110-4DB2-BCD0-1DDB70678903}"/>
              </a:ext>
            </a:extLst>
          </p:cNvPr>
          <p:cNvPicPr>
            <a:picLocks noChangeAspect="1"/>
          </p:cNvPicPr>
          <p:nvPr/>
        </p:nvPicPr>
        <p:blipFill>
          <a:blip r:embed="rId3"/>
          <a:stretch>
            <a:fillRect/>
          </a:stretch>
        </p:blipFill>
        <p:spPr>
          <a:xfrm>
            <a:off x="1847817" y="331693"/>
            <a:ext cx="9186767" cy="5847765"/>
          </a:xfrm>
          <a:prstGeom prst="rect">
            <a:avLst/>
          </a:prstGeom>
        </p:spPr>
      </p:pic>
      <p:sp>
        <p:nvSpPr>
          <p:cNvPr id="2" name="Titel 1">
            <a:extLst>
              <a:ext uri="{FF2B5EF4-FFF2-40B4-BE49-F238E27FC236}">
                <a16:creationId xmlns:a16="http://schemas.microsoft.com/office/drawing/2014/main" id="{A2032519-E370-44B1-946C-71EFD3FD8F01}"/>
              </a:ext>
            </a:extLst>
          </p:cNvPr>
          <p:cNvSpPr>
            <a:spLocks noGrp="1"/>
          </p:cNvSpPr>
          <p:nvPr>
            <p:ph type="title"/>
          </p:nvPr>
        </p:nvSpPr>
        <p:spPr/>
        <p:txBody>
          <a:bodyPr/>
          <a:lstStyle/>
          <a:p>
            <a:r>
              <a:rPr lang="nl-NL" dirty="0"/>
              <a:t>Active </a:t>
            </a:r>
            <a:r>
              <a:rPr lang="nl-NL" dirty="0" err="1"/>
              <a:t>ReUse</a:t>
            </a:r>
            <a:r>
              <a:rPr lang="nl-NL" dirty="0"/>
              <a:t> Huse</a:t>
            </a:r>
          </a:p>
        </p:txBody>
      </p:sp>
      <p:sp>
        <p:nvSpPr>
          <p:cNvPr id="4" name="Tijdelijke aanduiding voor dianummer 3">
            <a:extLst>
              <a:ext uri="{FF2B5EF4-FFF2-40B4-BE49-F238E27FC236}">
                <a16:creationId xmlns:a16="http://schemas.microsoft.com/office/drawing/2014/main" id="{6C82BAF1-9675-4A0A-AD2B-FDEE23FA24C6}"/>
              </a:ext>
            </a:extLst>
          </p:cNvPr>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12</a:t>
            </a:fld>
            <a:endParaRPr lang="en-GB" dirty="0"/>
          </a:p>
        </p:txBody>
      </p:sp>
      <p:sp>
        <p:nvSpPr>
          <p:cNvPr id="6" name="Tekstvak 5">
            <a:extLst>
              <a:ext uri="{FF2B5EF4-FFF2-40B4-BE49-F238E27FC236}">
                <a16:creationId xmlns:a16="http://schemas.microsoft.com/office/drawing/2014/main" id="{28CD637D-906C-4821-9A88-098E133EEF02}"/>
              </a:ext>
            </a:extLst>
          </p:cNvPr>
          <p:cNvSpPr txBox="1"/>
          <p:nvPr/>
        </p:nvSpPr>
        <p:spPr>
          <a:xfrm>
            <a:off x="7970109" y="6040958"/>
            <a:ext cx="4074092" cy="276999"/>
          </a:xfrm>
          <a:prstGeom prst="rect">
            <a:avLst/>
          </a:prstGeom>
          <a:noFill/>
        </p:spPr>
        <p:txBody>
          <a:bodyPr wrap="square" rtlCol="0">
            <a:spAutoFit/>
          </a:bodyPr>
          <a:lstStyle/>
          <a:p>
            <a:r>
              <a:rPr lang="nl-NL" sz="1200" dirty="0"/>
              <a:t>Bron: TU Delft, Pieken in de Delta, REAP+ </a:t>
            </a:r>
          </a:p>
        </p:txBody>
      </p:sp>
    </p:spTree>
    <p:extLst>
      <p:ext uri="{BB962C8B-B14F-4D97-AF65-F5344CB8AC3E}">
        <p14:creationId xmlns:p14="http://schemas.microsoft.com/office/powerpoint/2010/main" val="414844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E8116-EE77-4DB8-B56A-B0206C792F6B}"/>
              </a:ext>
            </a:extLst>
          </p:cNvPr>
          <p:cNvSpPr>
            <a:spLocks noGrp="1"/>
          </p:cNvSpPr>
          <p:nvPr>
            <p:ph type="title"/>
          </p:nvPr>
        </p:nvSpPr>
        <p:spPr/>
        <p:txBody>
          <a:bodyPr/>
          <a:lstStyle/>
          <a:p>
            <a:r>
              <a:rPr lang="nl-NL" dirty="0"/>
              <a:t>Slim Bouwen</a:t>
            </a:r>
          </a:p>
        </p:txBody>
      </p:sp>
      <p:sp>
        <p:nvSpPr>
          <p:cNvPr id="3" name="Tijdelijke aanduiding voor inhoud 2">
            <a:extLst>
              <a:ext uri="{FF2B5EF4-FFF2-40B4-BE49-F238E27FC236}">
                <a16:creationId xmlns:a16="http://schemas.microsoft.com/office/drawing/2014/main" id="{65C03C53-B9F1-4779-BA1B-9FC7C04E3E51}"/>
              </a:ext>
            </a:extLst>
          </p:cNvPr>
          <p:cNvSpPr>
            <a:spLocks noGrp="1"/>
          </p:cNvSpPr>
          <p:nvPr>
            <p:ph idx="1"/>
          </p:nvPr>
        </p:nvSpPr>
        <p:spPr>
          <a:xfrm>
            <a:off x="837629" y="889557"/>
            <a:ext cx="10515600" cy="5031654"/>
          </a:xfrm>
        </p:spPr>
        <p:txBody>
          <a:bodyPr>
            <a:normAutofit/>
          </a:bodyPr>
          <a:lstStyle/>
          <a:p>
            <a:pPr marL="0" indent="0">
              <a:buNone/>
            </a:pPr>
            <a:endParaRPr lang="nl-NL" sz="2400" dirty="0"/>
          </a:p>
          <a:p>
            <a:pPr marL="0" indent="0">
              <a:buNone/>
            </a:pPr>
            <a:r>
              <a:rPr lang="nl-NL" sz="2400" dirty="0"/>
              <a:t>Slim bouwen ontkoppelt leidingen en installaties van de bouwkundige delen</a:t>
            </a:r>
          </a:p>
        </p:txBody>
      </p:sp>
      <p:sp>
        <p:nvSpPr>
          <p:cNvPr id="4" name="Tijdelijke aanduiding voor dianummer 3">
            <a:extLst>
              <a:ext uri="{FF2B5EF4-FFF2-40B4-BE49-F238E27FC236}">
                <a16:creationId xmlns:a16="http://schemas.microsoft.com/office/drawing/2014/main" id="{6AF18942-8940-4FDF-9FD7-962A7C55FBB6}"/>
              </a:ext>
            </a:extLst>
          </p:cNvPr>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13</a:t>
            </a:fld>
            <a:endParaRPr lang="en-GB" dirty="0"/>
          </a:p>
        </p:txBody>
      </p:sp>
      <p:pic>
        <p:nvPicPr>
          <p:cNvPr id="1026" name="Picture 2">
            <a:extLst>
              <a:ext uri="{FF2B5EF4-FFF2-40B4-BE49-F238E27FC236}">
                <a16:creationId xmlns:a16="http://schemas.microsoft.com/office/drawing/2014/main" id="{9331E202-E466-4E35-B80F-A4DF78496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679" y="1818883"/>
            <a:ext cx="5905500" cy="39433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B7D9DAA-F895-4975-AF63-BA210F9185CE}"/>
              </a:ext>
            </a:extLst>
          </p:cNvPr>
          <p:cNvSpPr txBox="1"/>
          <p:nvPr/>
        </p:nvSpPr>
        <p:spPr>
          <a:xfrm>
            <a:off x="9240224" y="5754636"/>
            <a:ext cx="2113005" cy="276999"/>
          </a:xfrm>
          <a:prstGeom prst="rect">
            <a:avLst/>
          </a:prstGeom>
          <a:noFill/>
        </p:spPr>
        <p:txBody>
          <a:bodyPr wrap="square" rtlCol="0">
            <a:spAutoFit/>
          </a:bodyPr>
          <a:lstStyle/>
          <a:p>
            <a:r>
              <a:rPr lang="nl-NL" sz="1200" dirty="0"/>
              <a:t>Foto: Bouwtotaal, 11sept.2018</a:t>
            </a:r>
          </a:p>
        </p:txBody>
      </p:sp>
    </p:spTree>
    <p:extLst>
      <p:ext uri="{BB962C8B-B14F-4D97-AF65-F5344CB8AC3E}">
        <p14:creationId xmlns:p14="http://schemas.microsoft.com/office/powerpoint/2010/main" val="54729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Demonstratieprojecten IFD-bouwen (2004)</a:t>
            </a:r>
          </a:p>
        </p:txBody>
      </p:sp>
      <p:pic>
        <p:nvPicPr>
          <p:cNvPr id="9218" name="Picture 2" descr="E:\John\WE\Projecten\30167 Lesbrief HBO-MBO - SBK-Pantheon\informatie\- ontwarring van bouwknopen.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623941" y="1003158"/>
            <a:ext cx="5176762" cy="526335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p:cNvSpPr>
            <a:spLocks noGrp="1"/>
          </p:cNvSpPr>
          <p:nvPr>
            <p:ph sz="half" idx="2"/>
          </p:nvPr>
        </p:nvSpPr>
        <p:spPr>
          <a:xfrm>
            <a:off x="838200" y="1253331"/>
            <a:ext cx="5726017" cy="4351338"/>
          </a:xfrm>
        </p:spPr>
        <p:txBody>
          <a:bodyPr/>
          <a:lstStyle/>
          <a:p>
            <a:pPr marL="0" indent="0">
              <a:buNone/>
            </a:pPr>
            <a:r>
              <a:rPr lang="nl-NL" dirty="0"/>
              <a:t>Industrieel, Flexibel en Demontabel</a:t>
            </a:r>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14</a:t>
            </a:fld>
            <a:endParaRPr lang="nl-NL" dirty="0"/>
          </a:p>
        </p:txBody>
      </p:sp>
      <p:pic>
        <p:nvPicPr>
          <p:cNvPr id="9219" name="Picture 3" descr="E:\John\WE\Projecten\30167 Lesbrief HBO-MBO - SBK-Pantheon\informatie\- ontwarring van bouwknopen -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444" y="1927654"/>
            <a:ext cx="5049265" cy="422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8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38999-DC8C-4540-93C8-C425A29336A7}"/>
              </a:ext>
            </a:extLst>
          </p:cNvPr>
          <p:cNvSpPr>
            <a:spLocks noGrp="1"/>
          </p:cNvSpPr>
          <p:nvPr>
            <p:ph type="title"/>
          </p:nvPr>
        </p:nvSpPr>
        <p:spPr/>
        <p:txBody>
          <a:bodyPr/>
          <a:lstStyle/>
          <a:p>
            <a:r>
              <a:rPr lang="nl-NL" dirty="0"/>
              <a:t>IFD in de GWW</a:t>
            </a:r>
          </a:p>
        </p:txBody>
      </p:sp>
      <p:sp>
        <p:nvSpPr>
          <p:cNvPr id="5" name="Tijdelijke aanduiding voor dianummer 4">
            <a:extLst>
              <a:ext uri="{FF2B5EF4-FFF2-40B4-BE49-F238E27FC236}">
                <a16:creationId xmlns:a16="http://schemas.microsoft.com/office/drawing/2014/main" id="{064B626B-34A0-41A5-BCFB-A58367FA6F3B}"/>
              </a:ext>
            </a:extLst>
          </p:cNvPr>
          <p:cNvSpPr>
            <a:spLocks noGrp="1"/>
          </p:cNvSpPr>
          <p:nvPr>
            <p:ph type="sldNum" sz="quarter" idx="12"/>
          </p:nvPr>
        </p:nvSpPr>
        <p:spPr/>
        <p:txBody>
          <a:bodyPr/>
          <a:lstStyle/>
          <a:p>
            <a:fld id="{993A4BE7-94F8-43D0-A956-A40AC5AB901E}" type="slidenum">
              <a:rPr lang="nl-NL" smtClean="0"/>
              <a:t>15</a:t>
            </a:fld>
            <a:endParaRPr lang="nl-NL" dirty="0"/>
          </a:p>
        </p:txBody>
      </p:sp>
      <p:pic>
        <p:nvPicPr>
          <p:cNvPr id="6" name="Afbeelding 5">
            <a:hlinkClick r:id="rId3"/>
            <a:extLst>
              <a:ext uri="{FF2B5EF4-FFF2-40B4-BE49-F238E27FC236}">
                <a16:creationId xmlns:a16="http://schemas.microsoft.com/office/drawing/2014/main" id="{5B8B815B-8FD8-47FD-9323-1E2877E8FF08}"/>
              </a:ext>
            </a:extLst>
          </p:cNvPr>
          <p:cNvPicPr>
            <a:picLocks noChangeAspect="1"/>
          </p:cNvPicPr>
          <p:nvPr/>
        </p:nvPicPr>
        <p:blipFill>
          <a:blip r:embed="rId4"/>
          <a:stretch>
            <a:fillRect/>
          </a:stretch>
        </p:blipFill>
        <p:spPr>
          <a:xfrm>
            <a:off x="2050836" y="1260353"/>
            <a:ext cx="7931364" cy="4547506"/>
          </a:xfrm>
          <a:prstGeom prst="rect">
            <a:avLst/>
          </a:prstGeom>
        </p:spPr>
      </p:pic>
    </p:spTree>
    <p:extLst>
      <p:ext uri="{BB962C8B-B14F-4D97-AF65-F5344CB8AC3E}">
        <p14:creationId xmlns:p14="http://schemas.microsoft.com/office/powerpoint/2010/main" val="338421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Beoordelingskader voor het adaptief vermogen van gebouwen</a:t>
            </a:r>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16</a:t>
            </a:fld>
            <a:endParaRPr lang="nl-NL" dirty="0"/>
          </a:p>
        </p:txBody>
      </p:sp>
      <p:pic>
        <p:nvPicPr>
          <p:cNvPr id="3" name="Afbeelding 2">
            <a:extLst>
              <a:ext uri="{FF2B5EF4-FFF2-40B4-BE49-F238E27FC236}">
                <a16:creationId xmlns:a16="http://schemas.microsoft.com/office/drawing/2014/main" id="{59EFF124-5FBB-49F3-A979-9D05AEA8D4C8}"/>
              </a:ext>
            </a:extLst>
          </p:cNvPr>
          <p:cNvPicPr>
            <a:picLocks noChangeAspect="1"/>
          </p:cNvPicPr>
          <p:nvPr/>
        </p:nvPicPr>
        <p:blipFill>
          <a:blip r:embed="rId3"/>
          <a:stretch>
            <a:fillRect/>
          </a:stretch>
        </p:blipFill>
        <p:spPr>
          <a:xfrm>
            <a:off x="2879124" y="1154546"/>
            <a:ext cx="7376983" cy="4868884"/>
          </a:xfrm>
          <a:prstGeom prst="rect">
            <a:avLst/>
          </a:prstGeom>
        </p:spPr>
      </p:pic>
      <p:sp>
        <p:nvSpPr>
          <p:cNvPr id="6" name="Tekstvak 5">
            <a:extLst>
              <a:ext uri="{FF2B5EF4-FFF2-40B4-BE49-F238E27FC236}">
                <a16:creationId xmlns:a16="http://schemas.microsoft.com/office/drawing/2014/main" id="{29169AB7-224B-451C-988E-690DA424D71B}"/>
              </a:ext>
            </a:extLst>
          </p:cNvPr>
          <p:cNvSpPr txBox="1"/>
          <p:nvPr/>
        </p:nvSpPr>
        <p:spPr>
          <a:xfrm>
            <a:off x="6065095" y="6023430"/>
            <a:ext cx="5091009" cy="276999"/>
          </a:xfrm>
          <a:prstGeom prst="rect">
            <a:avLst/>
          </a:prstGeom>
          <a:noFill/>
        </p:spPr>
        <p:txBody>
          <a:bodyPr wrap="none" rtlCol="0">
            <a:spAutoFit/>
          </a:bodyPr>
          <a:lstStyle/>
          <a:p>
            <a:r>
              <a:rPr lang="nl-NL" sz="1200" dirty="0"/>
              <a:t>Bron: Brink Management Advies en Centrum voor Procesinnovatie in de Bouw </a:t>
            </a:r>
          </a:p>
        </p:txBody>
      </p:sp>
    </p:spTree>
    <p:extLst>
      <p:ext uri="{BB962C8B-B14F-4D97-AF65-F5344CB8AC3E}">
        <p14:creationId xmlns:p14="http://schemas.microsoft.com/office/powerpoint/2010/main" val="156801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C8943-57C2-462F-B7EF-B5B8001E63BB}"/>
              </a:ext>
            </a:extLst>
          </p:cNvPr>
          <p:cNvSpPr>
            <a:spLocks noGrp="1"/>
          </p:cNvSpPr>
          <p:nvPr>
            <p:ph type="title"/>
          </p:nvPr>
        </p:nvSpPr>
        <p:spPr/>
        <p:txBody>
          <a:bodyPr/>
          <a:lstStyle/>
          <a:p>
            <a:r>
              <a:rPr lang="nl-NL" dirty="0"/>
              <a:t>Adaptief bouwen = bouwen met toekomstwaarde</a:t>
            </a:r>
          </a:p>
        </p:txBody>
      </p:sp>
      <p:sp>
        <p:nvSpPr>
          <p:cNvPr id="3" name="Tijdelijke aanduiding voor inhoud 2">
            <a:extLst>
              <a:ext uri="{FF2B5EF4-FFF2-40B4-BE49-F238E27FC236}">
                <a16:creationId xmlns:a16="http://schemas.microsoft.com/office/drawing/2014/main" id="{BE0895AD-BC4D-4AEC-A904-B04BDAFDA80A}"/>
              </a:ext>
            </a:extLst>
          </p:cNvPr>
          <p:cNvSpPr>
            <a:spLocks noGrp="1"/>
          </p:cNvSpPr>
          <p:nvPr>
            <p:ph idx="1"/>
          </p:nvPr>
        </p:nvSpPr>
        <p:spPr/>
        <p:txBody>
          <a:bodyPr>
            <a:normAutofit fontScale="85000" lnSpcReduction="20000"/>
          </a:bodyPr>
          <a:lstStyle/>
          <a:p>
            <a:pPr marL="0" indent="0">
              <a:buNone/>
            </a:pPr>
            <a:r>
              <a:rPr lang="nl-NL" dirty="0"/>
              <a:t>Adaptief bouwen is het ontwerpen en bouwen van bouwwerken die zonder ingrijpende verbouwingen kunnen worden aangepast aan veranderende behoeftes van de gebruiker of een andere gebruiker. </a:t>
            </a:r>
          </a:p>
          <a:p>
            <a:pPr marL="0" indent="0">
              <a:buNone/>
            </a:pPr>
            <a:r>
              <a:rPr lang="nl-NL" dirty="0"/>
              <a:t>Het adaptief vermogen van een gebouw is de mate waarin een bouwwerk in staat is te reageren op veranderend gebruik en wordt in de ontwerpfase bepaald.</a:t>
            </a:r>
          </a:p>
          <a:p>
            <a:endParaRPr lang="nl-NL" dirty="0"/>
          </a:p>
          <a:p>
            <a:pPr marL="0" indent="0">
              <a:buNone/>
            </a:pPr>
            <a:r>
              <a:rPr lang="nl-NL" dirty="0"/>
              <a:t>Adaptief vermogen is afhankelijk van:</a:t>
            </a:r>
          </a:p>
          <a:p>
            <a:r>
              <a:rPr lang="nl-NL" dirty="0"/>
              <a:t>Ontwerp en indeling</a:t>
            </a:r>
          </a:p>
          <a:p>
            <a:r>
              <a:rPr lang="nl-NL" dirty="0"/>
              <a:t>Draagkracht constructie </a:t>
            </a:r>
          </a:p>
          <a:p>
            <a:r>
              <a:rPr lang="nl-NL" dirty="0"/>
              <a:t>Dimensionering leidingen en schachten</a:t>
            </a:r>
          </a:p>
          <a:p>
            <a:r>
              <a:rPr lang="nl-NL" dirty="0"/>
              <a:t>Verbindingen en aansluitingen</a:t>
            </a:r>
          </a:p>
          <a:p>
            <a:r>
              <a:rPr lang="nl-NL" dirty="0"/>
              <a:t>Maatvoering</a:t>
            </a:r>
          </a:p>
          <a:p>
            <a:r>
              <a:rPr lang="nl-NL" dirty="0"/>
              <a:t>Aanpasbaarheid van gebruikte materialen, producten en installaties</a:t>
            </a:r>
          </a:p>
          <a:p>
            <a:endParaRPr lang="nl-NL" dirty="0"/>
          </a:p>
        </p:txBody>
      </p:sp>
      <p:sp>
        <p:nvSpPr>
          <p:cNvPr id="4" name="Tijdelijke aanduiding voor dianummer 3">
            <a:extLst>
              <a:ext uri="{FF2B5EF4-FFF2-40B4-BE49-F238E27FC236}">
                <a16:creationId xmlns:a16="http://schemas.microsoft.com/office/drawing/2014/main" id="{4D5719F8-858D-4C2E-85D4-3271833E39C4}"/>
              </a:ext>
            </a:extLst>
          </p:cNvPr>
          <p:cNvSpPr>
            <a:spLocks noGrp="1"/>
          </p:cNvSpPr>
          <p:nvPr>
            <p:ph type="sldNum" sz="quarter" idx="12"/>
          </p:nvPr>
        </p:nvSpPr>
        <p:spPr/>
        <p:txBody>
          <a:bodyPr/>
          <a:lstStyle/>
          <a:p>
            <a:fld id="{993A4BE7-94F8-43D0-A956-A40AC5AB901E}" type="slidenum">
              <a:rPr lang="nl-NL" smtClean="0"/>
              <a:t>2</a:t>
            </a:fld>
            <a:endParaRPr lang="nl-NL" dirty="0"/>
          </a:p>
        </p:txBody>
      </p:sp>
    </p:spTree>
    <p:extLst>
      <p:ext uri="{BB962C8B-B14F-4D97-AF65-F5344CB8AC3E}">
        <p14:creationId xmlns:p14="http://schemas.microsoft.com/office/powerpoint/2010/main" val="404829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6086A-DCD1-478C-B633-0432F2ECC26F}"/>
              </a:ext>
            </a:extLst>
          </p:cNvPr>
          <p:cNvSpPr>
            <a:spLocks noGrp="1"/>
          </p:cNvSpPr>
          <p:nvPr>
            <p:ph type="title"/>
          </p:nvPr>
        </p:nvSpPr>
        <p:spPr/>
        <p:txBody>
          <a:bodyPr/>
          <a:lstStyle/>
          <a:p>
            <a:r>
              <a:rPr lang="nl-NL" dirty="0" err="1"/>
              <a:t>Adaptiviteit</a:t>
            </a:r>
            <a:r>
              <a:rPr lang="nl-NL" dirty="0"/>
              <a:t> en levensduur</a:t>
            </a:r>
          </a:p>
        </p:txBody>
      </p:sp>
      <p:sp>
        <p:nvSpPr>
          <p:cNvPr id="4" name="Tijdelijke aanduiding voor inhoud 3">
            <a:extLst>
              <a:ext uri="{FF2B5EF4-FFF2-40B4-BE49-F238E27FC236}">
                <a16:creationId xmlns:a16="http://schemas.microsoft.com/office/drawing/2014/main" id="{DA85035B-DFA7-4BBC-A820-73353AF70CEC}"/>
              </a:ext>
            </a:extLst>
          </p:cNvPr>
          <p:cNvSpPr>
            <a:spLocks noGrp="1"/>
          </p:cNvSpPr>
          <p:nvPr>
            <p:ph idx="1"/>
          </p:nvPr>
        </p:nvSpPr>
        <p:spPr/>
        <p:txBody>
          <a:bodyPr>
            <a:normAutofit/>
          </a:bodyPr>
          <a:lstStyle/>
          <a:p>
            <a:pPr marL="0" indent="0">
              <a:buNone/>
            </a:pPr>
            <a:r>
              <a:rPr lang="nl-NL" dirty="0"/>
              <a:t>Het adaptief vermogen draagt bij tot verlenging van de levensduur van:</a:t>
            </a:r>
          </a:p>
          <a:p>
            <a:r>
              <a:rPr lang="nl-NL" dirty="0"/>
              <a:t>het gebouw;</a:t>
            </a:r>
          </a:p>
          <a:p>
            <a:r>
              <a:rPr lang="nl-NL" dirty="0"/>
              <a:t>de gebruiksfunctie; </a:t>
            </a:r>
          </a:p>
          <a:p>
            <a:r>
              <a:rPr lang="nl-NL" dirty="0"/>
              <a:t>het gebruik;</a:t>
            </a:r>
          </a:p>
          <a:p>
            <a:r>
              <a:rPr lang="nl-NL" dirty="0"/>
              <a:t>de gebruikte materialen en bouwproducten.</a:t>
            </a:r>
          </a:p>
        </p:txBody>
      </p:sp>
      <p:sp>
        <p:nvSpPr>
          <p:cNvPr id="3" name="Tijdelijke aanduiding voor dianummer 2">
            <a:extLst>
              <a:ext uri="{FF2B5EF4-FFF2-40B4-BE49-F238E27FC236}">
                <a16:creationId xmlns:a16="http://schemas.microsoft.com/office/drawing/2014/main" id="{69F58B1D-5FD4-47BA-84DF-6C8692F80D58}"/>
              </a:ext>
            </a:extLst>
          </p:cNvPr>
          <p:cNvSpPr>
            <a:spLocks noGrp="1"/>
          </p:cNvSpPr>
          <p:nvPr>
            <p:ph type="sldNum" sz="quarter" idx="4"/>
          </p:nvPr>
        </p:nvSpPr>
        <p:spPr/>
        <p:txBody>
          <a:bodyPr/>
          <a:lstStyle/>
          <a:p>
            <a:fld id="{993A4BE7-94F8-43D0-A956-A40AC5AB901E}" type="slidenum">
              <a:rPr lang="nl-NL" smtClean="0"/>
              <a:t>3</a:t>
            </a:fld>
            <a:endParaRPr lang="nl-NL" dirty="0"/>
          </a:p>
        </p:txBody>
      </p:sp>
    </p:spTree>
    <p:extLst>
      <p:ext uri="{BB962C8B-B14F-4D97-AF65-F5344CB8AC3E}">
        <p14:creationId xmlns:p14="http://schemas.microsoft.com/office/powerpoint/2010/main" val="28931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6086A-DCD1-478C-B633-0432F2ECC26F}"/>
              </a:ext>
            </a:extLst>
          </p:cNvPr>
          <p:cNvSpPr>
            <a:spLocks noGrp="1"/>
          </p:cNvSpPr>
          <p:nvPr>
            <p:ph type="title"/>
          </p:nvPr>
        </p:nvSpPr>
        <p:spPr/>
        <p:txBody>
          <a:bodyPr/>
          <a:lstStyle/>
          <a:p>
            <a:r>
              <a:rPr lang="nl-NL" dirty="0" err="1"/>
              <a:t>Legolisering</a:t>
            </a:r>
            <a:r>
              <a:rPr lang="nl-NL" dirty="0"/>
              <a:t> van de bouw </a:t>
            </a:r>
          </a:p>
        </p:txBody>
      </p:sp>
      <p:sp>
        <p:nvSpPr>
          <p:cNvPr id="3" name="Tijdelijke aanduiding voor dianummer 2">
            <a:extLst>
              <a:ext uri="{FF2B5EF4-FFF2-40B4-BE49-F238E27FC236}">
                <a16:creationId xmlns:a16="http://schemas.microsoft.com/office/drawing/2014/main" id="{69F58B1D-5FD4-47BA-84DF-6C8692F80D58}"/>
              </a:ext>
            </a:extLst>
          </p:cNvPr>
          <p:cNvSpPr>
            <a:spLocks noGrp="1"/>
          </p:cNvSpPr>
          <p:nvPr>
            <p:ph type="sldNum" sz="quarter" idx="4"/>
          </p:nvPr>
        </p:nvSpPr>
        <p:spPr/>
        <p:txBody>
          <a:bodyPr/>
          <a:lstStyle/>
          <a:p>
            <a:fld id="{993A4BE7-94F8-43D0-A956-A40AC5AB901E}" type="slidenum">
              <a:rPr lang="nl-NL" smtClean="0"/>
              <a:t>4</a:t>
            </a:fld>
            <a:endParaRPr lang="nl-NL" dirty="0"/>
          </a:p>
        </p:txBody>
      </p:sp>
      <p:sp>
        <p:nvSpPr>
          <p:cNvPr id="5" name="Rechthoek 4">
            <a:extLst>
              <a:ext uri="{FF2B5EF4-FFF2-40B4-BE49-F238E27FC236}">
                <a16:creationId xmlns:a16="http://schemas.microsoft.com/office/drawing/2014/main" id="{844BB4ED-9869-4025-B48C-4FB83F009349}"/>
              </a:ext>
            </a:extLst>
          </p:cNvPr>
          <p:cNvSpPr/>
          <p:nvPr/>
        </p:nvSpPr>
        <p:spPr>
          <a:xfrm>
            <a:off x="7323423" y="5946322"/>
            <a:ext cx="4868577" cy="369332"/>
          </a:xfrm>
          <a:prstGeom prst="rect">
            <a:avLst/>
          </a:prstGeom>
        </p:spPr>
        <p:txBody>
          <a:bodyPr wrap="none">
            <a:spAutoFit/>
          </a:bodyPr>
          <a:lstStyle/>
          <a:p>
            <a:r>
              <a:rPr lang="nl-NL" dirty="0">
                <a:hlinkClick r:id="rId3"/>
              </a:rPr>
              <a:t>https://www.youtube.com/watch?v=axiKoZK0Rq4</a:t>
            </a:r>
            <a:endParaRPr lang="nl-NL" dirty="0"/>
          </a:p>
        </p:txBody>
      </p:sp>
      <p:pic>
        <p:nvPicPr>
          <p:cNvPr id="6" name="Afbeelding 5">
            <a:extLst>
              <a:ext uri="{FF2B5EF4-FFF2-40B4-BE49-F238E27FC236}">
                <a16:creationId xmlns:a16="http://schemas.microsoft.com/office/drawing/2014/main" id="{BABB5718-F576-4DA8-9BE9-A35CA0D08D97}"/>
              </a:ext>
            </a:extLst>
          </p:cNvPr>
          <p:cNvPicPr>
            <a:picLocks noChangeAspect="1"/>
          </p:cNvPicPr>
          <p:nvPr/>
        </p:nvPicPr>
        <p:blipFill>
          <a:blip r:embed="rId4"/>
          <a:stretch>
            <a:fillRect/>
          </a:stretch>
        </p:blipFill>
        <p:spPr>
          <a:xfrm>
            <a:off x="1406354" y="1016000"/>
            <a:ext cx="9947446" cy="4930322"/>
          </a:xfrm>
          <a:prstGeom prst="rect">
            <a:avLst/>
          </a:prstGeom>
        </p:spPr>
      </p:pic>
    </p:spTree>
    <p:extLst>
      <p:ext uri="{BB962C8B-B14F-4D97-AF65-F5344CB8AC3E}">
        <p14:creationId xmlns:p14="http://schemas.microsoft.com/office/powerpoint/2010/main" val="19999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1225270" cy="789420"/>
          </a:xfrm>
        </p:spPr>
        <p:txBody>
          <a:bodyPr>
            <a:normAutofit/>
          </a:bodyPr>
          <a:lstStyle/>
          <a:p>
            <a:r>
              <a:rPr lang="nl-NL" dirty="0"/>
              <a:t>Adaptiviteit is belangrijk voor optimale gebouwlevensduur</a:t>
            </a:r>
          </a:p>
        </p:txBody>
      </p:sp>
      <p:sp>
        <p:nvSpPr>
          <p:cNvPr id="3" name="Tijdelijke aanduiding voor inhoud 2"/>
          <p:cNvSpPr>
            <a:spLocks noGrp="1"/>
          </p:cNvSpPr>
          <p:nvPr>
            <p:ph idx="1"/>
          </p:nvPr>
        </p:nvSpPr>
        <p:spPr/>
        <p:txBody>
          <a:bodyPr/>
          <a:lstStyle/>
          <a:p>
            <a:r>
              <a:rPr lang="nl-NL" dirty="0" err="1"/>
              <a:t>adaptiviteit</a:t>
            </a:r>
            <a:r>
              <a:rPr lang="nl-NL" dirty="0"/>
              <a:t> is een circulaire strategie</a:t>
            </a:r>
          </a:p>
          <a:p>
            <a:r>
              <a:rPr lang="nl-NL" dirty="0"/>
              <a:t>ontwerpen met oog voor aanpasbaarheid aan toekomstige wensen</a:t>
            </a:r>
          </a:p>
          <a:p>
            <a:r>
              <a:rPr lang="nl-NL" dirty="0"/>
              <a:t>flexibiliteit in herindeling, afstoot en aanbouw</a:t>
            </a:r>
          </a:p>
          <a:p>
            <a:r>
              <a:rPr lang="nl-NL" dirty="0"/>
              <a:t>ruimtelijke of functionele kenmerken, zoals overmaat, hoogte en ontsluitingstype </a:t>
            </a:r>
          </a:p>
          <a:p>
            <a:r>
              <a:rPr lang="nl-NL" dirty="0"/>
              <a:t>technische kenmerken, zoals bouwtechniek en installaties</a:t>
            </a:r>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5</a:t>
            </a:fld>
            <a:endParaRPr lang="nl-N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138" y="4423758"/>
            <a:ext cx="9297631" cy="166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84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E59B9816-9F75-498F-8E50-827782A1909F}"/>
              </a:ext>
            </a:extLst>
          </p:cNvPr>
          <p:cNvGrpSpPr/>
          <p:nvPr/>
        </p:nvGrpSpPr>
        <p:grpSpPr>
          <a:xfrm>
            <a:off x="5442088" y="1154546"/>
            <a:ext cx="1732548" cy="1576297"/>
            <a:chOff x="5531564" y="181470"/>
            <a:chExt cx="1368474" cy="1368474"/>
          </a:xfrm>
          <a:solidFill>
            <a:schemeClr val="accent2"/>
          </a:solidFill>
        </p:grpSpPr>
        <p:sp>
          <p:nvSpPr>
            <p:cNvPr id="10" name="Ovaal 9">
              <a:extLst>
                <a:ext uri="{FF2B5EF4-FFF2-40B4-BE49-F238E27FC236}">
                  <a16:creationId xmlns:a16="http://schemas.microsoft.com/office/drawing/2014/main" id="{24B2B856-4938-4777-B48D-8180B298A935}"/>
                </a:ext>
              </a:extLst>
            </p:cNvPr>
            <p:cNvSpPr/>
            <p:nvPr/>
          </p:nvSpPr>
          <p:spPr>
            <a:xfrm>
              <a:off x="5531564" y="181470"/>
              <a:ext cx="1368474" cy="1368474"/>
            </a:xfrm>
            <a:prstGeom prst="ellipse">
              <a:avLst/>
            </a:prstGeom>
            <a:grp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a:lstStyle/>
            <a:p>
              <a:endParaRPr lang="nl-NL"/>
            </a:p>
          </p:txBody>
        </p:sp>
        <p:sp>
          <p:nvSpPr>
            <p:cNvPr id="11" name="Ovaal 4">
              <a:extLst>
                <a:ext uri="{FF2B5EF4-FFF2-40B4-BE49-F238E27FC236}">
                  <a16:creationId xmlns:a16="http://schemas.microsoft.com/office/drawing/2014/main" id="{DAB683A3-046A-4AA1-8367-B326C92245D3}"/>
                </a:ext>
              </a:extLst>
            </p:cNvPr>
            <p:cNvSpPr txBox="1"/>
            <p:nvPr/>
          </p:nvSpPr>
          <p:spPr>
            <a:xfrm>
              <a:off x="5617573" y="523036"/>
              <a:ext cx="1196456" cy="6853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400" dirty="0"/>
                <a:t>Industrieel bouwen</a:t>
              </a:r>
              <a:endParaRPr lang="nl-NL" sz="2400" kern="1200" dirty="0"/>
            </a:p>
          </p:txBody>
        </p:sp>
      </p:grpSp>
      <p:graphicFrame>
        <p:nvGraphicFramePr>
          <p:cNvPr id="5" name="Tijdelijke aanduiding voor inhoud 4">
            <a:extLst>
              <a:ext uri="{FF2B5EF4-FFF2-40B4-BE49-F238E27FC236}">
                <a16:creationId xmlns:a16="http://schemas.microsoft.com/office/drawing/2014/main" id="{F043B3E6-3E18-4FD4-85FF-32A273FCCF9D}"/>
              </a:ext>
            </a:extLst>
          </p:cNvPr>
          <p:cNvGraphicFramePr>
            <a:graphicFrameLocks noGrp="1"/>
          </p:cNvGraphicFramePr>
          <p:nvPr>
            <p:ph idx="1"/>
            <p:extLst>
              <p:ext uri="{D42A27DB-BD31-4B8C-83A1-F6EECF244321}">
                <p14:modId xmlns:p14="http://schemas.microsoft.com/office/powerpoint/2010/main" val="884019699"/>
              </p:ext>
            </p:extLst>
          </p:nvPr>
        </p:nvGraphicFramePr>
        <p:xfrm>
          <a:off x="838200" y="1154546"/>
          <a:ext cx="10515600" cy="4865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A9BEAD3A-EBF1-4A44-8568-CAF15C41F92A}"/>
              </a:ext>
            </a:extLst>
          </p:cNvPr>
          <p:cNvSpPr>
            <a:spLocks noGrp="1"/>
          </p:cNvSpPr>
          <p:nvPr>
            <p:ph type="title"/>
          </p:nvPr>
        </p:nvSpPr>
        <p:spPr/>
        <p:txBody>
          <a:bodyPr/>
          <a:lstStyle/>
          <a:p>
            <a:r>
              <a:rPr lang="nl-NL" dirty="0"/>
              <a:t>Samenhang der dingen</a:t>
            </a:r>
          </a:p>
        </p:txBody>
      </p:sp>
      <p:sp>
        <p:nvSpPr>
          <p:cNvPr id="4" name="Tijdelijke aanduiding voor dianummer 3">
            <a:extLst>
              <a:ext uri="{FF2B5EF4-FFF2-40B4-BE49-F238E27FC236}">
                <a16:creationId xmlns:a16="http://schemas.microsoft.com/office/drawing/2014/main" id="{8415297B-3279-4C70-B459-F8BF03EAE637}"/>
              </a:ext>
            </a:extLst>
          </p:cNvPr>
          <p:cNvSpPr>
            <a:spLocks noGrp="1"/>
          </p:cNvSpPr>
          <p:nvPr>
            <p:ph type="sldNum" sz="quarter" idx="12"/>
          </p:nvPr>
        </p:nvSpPr>
        <p:spPr/>
        <p:txBody>
          <a:bodyPr/>
          <a:lstStyle/>
          <a:p>
            <a:fld id="{993A4BE7-94F8-43D0-A956-A40AC5AB901E}" type="slidenum">
              <a:rPr lang="nl-NL" smtClean="0"/>
              <a:t>6</a:t>
            </a:fld>
            <a:endParaRPr lang="nl-NL" dirty="0"/>
          </a:p>
        </p:txBody>
      </p:sp>
    </p:spTree>
    <p:extLst>
      <p:ext uri="{BB962C8B-B14F-4D97-AF65-F5344CB8AC3E}">
        <p14:creationId xmlns:p14="http://schemas.microsoft.com/office/powerpoint/2010/main" val="322956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EAD3A-EBF1-4A44-8568-CAF15C41F92A}"/>
              </a:ext>
            </a:extLst>
          </p:cNvPr>
          <p:cNvSpPr>
            <a:spLocks noGrp="1"/>
          </p:cNvSpPr>
          <p:nvPr>
            <p:ph type="title"/>
          </p:nvPr>
        </p:nvSpPr>
        <p:spPr/>
        <p:txBody>
          <a:bodyPr/>
          <a:lstStyle/>
          <a:p>
            <a:r>
              <a:rPr lang="nl-NL" dirty="0"/>
              <a:t>Samenhang der dingen</a:t>
            </a:r>
          </a:p>
        </p:txBody>
      </p:sp>
      <p:sp>
        <p:nvSpPr>
          <p:cNvPr id="4" name="Tijdelijke aanduiding voor dianummer 3">
            <a:extLst>
              <a:ext uri="{FF2B5EF4-FFF2-40B4-BE49-F238E27FC236}">
                <a16:creationId xmlns:a16="http://schemas.microsoft.com/office/drawing/2014/main" id="{8415297B-3279-4C70-B459-F8BF03EAE637}"/>
              </a:ext>
            </a:extLst>
          </p:cNvPr>
          <p:cNvSpPr>
            <a:spLocks noGrp="1"/>
          </p:cNvSpPr>
          <p:nvPr>
            <p:ph type="sldNum" sz="quarter" idx="12"/>
          </p:nvPr>
        </p:nvSpPr>
        <p:spPr/>
        <p:txBody>
          <a:bodyPr/>
          <a:lstStyle/>
          <a:p>
            <a:fld id="{993A4BE7-94F8-43D0-A956-A40AC5AB901E}" type="slidenum">
              <a:rPr lang="nl-NL" smtClean="0"/>
              <a:t>7</a:t>
            </a:fld>
            <a:endParaRPr lang="nl-NL" dirty="0"/>
          </a:p>
        </p:txBody>
      </p:sp>
      <p:grpSp>
        <p:nvGrpSpPr>
          <p:cNvPr id="16" name="Groep 15">
            <a:extLst>
              <a:ext uri="{FF2B5EF4-FFF2-40B4-BE49-F238E27FC236}">
                <a16:creationId xmlns:a16="http://schemas.microsoft.com/office/drawing/2014/main" id="{49C265BF-C132-4370-95D1-0C5C6D35104A}"/>
              </a:ext>
            </a:extLst>
          </p:cNvPr>
          <p:cNvGrpSpPr/>
          <p:nvPr/>
        </p:nvGrpSpPr>
        <p:grpSpPr>
          <a:xfrm>
            <a:off x="2049813" y="858690"/>
            <a:ext cx="8621613" cy="5316798"/>
            <a:chOff x="2049813" y="858690"/>
            <a:chExt cx="8621613" cy="5316798"/>
          </a:xfrm>
        </p:grpSpPr>
        <p:grpSp>
          <p:nvGrpSpPr>
            <p:cNvPr id="3" name="Groep 2">
              <a:extLst>
                <a:ext uri="{FF2B5EF4-FFF2-40B4-BE49-F238E27FC236}">
                  <a16:creationId xmlns:a16="http://schemas.microsoft.com/office/drawing/2014/main" id="{9886DAC5-F0A6-44E4-BC38-C471BBE3A41B}"/>
                </a:ext>
              </a:extLst>
            </p:cNvPr>
            <p:cNvGrpSpPr/>
            <p:nvPr/>
          </p:nvGrpSpPr>
          <p:grpSpPr>
            <a:xfrm>
              <a:off x="5305403" y="2935544"/>
              <a:ext cx="1614937" cy="1610804"/>
              <a:chOff x="5936359" y="1364924"/>
              <a:chExt cx="1873112" cy="1650438"/>
            </a:xfrm>
          </p:grpSpPr>
          <p:sp>
            <p:nvSpPr>
              <p:cNvPr id="10" name="Ovaal 9">
                <a:extLst>
                  <a:ext uri="{FF2B5EF4-FFF2-40B4-BE49-F238E27FC236}">
                    <a16:creationId xmlns:a16="http://schemas.microsoft.com/office/drawing/2014/main" id="{24B2B856-4938-4777-B48D-8180B298A935}"/>
                  </a:ext>
                </a:extLst>
              </p:cNvPr>
              <p:cNvSpPr/>
              <p:nvPr/>
            </p:nvSpPr>
            <p:spPr>
              <a:xfrm>
                <a:off x="5936359" y="1364924"/>
                <a:ext cx="1873112" cy="1650438"/>
              </a:xfrm>
              <a:prstGeom prst="ellipse">
                <a:avLst/>
              </a:prstGeom>
              <a:solidFill>
                <a:schemeClr val="accent2"/>
              </a:solidFill>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a:lstStyle/>
              <a:p>
                <a:endParaRPr lang="nl-NL"/>
              </a:p>
            </p:txBody>
          </p:sp>
          <p:sp>
            <p:nvSpPr>
              <p:cNvPr id="11" name="Ovaal 4">
                <a:extLst>
                  <a:ext uri="{FF2B5EF4-FFF2-40B4-BE49-F238E27FC236}">
                    <a16:creationId xmlns:a16="http://schemas.microsoft.com/office/drawing/2014/main" id="{DAB683A3-046A-4AA1-8367-B326C92245D3}"/>
                  </a:ext>
                </a:extLst>
              </p:cNvPr>
              <p:cNvSpPr txBox="1"/>
              <p:nvPr/>
            </p:nvSpPr>
            <p:spPr>
              <a:xfrm>
                <a:off x="6054085" y="1776867"/>
                <a:ext cx="1637661" cy="826552"/>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l-NL" sz="2000" dirty="0"/>
                  <a:t>Vaste maatvoering</a:t>
                </a:r>
                <a:endParaRPr lang="nl-NL" sz="2000" kern="1200" dirty="0"/>
              </a:p>
            </p:txBody>
          </p:sp>
        </p:grpSp>
        <p:sp>
          <p:nvSpPr>
            <p:cNvPr id="7" name="Ovaal 6">
              <a:extLst>
                <a:ext uri="{FF2B5EF4-FFF2-40B4-BE49-F238E27FC236}">
                  <a16:creationId xmlns:a16="http://schemas.microsoft.com/office/drawing/2014/main" id="{9FBEB27A-4C91-499C-83BE-B48EC6B0C241}"/>
                </a:ext>
              </a:extLst>
            </p:cNvPr>
            <p:cNvSpPr/>
            <p:nvPr/>
          </p:nvSpPr>
          <p:spPr>
            <a:xfrm>
              <a:off x="4058533" y="1069194"/>
              <a:ext cx="4628427" cy="1607391"/>
            </a:xfrm>
            <a:prstGeom prst="ellipse">
              <a:avLst/>
            </a:prstGeom>
          </p:spPr>
          <p:style>
            <a:lnRef idx="0">
              <a:schemeClr val="accent3">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txBody>
            <a:bodyPr/>
            <a:lstStyle/>
            <a:p>
              <a:endParaRPr lang="nl-NL"/>
            </a:p>
          </p:txBody>
        </p:sp>
        <p:sp>
          <p:nvSpPr>
            <p:cNvPr id="8" name="Pijl: omlaag 7">
              <a:extLst>
                <a:ext uri="{FF2B5EF4-FFF2-40B4-BE49-F238E27FC236}">
                  <a16:creationId xmlns:a16="http://schemas.microsoft.com/office/drawing/2014/main" id="{7CC8EF04-ACDE-44CC-8DFA-74B900B38A0A}"/>
                </a:ext>
              </a:extLst>
            </p:cNvPr>
            <p:cNvSpPr/>
            <p:nvPr/>
          </p:nvSpPr>
          <p:spPr>
            <a:xfrm>
              <a:off x="5870471" y="4616739"/>
              <a:ext cx="980299" cy="992794"/>
            </a:xfrm>
            <a:prstGeom prst="downArrow">
              <a:avLst/>
            </a:pr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9" name="Vrije vorm: vorm 8">
              <a:extLst>
                <a:ext uri="{FF2B5EF4-FFF2-40B4-BE49-F238E27FC236}">
                  <a16:creationId xmlns:a16="http://schemas.microsoft.com/office/drawing/2014/main" id="{18F4CC17-4324-448D-9C5A-53E3107C4EDB}"/>
                </a:ext>
              </a:extLst>
            </p:cNvPr>
            <p:cNvSpPr/>
            <p:nvPr/>
          </p:nvSpPr>
          <p:spPr>
            <a:xfrm>
              <a:off x="2049813" y="5609533"/>
              <a:ext cx="8621613" cy="565955"/>
            </a:xfrm>
            <a:custGeom>
              <a:avLst/>
              <a:gdLst>
                <a:gd name="connsiteX0" fmla="*/ 0 w 8567345"/>
                <a:gd name="connsiteY0" fmla="*/ 0 h 565955"/>
                <a:gd name="connsiteX1" fmla="*/ 8567345 w 8567345"/>
                <a:gd name="connsiteY1" fmla="*/ 0 h 565955"/>
                <a:gd name="connsiteX2" fmla="*/ 8567345 w 8567345"/>
                <a:gd name="connsiteY2" fmla="*/ 565955 h 565955"/>
                <a:gd name="connsiteX3" fmla="*/ 0 w 8567345"/>
                <a:gd name="connsiteY3" fmla="*/ 565955 h 565955"/>
                <a:gd name="connsiteX4" fmla="*/ 0 w 8567345"/>
                <a:gd name="connsiteY4" fmla="*/ 0 h 56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7345" h="565955">
                  <a:moveTo>
                    <a:pt x="0" y="0"/>
                  </a:moveTo>
                  <a:lnTo>
                    <a:pt x="8567345" y="0"/>
                  </a:lnTo>
                  <a:lnTo>
                    <a:pt x="8567345" y="565955"/>
                  </a:lnTo>
                  <a:lnTo>
                    <a:pt x="0" y="565955"/>
                  </a:lnTo>
                  <a:lnTo>
                    <a:pt x="0" y="0"/>
                  </a:lnTo>
                  <a:close/>
                </a:path>
              </a:pathLst>
            </a:custGeom>
            <a:solidFill>
              <a:schemeClr val="accent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dirty="0" err="1"/>
                <a:t>Adaptiviteit</a:t>
              </a:r>
              <a:endParaRPr lang="nl-NL" sz="2000" b="1" kern="1200" dirty="0"/>
            </a:p>
          </p:txBody>
        </p:sp>
        <p:sp>
          <p:nvSpPr>
            <p:cNvPr id="12" name="Vrije vorm: vorm 11">
              <a:extLst>
                <a:ext uri="{FF2B5EF4-FFF2-40B4-BE49-F238E27FC236}">
                  <a16:creationId xmlns:a16="http://schemas.microsoft.com/office/drawing/2014/main" id="{5F548FB3-9F90-42D9-BB9D-507F53B95DBF}"/>
                </a:ext>
              </a:extLst>
            </p:cNvPr>
            <p:cNvSpPr/>
            <p:nvPr/>
          </p:nvSpPr>
          <p:spPr>
            <a:xfrm>
              <a:off x="5849383" y="902740"/>
              <a:ext cx="1707692" cy="1656470"/>
            </a:xfrm>
            <a:custGeom>
              <a:avLst/>
              <a:gdLst>
                <a:gd name="connsiteX0" fmla="*/ 0 w 1707692"/>
                <a:gd name="connsiteY0" fmla="*/ 828235 h 1656470"/>
                <a:gd name="connsiteX1" fmla="*/ 853846 w 1707692"/>
                <a:gd name="connsiteY1" fmla="*/ 0 h 1656470"/>
                <a:gd name="connsiteX2" fmla="*/ 1707692 w 1707692"/>
                <a:gd name="connsiteY2" fmla="*/ 828235 h 1656470"/>
                <a:gd name="connsiteX3" fmla="*/ 853846 w 1707692"/>
                <a:gd name="connsiteY3" fmla="*/ 1656470 h 1656470"/>
                <a:gd name="connsiteX4" fmla="*/ 0 w 1707692"/>
                <a:gd name="connsiteY4" fmla="*/ 828235 h 1656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692" h="1656470">
                  <a:moveTo>
                    <a:pt x="0" y="828235"/>
                  </a:moveTo>
                  <a:cubicBezTo>
                    <a:pt x="0" y="370813"/>
                    <a:pt x="382280" y="0"/>
                    <a:pt x="853846" y="0"/>
                  </a:cubicBezTo>
                  <a:cubicBezTo>
                    <a:pt x="1325412" y="0"/>
                    <a:pt x="1707692" y="370813"/>
                    <a:pt x="1707692" y="828235"/>
                  </a:cubicBezTo>
                  <a:cubicBezTo>
                    <a:pt x="1707692" y="1285657"/>
                    <a:pt x="1325412" y="1656470"/>
                    <a:pt x="853846" y="1656470"/>
                  </a:cubicBezTo>
                  <a:cubicBezTo>
                    <a:pt x="382280" y="1656470"/>
                    <a:pt x="0" y="1285657"/>
                    <a:pt x="0" y="828235"/>
                  </a:cubicBez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75486" tIns="267984" rIns="275486" bIns="267984" numCol="1" spcCol="1270" anchor="ctr" anchorCtr="0">
              <a:noAutofit/>
            </a:bodyPr>
            <a:lstStyle/>
            <a:p>
              <a:pPr marL="0" lvl="0" indent="0" algn="ctr" defTabSz="889000">
                <a:lnSpc>
                  <a:spcPct val="90000"/>
                </a:lnSpc>
                <a:spcBef>
                  <a:spcPct val="0"/>
                </a:spcBef>
                <a:spcAft>
                  <a:spcPct val="35000"/>
                </a:spcAft>
                <a:buNone/>
              </a:pPr>
              <a:r>
                <a:rPr lang="nl-NL" sz="2000" kern="1200" dirty="0">
                  <a:solidFill>
                    <a:srgbClr val="C00000"/>
                  </a:solidFill>
                </a:rPr>
                <a:t>Functievrij bouwen</a:t>
              </a:r>
            </a:p>
          </p:txBody>
        </p:sp>
        <p:sp>
          <p:nvSpPr>
            <p:cNvPr id="13" name="Vrije vorm: vorm 12">
              <a:extLst>
                <a:ext uri="{FF2B5EF4-FFF2-40B4-BE49-F238E27FC236}">
                  <a16:creationId xmlns:a16="http://schemas.microsoft.com/office/drawing/2014/main" id="{330838DE-C78E-4D78-884C-A6AC26936B94}"/>
                </a:ext>
              </a:extLst>
            </p:cNvPr>
            <p:cNvSpPr/>
            <p:nvPr/>
          </p:nvSpPr>
          <p:spPr>
            <a:xfrm>
              <a:off x="4402410" y="1688751"/>
              <a:ext cx="1614937" cy="1485944"/>
            </a:xfrm>
            <a:custGeom>
              <a:avLst/>
              <a:gdLst>
                <a:gd name="connsiteX0" fmla="*/ 0 w 1614937"/>
                <a:gd name="connsiteY0" fmla="*/ 742972 h 1485944"/>
                <a:gd name="connsiteX1" fmla="*/ 807469 w 1614937"/>
                <a:gd name="connsiteY1" fmla="*/ 0 h 1485944"/>
                <a:gd name="connsiteX2" fmla="*/ 1614938 w 1614937"/>
                <a:gd name="connsiteY2" fmla="*/ 742972 h 1485944"/>
                <a:gd name="connsiteX3" fmla="*/ 807469 w 1614937"/>
                <a:gd name="connsiteY3" fmla="*/ 1485944 h 1485944"/>
                <a:gd name="connsiteX4" fmla="*/ 0 w 1614937"/>
                <a:gd name="connsiteY4" fmla="*/ 742972 h 148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937" h="1485944">
                  <a:moveTo>
                    <a:pt x="0" y="742972"/>
                  </a:moveTo>
                  <a:cubicBezTo>
                    <a:pt x="0" y="332640"/>
                    <a:pt x="361516" y="0"/>
                    <a:pt x="807469" y="0"/>
                  </a:cubicBezTo>
                  <a:cubicBezTo>
                    <a:pt x="1253422" y="0"/>
                    <a:pt x="1614938" y="332640"/>
                    <a:pt x="1614938" y="742972"/>
                  </a:cubicBezTo>
                  <a:cubicBezTo>
                    <a:pt x="1614938" y="1153304"/>
                    <a:pt x="1253422" y="1485944"/>
                    <a:pt x="807469" y="1485944"/>
                  </a:cubicBezTo>
                  <a:cubicBezTo>
                    <a:pt x="361516" y="1485944"/>
                    <a:pt x="0" y="1153304"/>
                    <a:pt x="0" y="742972"/>
                  </a:cubicBez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261902" tIns="243011" rIns="261902" bIns="243011" numCol="1" spcCol="1270" anchor="ctr" anchorCtr="0">
              <a:noAutofit/>
            </a:bodyPr>
            <a:lstStyle/>
            <a:p>
              <a:pPr marL="0" lvl="0" indent="0" algn="ctr" defTabSz="889000">
                <a:lnSpc>
                  <a:spcPct val="90000"/>
                </a:lnSpc>
                <a:spcBef>
                  <a:spcPct val="0"/>
                </a:spcBef>
                <a:spcAft>
                  <a:spcPct val="35000"/>
                </a:spcAft>
                <a:buNone/>
              </a:pPr>
              <a:r>
                <a:rPr lang="nl-NL" sz="2000" kern="1200" dirty="0"/>
                <a:t>Losmaak-baarheid</a:t>
              </a:r>
            </a:p>
          </p:txBody>
        </p:sp>
        <p:sp>
          <p:nvSpPr>
            <p:cNvPr id="14" name="Vrije vorm: vorm 13">
              <a:extLst>
                <a:ext uri="{FF2B5EF4-FFF2-40B4-BE49-F238E27FC236}">
                  <a16:creationId xmlns:a16="http://schemas.microsoft.com/office/drawing/2014/main" id="{5B26DA64-992C-4FEE-B1A7-523817103E2F}"/>
                </a:ext>
              </a:extLst>
            </p:cNvPr>
            <p:cNvSpPr/>
            <p:nvPr/>
          </p:nvSpPr>
          <p:spPr>
            <a:xfrm>
              <a:off x="6422174" y="2122054"/>
              <a:ext cx="1657036" cy="1485944"/>
            </a:xfrm>
            <a:custGeom>
              <a:avLst/>
              <a:gdLst>
                <a:gd name="connsiteX0" fmla="*/ 0 w 1877041"/>
                <a:gd name="connsiteY0" fmla="*/ 805402 h 1610804"/>
                <a:gd name="connsiteX1" fmla="*/ 938521 w 1877041"/>
                <a:gd name="connsiteY1" fmla="*/ 0 h 1610804"/>
                <a:gd name="connsiteX2" fmla="*/ 1877042 w 1877041"/>
                <a:gd name="connsiteY2" fmla="*/ 805402 h 1610804"/>
                <a:gd name="connsiteX3" fmla="*/ 938521 w 1877041"/>
                <a:gd name="connsiteY3" fmla="*/ 1610804 h 1610804"/>
                <a:gd name="connsiteX4" fmla="*/ 0 w 1877041"/>
                <a:gd name="connsiteY4" fmla="*/ 805402 h 1610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041" h="1610804">
                  <a:moveTo>
                    <a:pt x="0" y="805402"/>
                  </a:moveTo>
                  <a:cubicBezTo>
                    <a:pt x="0" y="360591"/>
                    <a:pt x="420190" y="0"/>
                    <a:pt x="938521" y="0"/>
                  </a:cubicBezTo>
                  <a:cubicBezTo>
                    <a:pt x="1456852" y="0"/>
                    <a:pt x="1877042" y="360591"/>
                    <a:pt x="1877042" y="805402"/>
                  </a:cubicBezTo>
                  <a:cubicBezTo>
                    <a:pt x="1877042" y="1250213"/>
                    <a:pt x="1456852" y="1610804"/>
                    <a:pt x="938521" y="1610804"/>
                  </a:cubicBezTo>
                  <a:cubicBezTo>
                    <a:pt x="420190" y="1610804"/>
                    <a:pt x="0" y="1250213"/>
                    <a:pt x="0" y="805402"/>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3">
                <a:hueOff val="2710599"/>
                <a:satOff val="100000"/>
                <a:lumOff val="-14706"/>
                <a:alphaOff val="0"/>
              </a:schemeClr>
            </a:effectRef>
            <a:fontRef idx="minor">
              <a:schemeClr val="lt1"/>
            </a:fontRef>
          </p:style>
          <p:txBody>
            <a:bodyPr spcFirstLastPara="0" vert="horz" wrap="square" lIns="305366" tIns="266377" rIns="305366" bIns="266377" numCol="1" spcCol="1270" anchor="ctr" anchorCtr="0">
              <a:noAutofit/>
            </a:bodyPr>
            <a:lstStyle/>
            <a:p>
              <a:pPr marL="0" lvl="0" indent="0" algn="ctr" defTabSz="1066800">
                <a:lnSpc>
                  <a:spcPct val="90000"/>
                </a:lnSpc>
                <a:spcBef>
                  <a:spcPct val="0"/>
                </a:spcBef>
                <a:spcAft>
                  <a:spcPct val="35000"/>
                </a:spcAft>
                <a:buNone/>
              </a:pPr>
              <a:r>
                <a:rPr lang="nl-NL" sz="2000" kern="1200" dirty="0"/>
                <a:t>Modulair bouwen</a:t>
              </a:r>
            </a:p>
          </p:txBody>
        </p:sp>
        <p:sp>
          <p:nvSpPr>
            <p:cNvPr id="15" name="Vorm 14">
              <a:extLst>
                <a:ext uri="{FF2B5EF4-FFF2-40B4-BE49-F238E27FC236}">
                  <a16:creationId xmlns:a16="http://schemas.microsoft.com/office/drawing/2014/main" id="{54B2DB50-840A-455C-91A4-C60F31ABC04B}"/>
                </a:ext>
              </a:extLst>
            </p:cNvPr>
            <p:cNvSpPr/>
            <p:nvPr/>
          </p:nvSpPr>
          <p:spPr>
            <a:xfrm>
              <a:off x="3849072" y="858690"/>
              <a:ext cx="5023099" cy="4018479"/>
            </a:xfrm>
            <a:prstGeom prst="funnel">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nl-NL" dirty="0"/>
            </a:p>
          </p:txBody>
        </p:sp>
      </p:grpSp>
    </p:spTree>
    <p:extLst>
      <p:ext uri="{BB962C8B-B14F-4D97-AF65-F5344CB8AC3E}">
        <p14:creationId xmlns:p14="http://schemas.microsoft.com/office/powerpoint/2010/main" val="66300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Layers</a:t>
            </a:r>
            <a:r>
              <a:rPr lang="nl-NL" dirty="0"/>
              <a:t> van Brand (ook wel de 6 S’en genoemd)</a:t>
            </a:r>
          </a:p>
        </p:txBody>
      </p:sp>
      <p:sp>
        <p:nvSpPr>
          <p:cNvPr id="3" name="Tijdelijke aanduiding voor inhoud 2"/>
          <p:cNvSpPr>
            <a:spLocks noGrp="1"/>
          </p:cNvSpPr>
          <p:nvPr>
            <p:ph idx="1"/>
          </p:nvPr>
        </p:nvSpPr>
        <p:spPr>
          <a:xfrm>
            <a:off x="838199" y="1311564"/>
            <a:ext cx="4141425" cy="4865399"/>
          </a:xfrm>
        </p:spPr>
        <p:txBody>
          <a:bodyPr>
            <a:normAutofit fontScale="92500" lnSpcReduction="10000"/>
          </a:bodyPr>
          <a:lstStyle/>
          <a:p>
            <a:pPr marL="0" indent="0">
              <a:buNone/>
            </a:pPr>
            <a:r>
              <a:rPr lang="nl-NL" dirty="0"/>
              <a:t>Relevant vanwege het verschil in levensduur per laag. </a:t>
            </a:r>
          </a:p>
          <a:p>
            <a:pPr marL="0" indent="0">
              <a:buNone/>
            </a:pPr>
            <a:r>
              <a:rPr lang="nl-NL" dirty="0"/>
              <a:t>Voor een laag met een kortere levensduur, zoals ‘services’,  is adaptiviteit van groter belang dan voor een laag met een relatief lange levensduur, zoals ‘</a:t>
            </a:r>
            <a:r>
              <a:rPr lang="nl-NL" dirty="0" err="1"/>
              <a:t>structure</a:t>
            </a:r>
            <a:r>
              <a:rPr lang="nl-NL" dirty="0"/>
              <a:t>’. Alleen door die lagen goed te (kunnen) scheiden kan elk element zijn optimale levensloop doorlopen&gt; </a:t>
            </a:r>
          </a:p>
          <a:p>
            <a:pPr marL="0" indent="0">
              <a:buNone/>
            </a:pPr>
            <a:r>
              <a:rPr lang="nl-NL" dirty="0">
                <a:solidFill>
                  <a:srgbClr val="FF0000"/>
                </a:solidFill>
              </a:rPr>
              <a:t>LOSMAAKBAARHEID</a:t>
            </a:r>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t>8</a:t>
            </a:fld>
            <a:endParaRPr lang="nl-NL" dirty="0"/>
          </a:p>
        </p:txBody>
      </p:sp>
      <p:pic>
        <p:nvPicPr>
          <p:cNvPr id="2050" name="Picture 2"/>
          <p:cNvPicPr>
            <a:picLocks noChangeAspect="1" noChangeArrowheads="1"/>
          </p:cNvPicPr>
          <p:nvPr/>
        </p:nvPicPr>
        <p:blipFill rotWithShape="1">
          <a:blip r:embed="rId3">
            <a:clrChange>
              <a:clrFrom>
                <a:srgbClr val="ECECEB"/>
              </a:clrFrom>
              <a:clrTo>
                <a:srgbClr val="ECECEB">
                  <a:alpha val="0"/>
                </a:srgbClr>
              </a:clrTo>
            </a:clrChange>
            <a:extLst>
              <a:ext uri="{28A0092B-C50C-407E-A947-70E740481C1C}">
                <a14:useLocalDpi xmlns:a14="http://schemas.microsoft.com/office/drawing/2010/main" val="0"/>
              </a:ext>
            </a:extLst>
          </a:blip>
          <a:srcRect l="4319"/>
          <a:stretch/>
        </p:blipFill>
        <p:spPr bwMode="auto">
          <a:xfrm>
            <a:off x="4803354" y="1399141"/>
            <a:ext cx="7388646" cy="437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0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4985D34-818A-45E3-93C2-FBBC7C5E0088}"/>
              </a:ext>
            </a:extLst>
          </p:cNvPr>
          <p:cNvSpPr>
            <a:spLocks noGrp="1"/>
          </p:cNvSpPr>
          <p:nvPr>
            <p:ph type="title"/>
          </p:nvPr>
        </p:nvSpPr>
        <p:spPr/>
        <p:txBody>
          <a:bodyPr/>
          <a:lstStyle/>
          <a:p>
            <a:r>
              <a:rPr lang="nl-NL" dirty="0"/>
              <a:t>Verschijningsvormen </a:t>
            </a:r>
          </a:p>
        </p:txBody>
      </p:sp>
      <p:sp>
        <p:nvSpPr>
          <p:cNvPr id="4" name="Tijdelijke aanduiding voor dianummer 3"/>
          <p:cNvSpPr>
            <a:spLocks noGrp="1"/>
          </p:cNvSpPr>
          <p:nvPr>
            <p:ph type="sldNum" sz="quarter" idx="12"/>
          </p:nvPr>
        </p:nvSpPr>
        <p:spPr/>
        <p:txBody>
          <a:bodyPr/>
          <a:lstStyle/>
          <a:p>
            <a:fld id="{993A4BE7-94F8-43D0-A956-A40AC5AB901E}" type="slidenum">
              <a:rPr lang="nl-NL" smtClean="0"/>
              <a:pPr/>
              <a:t>9</a:t>
            </a:fld>
            <a:endParaRPr lang="nl-NL" dirty="0"/>
          </a:p>
        </p:txBody>
      </p:sp>
      <p:pic>
        <p:nvPicPr>
          <p:cNvPr id="3074" name="Picture 2"/>
          <p:cNvPicPr>
            <a:picLocks noChangeAspect="1" noChangeArrowheads="1"/>
          </p:cNvPicPr>
          <p:nvPr/>
        </p:nvPicPr>
        <p:blipFill>
          <a:blip r:embed="rId3">
            <a:clrChange>
              <a:clrFrom>
                <a:srgbClr val="F8DCDD"/>
              </a:clrFrom>
              <a:clrTo>
                <a:srgbClr val="F8DCDD">
                  <a:alpha val="0"/>
                </a:srgbClr>
              </a:clrTo>
            </a:clrChange>
            <a:extLst>
              <a:ext uri="{28A0092B-C50C-407E-A947-70E740481C1C}">
                <a14:useLocalDpi xmlns:a14="http://schemas.microsoft.com/office/drawing/2010/main" val="0"/>
              </a:ext>
            </a:extLst>
          </a:blip>
          <a:srcRect/>
          <a:stretch>
            <a:fillRect/>
          </a:stretch>
        </p:blipFill>
        <p:spPr bwMode="auto">
          <a:xfrm>
            <a:off x="2680727" y="1016000"/>
            <a:ext cx="6830545" cy="5151291"/>
          </a:xfrm>
          <a:prstGeom prst="rect">
            <a:avLst/>
          </a:prstGeom>
          <a:solidFill>
            <a:schemeClr val="bg1"/>
          </a:solidFill>
          <a:ln>
            <a:noFill/>
          </a:ln>
        </p:spPr>
      </p:pic>
    </p:spTree>
    <p:extLst>
      <p:ext uri="{BB962C8B-B14F-4D97-AF65-F5344CB8AC3E}">
        <p14:creationId xmlns:p14="http://schemas.microsoft.com/office/powerpoint/2010/main" val="379256206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8574</TotalTime>
  <Words>1302</Words>
  <Application>Microsoft Office PowerPoint</Application>
  <PresentationFormat>Breedbeeld</PresentationFormat>
  <Paragraphs>140</Paragraphs>
  <Slides>16</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Milieuprestatie meetmethode om de milieueffecten van duurzaamheid en circulariteit te bepalen  </vt:lpstr>
      <vt:lpstr>Adaptief bouwen = bouwen met toekomstwaarde</vt:lpstr>
      <vt:lpstr>Adaptiviteit en levensduur</vt:lpstr>
      <vt:lpstr>Legolisering van de bouw </vt:lpstr>
      <vt:lpstr>Adaptiviteit is belangrijk voor optimale gebouwlevensduur</vt:lpstr>
      <vt:lpstr>Samenhang der dingen</vt:lpstr>
      <vt:lpstr>Samenhang der dingen</vt:lpstr>
      <vt:lpstr>Layers van Brand (ook wel de 6 S’en genoemd)</vt:lpstr>
      <vt:lpstr>Verschijningsvormen </vt:lpstr>
      <vt:lpstr>Protocol Reversible Buildings</vt:lpstr>
      <vt:lpstr>Demontabele Kanaalplaatvloer</vt:lpstr>
      <vt:lpstr>Active ReUse Huse</vt:lpstr>
      <vt:lpstr>Slim Bouwen</vt:lpstr>
      <vt:lpstr>Demonstratieprojecten IFD-bouwen (2004)</vt:lpstr>
      <vt:lpstr>IFD in de GWW</vt:lpstr>
      <vt:lpstr>Beoordelingskader voor het adaptief vermogen van gebouwen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Anton Ton</dc:creator>
  <cp:lastModifiedBy>Anton Ton</cp:lastModifiedBy>
  <cp:revision>475</cp:revision>
  <cp:lastPrinted>2020-07-15T10:34:30Z</cp:lastPrinted>
  <dcterms:created xsi:type="dcterms:W3CDTF">2019-10-21T13:24:16Z</dcterms:created>
  <dcterms:modified xsi:type="dcterms:W3CDTF">2020-07-15T10:34:30Z</dcterms:modified>
</cp:coreProperties>
</file>