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497" r:id="rId3"/>
    <p:sldId id="282" r:id="rId4"/>
    <p:sldId id="416" r:id="rId5"/>
    <p:sldId id="491" r:id="rId6"/>
    <p:sldId id="489" r:id="rId7"/>
    <p:sldId id="311" r:id="rId8"/>
    <p:sldId id="490" r:id="rId9"/>
    <p:sldId id="492" r:id="rId10"/>
    <p:sldId id="493" r:id="rId11"/>
    <p:sldId id="494" r:id="rId12"/>
    <p:sldId id="495" r:id="rId13"/>
    <p:sldId id="496" r:id="rId14"/>
  </p:sldIdLst>
  <p:sldSz cx="12192000" cy="6858000"/>
  <p:notesSz cx="6864350" cy="99964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ke Meulendijks" initials="MM"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7030A0"/>
    <a:srgbClr val="9DC55B"/>
    <a:srgbClr val="5DC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84250" autoAdjust="0"/>
  </p:normalViewPr>
  <p:slideViewPr>
    <p:cSldViewPr snapToGrid="0">
      <p:cViewPr varScale="1">
        <p:scale>
          <a:sx n="69" d="100"/>
          <a:sy n="69" d="100"/>
        </p:scale>
        <p:origin x="1310" y="72"/>
      </p:cViewPr>
      <p:guideLst>
        <p:guide orient="horz" pos="2160"/>
        <p:guide pos="384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nl-NL" dirty="0"/>
          </a:p>
        </p:txBody>
      </p:sp>
      <p:sp>
        <p:nvSpPr>
          <p:cNvPr id="3" name="Tijdelijke aanduiding voor datum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9B7BC5FA-4EB1-4969-9028-0615B180F66D}" type="datetimeFigureOut">
              <a:rPr lang="nl-NL" smtClean="0"/>
              <a:t>15-7-2020</a:t>
            </a:fld>
            <a:endParaRPr lang="nl-NL" dirty="0"/>
          </a:p>
        </p:txBody>
      </p:sp>
      <p:sp>
        <p:nvSpPr>
          <p:cNvPr id="4" name="Tijdelijke aanduiding voor dia-afbeelding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nl-NL" dirty="0"/>
          </a:p>
        </p:txBody>
      </p:sp>
      <p:sp>
        <p:nvSpPr>
          <p:cNvPr id="5" name="Tijdelijke aanduiding voor notities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FAABF7D7-092D-4384-941C-F8145FDEEE04}" type="slidenum">
              <a:rPr lang="nl-NL" smtClean="0"/>
              <a:t>‹nr.›</a:t>
            </a:fld>
            <a:endParaRPr lang="nl-NL" dirty="0"/>
          </a:p>
        </p:txBody>
      </p:sp>
    </p:spTree>
    <p:extLst>
      <p:ext uri="{BB962C8B-B14F-4D97-AF65-F5344CB8AC3E}">
        <p14:creationId xmlns:p14="http://schemas.microsoft.com/office/powerpoint/2010/main" val="402017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e.nl/beng-en-mpg-is-bouwen-nog-wel-mogelij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a:t>
            </a:fld>
            <a:endParaRPr lang="nl-NL" dirty="0"/>
          </a:p>
        </p:txBody>
      </p:sp>
    </p:spTree>
    <p:extLst>
      <p:ext uri="{BB962C8B-B14F-4D97-AF65-F5344CB8AC3E}">
        <p14:creationId xmlns:p14="http://schemas.microsoft.com/office/powerpoint/2010/main" val="311879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https://milieudatabase.nl/beng-en-ook-nog-mpg-is-bouwen-nog-wel-mogelijk/</a:t>
            </a:r>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2</a:t>
            </a:fld>
            <a:endParaRPr lang="nl-NL" dirty="0"/>
          </a:p>
        </p:txBody>
      </p:sp>
    </p:spTree>
    <p:extLst>
      <p:ext uri="{BB962C8B-B14F-4D97-AF65-F5344CB8AC3E}">
        <p14:creationId xmlns:p14="http://schemas.microsoft.com/office/powerpoint/2010/main" val="326840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Tot nu toe ligt de focus bij duurzaam bouwen vooral op energiebesparing bij isoleren, verwarmen, koelen, enz. De energiebesparende maatregelen vergen in de meeste gevallen het gebruik van meer materialen en installaties. De invloed van dit materiaalgebruik op de totale milieulast (milieueffecten van energie- en materiaalgebruik) van een gebouw tempert de milieuwinst van de energiebesparende maatregelen.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Als bij het ontwerpen alleen rekening wordt gehouden met het behalen van de energie-eis, dan kunnen er inderdaad problemen ontstaan met de MPG-eis. Maakt men aan het eind van het ontwerpproces nog snel even de obligate MPG-berekening, dan zal die wel eens te hoog kunnen uitvallen. Even snel wat andere materialen kiezen biedt dan vaak onvoldoende soelaas. Gaat men vanaf de begin van het ontwerpproces met oog voor zowel de energie- als de milieuprestatie aan de slag, dan zullen de problemen veel minder snel ontstaan. Een integrale benadering is nodig. Energie en Milieu zijn veelal communicerende vaten.</a:t>
            </a:r>
            <a:endParaRPr lang="nl-NL" sz="1200" i="0" dirty="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Onderzoek* laat zien dat de BENG eisen een relevante invloed hebben op de MPG (via isolatie en installaties en recent MPG steeds verder ontwikkelt en steeds meer circulair (veel onderzoeken). Maar de huidige grenswaarde van MPG-score 1,0 is voor het overgrote deel haalbaar.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rode lijn laat de mediaan zien. </a:t>
            </a:r>
          </a:p>
          <a:p>
            <a:pPr marL="0" indent="0">
              <a:buNone/>
            </a:pPr>
            <a:endParaRPr lang="nl-NL" sz="1200" dirty="0"/>
          </a:p>
          <a:p>
            <a:pPr marL="0" indent="0">
              <a:buNone/>
            </a:pPr>
            <a:r>
              <a:rPr lang="nl-NL" sz="1200" dirty="0"/>
              <a:t>Kantoorgebouwen (2 referenties, BENG, </a:t>
            </a:r>
            <a:r>
              <a:rPr lang="nl-NL" sz="1200" dirty="0" err="1"/>
              <a:t>gasloos</a:t>
            </a:r>
            <a:r>
              <a:rPr lang="nl-NL" sz="1200" dirty="0"/>
              <a:t>, vorm + materiaal, 496 varianten) </a:t>
            </a:r>
          </a:p>
          <a:p>
            <a:pPr marL="0" indent="0">
              <a:buNone/>
            </a:pPr>
            <a:r>
              <a:rPr lang="nl-NL" sz="1200" dirty="0"/>
              <a:t>Woongebouwen (7 referenties, BENG, </a:t>
            </a:r>
            <a:r>
              <a:rPr lang="nl-NL" sz="1200" dirty="0" err="1"/>
              <a:t>gasloos</a:t>
            </a:r>
            <a:r>
              <a:rPr lang="nl-NL" sz="1200" dirty="0"/>
              <a:t>, vorm + materiaal, 1022 varianten).</a:t>
            </a:r>
          </a:p>
          <a:p>
            <a:pPr marL="0" indent="0">
              <a:buFont typeface="Arial" panose="020B0604020202020204" pitchFamily="34" charset="0"/>
              <a:buNone/>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onderzoek in opdracht van </a:t>
            </a:r>
            <a:r>
              <a:rPr lang="nl-NL" sz="1200" b="0" i="0" kern="1200" dirty="0">
                <a:solidFill>
                  <a:schemeClr val="tx1"/>
                </a:solidFill>
                <a:effectLst/>
                <a:latin typeface="+mn-lt"/>
                <a:ea typeface="+mn-ea"/>
                <a:cs typeface="+mn-cs"/>
              </a:rPr>
              <a:t>Stichting NMD, uitgevoerd door W/E adviseurs. Meer informatie op: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https://www.w-e.nl/beng-en-mpg-is-bouwen-nog-wel-mogelijk/</a:t>
            </a: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2A01FCCC-3B39-4F5A-9279-A0AAA552F3F9}" type="slidenum">
              <a:rPr lang="nl-NL" smtClean="0"/>
              <a:t>4</a:t>
            </a:fld>
            <a:endParaRPr lang="nl-NL"/>
          </a:p>
        </p:txBody>
      </p:sp>
    </p:spTree>
    <p:extLst>
      <p:ext uri="{BB962C8B-B14F-4D97-AF65-F5344CB8AC3E}">
        <p14:creationId xmlns:p14="http://schemas.microsoft.com/office/powerpoint/2010/main" val="24334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E529456-99C0-4820-ADB8-DB2549F23818}" type="slidenum">
              <a:rPr lang="nl-NL" smtClean="0"/>
              <a:t>5</a:t>
            </a:fld>
            <a:endParaRPr lang="nl-NL"/>
          </a:p>
        </p:txBody>
      </p:sp>
    </p:spTree>
    <p:extLst>
      <p:ext uri="{BB962C8B-B14F-4D97-AF65-F5344CB8AC3E}">
        <p14:creationId xmlns:p14="http://schemas.microsoft.com/office/powerpoint/2010/main" val="288477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559050" y="1128713"/>
            <a:ext cx="10018713" cy="5635625"/>
          </a:xfrm>
        </p:spPr>
      </p:sp>
      <p:sp>
        <p:nvSpPr>
          <p:cNvPr id="3" name="Tijdelijke aanduiding voor notities 2"/>
          <p:cNvSpPr>
            <a:spLocks noGrp="1"/>
          </p:cNvSpPr>
          <p:nvPr>
            <p:ph type="body" idx="1"/>
          </p:nvPr>
        </p:nvSpPr>
        <p:spPr/>
        <p:txBody>
          <a:bodyPr/>
          <a:lstStyle/>
          <a:p>
            <a:r>
              <a:rPr lang="nl-NL" dirty="0"/>
              <a:t>Met de grote aandacht voor energie,</a:t>
            </a:r>
            <a:r>
              <a:rPr lang="nl-NL" baseline="0" dirty="0"/>
              <a:t> veel installatietechniek rijst de vraag met welke balans van energie en materiaal je het goed doet.</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FCCC-3B39-4F5A-9279-A0AAA552F3F9}"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62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Aanscherping MPG en aanscherping BENG!</a:t>
            </a:r>
          </a:p>
          <a:p>
            <a:endParaRPr lang="nl-NL" dirty="0"/>
          </a:p>
          <a:p>
            <a:r>
              <a:rPr lang="nl-NL" dirty="0"/>
              <a:t>In de opdracht is duidelijk geworden dat sommige keuzes goed zijn voor verbetering energieprestatie, maar een groot negatief effect (grote milieuscore) hebben op de milieuprestatie. Ofwel er ligt een relatie tussen energie en milieu! </a:t>
            </a:r>
          </a:p>
          <a:p>
            <a:r>
              <a:rPr lang="nl-NL" dirty="0"/>
              <a:t>Hoeveelheid; PV, zonnecollectoren, driedubbel glas (en installaties) drukken MPG score dus.</a:t>
            </a:r>
          </a:p>
          <a:p>
            <a:endParaRPr lang="nl-NL" dirty="0"/>
          </a:p>
          <a:p>
            <a:r>
              <a:rPr lang="nl-NL" dirty="0"/>
              <a:t>Er is een hulpmiddel ontwikkeld om dit integraal te bekijken: Duurzaamheid Prestatie Gebouw (DPG). </a:t>
            </a:r>
          </a:p>
          <a:p>
            <a:r>
              <a:rPr lang="nl-NL" sz="1200" b="1" kern="1200" dirty="0">
                <a:solidFill>
                  <a:schemeClr val="tx1"/>
                </a:solidFill>
                <a:effectLst/>
                <a:latin typeface="+mn-lt"/>
                <a:ea typeface="+mn-ea"/>
                <a:cs typeface="+mn-cs"/>
              </a:rPr>
              <a:t>Opdracht voor studenten: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DPG staat voor </a:t>
            </a:r>
            <a:r>
              <a:rPr lang="nl-NL" sz="1200" kern="1200" dirty="0" err="1">
                <a:solidFill>
                  <a:schemeClr val="tx1"/>
                </a:solidFill>
                <a:effectLst/>
                <a:latin typeface="+mn-lt"/>
                <a:ea typeface="+mn-ea"/>
                <a:cs typeface="+mn-cs"/>
              </a:rPr>
              <a:t>DuurzaamheidsPrestatie</a:t>
            </a:r>
            <a:r>
              <a:rPr lang="nl-NL" sz="1200" kern="1200" dirty="0">
                <a:solidFill>
                  <a:schemeClr val="tx1"/>
                </a:solidFill>
                <a:effectLst/>
                <a:latin typeface="+mn-lt"/>
                <a:ea typeface="+mn-ea"/>
                <a:cs typeface="+mn-cs"/>
              </a:rPr>
              <a:t> Gebouwen. Zoek online op: </a:t>
            </a:r>
          </a:p>
          <a:p>
            <a:pPr lvl="0"/>
            <a:r>
              <a:rPr lang="nl-NL" sz="1200" kern="1200" dirty="0">
                <a:solidFill>
                  <a:schemeClr val="tx1"/>
                </a:solidFill>
                <a:effectLst/>
                <a:latin typeface="+mn-lt"/>
                <a:ea typeface="+mn-ea"/>
                <a:cs typeface="+mn-cs"/>
              </a:rPr>
              <a:t>- hoe dit getal wordt berekend</a:t>
            </a:r>
          </a:p>
          <a:p>
            <a:pPr lvl="0"/>
            <a:r>
              <a:rPr lang="nl-NL" sz="1200" kern="1200" dirty="0">
                <a:solidFill>
                  <a:schemeClr val="tx1"/>
                </a:solidFill>
                <a:effectLst/>
                <a:latin typeface="+mn-lt"/>
                <a:ea typeface="+mn-ea"/>
                <a:cs typeface="+mn-cs"/>
              </a:rPr>
              <a:t>- wat dit weergeeft</a:t>
            </a:r>
          </a:p>
          <a:p>
            <a:pPr lvl="0"/>
            <a:r>
              <a:rPr lang="nl-NL" sz="1200" kern="1200" dirty="0">
                <a:solidFill>
                  <a:schemeClr val="tx1"/>
                </a:solidFill>
                <a:effectLst/>
                <a:latin typeface="+mn-lt"/>
                <a:ea typeface="+mn-ea"/>
                <a:cs typeface="+mn-cs"/>
              </a:rPr>
              <a:t>- hoe je binnen GPR Gebouw het resultaat kunt genereren (dus niet de tussenresultaten)</a:t>
            </a:r>
          </a:p>
          <a:p>
            <a:endParaRPr lang="nl-NL" dirty="0"/>
          </a:p>
          <a:p>
            <a:r>
              <a:rPr lang="nl-NL" dirty="0"/>
              <a:t>DPG rapportcijfer: </a:t>
            </a:r>
            <a:r>
              <a:rPr lang="nl-NL" sz="1200" i="1" dirty="0">
                <a:latin typeface="Klavika Condensed"/>
              </a:rPr>
              <a:t>Slimbouwen</a:t>
            </a:r>
            <a:r>
              <a:rPr lang="nl-NL" sz="1200" i="1" dirty="0">
                <a:solidFill>
                  <a:schemeClr val="bg1"/>
                </a:solidFill>
                <a:latin typeface="Klavika Condensed"/>
              </a:rPr>
              <a:t> </a:t>
            </a:r>
            <a:r>
              <a:rPr lang="nl-NL" sz="1200" i="1" dirty="0" err="1">
                <a:latin typeface="Klavika Condensed"/>
              </a:rPr>
              <a:t>Example</a:t>
            </a:r>
            <a:r>
              <a:rPr lang="nl-NL" sz="1200" i="1" dirty="0">
                <a:latin typeface="Klavika Condensed"/>
              </a:rPr>
              <a:t>: House of </a:t>
            </a:r>
            <a:r>
              <a:rPr lang="nl-NL" sz="1200" i="1" dirty="0" err="1">
                <a:latin typeface="Klavika Condensed"/>
              </a:rPr>
              <a:t>Tomorrow</a:t>
            </a:r>
            <a:r>
              <a:rPr lang="nl-NL" sz="1200" i="1" dirty="0">
                <a:latin typeface="Klavika Condensed"/>
              </a:rPr>
              <a:t> </a:t>
            </a:r>
            <a:r>
              <a:rPr lang="nl-NL" sz="1200" i="1" dirty="0" err="1">
                <a:latin typeface="Klavika Condensed"/>
              </a:rPr>
              <a:t>Today</a:t>
            </a:r>
            <a:r>
              <a:rPr lang="nl-NL" sz="1200" i="1" dirty="0">
                <a:latin typeface="Klavika Condensed"/>
              </a:rPr>
              <a:t> (</a:t>
            </a:r>
            <a:r>
              <a:rPr lang="nl-NL" sz="1200" i="1" dirty="0" err="1">
                <a:latin typeface="Klavika Condensed"/>
              </a:rPr>
              <a:t>HoTT</a:t>
            </a:r>
            <a:r>
              <a:rPr lang="nl-NL" sz="1200" i="1" dirty="0">
                <a:latin typeface="Klavika Condensed"/>
              </a:rPr>
              <a:t>)</a:t>
            </a:r>
          </a:p>
          <a:p>
            <a:endParaRPr lang="nl-NL" dirty="0"/>
          </a:p>
          <a:p>
            <a:r>
              <a:rPr lang="nl-NL" dirty="0"/>
              <a:t>DPG-index</a:t>
            </a:r>
            <a:r>
              <a:rPr lang="nl-NL" baseline="0" dirty="0"/>
              <a:t> (belastingscore) omgezet in GPR –rapportcijfer (formule op basis ijkberekeningen vergelijkbaar met MPG)</a:t>
            </a:r>
          </a:p>
          <a:p>
            <a:r>
              <a:rPr lang="nl-NL" baseline="0" dirty="0"/>
              <a:t>Als je binnen GPR Gebouw de DPG-weergave is aangevinkt, dan zijn de thema’s energie en milieu samengevoegd tot één DPG.</a:t>
            </a:r>
          </a:p>
          <a:p>
            <a:r>
              <a:rPr lang="nl-NL" baseline="0" dirty="0"/>
              <a:t>Dit maakt het mogelijk om één ambitie voor </a:t>
            </a:r>
            <a:r>
              <a:rPr lang="nl-NL" baseline="0" dirty="0" err="1"/>
              <a:t>Energie&amp;Milieu</a:t>
            </a:r>
            <a:r>
              <a:rPr lang="nl-NL" baseline="0" dirty="0"/>
              <a:t> te stellen en daarop te toetsen.</a:t>
            </a:r>
          </a:p>
          <a:p>
            <a:r>
              <a:rPr lang="nl-NL" baseline="0" dirty="0"/>
              <a:t>Inzoomen via vergrootglas -&gt; rapportcijfer omvat naast DPG ook alle overige subthema’s bij Energie en Milieu</a:t>
            </a:r>
          </a:p>
          <a:p>
            <a:endParaRPr lang="nl-NL" dirty="0"/>
          </a:p>
          <a:p>
            <a:r>
              <a:rPr lang="nl-NL" dirty="0"/>
              <a:t>Winst door</a:t>
            </a:r>
            <a:r>
              <a:rPr lang="nl-NL" baseline="0" dirty="0"/>
              <a:t> gezamenlijke beschouwing:</a:t>
            </a:r>
            <a:endParaRPr lang="nl-NL" dirty="0"/>
          </a:p>
          <a:p>
            <a:r>
              <a:rPr lang="nl-NL" dirty="0"/>
              <a:t>Bij</a:t>
            </a:r>
            <a:r>
              <a:rPr lang="nl-NL" baseline="0" dirty="0"/>
              <a:t> aparte ambities scoort Milieu onvoldoende (5.4).</a:t>
            </a:r>
          </a:p>
          <a:p>
            <a:r>
              <a:rPr lang="nl-NL" baseline="0" dirty="0"/>
              <a:t>Nu mogelijk om  gezamenlijke ambitie voor Energie en  Milieu te stellen (DPG). De score is dan 9.3, dus blijkt uitmuntend.</a:t>
            </a:r>
          </a:p>
        </p:txBody>
      </p:sp>
      <p:sp>
        <p:nvSpPr>
          <p:cNvPr id="4" name="Tijdelijke aanduiding voor dianummer 3"/>
          <p:cNvSpPr>
            <a:spLocks noGrp="1"/>
          </p:cNvSpPr>
          <p:nvPr>
            <p:ph type="sldNum" sz="quarter" idx="5"/>
          </p:nvPr>
        </p:nvSpPr>
        <p:spPr/>
        <p:txBody>
          <a:bodyPr/>
          <a:lstStyle/>
          <a:p>
            <a:fld id="{2A01FCCC-3B39-4F5A-9279-A0AAA552F3F9}" type="slidenum">
              <a:rPr lang="nl-NL" smtClean="0"/>
              <a:t>7</a:t>
            </a:fld>
            <a:endParaRPr lang="nl-NL"/>
          </a:p>
        </p:txBody>
      </p:sp>
    </p:spTree>
    <p:extLst>
      <p:ext uri="{BB962C8B-B14F-4D97-AF65-F5344CB8AC3E}">
        <p14:creationId xmlns:p14="http://schemas.microsoft.com/office/powerpoint/2010/main" val="126996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E529456-99C0-4820-ADB8-DB2549F23818}" type="slidenum">
              <a:rPr lang="nl-NL" smtClean="0"/>
              <a:t>8</a:t>
            </a:fld>
            <a:endParaRPr lang="nl-NL"/>
          </a:p>
        </p:txBody>
      </p:sp>
    </p:spTree>
    <p:extLst>
      <p:ext uri="{BB962C8B-B14F-4D97-AF65-F5344CB8AC3E}">
        <p14:creationId xmlns:p14="http://schemas.microsoft.com/office/powerpoint/2010/main" val="265561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559050" y="1128713"/>
            <a:ext cx="10018713" cy="5635625"/>
          </a:xfrm>
        </p:spPr>
      </p:sp>
      <p:sp>
        <p:nvSpPr>
          <p:cNvPr id="3" name="Tijdelijke aanduiding voor notities 2"/>
          <p:cNvSpPr>
            <a:spLocks noGrp="1"/>
          </p:cNvSpPr>
          <p:nvPr>
            <p:ph type="body" idx="1"/>
          </p:nvPr>
        </p:nvSpPr>
        <p:spPr/>
        <p:txBody>
          <a:bodyPr/>
          <a:lstStyle/>
          <a:p>
            <a:r>
              <a:rPr lang="nl-NL" dirty="0"/>
              <a:t>Achterliggende gedachte</a:t>
            </a:r>
            <a:r>
              <a:rPr lang="nl-NL" baseline="0" dirty="0"/>
              <a:t> is de milieubelasting zo laag mogelijk en de kwaliteit zo hoog mogelijk te laten zijn van een gebouw, gedurende de levensduur.</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FCCC-3B39-4F5A-9279-A0AAA552F3F9}"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89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90A-7949-4E29-B3C8-E38C2F9D402D}"/>
              </a:ext>
            </a:extLst>
          </p:cNvPr>
          <p:cNvSpPr>
            <a:spLocks noGrp="1"/>
          </p:cNvSpPr>
          <p:nvPr>
            <p:ph type="ctrTitle"/>
          </p:nvPr>
        </p:nvSpPr>
        <p:spPr>
          <a:xfrm>
            <a:off x="1524000" y="1122363"/>
            <a:ext cx="9144000" cy="2387600"/>
          </a:xfrm>
        </p:spPr>
        <p:txBody>
          <a:bodyPr anchor="b"/>
          <a:lstStyle>
            <a:lvl1pPr algn="ctr">
              <a:defRPr sz="6000">
                <a:solidFill>
                  <a:schemeClr val="accent6">
                    <a:lumMod val="75000"/>
                  </a:schemeClr>
                </a:solidFill>
              </a:defRPr>
            </a:lvl1pPr>
          </a:lstStyle>
          <a:p>
            <a:r>
              <a:rPr lang="nl-NL" dirty="0"/>
              <a:t>Klik om stijl te bewerken</a:t>
            </a:r>
          </a:p>
        </p:txBody>
      </p:sp>
      <p:sp>
        <p:nvSpPr>
          <p:cNvPr id="3" name="Ondertitel 2">
            <a:extLst>
              <a:ext uri="{FF2B5EF4-FFF2-40B4-BE49-F238E27FC236}">
                <a16:creationId xmlns:a16="http://schemas.microsoft.com/office/drawing/2014/main" id="{3B427545-5593-4AB5-A1E4-086290901F73}"/>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6">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C99216F5-694D-4260-86A5-5ED34EFB073C}"/>
              </a:ext>
            </a:extLst>
          </p:cNvPr>
          <p:cNvSpPr>
            <a:spLocks noGrp="1"/>
          </p:cNvSpPr>
          <p:nvPr>
            <p:ph type="dt" sz="half" idx="10"/>
          </p:nvPr>
        </p:nvSpPr>
        <p:spPr/>
        <p:txBody>
          <a:bodyPr/>
          <a:lstStyle/>
          <a:p>
            <a:fld id="{6534F8E9-F173-4554-8478-8B72E02BE2CE}"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1234DB73-6A0B-454C-9A5F-DB2CA2D7F80E}"/>
              </a:ext>
            </a:extLst>
          </p:cNvPr>
          <p:cNvSpPr>
            <a:spLocks noGrp="1"/>
          </p:cNvSpPr>
          <p:nvPr>
            <p:ph type="ftr" sz="quarter" idx="11"/>
          </p:nvPr>
        </p:nvSpPr>
        <p:spPr>
          <a:xfrm>
            <a:off x="4038600" y="6356350"/>
            <a:ext cx="4114800" cy="365125"/>
          </a:xfrm>
        </p:spPr>
        <p:txBody>
          <a:bodyPr/>
          <a:lstStyle/>
          <a:p>
            <a:r>
              <a:rPr lang="nl-NL" dirty="0"/>
              <a:t> </a:t>
            </a:r>
          </a:p>
        </p:txBody>
      </p:sp>
      <p:sp>
        <p:nvSpPr>
          <p:cNvPr id="6" name="Tijdelijke aanduiding voor dianummer 5">
            <a:extLst>
              <a:ext uri="{FF2B5EF4-FFF2-40B4-BE49-F238E27FC236}">
                <a16:creationId xmlns:a16="http://schemas.microsoft.com/office/drawing/2014/main" id="{7247C6BE-7085-4414-913B-91FEF51FE1B5}"/>
              </a:ext>
            </a:extLst>
          </p:cNvPr>
          <p:cNvSpPr>
            <a:spLocks noGrp="1"/>
          </p:cNvSpPr>
          <p:nvPr>
            <p:ph type="sldNum" sz="quarter" idx="12"/>
          </p:nvPr>
        </p:nvSpPr>
        <p:spPr/>
        <p:txBody>
          <a:bodyPr/>
          <a:lstStyle/>
          <a:p>
            <a:fld id="{993A4BE7-94F8-43D0-A956-A40AC5AB901E}" type="slidenum">
              <a:rPr lang="nl-NL" smtClean="0"/>
              <a:t>‹nr.›</a:t>
            </a:fld>
            <a:endParaRPr lang="nl-NL" dirty="0"/>
          </a:p>
        </p:txBody>
      </p:sp>
      <p:pic>
        <p:nvPicPr>
          <p:cNvPr id="8" name="Afbeelding 7">
            <a:extLst>
              <a:ext uri="{FF2B5EF4-FFF2-40B4-BE49-F238E27FC236}">
                <a16:creationId xmlns:a16="http://schemas.microsoft.com/office/drawing/2014/main" id="{8AD5759E-F8C7-4E94-98BC-219750BCD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42512"/>
            <a:ext cx="5181600" cy="2067628"/>
          </a:xfrm>
          <a:prstGeom prst="rect">
            <a:avLst/>
          </a:prstGeom>
        </p:spPr>
      </p:pic>
    </p:spTree>
    <p:extLst>
      <p:ext uri="{BB962C8B-B14F-4D97-AF65-F5344CB8AC3E}">
        <p14:creationId xmlns:p14="http://schemas.microsoft.com/office/powerpoint/2010/main" val="415159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D6855-023E-484C-8369-A0D69FC60A5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7E32EC-2818-45EC-8E4E-04F50EE13C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1A543-9428-45A3-B668-6CE336F7314D}"/>
              </a:ext>
            </a:extLst>
          </p:cNvPr>
          <p:cNvSpPr>
            <a:spLocks noGrp="1"/>
          </p:cNvSpPr>
          <p:nvPr>
            <p:ph type="dt" sz="half" idx="10"/>
          </p:nvPr>
        </p:nvSpPr>
        <p:spPr/>
        <p:txBody>
          <a:bodyPr/>
          <a:lstStyle/>
          <a:p>
            <a:fld id="{B16E44E3-EB91-45D0-AD48-0DBE1A457954}"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A9334A90-0D3B-4462-AEF8-743C608FC813}"/>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458CFDEB-5814-4BB0-BCE4-11230673C08B}"/>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340248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0D1B9AC-5C04-4A4D-AD67-0C083E41D4C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38B44CD-0E22-4ABA-A530-B489AC6AA3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1ACB80-3FEE-41B8-AEE6-C3FCB7F4721B}"/>
              </a:ext>
            </a:extLst>
          </p:cNvPr>
          <p:cNvSpPr>
            <a:spLocks noGrp="1"/>
          </p:cNvSpPr>
          <p:nvPr>
            <p:ph type="dt" sz="half" idx="10"/>
          </p:nvPr>
        </p:nvSpPr>
        <p:spPr/>
        <p:txBody>
          <a:bodyPr/>
          <a:lstStyle/>
          <a:p>
            <a:fld id="{C1A09200-A347-47DB-8028-245837EC853B}"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27EF8D4A-3240-4BCB-A619-586475A1AFEF}"/>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5A24FC01-DC9A-4EFF-B714-442676F7EFCC}"/>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220830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95669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95669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95669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95669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29F5B-6D95-4B06-A70D-5836DB3CAA26}"/>
              </a:ext>
            </a:extLst>
          </p:cNvPr>
          <p:cNvSpPr>
            <a:spLocks noGrp="1"/>
          </p:cNvSpPr>
          <p:nvPr>
            <p:ph type="title"/>
          </p:nvPr>
        </p:nvSpPr>
        <p:spPr>
          <a:xfrm>
            <a:off x="838200" y="365126"/>
            <a:ext cx="10515600" cy="789420"/>
          </a:xfrm>
        </p:spPr>
        <p:txBody>
          <a:bodyPr>
            <a:normAutofit/>
          </a:bodyPr>
          <a:lstStyle>
            <a:lvl1pPr>
              <a:defRPr sz="3200">
                <a:solidFill>
                  <a:schemeClr val="accent6">
                    <a:lumMod val="75000"/>
                  </a:schemeClr>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24933ED0-3DF6-4868-A200-655C15DBAD0E}"/>
              </a:ext>
            </a:extLst>
          </p:cNvPr>
          <p:cNvSpPr>
            <a:spLocks noGrp="1"/>
          </p:cNvSpPr>
          <p:nvPr>
            <p:ph idx="1"/>
          </p:nvPr>
        </p:nvSpPr>
        <p:spPr>
          <a:xfrm>
            <a:off x="838200" y="1311564"/>
            <a:ext cx="10515600" cy="4865399"/>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43372DD-C44F-45B2-B0DA-20EC65D72B23}"/>
              </a:ext>
            </a:extLst>
          </p:cNvPr>
          <p:cNvSpPr>
            <a:spLocks noGrp="1"/>
          </p:cNvSpPr>
          <p:nvPr>
            <p:ph type="dt" sz="half" idx="10"/>
          </p:nvPr>
        </p:nvSpPr>
        <p:spPr/>
        <p:txBody>
          <a:bodyPr/>
          <a:lstStyle/>
          <a:p>
            <a:fld id="{2945FCF7-21BB-4AAF-93BF-CD155A5646D6}"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DE36480D-5C79-487D-BAB4-62D58F7A76B4}"/>
              </a:ext>
            </a:extLst>
          </p:cNvPr>
          <p:cNvSpPr>
            <a:spLocks noGrp="1"/>
          </p:cNvSpPr>
          <p:nvPr>
            <p:ph type="ftr" sz="quarter" idx="11"/>
          </p:nvPr>
        </p:nvSpPr>
        <p:spPr>
          <a:xfrm>
            <a:off x="4038600" y="6356350"/>
            <a:ext cx="4114800" cy="365125"/>
          </a:xfrm>
        </p:spPr>
        <p:txBody>
          <a:bodyPr/>
          <a:lstStyle>
            <a:lvl1pPr>
              <a:defRPr sz="1400" b="1"/>
            </a:lvl1pPr>
          </a:lstStyle>
          <a:p>
            <a:r>
              <a:rPr lang="nl-NL" dirty="0"/>
              <a:t> </a:t>
            </a:r>
          </a:p>
        </p:txBody>
      </p:sp>
      <p:sp>
        <p:nvSpPr>
          <p:cNvPr id="6" name="Tijdelijke aanduiding voor dianummer 5">
            <a:extLst>
              <a:ext uri="{FF2B5EF4-FFF2-40B4-BE49-F238E27FC236}">
                <a16:creationId xmlns:a16="http://schemas.microsoft.com/office/drawing/2014/main" id="{193DE54C-0710-4BC9-A186-6ADC18A3B40A}"/>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09102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2DC52-72D3-477D-B6F0-46F2C04702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255089E-EA90-446D-B465-55F0E1DFC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307FE38-ED8F-41CF-AAF8-A638FD7F5849}"/>
              </a:ext>
            </a:extLst>
          </p:cNvPr>
          <p:cNvSpPr>
            <a:spLocks noGrp="1"/>
          </p:cNvSpPr>
          <p:nvPr>
            <p:ph type="dt" sz="half" idx="10"/>
          </p:nvPr>
        </p:nvSpPr>
        <p:spPr/>
        <p:txBody>
          <a:bodyPr/>
          <a:lstStyle/>
          <a:p>
            <a:fld id="{9B2000CC-3872-45D8-B504-CA9ABF011A0A}"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7DA6304F-3211-4B11-B24D-60ED5681BE1C}"/>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0C82FC41-6C11-44C5-82E4-0012E27326BF}"/>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02982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95D6B-B6A7-4458-8697-19DFA76498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3AF605-F9F2-4709-96E2-75E80C6ED74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75672C-BA67-470F-96C9-D883272155A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7EDC23-0976-4273-A507-7C285E84425B}"/>
              </a:ext>
            </a:extLst>
          </p:cNvPr>
          <p:cNvSpPr>
            <a:spLocks noGrp="1"/>
          </p:cNvSpPr>
          <p:nvPr>
            <p:ph type="dt" sz="half" idx="10"/>
          </p:nvPr>
        </p:nvSpPr>
        <p:spPr/>
        <p:txBody>
          <a:bodyPr/>
          <a:lstStyle/>
          <a:p>
            <a:fld id="{E225F76F-CA0A-4914-8828-8E61BFB0196C}"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048E15CF-9320-4D42-A221-31D7E571AE6F}"/>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EF060648-B935-4C3B-AAA8-4BCFEF5504E4}"/>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26890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4DB83-98AF-45B2-98F3-DC2F22637CC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E672238-334C-4096-AEE8-135591DEB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02651D7-D5A6-43F2-B422-9219127B998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690C4B-5A15-43AA-939D-AD6C91AD3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DE612D8-B140-4F5E-85B7-9D44A2B1B1C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57BEDD-50F3-46BF-B917-4BAF7CD72809}"/>
              </a:ext>
            </a:extLst>
          </p:cNvPr>
          <p:cNvSpPr>
            <a:spLocks noGrp="1"/>
          </p:cNvSpPr>
          <p:nvPr>
            <p:ph type="dt" sz="half" idx="10"/>
          </p:nvPr>
        </p:nvSpPr>
        <p:spPr/>
        <p:txBody>
          <a:bodyPr/>
          <a:lstStyle/>
          <a:p>
            <a:fld id="{E13DD047-A8EF-47A3-BC9A-7C3A1AD6D5F6}" type="datetime1">
              <a:rPr lang="nl-NL" smtClean="0"/>
              <a:t>15-7-2020</a:t>
            </a:fld>
            <a:endParaRPr lang="nl-NL" dirty="0"/>
          </a:p>
        </p:txBody>
      </p:sp>
      <p:sp>
        <p:nvSpPr>
          <p:cNvPr id="8" name="Tijdelijke aanduiding voor voettekst 7">
            <a:extLst>
              <a:ext uri="{FF2B5EF4-FFF2-40B4-BE49-F238E27FC236}">
                <a16:creationId xmlns:a16="http://schemas.microsoft.com/office/drawing/2014/main" id="{69C99928-28ED-4523-8F55-0E5BC2DAE9E0}"/>
              </a:ext>
            </a:extLst>
          </p:cNvPr>
          <p:cNvSpPr>
            <a:spLocks noGrp="1"/>
          </p:cNvSpPr>
          <p:nvPr>
            <p:ph type="ftr" sz="quarter" idx="11"/>
          </p:nvPr>
        </p:nvSpPr>
        <p:spPr/>
        <p:txBody>
          <a:bodyPr/>
          <a:lstStyle/>
          <a:p>
            <a:r>
              <a:rPr lang="nl-NL" dirty="0"/>
              <a:t> </a:t>
            </a:r>
          </a:p>
        </p:txBody>
      </p:sp>
      <p:sp>
        <p:nvSpPr>
          <p:cNvPr id="9" name="Tijdelijke aanduiding voor dianummer 8">
            <a:extLst>
              <a:ext uri="{FF2B5EF4-FFF2-40B4-BE49-F238E27FC236}">
                <a16:creationId xmlns:a16="http://schemas.microsoft.com/office/drawing/2014/main" id="{3780A58C-0ABC-4E03-9865-4E677A5DD41F}"/>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8233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D483-B28B-4E6D-9BB3-685743B25D5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59D373-E80A-47D3-85EC-1D6279ECAF58}"/>
              </a:ext>
            </a:extLst>
          </p:cNvPr>
          <p:cNvSpPr>
            <a:spLocks noGrp="1"/>
          </p:cNvSpPr>
          <p:nvPr>
            <p:ph type="dt" sz="half" idx="10"/>
          </p:nvPr>
        </p:nvSpPr>
        <p:spPr/>
        <p:txBody>
          <a:bodyPr/>
          <a:lstStyle/>
          <a:p>
            <a:fld id="{B6338A21-32D0-4B79-B8E5-5FA65F16E1B4}" type="datetime1">
              <a:rPr lang="nl-NL" smtClean="0"/>
              <a:t>15-7-2020</a:t>
            </a:fld>
            <a:endParaRPr lang="nl-NL" dirty="0"/>
          </a:p>
        </p:txBody>
      </p:sp>
      <p:sp>
        <p:nvSpPr>
          <p:cNvPr id="4" name="Tijdelijke aanduiding voor voettekst 3">
            <a:extLst>
              <a:ext uri="{FF2B5EF4-FFF2-40B4-BE49-F238E27FC236}">
                <a16:creationId xmlns:a16="http://schemas.microsoft.com/office/drawing/2014/main" id="{5A83174F-1317-4CDF-AC52-D448DDE21188}"/>
              </a:ext>
            </a:extLst>
          </p:cNvPr>
          <p:cNvSpPr>
            <a:spLocks noGrp="1"/>
          </p:cNvSpPr>
          <p:nvPr>
            <p:ph type="ftr" sz="quarter" idx="11"/>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A224605D-6887-4182-A633-4DC04FAD1D23}"/>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15019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AC47318-B58C-41B2-90C5-1696A0EA20F6}"/>
              </a:ext>
            </a:extLst>
          </p:cNvPr>
          <p:cNvSpPr>
            <a:spLocks noGrp="1"/>
          </p:cNvSpPr>
          <p:nvPr>
            <p:ph type="dt" sz="half" idx="10"/>
          </p:nvPr>
        </p:nvSpPr>
        <p:spPr/>
        <p:txBody>
          <a:bodyPr/>
          <a:lstStyle/>
          <a:p>
            <a:fld id="{8143455E-2156-4666-80BA-7DB2E415C25A}" type="datetime1">
              <a:rPr lang="nl-NL" smtClean="0"/>
              <a:t>15-7-2020</a:t>
            </a:fld>
            <a:endParaRPr lang="nl-NL" dirty="0"/>
          </a:p>
        </p:txBody>
      </p:sp>
      <p:sp>
        <p:nvSpPr>
          <p:cNvPr id="3" name="Tijdelijke aanduiding voor voettekst 2">
            <a:extLst>
              <a:ext uri="{FF2B5EF4-FFF2-40B4-BE49-F238E27FC236}">
                <a16:creationId xmlns:a16="http://schemas.microsoft.com/office/drawing/2014/main" id="{A494D748-1D55-4B7F-BA2B-8DCFAB90952A}"/>
              </a:ext>
            </a:extLst>
          </p:cNvPr>
          <p:cNvSpPr>
            <a:spLocks noGrp="1"/>
          </p:cNvSpPr>
          <p:nvPr>
            <p:ph type="ftr" sz="quarter" idx="11"/>
          </p:nvPr>
        </p:nvSpPr>
        <p:spPr/>
        <p:txBody>
          <a:bodyPr/>
          <a:lstStyle/>
          <a:p>
            <a:r>
              <a:rPr lang="nl-NL" dirty="0"/>
              <a:t> </a:t>
            </a:r>
          </a:p>
        </p:txBody>
      </p:sp>
      <p:sp>
        <p:nvSpPr>
          <p:cNvPr id="4" name="Tijdelijke aanduiding voor dianummer 3">
            <a:extLst>
              <a:ext uri="{FF2B5EF4-FFF2-40B4-BE49-F238E27FC236}">
                <a16:creationId xmlns:a16="http://schemas.microsoft.com/office/drawing/2014/main" id="{093FBAE1-A262-41A5-8C54-1F8B588D6676}"/>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24105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EF53A-43E9-4187-AD18-4B99EA3DFF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C62D63D-454D-4E23-B2E1-2FD6F67C8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A9C9224-C920-474A-8F86-74E61409B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072ED6-BAF4-4CE8-9D24-3B55138DA37B}"/>
              </a:ext>
            </a:extLst>
          </p:cNvPr>
          <p:cNvSpPr>
            <a:spLocks noGrp="1"/>
          </p:cNvSpPr>
          <p:nvPr>
            <p:ph type="dt" sz="half" idx="10"/>
          </p:nvPr>
        </p:nvSpPr>
        <p:spPr/>
        <p:txBody>
          <a:bodyPr/>
          <a:lstStyle/>
          <a:p>
            <a:fld id="{CA34CACB-1ABC-415C-A25B-DB245849CF30}"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3776F5CB-4F09-4A8F-B671-2186308D51AC}"/>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47C70829-EBC0-4823-886A-6F489505917E}"/>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306826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B1E0D-71B0-4C43-AD24-2BF47CBD67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A632A8-7DD0-43FE-BCE8-06618CDB0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D343EDB6-1E17-45DD-919E-C0B6CB794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F01465-2F98-4460-BD61-3A9B0797ABEE}"/>
              </a:ext>
            </a:extLst>
          </p:cNvPr>
          <p:cNvSpPr>
            <a:spLocks noGrp="1"/>
          </p:cNvSpPr>
          <p:nvPr>
            <p:ph type="dt" sz="half" idx="10"/>
          </p:nvPr>
        </p:nvSpPr>
        <p:spPr/>
        <p:txBody>
          <a:bodyPr/>
          <a:lstStyle/>
          <a:p>
            <a:fld id="{E61B81CA-FD89-44CC-88FA-A8AD281D6F53}"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E89B60CC-3729-4CE1-A9AE-7D88330DAD51}"/>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45434220-CA7D-4EEE-A6A1-A9F8148E2848}"/>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54673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29D0F46-93E3-4CB6-B92B-FB77B252AE04}"/>
              </a:ext>
            </a:extLst>
          </p:cNvPr>
          <p:cNvPicPr>
            <a:picLocks noChangeAspect="1"/>
          </p:cNvPicPr>
          <p:nvPr userDrawn="1"/>
        </p:nvPicPr>
        <p:blipFill>
          <a:blip r:embed="rId17"/>
          <a:stretch>
            <a:fillRect/>
          </a:stretch>
        </p:blipFill>
        <p:spPr>
          <a:xfrm>
            <a:off x="9296400" y="2667909"/>
            <a:ext cx="2743200" cy="4190091"/>
          </a:xfrm>
          <a:prstGeom prst="rect">
            <a:avLst/>
          </a:prstGeom>
        </p:spPr>
      </p:pic>
      <p:pic>
        <p:nvPicPr>
          <p:cNvPr id="7" name="Afbeelding 6">
            <a:extLst>
              <a:ext uri="{FF2B5EF4-FFF2-40B4-BE49-F238E27FC236}">
                <a16:creationId xmlns:a16="http://schemas.microsoft.com/office/drawing/2014/main" id="{0E8DD7CC-999F-4925-ABD4-6FC92AF2342C}"/>
              </a:ext>
            </a:extLst>
          </p:cNvPr>
          <p:cNvPicPr>
            <a:picLocks noChangeAspect="1"/>
          </p:cNvPicPr>
          <p:nvPr userDrawn="1"/>
        </p:nvPicPr>
        <p:blipFill>
          <a:blip r:embed="rId18"/>
          <a:stretch>
            <a:fillRect/>
          </a:stretch>
        </p:blipFill>
        <p:spPr>
          <a:xfrm>
            <a:off x="0" y="6359627"/>
            <a:ext cx="12192000" cy="409575"/>
          </a:xfrm>
          <a:prstGeom prst="rect">
            <a:avLst/>
          </a:prstGeom>
        </p:spPr>
      </p:pic>
      <p:sp>
        <p:nvSpPr>
          <p:cNvPr id="2" name="Tijdelijke aanduiding voor titel 1">
            <a:extLst>
              <a:ext uri="{FF2B5EF4-FFF2-40B4-BE49-F238E27FC236}">
                <a16:creationId xmlns:a16="http://schemas.microsoft.com/office/drawing/2014/main" id="{649D7DB4-E68C-49A3-8A6D-B7A5A96E825E}"/>
              </a:ext>
            </a:extLst>
          </p:cNvPr>
          <p:cNvSpPr>
            <a:spLocks noGrp="1"/>
          </p:cNvSpPr>
          <p:nvPr>
            <p:ph type="title"/>
          </p:nvPr>
        </p:nvSpPr>
        <p:spPr>
          <a:xfrm>
            <a:off x="838200" y="365125"/>
            <a:ext cx="10515600" cy="650875"/>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16C65C7-CA71-4C81-B3E9-6798BCA33AD2}"/>
              </a:ext>
            </a:extLst>
          </p:cNvPr>
          <p:cNvSpPr>
            <a:spLocks noGrp="1"/>
          </p:cNvSpPr>
          <p:nvPr>
            <p:ph type="body" idx="1"/>
          </p:nvPr>
        </p:nvSpPr>
        <p:spPr>
          <a:xfrm>
            <a:off x="838200" y="1145309"/>
            <a:ext cx="10515600" cy="503165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188EB46D-A75D-4E54-A1C5-3E49AFC68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A1EE2-39FC-4DA8-991A-E14962A9DD32}"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D4646E49-C9D1-4531-8A94-58CBEC1CA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00000"/>
              </a:lnSpc>
              <a:defRPr sz="1200" b="1">
                <a:solidFill>
                  <a:schemeClr val="tx1">
                    <a:tint val="75000"/>
                  </a:schemeClr>
                </a:solidFill>
              </a:defRPr>
            </a:lvl1pPr>
          </a:lstStyle>
          <a:p>
            <a:endParaRPr lang="nl-NL" dirty="0"/>
          </a:p>
          <a:p>
            <a:endParaRPr lang="nl-NL" dirty="0"/>
          </a:p>
        </p:txBody>
      </p:sp>
      <p:sp>
        <p:nvSpPr>
          <p:cNvPr id="6" name="Tijdelijke aanduiding voor dianummer 5">
            <a:extLst>
              <a:ext uri="{FF2B5EF4-FFF2-40B4-BE49-F238E27FC236}">
                <a16:creationId xmlns:a16="http://schemas.microsoft.com/office/drawing/2014/main" id="{84EFBBF4-1EBD-4BBD-B18E-33FDBA1790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lumMod val="65000"/>
                    <a:lumOff val="35000"/>
                  </a:schemeClr>
                </a:solidFill>
              </a:defRPr>
            </a:lvl1pPr>
          </a:lstStyle>
          <a:p>
            <a:fld id="{993A4BE7-94F8-43D0-A956-A40AC5AB901E}" type="slidenum">
              <a:rPr lang="nl-NL" smtClean="0"/>
              <a:pPr/>
              <a:t>‹nr.›</a:t>
            </a:fld>
            <a:endParaRPr lang="nl-NL" dirty="0"/>
          </a:p>
        </p:txBody>
      </p:sp>
      <p:pic>
        <p:nvPicPr>
          <p:cNvPr id="10" name="Afbeelding 9">
            <a:extLst>
              <a:ext uri="{FF2B5EF4-FFF2-40B4-BE49-F238E27FC236}">
                <a16:creationId xmlns:a16="http://schemas.microsoft.com/office/drawing/2014/main" id="{DFD189F4-F013-40D9-A16F-D8B5418BF836}"/>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8868" t="20949" r="10740" b="21424"/>
          <a:stretch/>
        </p:blipFill>
        <p:spPr>
          <a:xfrm>
            <a:off x="4603172" y="6128789"/>
            <a:ext cx="2545774" cy="728171"/>
          </a:xfrm>
          <a:prstGeom prst="rect">
            <a:avLst/>
          </a:prstGeom>
        </p:spPr>
      </p:pic>
    </p:spTree>
    <p:extLst>
      <p:ext uri="{BB962C8B-B14F-4D97-AF65-F5344CB8AC3E}">
        <p14:creationId xmlns:p14="http://schemas.microsoft.com/office/powerpoint/2010/main" val="314551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3200"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669D1-6C3D-4ECF-87A4-34AFC51E374E}"/>
              </a:ext>
            </a:extLst>
          </p:cNvPr>
          <p:cNvSpPr>
            <a:spLocks noGrp="1"/>
          </p:cNvSpPr>
          <p:nvPr>
            <p:ph type="ctrTitle"/>
          </p:nvPr>
        </p:nvSpPr>
        <p:spPr>
          <a:xfrm>
            <a:off x="1524000" y="2453947"/>
            <a:ext cx="9144000" cy="1950105"/>
          </a:xfrm>
        </p:spPr>
        <p:txBody>
          <a:bodyPr>
            <a:normAutofit fontScale="90000"/>
          </a:bodyPr>
          <a:lstStyle/>
          <a:p>
            <a:r>
              <a:rPr lang="nl-NL" dirty="0"/>
              <a:t>Milieuprestatie</a:t>
            </a:r>
            <a:br>
              <a:rPr lang="nl-NL" dirty="0"/>
            </a:br>
            <a:r>
              <a:rPr lang="nl-NL" sz="3100" dirty="0"/>
              <a:t>meetmethode om de milieueffecten van</a:t>
            </a:r>
            <a:br>
              <a:rPr lang="nl-NL" sz="3100" dirty="0"/>
            </a:br>
            <a:r>
              <a:rPr lang="nl-NL" sz="3100" dirty="0"/>
              <a:t>duurzaamheid en circulariteit te bepalen </a:t>
            </a:r>
            <a:br>
              <a:rPr lang="nl-NL" sz="3100" dirty="0"/>
            </a:br>
            <a:endParaRPr lang="nl-NL" sz="3100" dirty="0"/>
          </a:p>
        </p:txBody>
      </p:sp>
      <p:sp>
        <p:nvSpPr>
          <p:cNvPr id="5" name="Ondertitel 4">
            <a:extLst>
              <a:ext uri="{FF2B5EF4-FFF2-40B4-BE49-F238E27FC236}">
                <a16:creationId xmlns:a16="http://schemas.microsoft.com/office/drawing/2014/main" id="{9A676643-E7A2-43AD-B54B-1654F91A7980}"/>
              </a:ext>
            </a:extLst>
          </p:cNvPr>
          <p:cNvSpPr>
            <a:spLocks noGrp="1"/>
          </p:cNvSpPr>
          <p:nvPr>
            <p:ph type="subTitle" idx="1"/>
          </p:nvPr>
        </p:nvSpPr>
        <p:spPr>
          <a:xfrm>
            <a:off x="1524000" y="4612340"/>
            <a:ext cx="9144000" cy="645459"/>
          </a:xfrm>
        </p:spPr>
        <p:txBody>
          <a:bodyPr>
            <a:normAutofit/>
          </a:bodyPr>
          <a:lstStyle/>
          <a:p>
            <a:r>
              <a:rPr lang="nl-NL" sz="3200" b="1" dirty="0">
                <a:solidFill>
                  <a:schemeClr val="accent6">
                    <a:lumMod val="50000"/>
                  </a:schemeClr>
                </a:solidFill>
              </a:rPr>
              <a:t>Milieuprestatie en energieprestatie</a:t>
            </a:r>
          </a:p>
        </p:txBody>
      </p:sp>
    </p:spTree>
    <p:extLst>
      <p:ext uri="{BB962C8B-B14F-4D97-AF65-F5344CB8AC3E}">
        <p14:creationId xmlns:p14="http://schemas.microsoft.com/office/powerpoint/2010/main" val="307400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Corbel" panose="020B0503020204020204" pitchFamily="34" charset="0"/>
              </a:rPr>
              <a:t>DuurzaamheidsPrestatie </a:t>
            </a:r>
            <a:r>
              <a:rPr lang="en-GB" dirty="0" err="1">
                <a:latin typeface="Corbel" panose="020B0503020204020204" pitchFamily="34" charset="0"/>
              </a:rPr>
              <a:t>Gebouw</a:t>
            </a:r>
            <a:r>
              <a:rPr lang="en-GB" dirty="0">
                <a:latin typeface="Corbel" panose="020B0503020204020204" pitchFamily="34" charset="0"/>
              </a:rPr>
              <a:t> (DPG)</a:t>
            </a:r>
          </a:p>
        </p:txBody>
      </p:sp>
      <p:sp>
        <p:nvSpPr>
          <p:cNvPr id="3" name="Tijdelijke aanduiding voor inhoud 2"/>
          <p:cNvSpPr>
            <a:spLocks noGrp="1"/>
          </p:cNvSpPr>
          <p:nvPr>
            <p:ph idx="1"/>
          </p:nvPr>
        </p:nvSpPr>
        <p:spPr>
          <a:xfrm>
            <a:off x="2270620" y="1600201"/>
            <a:ext cx="9081964" cy="4525963"/>
          </a:xfrm>
        </p:spPr>
        <p:txBody>
          <a:bodyPr>
            <a:normAutofit lnSpcReduction="10000"/>
          </a:bodyPr>
          <a:lstStyle/>
          <a:p>
            <a:pPr marL="0" indent="0">
              <a:buNone/>
            </a:pPr>
            <a:r>
              <a:rPr lang="en-GB" dirty="0" err="1">
                <a:latin typeface="Corbel" panose="020B0503020204020204" pitchFamily="34" charset="0"/>
              </a:rPr>
              <a:t>Aggregatie</a:t>
            </a:r>
            <a:r>
              <a:rPr lang="en-GB" dirty="0">
                <a:latin typeface="Corbel" panose="020B0503020204020204" pitchFamily="34" charset="0"/>
              </a:rPr>
              <a:t> van MPG &amp; EPG </a:t>
            </a:r>
          </a:p>
          <a:p>
            <a:pPr marL="0" indent="0">
              <a:buNone/>
            </a:pPr>
            <a:r>
              <a:rPr lang="en-GB" dirty="0">
                <a:latin typeface="Corbel" panose="020B0503020204020204" pitchFamily="34" charset="0"/>
              </a:rPr>
              <a:t>Basis is levenscyclusbenadering van MPG</a:t>
            </a:r>
          </a:p>
          <a:p>
            <a:pPr marL="0" indent="0">
              <a:buNone/>
            </a:pPr>
            <a:r>
              <a:rPr lang="nl-NL" dirty="0">
                <a:latin typeface="Corbel" panose="020B0503020204020204" pitchFamily="34" charset="0"/>
              </a:rPr>
              <a:t>Bepaling van integrale schaduwprijs gebouw:</a:t>
            </a:r>
          </a:p>
          <a:p>
            <a:pPr marL="0" indent="0">
              <a:buNone/>
            </a:pPr>
            <a:r>
              <a:rPr lang="nl-NL" b="1" dirty="0">
                <a:latin typeface="Corbel" panose="020B0503020204020204" pitchFamily="34" charset="0"/>
              </a:rPr>
              <a:t> 	DPG = MPG + EPG*		</a:t>
            </a:r>
            <a:r>
              <a:rPr lang="nl-NL" dirty="0">
                <a:latin typeface="Corbel" panose="020B0503020204020204" pitchFamily="34" charset="0"/>
              </a:rPr>
              <a:t> </a:t>
            </a:r>
          </a:p>
          <a:p>
            <a:pPr marL="0" indent="0">
              <a:buNone/>
            </a:pPr>
            <a:endParaRPr lang="nl-NL" sz="2400" dirty="0">
              <a:latin typeface="Corbel" panose="020B0503020204020204" pitchFamily="34" charset="0"/>
            </a:endParaRPr>
          </a:p>
          <a:p>
            <a:pPr marL="0" indent="0">
              <a:buNone/>
            </a:pPr>
            <a:r>
              <a:rPr lang="nl-NL" sz="2400" dirty="0">
                <a:latin typeface="Corbel" panose="020B0503020204020204" pitchFamily="34" charset="0"/>
              </a:rPr>
              <a:t>Waarin:</a:t>
            </a:r>
          </a:p>
          <a:p>
            <a:pPr marL="0" indent="0">
              <a:buNone/>
              <a:tabLst>
                <a:tab pos="804863" algn="l"/>
              </a:tabLst>
            </a:pPr>
            <a:r>
              <a:rPr lang="nl-NL" sz="2400" dirty="0">
                <a:latin typeface="Corbel" panose="020B0503020204020204" pitchFamily="34" charset="0"/>
              </a:rPr>
              <a:t>DPG	totale milieuprestatie bouwwerk [€/m</a:t>
            </a:r>
            <a:r>
              <a:rPr lang="nl-NL" sz="2400" baseline="30000" dirty="0">
                <a:latin typeface="Corbel" panose="020B0503020204020204" pitchFamily="34" charset="0"/>
              </a:rPr>
              <a:t>2</a:t>
            </a:r>
            <a:r>
              <a:rPr lang="nl-NL" sz="2400" dirty="0">
                <a:latin typeface="Corbel" panose="020B0503020204020204" pitchFamily="34" charset="0"/>
              </a:rPr>
              <a:t>bvo]</a:t>
            </a:r>
          </a:p>
          <a:p>
            <a:pPr marL="0" indent="0">
              <a:buNone/>
              <a:tabLst>
                <a:tab pos="804863" algn="l"/>
              </a:tabLst>
            </a:pPr>
            <a:r>
              <a:rPr lang="nl-NL" sz="2400" dirty="0">
                <a:latin typeface="Corbel" panose="020B0503020204020204" pitchFamily="34" charset="0"/>
              </a:rPr>
              <a:t>MPG	</a:t>
            </a:r>
            <a:r>
              <a:rPr lang="nl-NL" sz="2400" dirty="0" err="1">
                <a:latin typeface="Corbel" panose="020B0503020204020204" pitchFamily="34" charset="0"/>
              </a:rPr>
              <a:t>materiaalgebonden</a:t>
            </a:r>
            <a:r>
              <a:rPr lang="nl-NL" sz="2400" dirty="0">
                <a:latin typeface="Corbel" panose="020B0503020204020204" pitchFamily="34" charset="0"/>
              </a:rPr>
              <a:t> milieuprestatie bouwwerk [€/m</a:t>
            </a:r>
            <a:r>
              <a:rPr lang="nl-NL" sz="2400" baseline="30000" dirty="0">
                <a:latin typeface="Corbel" panose="020B0503020204020204" pitchFamily="34" charset="0"/>
              </a:rPr>
              <a:t>2</a:t>
            </a:r>
            <a:r>
              <a:rPr lang="nl-NL" sz="2400" dirty="0">
                <a:latin typeface="Corbel" panose="020B0503020204020204" pitchFamily="34" charset="0"/>
              </a:rPr>
              <a:t>bvo]</a:t>
            </a:r>
          </a:p>
          <a:p>
            <a:pPr marL="819150" indent="-1276350">
              <a:buNone/>
            </a:pPr>
            <a:r>
              <a:rPr lang="nl-NL" sz="2400" dirty="0">
                <a:latin typeface="Corbel" panose="020B0503020204020204" pitchFamily="34" charset="0"/>
              </a:rPr>
              <a:t>EPG*	</a:t>
            </a:r>
            <a:r>
              <a:rPr lang="nl-NL" sz="2400" dirty="0" err="1">
                <a:latin typeface="Corbel" panose="020B0503020204020204" pitchFamily="34" charset="0"/>
              </a:rPr>
              <a:t>energiegebonden</a:t>
            </a:r>
            <a:r>
              <a:rPr lang="nl-NL" sz="2400" dirty="0">
                <a:latin typeface="Corbel" panose="020B0503020204020204" pitchFamily="34" charset="0"/>
              </a:rPr>
              <a:t> milieuprestatie bouwwerk [€/m</a:t>
            </a:r>
            <a:r>
              <a:rPr lang="nl-NL" sz="2400" baseline="30000" dirty="0">
                <a:latin typeface="Corbel" panose="020B0503020204020204" pitchFamily="34" charset="0"/>
              </a:rPr>
              <a:t>2</a:t>
            </a:r>
            <a:r>
              <a:rPr lang="nl-NL" sz="2400" dirty="0">
                <a:latin typeface="Corbel" panose="020B0503020204020204" pitchFamily="34" charset="0"/>
              </a:rPr>
              <a:t>bvo], berekende energieverbruikscijfers volgens EPG</a:t>
            </a:r>
          </a:p>
          <a:p>
            <a:pPr marL="0" indent="0">
              <a:buNone/>
            </a:pPr>
            <a:endParaRPr lang="nl-NL" sz="2000" dirty="0">
              <a:latin typeface="Corbel" panose="020B0503020204020204" pitchFamily="34" charset="0"/>
            </a:endParaRPr>
          </a:p>
          <a:p>
            <a:pPr marL="0" indent="0">
              <a:buNone/>
            </a:pPr>
            <a:endParaRPr lang="en-GB" dirty="0">
              <a:latin typeface="Corbel" panose="020B0503020204020204" pitchFamily="34" charset="0"/>
            </a:endParaRPr>
          </a:p>
        </p:txBody>
      </p:sp>
      <p:pic>
        <p:nvPicPr>
          <p:cNvPr id="4" name="Afbeelding 3" descr="X:\Projecten\8101 - 8200\8193 TKI KIEM\WP0 Coordinatie\Communicatie\Logo\TKI_KIEM\brandsvg_TKI KIEM.jpg"/>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92544" y="5661248"/>
            <a:ext cx="1375286" cy="1335959"/>
          </a:xfrm>
          <a:prstGeom prst="rect">
            <a:avLst/>
          </a:prstGeom>
          <a:noFill/>
          <a:ln>
            <a:noFill/>
          </a:ln>
        </p:spPr>
      </p:pic>
    </p:spTree>
    <p:extLst>
      <p:ext uri="{BB962C8B-B14F-4D97-AF65-F5344CB8AC3E}">
        <p14:creationId xmlns:p14="http://schemas.microsoft.com/office/powerpoint/2010/main" val="117167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prsoftware.nl/wp-content/uploads/2016/04/GPR-Duurzaamheid-in-5-themas-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665" y="1844287"/>
            <a:ext cx="5407300" cy="450071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latin typeface="Corbel" panose="020B0503020204020204" pitchFamily="34" charset="0"/>
              </a:rPr>
              <a:t>DPG in GPR Gebouw 4.3</a:t>
            </a:r>
          </a:p>
        </p:txBody>
      </p:sp>
      <p:sp>
        <p:nvSpPr>
          <p:cNvPr id="4" name="PIJL-OMLAAG 3"/>
          <p:cNvSpPr/>
          <p:nvPr/>
        </p:nvSpPr>
        <p:spPr>
          <a:xfrm>
            <a:off x="2567609" y="5229201"/>
            <a:ext cx="3770439" cy="1057275"/>
          </a:xfrm>
          <a:prstGeom prst="downArrow">
            <a:avLst>
              <a:gd name="adj1" fmla="val 50000"/>
              <a:gd name="adj2" fmla="val 50752"/>
            </a:avLst>
          </a:prstGeom>
          <a:solidFill>
            <a:srgbClr val="C00000">
              <a:alpha val="16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l-NL" sz="2000" b="1" dirty="0">
                <a:solidFill>
                  <a:prstClr val="white"/>
                </a:solidFill>
                <a:latin typeface="Corbel" panose="020B0503020204020204" pitchFamily="34" charset="0"/>
              </a:rPr>
              <a:t>Milieubelasting</a:t>
            </a:r>
            <a:endParaRPr lang="nl-NL" b="1" dirty="0">
              <a:solidFill>
                <a:prstClr val="white"/>
              </a:solidFill>
              <a:latin typeface="Corbel" panose="020B0503020204020204" pitchFamily="34" charset="0"/>
            </a:endParaRPr>
          </a:p>
        </p:txBody>
      </p:sp>
      <p:sp>
        <p:nvSpPr>
          <p:cNvPr id="6" name="PIJL-OMHOOG 5"/>
          <p:cNvSpPr/>
          <p:nvPr/>
        </p:nvSpPr>
        <p:spPr>
          <a:xfrm>
            <a:off x="4935644" y="1412776"/>
            <a:ext cx="3824653" cy="1296144"/>
          </a:xfrm>
          <a:prstGeom prst="upArrow">
            <a:avLst>
              <a:gd name="adj1" fmla="val 66359"/>
              <a:gd name="adj2" fmla="val 50614"/>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l-NL" sz="2000" b="1" dirty="0">
                <a:solidFill>
                  <a:prstClr val="white"/>
                </a:solidFill>
                <a:latin typeface="Corbel" panose="020B0503020204020204" pitchFamily="34" charset="0"/>
              </a:rPr>
              <a:t>Kwaliteit</a:t>
            </a:r>
            <a:endParaRPr lang="nl-NL" b="1" dirty="0">
              <a:solidFill>
                <a:prstClr val="white"/>
              </a:solidFill>
              <a:latin typeface="Corbel" panose="020B0503020204020204" pitchFamily="34" charset="0"/>
            </a:endParaRPr>
          </a:p>
        </p:txBody>
      </p:sp>
      <p:sp>
        <p:nvSpPr>
          <p:cNvPr id="7" name="Rechthoek 6"/>
          <p:cNvSpPr/>
          <p:nvPr/>
        </p:nvSpPr>
        <p:spPr>
          <a:xfrm>
            <a:off x="2207568" y="3189123"/>
            <a:ext cx="3168352" cy="504056"/>
          </a:xfrm>
          <a:prstGeom prst="rect">
            <a:avLst/>
          </a:prstGeom>
          <a:no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solidFill>
                <a:prstClr val="black"/>
              </a:solidFill>
              <a:latin typeface="Calibri"/>
            </a:endParaRPr>
          </a:p>
        </p:txBody>
      </p:sp>
      <p:sp>
        <p:nvSpPr>
          <p:cNvPr id="8" name="Tekstvak 7"/>
          <p:cNvSpPr txBox="1"/>
          <p:nvPr/>
        </p:nvSpPr>
        <p:spPr>
          <a:xfrm>
            <a:off x="2207568" y="3150494"/>
            <a:ext cx="1584176" cy="584775"/>
          </a:xfrm>
          <a:prstGeom prst="rect">
            <a:avLst/>
          </a:prstGeom>
          <a:noFill/>
        </p:spPr>
        <p:txBody>
          <a:bodyPr wrap="square" rtlCol="0">
            <a:spAutoFit/>
          </a:bodyPr>
          <a:lstStyle/>
          <a:p>
            <a:r>
              <a:rPr lang="nl-NL" sz="3200" dirty="0">
                <a:solidFill>
                  <a:srgbClr val="9BBB59">
                    <a:lumMod val="50000"/>
                  </a:srgbClr>
                </a:solidFill>
                <a:latin typeface="Corbel" panose="020B0503020204020204" pitchFamily="34" charset="0"/>
              </a:rPr>
              <a:t>DPG</a:t>
            </a:r>
            <a:endParaRPr lang="nl-NL" sz="2800" dirty="0">
              <a:solidFill>
                <a:srgbClr val="9BBB59">
                  <a:lumMod val="50000"/>
                </a:srgbClr>
              </a:solidFill>
              <a:latin typeface="Corbel" panose="020B0503020204020204" pitchFamily="34" charset="0"/>
            </a:endParaRPr>
          </a:p>
        </p:txBody>
      </p:sp>
      <p:pic>
        <p:nvPicPr>
          <p:cNvPr id="9" name="Afbeelding 8">
            <a:extLst>
              <a:ext uri="{FF2B5EF4-FFF2-40B4-BE49-F238E27FC236}">
                <a16:creationId xmlns:a16="http://schemas.microsoft.com/office/drawing/2014/main" id="{56F6D51D-7C47-47B5-B85E-2174E8C455C8}"/>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10632504" y="6309320"/>
            <a:ext cx="1378861" cy="310001"/>
          </a:xfrm>
          <a:prstGeom prst="rect">
            <a:avLst/>
          </a:prstGeom>
        </p:spPr>
      </p:pic>
    </p:spTree>
    <p:extLst>
      <p:ext uri="{BB962C8B-B14F-4D97-AF65-F5344CB8AC3E}">
        <p14:creationId xmlns:p14="http://schemas.microsoft.com/office/powerpoint/2010/main" val="24644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76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58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1584" y="743582"/>
            <a:ext cx="7614412" cy="821215"/>
          </a:xfrm>
        </p:spPr>
        <p:txBody>
          <a:bodyPr/>
          <a:lstStyle/>
          <a:p>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06078" y="532427"/>
            <a:ext cx="3745224" cy="2647193"/>
          </a:xfrm>
        </p:spPr>
      </p:pic>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6835" y="476672"/>
            <a:ext cx="3914069" cy="30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6835" y="3788720"/>
            <a:ext cx="3914069" cy="30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8" t="4244" r="12768" b="4280"/>
          <a:stretch/>
        </p:blipFill>
        <p:spPr bwMode="auto">
          <a:xfrm>
            <a:off x="1905602" y="3880237"/>
            <a:ext cx="4480093" cy="12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IJL-OMLAAG 9"/>
          <p:cNvSpPr/>
          <p:nvPr/>
        </p:nvSpPr>
        <p:spPr>
          <a:xfrm>
            <a:off x="7320136" y="3277334"/>
            <a:ext cx="450903" cy="10877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NL">
              <a:solidFill>
                <a:prstClr val="white"/>
              </a:solidFill>
              <a:latin typeface="Calibri"/>
            </a:endParaRPr>
          </a:p>
        </p:txBody>
      </p:sp>
      <p:sp>
        <p:nvSpPr>
          <p:cNvPr id="5" name="Tekstvak 4"/>
          <p:cNvSpPr txBox="1"/>
          <p:nvPr/>
        </p:nvSpPr>
        <p:spPr>
          <a:xfrm>
            <a:off x="1905602" y="5311373"/>
            <a:ext cx="4608237" cy="584775"/>
          </a:xfrm>
          <a:prstGeom prst="rect">
            <a:avLst/>
          </a:prstGeom>
          <a:noFill/>
        </p:spPr>
        <p:txBody>
          <a:bodyPr wrap="square" rtlCol="0">
            <a:spAutoFit/>
          </a:bodyPr>
          <a:lstStyle/>
          <a:p>
            <a:r>
              <a:rPr lang="nl-NL" sz="3200" dirty="0">
                <a:solidFill>
                  <a:srgbClr val="9BBB59">
                    <a:lumMod val="50000"/>
                  </a:srgbClr>
                </a:solidFill>
                <a:latin typeface="Corbel" panose="020B0503020204020204" pitchFamily="34" charset="0"/>
              </a:rPr>
              <a:t>Milieuneutrale woning....?</a:t>
            </a:r>
          </a:p>
        </p:txBody>
      </p:sp>
      <p:pic>
        <p:nvPicPr>
          <p:cNvPr id="11" name="Afbeelding 10">
            <a:extLst>
              <a:ext uri="{FF2B5EF4-FFF2-40B4-BE49-F238E27FC236}">
                <a16:creationId xmlns:a16="http://schemas.microsoft.com/office/drawing/2014/main" id="{AFCC8762-DBFE-4AE1-9D82-94A6D6FF9A45}"/>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10632504" y="6309320"/>
            <a:ext cx="1378861" cy="310001"/>
          </a:xfrm>
          <a:prstGeom prst="rect">
            <a:avLst/>
          </a:prstGeom>
        </p:spPr>
      </p:pic>
    </p:spTree>
    <p:extLst>
      <p:ext uri="{BB962C8B-B14F-4D97-AF65-F5344CB8AC3E}">
        <p14:creationId xmlns:p14="http://schemas.microsoft.com/office/powerpoint/2010/main" val="42284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fltVal val="0"/>
                                          </p:val>
                                        </p:tav>
                                        <p:tav tm="100000">
                                          <p:val>
                                            <p:strVal val="#ppt_w"/>
                                          </p:val>
                                        </p:tav>
                                      </p:tavLst>
                                    </p:anim>
                                    <p:anim calcmode="lin" valueType="num">
                                      <p:cBhvr>
                                        <p:cTn id="8" dur="2000" fill="hold"/>
                                        <p:tgtEl>
                                          <p:spTgt spid="3074"/>
                                        </p:tgtEl>
                                        <p:attrNameLst>
                                          <p:attrName>ppt_h</p:attrName>
                                        </p:attrNameLst>
                                      </p:cBhvr>
                                      <p:tavLst>
                                        <p:tav tm="0">
                                          <p:val>
                                            <p:fltVal val="0"/>
                                          </p:val>
                                        </p:tav>
                                        <p:tav tm="100000">
                                          <p:val>
                                            <p:strVal val="#ppt_h"/>
                                          </p:val>
                                        </p:tav>
                                      </p:tavLst>
                                    </p:anim>
                                    <p:animEffect transition="in" filter="fade">
                                      <p:cBhvr>
                                        <p:cTn id="9" dur="2000"/>
                                        <p:tgtEl>
                                          <p:spTgt spid="30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Effect transition="in" filter="fade">
                                      <p:cBhvr>
                                        <p:cTn id="14" dur="20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animEffect transition="in" filter="fade">
                                      <p:cBhvr>
                                        <p:cTn id="19" dur="20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fltVal val="0"/>
                                          </p:val>
                                        </p:tav>
                                        <p:tav tm="100000">
                                          <p:val>
                                            <p:strVal val="#ppt_w"/>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orbel" panose="020B0503020204020204" pitchFamily="34" charset="0"/>
              </a:rPr>
              <a:t>Conclusie materialen - energie</a:t>
            </a:r>
          </a:p>
        </p:txBody>
      </p:sp>
      <p:sp>
        <p:nvSpPr>
          <p:cNvPr id="3" name="Tijdelijke aanduiding voor inhoud 2"/>
          <p:cNvSpPr>
            <a:spLocks noGrp="1"/>
          </p:cNvSpPr>
          <p:nvPr>
            <p:ph idx="1"/>
          </p:nvPr>
        </p:nvSpPr>
        <p:spPr>
          <a:xfrm>
            <a:off x="1981200" y="1556793"/>
            <a:ext cx="9731424" cy="4525963"/>
          </a:xfrm>
        </p:spPr>
        <p:txBody>
          <a:bodyPr/>
          <a:lstStyle/>
          <a:p>
            <a:r>
              <a:rPr lang="nl-NL" sz="2800" dirty="0">
                <a:latin typeface="Corbel" panose="020B0503020204020204" pitchFamily="34" charset="0"/>
              </a:rPr>
              <a:t>MPG is niet zo moeilijk, lijkt op een elementenraming</a:t>
            </a:r>
          </a:p>
          <a:p>
            <a:r>
              <a:rPr lang="nl-NL" sz="2800" dirty="0">
                <a:latin typeface="Corbel" panose="020B0503020204020204" pitchFamily="34" charset="0"/>
              </a:rPr>
              <a:t>Energie en Materialen kunnen in MPG en EPG communicerende vaten zijn </a:t>
            </a:r>
            <a:r>
              <a:rPr lang="nl-NL" sz="1600" dirty="0">
                <a:latin typeface="Corbel" panose="020B0503020204020204" pitchFamily="34" charset="0"/>
              </a:rPr>
              <a:t>(PV, 3-voudig glas, meer isolatie)</a:t>
            </a:r>
          </a:p>
          <a:p>
            <a:r>
              <a:rPr lang="nl-NL" sz="2800" dirty="0">
                <a:latin typeface="Corbel" panose="020B0503020204020204" pitchFamily="34" charset="0"/>
              </a:rPr>
              <a:t>Energie en Materialen kunnen ook parallel oplopen en verbetering opleveren </a:t>
            </a:r>
            <a:r>
              <a:rPr lang="nl-NL" sz="1600" dirty="0">
                <a:latin typeface="Corbel" panose="020B0503020204020204" pitchFamily="34" charset="0"/>
              </a:rPr>
              <a:t>(compact ontwerp bijv.)</a:t>
            </a:r>
          </a:p>
          <a:p>
            <a:r>
              <a:rPr lang="nl-NL" sz="2800" dirty="0">
                <a:latin typeface="Corbel" panose="020B0503020204020204" pitchFamily="34" charset="0"/>
              </a:rPr>
              <a:t>Grenswaarde MPG = 1 levert is ook in combinatie met BENG-eisen geen probleem</a:t>
            </a:r>
          </a:p>
          <a:p>
            <a:r>
              <a:rPr lang="nl-NL" sz="2800" dirty="0">
                <a:latin typeface="Corbel" panose="020B0503020204020204" pitchFamily="34" charset="0"/>
              </a:rPr>
              <a:t>DPG biedt op basis daarvan inzicht in integrale milieuprestatie</a:t>
            </a:r>
          </a:p>
        </p:txBody>
      </p:sp>
      <p:pic>
        <p:nvPicPr>
          <p:cNvPr id="4" name="Afbeelding 3">
            <a:extLst>
              <a:ext uri="{FF2B5EF4-FFF2-40B4-BE49-F238E27FC236}">
                <a16:creationId xmlns:a16="http://schemas.microsoft.com/office/drawing/2014/main" id="{07C0AFBD-136B-473B-BF2C-460D801FD9AA}"/>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10632504" y="6309320"/>
            <a:ext cx="1378861" cy="310001"/>
          </a:xfrm>
          <a:prstGeom prst="rect">
            <a:avLst/>
          </a:prstGeom>
        </p:spPr>
      </p:pic>
    </p:spTree>
    <p:extLst>
      <p:ext uri="{BB962C8B-B14F-4D97-AF65-F5344CB8AC3E}">
        <p14:creationId xmlns:p14="http://schemas.microsoft.com/office/powerpoint/2010/main" val="224355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93240-3C4B-47A1-9485-5BD9D3C7C0D1}"/>
              </a:ext>
            </a:extLst>
          </p:cNvPr>
          <p:cNvSpPr>
            <a:spLocks noGrp="1"/>
          </p:cNvSpPr>
          <p:nvPr>
            <p:ph type="title"/>
          </p:nvPr>
        </p:nvSpPr>
        <p:spPr/>
        <p:txBody>
          <a:bodyPr/>
          <a:lstStyle/>
          <a:p>
            <a:r>
              <a:rPr lang="nl-NL" dirty="0"/>
              <a:t>BENG en MPG, is bouwen nog mogelijk</a:t>
            </a:r>
          </a:p>
        </p:txBody>
      </p:sp>
      <p:sp>
        <p:nvSpPr>
          <p:cNvPr id="4" name="Tijdelijke aanduiding voor dianummer 3">
            <a:extLst>
              <a:ext uri="{FF2B5EF4-FFF2-40B4-BE49-F238E27FC236}">
                <a16:creationId xmlns:a16="http://schemas.microsoft.com/office/drawing/2014/main" id="{9B59919D-4F61-4E66-8E9E-1308F36015BD}"/>
              </a:ext>
            </a:extLst>
          </p:cNvPr>
          <p:cNvSpPr>
            <a:spLocks noGrp="1"/>
          </p:cNvSpPr>
          <p:nvPr>
            <p:ph type="sldNum" sz="quarter" idx="12"/>
          </p:nvPr>
        </p:nvSpPr>
        <p:spPr/>
        <p:txBody>
          <a:bodyPr/>
          <a:lstStyle/>
          <a:p>
            <a:fld id="{993A4BE7-94F8-43D0-A956-A40AC5AB901E}" type="slidenum">
              <a:rPr lang="nl-NL" smtClean="0"/>
              <a:t>2</a:t>
            </a:fld>
            <a:endParaRPr lang="nl-NL" dirty="0"/>
          </a:p>
        </p:txBody>
      </p:sp>
      <p:pic>
        <p:nvPicPr>
          <p:cNvPr id="5" name="Afbeelding 4">
            <a:extLst>
              <a:ext uri="{FF2B5EF4-FFF2-40B4-BE49-F238E27FC236}">
                <a16:creationId xmlns:a16="http://schemas.microsoft.com/office/drawing/2014/main" id="{C29B01B3-D7FF-497F-8D10-A9E324615C8B}"/>
              </a:ext>
            </a:extLst>
          </p:cNvPr>
          <p:cNvPicPr>
            <a:picLocks noChangeAspect="1"/>
          </p:cNvPicPr>
          <p:nvPr/>
        </p:nvPicPr>
        <p:blipFill>
          <a:blip r:embed="rId3"/>
          <a:stretch>
            <a:fillRect/>
          </a:stretch>
        </p:blipFill>
        <p:spPr>
          <a:xfrm>
            <a:off x="3903538" y="1321229"/>
            <a:ext cx="4158795" cy="4689279"/>
          </a:xfrm>
          <a:prstGeom prst="rect">
            <a:avLst/>
          </a:prstGeom>
        </p:spPr>
      </p:pic>
    </p:spTree>
    <p:extLst>
      <p:ext uri="{BB962C8B-B14F-4D97-AF65-F5344CB8AC3E}">
        <p14:creationId xmlns:p14="http://schemas.microsoft.com/office/powerpoint/2010/main" val="129499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FBA1B-F89D-4975-809B-CF9D589BF90B}"/>
              </a:ext>
            </a:extLst>
          </p:cNvPr>
          <p:cNvSpPr>
            <a:spLocks noGrp="1"/>
          </p:cNvSpPr>
          <p:nvPr>
            <p:ph type="title"/>
          </p:nvPr>
        </p:nvSpPr>
        <p:spPr/>
        <p:txBody>
          <a:bodyPr/>
          <a:lstStyle/>
          <a:p>
            <a:r>
              <a:rPr lang="nl-NL" dirty="0"/>
              <a:t>Nieuwe BENG-eisen</a:t>
            </a:r>
          </a:p>
        </p:txBody>
      </p:sp>
      <p:pic>
        <p:nvPicPr>
          <p:cNvPr id="4" name="Tijdelijke aanduiding voor inhoud 3">
            <a:extLst>
              <a:ext uri="{FF2B5EF4-FFF2-40B4-BE49-F238E27FC236}">
                <a16:creationId xmlns:a16="http://schemas.microsoft.com/office/drawing/2014/main" id="{8317CA90-590B-4D77-8BB8-7300E9F1968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492" y="1349729"/>
            <a:ext cx="9145016" cy="4158542"/>
          </a:xfrm>
          <a:prstGeom prst="rect">
            <a:avLst/>
          </a:prstGeom>
          <a:solidFill>
            <a:schemeClr val="bg1"/>
          </a:solidFill>
          <a:ln>
            <a:noFill/>
          </a:ln>
        </p:spPr>
      </p:pic>
      <p:sp>
        <p:nvSpPr>
          <p:cNvPr id="6" name="Tekstvak 5">
            <a:extLst>
              <a:ext uri="{FF2B5EF4-FFF2-40B4-BE49-F238E27FC236}">
                <a16:creationId xmlns:a16="http://schemas.microsoft.com/office/drawing/2014/main" id="{F29CBA30-E4BD-4697-9EDB-4D85D5295103}"/>
              </a:ext>
            </a:extLst>
          </p:cNvPr>
          <p:cNvSpPr txBox="1"/>
          <p:nvPr/>
        </p:nvSpPr>
        <p:spPr>
          <a:xfrm>
            <a:off x="2823137" y="5703454"/>
            <a:ext cx="7346883" cy="523220"/>
          </a:xfrm>
          <a:prstGeom prst="rect">
            <a:avLst/>
          </a:prstGeom>
          <a:noFill/>
        </p:spPr>
        <p:txBody>
          <a:bodyPr wrap="none" rtlCol="0">
            <a:spAutoFit/>
          </a:bodyPr>
          <a:lstStyle/>
          <a:p>
            <a:r>
              <a:rPr lang="nl-NL" sz="1400" dirty="0"/>
              <a:t>2019/06/11/kamerbrief-bij-voorhang-van-het-ontwerpbesluit-</a:t>
            </a:r>
          </a:p>
          <a:p>
            <a:r>
              <a:rPr lang="nl-NL" sz="1400" dirty="0"/>
              <a:t>houdende-wijziging-van-het-bouwbesluit-2012-inzake-bijna-energieneutrale-nieuwbouw</a:t>
            </a:r>
          </a:p>
        </p:txBody>
      </p:sp>
    </p:spTree>
    <p:extLst>
      <p:ext uri="{BB962C8B-B14F-4D97-AF65-F5344CB8AC3E}">
        <p14:creationId xmlns:p14="http://schemas.microsoft.com/office/powerpoint/2010/main" val="281341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37C65-5013-45C3-9E73-A40020C636B5}"/>
              </a:ext>
            </a:extLst>
          </p:cNvPr>
          <p:cNvSpPr>
            <a:spLocks noGrp="1"/>
          </p:cNvSpPr>
          <p:nvPr>
            <p:ph type="title"/>
          </p:nvPr>
        </p:nvSpPr>
        <p:spPr/>
        <p:txBody>
          <a:bodyPr/>
          <a:lstStyle/>
          <a:p>
            <a:r>
              <a:rPr lang="nl-NL" dirty="0"/>
              <a:t>BENG en </a:t>
            </a:r>
            <a:r>
              <a:rPr lang="nl-NL" dirty="0" err="1"/>
              <a:t>gasloos</a:t>
            </a:r>
            <a:r>
              <a:rPr lang="nl-NL" dirty="0"/>
              <a:t> bouwen effect op score MPG?</a:t>
            </a:r>
          </a:p>
        </p:txBody>
      </p:sp>
      <p:pic>
        <p:nvPicPr>
          <p:cNvPr id="6" name="Afbeelding 5">
            <a:extLst>
              <a:ext uri="{FF2B5EF4-FFF2-40B4-BE49-F238E27FC236}">
                <a16:creationId xmlns:a16="http://schemas.microsoft.com/office/drawing/2014/main" id="{A368EF04-A4BC-4543-8244-275D27DC01B7}"/>
              </a:ext>
            </a:extLst>
          </p:cNvPr>
          <p:cNvPicPr>
            <a:picLocks noChangeAspect="1"/>
          </p:cNvPicPr>
          <p:nvPr/>
        </p:nvPicPr>
        <p:blipFill>
          <a:blip r:embed="rId3"/>
          <a:stretch>
            <a:fillRect/>
          </a:stretch>
        </p:blipFill>
        <p:spPr>
          <a:xfrm>
            <a:off x="4992965" y="3429000"/>
            <a:ext cx="6613248" cy="2380488"/>
          </a:xfrm>
          <a:prstGeom prst="rect">
            <a:avLst/>
          </a:prstGeom>
        </p:spPr>
      </p:pic>
      <p:sp>
        <p:nvSpPr>
          <p:cNvPr id="5" name="Tijdelijke aanduiding voor inhoud 2">
            <a:extLst>
              <a:ext uri="{FF2B5EF4-FFF2-40B4-BE49-F238E27FC236}">
                <a16:creationId xmlns:a16="http://schemas.microsoft.com/office/drawing/2014/main" id="{C22747CA-8562-4625-882B-B7AE38F1B0D9}"/>
              </a:ext>
            </a:extLst>
          </p:cNvPr>
          <p:cNvSpPr>
            <a:spLocks noGrp="1"/>
          </p:cNvSpPr>
          <p:nvPr>
            <p:ph idx="1"/>
          </p:nvPr>
        </p:nvSpPr>
        <p:spPr>
          <a:xfrm>
            <a:off x="838200" y="1311564"/>
            <a:ext cx="10515600" cy="4865399"/>
          </a:xfrm>
        </p:spPr>
        <p:txBody>
          <a:bodyPr/>
          <a:lstStyle/>
          <a:p>
            <a:pPr fontAlgn="base"/>
            <a:r>
              <a:rPr lang="nl-NL" dirty="0"/>
              <a:t>Meer dan 95% van alle varianten voldoet aan huidige MPG-eis (grenswaarde 1.0)</a:t>
            </a:r>
          </a:p>
          <a:p>
            <a:r>
              <a:rPr lang="nl-NL" dirty="0"/>
              <a:t>Kantoor: 2 referentietypen, 496 varianten</a:t>
            </a:r>
          </a:p>
          <a:p>
            <a:r>
              <a:rPr lang="nl-NL" dirty="0"/>
              <a:t>Woon: 7 referentietypen, 1022 varianten</a:t>
            </a:r>
          </a:p>
          <a:p>
            <a:endParaRPr lang="nl-NL" dirty="0"/>
          </a:p>
        </p:txBody>
      </p:sp>
    </p:spTree>
    <p:extLst>
      <p:ext uri="{BB962C8B-B14F-4D97-AF65-F5344CB8AC3E}">
        <p14:creationId xmlns:p14="http://schemas.microsoft.com/office/powerpoint/2010/main" val="10233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2441575" y="457201"/>
            <a:ext cx="7448212" cy="857251"/>
          </a:xfrm>
        </p:spPr>
        <p:txBody>
          <a:bodyPr>
            <a:normAutofit/>
          </a:bodyPr>
          <a:lstStyle/>
          <a:p>
            <a:r>
              <a:rPr lang="nl-NL" altLang="nl-NL" dirty="0">
                <a:latin typeface="Corbel" panose="020B0503020204020204" pitchFamily="34" charset="0"/>
              </a:rPr>
              <a:t>Dilemma</a:t>
            </a:r>
          </a:p>
        </p:txBody>
      </p:sp>
      <p:sp>
        <p:nvSpPr>
          <p:cNvPr id="5123" name="Content Placeholder 4"/>
          <p:cNvSpPr>
            <a:spLocks noGrp="1"/>
          </p:cNvSpPr>
          <p:nvPr>
            <p:ph idx="1"/>
          </p:nvPr>
        </p:nvSpPr>
        <p:spPr>
          <a:xfrm>
            <a:off x="2411211" y="1628800"/>
            <a:ext cx="9600153" cy="4291896"/>
          </a:xfrm>
        </p:spPr>
        <p:txBody>
          <a:bodyPr>
            <a:normAutofit fontScale="25000" lnSpcReduction="20000"/>
          </a:bodyPr>
          <a:lstStyle/>
          <a:p>
            <a:pPr marL="0" indent="0">
              <a:buNone/>
            </a:pPr>
            <a:r>
              <a:rPr lang="nl-NL" sz="11200" dirty="0">
                <a:latin typeface="Corbel" panose="020B0503020204020204" pitchFamily="34" charset="0"/>
              </a:rPr>
              <a:t>Door extra isolatie, 3-voudig glas of PV-panelen </a:t>
            </a:r>
          </a:p>
          <a:p>
            <a:pPr>
              <a:buFont typeface="Wingdings" panose="05000000000000000000" pitchFamily="2" charset="2"/>
              <a:buChar char="Ø"/>
            </a:pPr>
            <a:r>
              <a:rPr lang="nl-NL" sz="11200" dirty="0">
                <a:latin typeface="Corbel" panose="020B0503020204020204" pitchFamily="34" charset="0"/>
              </a:rPr>
              <a:t> neemt de EPG-score af (= beter) en </a:t>
            </a:r>
          </a:p>
          <a:p>
            <a:pPr>
              <a:buFont typeface="Wingdings" panose="05000000000000000000" pitchFamily="2" charset="2"/>
              <a:buChar char="Ø"/>
            </a:pPr>
            <a:r>
              <a:rPr lang="nl-NL" sz="11200" dirty="0">
                <a:latin typeface="Corbel" panose="020B0503020204020204" pitchFamily="34" charset="0"/>
              </a:rPr>
              <a:t> neemt de MPG score toe (= slechter)…  </a:t>
            </a:r>
          </a:p>
          <a:p>
            <a:pPr marL="0" indent="0">
              <a:buNone/>
            </a:pPr>
            <a:endParaRPr lang="nl-NL" sz="11200" dirty="0">
              <a:latin typeface="Corbel" panose="020B0503020204020204" pitchFamily="34" charset="0"/>
            </a:endParaRPr>
          </a:p>
          <a:p>
            <a:pPr marL="0" indent="0">
              <a:buNone/>
            </a:pPr>
            <a:endParaRPr lang="nl-NL" sz="11200" dirty="0">
              <a:latin typeface="Corbel" panose="020B0503020204020204" pitchFamily="34" charset="0"/>
            </a:endParaRPr>
          </a:p>
          <a:p>
            <a:pPr marL="0" indent="0">
              <a:buNone/>
            </a:pPr>
            <a:endParaRPr lang="nl-NL" sz="11200" dirty="0">
              <a:latin typeface="Corbel" panose="020B0503020204020204" pitchFamily="34" charset="0"/>
            </a:endParaRPr>
          </a:p>
          <a:p>
            <a:pPr marL="0" indent="0">
              <a:buNone/>
            </a:pPr>
            <a:endParaRPr lang="nl-NL" sz="11200" dirty="0">
              <a:latin typeface="Corbel" panose="020B0503020204020204" pitchFamily="34" charset="0"/>
            </a:endParaRPr>
          </a:p>
          <a:p>
            <a:pPr marL="0" indent="0">
              <a:buNone/>
            </a:pPr>
            <a:r>
              <a:rPr lang="nl-NL" sz="11200" dirty="0">
                <a:solidFill>
                  <a:srgbClr val="FF0000"/>
                </a:solidFill>
                <a:latin typeface="Corbel" panose="020B0503020204020204" pitchFamily="34" charset="0"/>
              </a:rPr>
              <a:t>				</a:t>
            </a:r>
          </a:p>
          <a:p>
            <a:pPr marL="0" indent="0">
              <a:buNone/>
            </a:pPr>
            <a:r>
              <a:rPr lang="nl-NL" sz="11200" dirty="0">
                <a:solidFill>
                  <a:srgbClr val="C00000"/>
                </a:solidFill>
                <a:latin typeface="Corbel" panose="020B0503020204020204" pitchFamily="34" charset="0"/>
              </a:rPr>
              <a:t>					Is PV dan slecht voor het milieu?</a:t>
            </a:r>
          </a:p>
          <a:p>
            <a:pPr marL="0" indent="0">
              <a:buNone/>
            </a:pPr>
            <a:endParaRPr lang="nl-NL" dirty="0"/>
          </a:p>
          <a:p>
            <a:pPr marL="0" indent="0">
              <a:buNone/>
            </a:pPr>
            <a:endParaRPr lang="nl-NL" dirty="0"/>
          </a:p>
          <a:p>
            <a:pPr marL="0" indent="0">
              <a:buNone/>
            </a:pPr>
            <a:endParaRPr lang="nl-NL" altLang="nl-N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194534"/>
            <a:ext cx="4051524" cy="28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a:extLst>
              <a:ext uri="{FF2B5EF4-FFF2-40B4-BE49-F238E27FC236}">
                <a16:creationId xmlns:a16="http://schemas.microsoft.com/office/drawing/2014/main" id="{C442AC2C-050A-4E02-B25D-D195C69D6B22}"/>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10632504" y="6309320"/>
            <a:ext cx="1378861" cy="310001"/>
          </a:xfrm>
          <a:prstGeom prst="rect">
            <a:avLst/>
          </a:prstGeom>
        </p:spPr>
      </p:pic>
    </p:spTree>
    <p:extLst>
      <p:ext uri="{BB962C8B-B14F-4D97-AF65-F5344CB8AC3E}">
        <p14:creationId xmlns:p14="http://schemas.microsoft.com/office/powerpoint/2010/main" val="22895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orbel" panose="020B0503020204020204" pitchFamily="34" charset="0"/>
              </a:rPr>
              <a:t>Praktijkvoorbeeld van samenhang energie en materialen</a:t>
            </a:r>
          </a:p>
        </p:txBody>
      </p:sp>
      <p:pic>
        <p:nvPicPr>
          <p:cNvPr id="4" name="Tijdelijke aanduiding voor inhoud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77461" y="1379829"/>
            <a:ext cx="4885867" cy="3453420"/>
          </a:xfrm>
        </p:spPr>
      </p:pic>
      <p:pic>
        <p:nvPicPr>
          <p:cNvPr id="7" name="Picture 5" descr="C:\Users\Anna\Documents\Huisstijl\Logo's\slimbouwen_logo_CMY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85250" y="4005064"/>
            <a:ext cx="1709645" cy="29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8" descr="Active House NL logo (2).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85250" y="4348204"/>
            <a:ext cx="1709645" cy="25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3740" y="1909299"/>
            <a:ext cx="5413898" cy="419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894777" y="4924325"/>
            <a:ext cx="4968552" cy="1200329"/>
          </a:xfrm>
          <a:prstGeom prst="rect">
            <a:avLst/>
          </a:prstGeom>
        </p:spPr>
        <p:txBody>
          <a:bodyPr wrap="square">
            <a:spAutoFit/>
          </a:bodyPr>
          <a:lstStyle/>
          <a:p>
            <a:r>
              <a:rPr lang="nl-NL" sz="2400" dirty="0">
                <a:solidFill>
                  <a:schemeClr val="bg1">
                    <a:lumMod val="50000"/>
                  </a:schemeClr>
                </a:solidFill>
                <a:latin typeface="Calibri"/>
              </a:rPr>
              <a:t>95 m2 PV, 1/3 deel gevel glas</a:t>
            </a:r>
          </a:p>
          <a:p>
            <a:r>
              <a:rPr lang="nl-NL" sz="2400" dirty="0">
                <a:solidFill>
                  <a:schemeClr val="bg1">
                    <a:lumMod val="50000"/>
                  </a:schemeClr>
                </a:solidFill>
                <a:latin typeface="Calibri"/>
              </a:rPr>
              <a:t>EPC 	= -0,24</a:t>
            </a:r>
          </a:p>
          <a:p>
            <a:r>
              <a:rPr lang="nl-NL" sz="2400" dirty="0">
                <a:solidFill>
                  <a:schemeClr val="bg1">
                    <a:lumMod val="50000"/>
                  </a:schemeClr>
                </a:solidFill>
                <a:latin typeface="Calibri"/>
              </a:rPr>
              <a:t>MPG	=  0,81</a:t>
            </a:r>
          </a:p>
        </p:txBody>
      </p:sp>
      <p:pic>
        <p:nvPicPr>
          <p:cNvPr id="9" name="Afbeelding 8">
            <a:extLst>
              <a:ext uri="{FF2B5EF4-FFF2-40B4-BE49-F238E27FC236}">
                <a16:creationId xmlns:a16="http://schemas.microsoft.com/office/drawing/2014/main" id="{35AFF940-DDDB-4EE1-A808-68937F74FFE9}"/>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10632504" y="6309320"/>
            <a:ext cx="1378861" cy="310001"/>
          </a:xfrm>
          <a:prstGeom prst="rect">
            <a:avLst/>
          </a:prstGeom>
        </p:spPr>
      </p:pic>
      <p:sp>
        <p:nvSpPr>
          <p:cNvPr id="10" name="Rechthoek 9"/>
          <p:cNvSpPr/>
          <p:nvPr/>
        </p:nvSpPr>
        <p:spPr>
          <a:xfrm>
            <a:off x="6463740" y="1250463"/>
            <a:ext cx="5250039" cy="523220"/>
          </a:xfrm>
          <a:prstGeom prst="rect">
            <a:avLst/>
          </a:prstGeom>
        </p:spPr>
        <p:txBody>
          <a:bodyPr wrap="square">
            <a:spAutoFit/>
          </a:bodyPr>
          <a:lstStyle/>
          <a:p>
            <a:r>
              <a:rPr lang="nl-NL" sz="2800" dirty="0">
                <a:solidFill>
                  <a:schemeClr val="bg1">
                    <a:lumMod val="50000"/>
                  </a:schemeClr>
                </a:solidFill>
                <a:latin typeface="Calibri"/>
              </a:rPr>
              <a:t>House of </a:t>
            </a:r>
            <a:r>
              <a:rPr lang="nl-NL" sz="2800" dirty="0" err="1">
                <a:solidFill>
                  <a:schemeClr val="bg1">
                    <a:lumMod val="50000"/>
                  </a:schemeClr>
                </a:solidFill>
                <a:latin typeface="Calibri"/>
              </a:rPr>
              <a:t>Tomorrow</a:t>
            </a:r>
            <a:r>
              <a:rPr lang="nl-NL" sz="2800" dirty="0">
                <a:solidFill>
                  <a:schemeClr val="bg1">
                    <a:lumMod val="50000"/>
                  </a:schemeClr>
                </a:solidFill>
                <a:latin typeface="Calibri"/>
              </a:rPr>
              <a:t> </a:t>
            </a:r>
            <a:r>
              <a:rPr lang="nl-NL" sz="2800" dirty="0" err="1">
                <a:solidFill>
                  <a:schemeClr val="bg1">
                    <a:lumMod val="50000"/>
                  </a:schemeClr>
                </a:solidFill>
                <a:latin typeface="Calibri"/>
              </a:rPr>
              <a:t>Today</a:t>
            </a:r>
            <a:r>
              <a:rPr lang="nl-NL" sz="2800" dirty="0">
                <a:solidFill>
                  <a:schemeClr val="bg1">
                    <a:lumMod val="50000"/>
                  </a:schemeClr>
                </a:solidFill>
                <a:latin typeface="Calibri"/>
              </a:rPr>
              <a:t> (</a:t>
            </a:r>
            <a:r>
              <a:rPr lang="nl-NL" sz="2800" dirty="0" err="1">
                <a:solidFill>
                  <a:schemeClr val="bg1">
                    <a:lumMod val="50000"/>
                  </a:schemeClr>
                </a:solidFill>
                <a:latin typeface="Calibri"/>
              </a:rPr>
              <a:t>HoTT</a:t>
            </a:r>
            <a:r>
              <a:rPr lang="nl-NL" sz="2800" dirty="0">
                <a:solidFill>
                  <a:schemeClr val="bg1">
                    <a:lumMod val="50000"/>
                  </a:schemeClr>
                </a:solidFill>
                <a:latin typeface="Calibri"/>
              </a:rPr>
              <a:t>)</a:t>
            </a:r>
          </a:p>
        </p:txBody>
      </p:sp>
    </p:spTree>
    <p:extLst>
      <p:ext uri="{BB962C8B-B14F-4D97-AF65-F5344CB8AC3E}">
        <p14:creationId xmlns:p14="http://schemas.microsoft.com/office/powerpoint/2010/main" val="27357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DSC_1799.JPG">
            <a:extLst>
              <a:ext uri="{FF2B5EF4-FFF2-40B4-BE49-F238E27FC236}">
                <a16:creationId xmlns:a16="http://schemas.microsoft.com/office/drawing/2014/main" id="{D11B5646-B756-49B3-9F5C-46C1FB296EA0}"/>
              </a:ext>
            </a:extLst>
          </p:cNvPr>
          <p:cNvPicPr>
            <a:picLocks noChangeAspect="1"/>
          </p:cNvPicPr>
          <p:nvPr/>
        </p:nvPicPr>
        <p:blipFill rotWithShape="1">
          <a:blip r:embed="rId3">
            <a:extLst>
              <a:ext uri="{28A0092B-C50C-407E-A947-70E740481C1C}">
                <a14:useLocalDpi xmlns:a14="http://schemas.microsoft.com/office/drawing/2010/main" val="0"/>
              </a:ext>
            </a:extLst>
          </a:blip>
          <a:srcRect l="17931" t="9690" r="10779" b="29475"/>
          <a:stretch/>
        </p:blipFill>
        <p:spPr bwMode="auto">
          <a:xfrm>
            <a:off x="0" y="4269556"/>
            <a:ext cx="4596384" cy="260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8EC5B86A-758E-4331-AF86-A02AE2265A9D}"/>
              </a:ext>
            </a:extLst>
          </p:cNvPr>
          <p:cNvPicPr>
            <a:picLocks noChangeAspect="1"/>
          </p:cNvPicPr>
          <p:nvPr/>
        </p:nvPicPr>
        <p:blipFill rotWithShape="1">
          <a:blip r:embed="rId4"/>
          <a:srcRect t="4896" b="12785"/>
          <a:stretch/>
        </p:blipFill>
        <p:spPr>
          <a:xfrm>
            <a:off x="3641834" y="1774197"/>
            <a:ext cx="4417162" cy="3636173"/>
          </a:xfrm>
          <a:prstGeom prst="rect">
            <a:avLst/>
          </a:prstGeom>
        </p:spPr>
      </p:pic>
      <p:sp>
        <p:nvSpPr>
          <p:cNvPr id="2" name="Titel 1">
            <a:extLst>
              <a:ext uri="{FF2B5EF4-FFF2-40B4-BE49-F238E27FC236}">
                <a16:creationId xmlns:a16="http://schemas.microsoft.com/office/drawing/2014/main" id="{288F4959-5809-44C4-8F29-75F4F44A07A1}"/>
              </a:ext>
            </a:extLst>
          </p:cNvPr>
          <p:cNvSpPr>
            <a:spLocks noGrp="1"/>
          </p:cNvSpPr>
          <p:nvPr>
            <p:ph type="title"/>
          </p:nvPr>
        </p:nvSpPr>
        <p:spPr/>
        <p:txBody>
          <a:bodyPr/>
          <a:lstStyle/>
          <a:p>
            <a:r>
              <a:rPr lang="nl-NL" dirty="0"/>
              <a:t>Relatie met Energie</a:t>
            </a:r>
          </a:p>
        </p:txBody>
      </p:sp>
      <p:sp>
        <p:nvSpPr>
          <p:cNvPr id="3" name="Tijdelijke aanduiding voor inhoud 2">
            <a:extLst>
              <a:ext uri="{FF2B5EF4-FFF2-40B4-BE49-F238E27FC236}">
                <a16:creationId xmlns:a16="http://schemas.microsoft.com/office/drawing/2014/main" id="{3A906231-CCB2-4F42-8716-983847F6CD6C}"/>
              </a:ext>
            </a:extLst>
          </p:cNvPr>
          <p:cNvSpPr>
            <a:spLocks noGrp="1"/>
          </p:cNvSpPr>
          <p:nvPr>
            <p:ph idx="1"/>
          </p:nvPr>
        </p:nvSpPr>
        <p:spPr>
          <a:xfrm>
            <a:off x="838200" y="1311564"/>
            <a:ext cx="2803634" cy="4865399"/>
          </a:xfrm>
        </p:spPr>
        <p:txBody>
          <a:bodyPr/>
          <a:lstStyle/>
          <a:p>
            <a:r>
              <a:rPr lang="nl-NL" dirty="0"/>
              <a:t>Voorbeeld </a:t>
            </a:r>
            <a:r>
              <a:rPr lang="nl-NL" dirty="0" err="1"/>
              <a:t>HoTT</a:t>
            </a:r>
            <a:endParaRPr lang="nl-NL" dirty="0"/>
          </a:p>
          <a:p>
            <a:r>
              <a:rPr lang="nl-NL" dirty="0"/>
              <a:t>DPG (zoek</a:t>
            </a:r>
          </a:p>
          <a:p>
            <a:pPr marL="0" indent="0">
              <a:buNone/>
            </a:pPr>
            <a:r>
              <a:rPr lang="nl-NL" dirty="0"/>
              <a:t>online meer info)</a:t>
            </a:r>
          </a:p>
        </p:txBody>
      </p:sp>
      <p:pic>
        <p:nvPicPr>
          <p:cNvPr id="9" name="Picture 3">
            <a:extLst>
              <a:ext uri="{FF2B5EF4-FFF2-40B4-BE49-F238E27FC236}">
                <a16:creationId xmlns:a16="http://schemas.microsoft.com/office/drawing/2014/main" id="{96CF0AC2-5D93-4A82-82C2-434B7D98E2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891" t="15743" r="26564" b="4256"/>
          <a:stretch/>
        </p:blipFill>
        <p:spPr bwMode="auto">
          <a:xfrm>
            <a:off x="7680959" y="9283"/>
            <a:ext cx="4511041" cy="687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80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orbel" panose="020B0503020204020204" pitchFamily="34" charset="0"/>
              </a:rPr>
              <a:t>Milieu-impact materialen </a:t>
            </a:r>
            <a:r>
              <a:rPr lang="nl-NL" dirty="0" err="1">
                <a:latin typeface="Corbel" panose="020B0503020204020204" pitchFamily="34" charset="0"/>
              </a:rPr>
              <a:t>HoTT</a:t>
            </a:r>
            <a:r>
              <a:rPr lang="nl-NL" dirty="0">
                <a:latin typeface="Corbel" panose="020B0503020204020204" pitchFamily="34" charset="0"/>
              </a:rPr>
              <a:t>-woning</a:t>
            </a:r>
          </a:p>
        </p:txBody>
      </p:sp>
      <p:pic>
        <p:nvPicPr>
          <p:cNvPr id="4" name="Afbeelding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9740"/>
          <a:stretch/>
        </p:blipFill>
        <p:spPr bwMode="auto">
          <a:xfrm>
            <a:off x="2166839" y="1412776"/>
            <a:ext cx="1692274"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3746"/>
          <a:stretch/>
        </p:blipFill>
        <p:spPr bwMode="auto">
          <a:xfrm>
            <a:off x="2238276" y="3140969"/>
            <a:ext cx="16208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6"/>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p:blipFill>
        <p:spPr bwMode="auto">
          <a:xfrm>
            <a:off x="2238276" y="4869160"/>
            <a:ext cx="16208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7"/>
          <p:cNvSpPr>
            <a:spLocks noChangeArrowheads="1"/>
          </p:cNvSpPr>
          <p:nvPr/>
        </p:nvSpPr>
        <p:spPr bwMode="auto">
          <a:xfrm>
            <a:off x="6245622" y="1690539"/>
            <a:ext cx="431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altLang="en-US" dirty="0" err="1">
                <a:solidFill>
                  <a:srgbClr val="9BBB59">
                    <a:lumMod val="50000"/>
                  </a:srgbClr>
                </a:solidFill>
                <a:latin typeface="Corbel" panose="020B0503020204020204" pitchFamily="34" charset="0"/>
                <a:cs typeface="Arial" charset="0"/>
              </a:rPr>
              <a:t>Installaties</a:t>
            </a:r>
            <a:r>
              <a:rPr lang="en-US" altLang="en-US" dirty="0">
                <a:solidFill>
                  <a:srgbClr val="9BBB59">
                    <a:lumMod val="50000"/>
                  </a:srgbClr>
                </a:solidFill>
                <a:latin typeface="Corbel" panose="020B0503020204020204" pitchFamily="34" charset="0"/>
                <a:cs typeface="Arial" charset="0"/>
              </a:rPr>
              <a:t> </a:t>
            </a:r>
            <a:r>
              <a:rPr lang="en-US" altLang="en-US" dirty="0" err="1">
                <a:solidFill>
                  <a:srgbClr val="9BBB59">
                    <a:lumMod val="50000"/>
                  </a:srgbClr>
                </a:solidFill>
                <a:latin typeface="Corbel" panose="020B0503020204020204" pitchFamily="34" charset="0"/>
                <a:cs typeface="Arial" charset="0"/>
              </a:rPr>
              <a:t>zorgen</a:t>
            </a:r>
            <a:r>
              <a:rPr lang="en-US" altLang="en-US" dirty="0">
                <a:solidFill>
                  <a:srgbClr val="9BBB59">
                    <a:lumMod val="50000"/>
                  </a:srgbClr>
                </a:solidFill>
                <a:latin typeface="Corbel" panose="020B0503020204020204" pitchFamily="34" charset="0"/>
                <a:cs typeface="Arial" charset="0"/>
              </a:rPr>
              <a:t> </a:t>
            </a:r>
            <a:r>
              <a:rPr lang="en-US" altLang="en-US" dirty="0" err="1">
                <a:solidFill>
                  <a:srgbClr val="9BBB59">
                    <a:lumMod val="50000"/>
                  </a:srgbClr>
                </a:solidFill>
                <a:latin typeface="Corbel" panose="020B0503020204020204" pitchFamily="34" charset="0"/>
                <a:cs typeface="Arial" charset="0"/>
              </a:rPr>
              <a:t>voor</a:t>
            </a:r>
            <a:r>
              <a:rPr lang="en-US" altLang="en-US" dirty="0">
                <a:solidFill>
                  <a:srgbClr val="9BBB59">
                    <a:lumMod val="50000"/>
                  </a:srgbClr>
                </a:solidFill>
                <a:latin typeface="Corbel" panose="020B0503020204020204" pitchFamily="34" charset="0"/>
                <a:cs typeface="Arial" charset="0"/>
              </a:rPr>
              <a:t> 51,7% van de </a:t>
            </a:r>
            <a:r>
              <a:rPr lang="en-US" altLang="en-US" dirty="0" err="1">
                <a:solidFill>
                  <a:srgbClr val="9BBB59">
                    <a:lumMod val="50000"/>
                  </a:srgbClr>
                </a:solidFill>
                <a:latin typeface="Corbel" panose="020B0503020204020204" pitchFamily="34" charset="0"/>
                <a:cs typeface="Arial" charset="0"/>
              </a:rPr>
              <a:t>totale</a:t>
            </a:r>
            <a:r>
              <a:rPr lang="en-US" altLang="en-US" dirty="0">
                <a:solidFill>
                  <a:srgbClr val="9BBB59">
                    <a:lumMod val="50000"/>
                  </a:srgbClr>
                </a:solidFill>
                <a:latin typeface="Corbel" panose="020B0503020204020204" pitchFamily="34" charset="0"/>
                <a:cs typeface="Arial" charset="0"/>
              </a:rPr>
              <a:t> impact</a:t>
            </a:r>
            <a:endParaRPr lang="nl-NL" altLang="en-US" dirty="0">
              <a:solidFill>
                <a:srgbClr val="9BBB59">
                  <a:lumMod val="50000"/>
                </a:srgbClr>
              </a:solidFill>
              <a:latin typeface="Corbel" panose="020B0503020204020204" pitchFamily="34" charset="0"/>
              <a:cs typeface="Arial" charset="0"/>
            </a:endParaRPr>
          </a:p>
        </p:txBody>
      </p:sp>
      <p:sp>
        <p:nvSpPr>
          <p:cNvPr id="8" name="Rechthoek 8"/>
          <p:cNvSpPr>
            <a:spLocks noChangeArrowheads="1"/>
          </p:cNvSpPr>
          <p:nvPr/>
        </p:nvSpPr>
        <p:spPr bwMode="auto">
          <a:xfrm>
            <a:off x="6301184" y="3443139"/>
            <a:ext cx="4403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altLang="en-US" dirty="0" err="1">
                <a:solidFill>
                  <a:srgbClr val="9BBB59">
                    <a:lumMod val="50000"/>
                  </a:srgbClr>
                </a:solidFill>
                <a:latin typeface="Corbel" panose="020B0503020204020204" pitchFamily="34" charset="0"/>
                <a:cs typeface="Arial" charset="0"/>
              </a:rPr>
              <a:t>Elektrische</a:t>
            </a:r>
            <a:r>
              <a:rPr lang="en-US" altLang="en-US" dirty="0">
                <a:solidFill>
                  <a:srgbClr val="9BBB59">
                    <a:lumMod val="50000"/>
                  </a:srgbClr>
                </a:solidFill>
                <a:latin typeface="Corbel" panose="020B0503020204020204" pitchFamily="34" charset="0"/>
                <a:cs typeface="Arial" charset="0"/>
              </a:rPr>
              <a:t> </a:t>
            </a:r>
            <a:r>
              <a:rPr lang="en-US" altLang="en-US" dirty="0" err="1">
                <a:solidFill>
                  <a:srgbClr val="9BBB59">
                    <a:lumMod val="50000"/>
                  </a:srgbClr>
                </a:solidFill>
                <a:latin typeface="Corbel" panose="020B0503020204020204" pitchFamily="34" charset="0"/>
                <a:cs typeface="Arial" charset="0"/>
              </a:rPr>
              <a:t>installatie</a:t>
            </a:r>
            <a:r>
              <a:rPr lang="en-US" altLang="en-US" dirty="0">
                <a:solidFill>
                  <a:srgbClr val="9BBB59">
                    <a:lumMod val="50000"/>
                  </a:srgbClr>
                </a:solidFill>
                <a:latin typeface="Corbel" panose="020B0503020204020204" pitchFamily="34" charset="0"/>
                <a:cs typeface="Arial" charset="0"/>
              </a:rPr>
              <a:t> met 43,6% van </a:t>
            </a:r>
            <a:r>
              <a:rPr lang="en-US" altLang="en-US" dirty="0" err="1">
                <a:solidFill>
                  <a:srgbClr val="9BBB59">
                    <a:lumMod val="50000"/>
                  </a:srgbClr>
                </a:solidFill>
                <a:latin typeface="Corbel" panose="020B0503020204020204" pitchFamily="34" charset="0"/>
                <a:cs typeface="Arial" charset="0"/>
              </a:rPr>
              <a:t>totale</a:t>
            </a:r>
            <a:r>
              <a:rPr lang="en-US" altLang="en-US" dirty="0">
                <a:solidFill>
                  <a:srgbClr val="9BBB59">
                    <a:lumMod val="50000"/>
                  </a:srgbClr>
                </a:solidFill>
                <a:latin typeface="Corbel" panose="020B0503020204020204" pitchFamily="34" charset="0"/>
                <a:cs typeface="Arial" charset="0"/>
              </a:rPr>
              <a:t> impact dominant</a:t>
            </a:r>
            <a:endParaRPr lang="nl-NL" altLang="en-US" dirty="0">
              <a:solidFill>
                <a:srgbClr val="9BBB59">
                  <a:lumMod val="50000"/>
                </a:srgbClr>
              </a:solidFill>
              <a:latin typeface="Corbel" panose="020B0503020204020204" pitchFamily="34" charset="0"/>
              <a:cs typeface="Arial" charset="0"/>
            </a:endParaRPr>
          </a:p>
        </p:txBody>
      </p:sp>
      <p:sp>
        <p:nvSpPr>
          <p:cNvPr id="10" name="Rechthoek 9"/>
          <p:cNvSpPr>
            <a:spLocks noChangeArrowheads="1"/>
          </p:cNvSpPr>
          <p:nvPr/>
        </p:nvSpPr>
        <p:spPr bwMode="auto">
          <a:xfrm>
            <a:off x="6282134" y="5118284"/>
            <a:ext cx="44223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altLang="en-US" dirty="0">
                <a:solidFill>
                  <a:srgbClr val="9BBB59">
                    <a:lumMod val="50000"/>
                  </a:srgbClr>
                </a:solidFill>
                <a:latin typeface="Corbel" panose="020B0503020204020204" pitchFamily="34" charset="0"/>
                <a:cs typeface="Arial" charset="0"/>
              </a:rPr>
              <a:t>PV </a:t>
            </a:r>
            <a:r>
              <a:rPr lang="en-US" altLang="en-US" dirty="0" err="1">
                <a:solidFill>
                  <a:srgbClr val="9BBB59">
                    <a:lumMod val="50000"/>
                  </a:srgbClr>
                </a:solidFill>
                <a:latin typeface="Corbel" panose="020B0503020204020204" pitchFamily="34" charset="0"/>
                <a:cs typeface="Arial" charset="0"/>
              </a:rPr>
              <a:t>installatie</a:t>
            </a:r>
            <a:r>
              <a:rPr lang="en-US" altLang="en-US" dirty="0">
                <a:solidFill>
                  <a:srgbClr val="9BBB59">
                    <a:lumMod val="50000"/>
                  </a:srgbClr>
                </a:solidFill>
                <a:latin typeface="Corbel" panose="020B0503020204020204" pitchFamily="34" charset="0"/>
                <a:cs typeface="Arial" charset="0"/>
              </a:rPr>
              <a:t>  </a:t>
            </a:r>
            <a:r>
              <a:rPr lang="en-US" altLang="en-US" dirty="0" err="1">
                <a:solidFill>
                  <a:srgbClr val="9BBB59">
                    <a:lumMod val="50000"/>
                  </a:srgbClr>
                </a:solidFill>
                <a:latin typeface="Corbel" panose="020B0503020204020204" pitchFamily="34" charset="0"/>
                <a:cs typeface="Arial" charset="0"/>
              </a:rPr>
              <a:t>veroorzaakt</a:t>
            </a:r>
            <a:r>
              <a:rPr lang="en-US" altLang="en-US" dirty="0">
                <a:solidFill>
                  <a:srgbClr val="9BBB59">
                    <a:lumMod val="50000"/>
                  </a:srgbClr>
                </a:solidFill>
                <a:latin typeface="Corbel" panose="020B0503020204020204" pitchFamily="34" charset="0"/>
                <a:cs typeface="Arial" charset="0"/>
              </a:rPr>
              <a:t> 42,8% van </a:t>
            </a:r>
            <a:r>
              <a:rPr lang="en-US" altLang="en-US" dirty="0" err="1">
                <a:solidFill>
                  <a:srgbClr val="9BBB59">
                    <a:lumMod val="50000"/>
                  </a:srgbClr>
                </a:solidFill>
                <a:latin typeface="Corbel" panose="020B0503020204020204" pitchFamily="34" charset="0"/>
                <a:cs typeface="Arial" charset="0"/>
              </a:rPr>
              <a:t>totale</a:t>
            </a:r>
            <a:r>
              <a:rPr lang="en-US" altLang="en-US" dirty="0">
                <a:solidFill>
                  <a:srgbClr val="9BBB59">
                    <a:lumMod val="50000"/>
                  </a:srgbClr>
                </a:solidFill>
                <a:latin typeface="Corbel" panose="020B0503020204020204" pitchFamily="34" charset="0"/>
                <a:cs typeface="Arial" charset="0"/>
              </a:rPr>
              <a:t> impact van </a:t>
            </a:r>
            <a:r>
              <a:rPr lang="en-US" altLang="en-US" dirty="0" err="1">
                <a:solidFill>
                  <a:srgbClr val="9BBB59">
                    <a:lumMod val="50000"/>
                  </a:srgbClr>
                </a:solidFill>
                <a:latin typeface="Corbel" panose="020B0503020204020204" pitchFamily="34" charset="0"/>
                <a:cs typeface="Arial" charset="0"/>
              </a:rPr>
              <a:t>woning</a:t>
            </a:r>
            <a:endParaRPr lang="nl-NL" altLang="en-US" dirty="0">
              <a:solidFill>
                <a:srgbClr val="9BBB59">
                  <a:lumMod val="50000"/>
                </a:srgbClr>
              </a:solidFill>
              <a:latin typeface="Corbel" panose="020B0503020204020204" pitchFamily="34" charset="0"/>
              <a:cs typeface="Arial" charset="0"/>
            </a:endParaRPr>
          </a:p>
        </p:txBody>
      </p:sp>
      <p:pic>
        <p:nvPicPr>
          <p:cNvPr id="11" name="Afbeelding 11"/>
          <p:cNvPicPr>
            <a:picLocks noChangeAspect="1" noChangeArrowheads="1"/>
          </p:cNvPicPr>
          <p:nvPr/>
        </p:nvPicPr>
        <p:blipFill rotWithShape="1">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l="64737" t="3007" b="36810"/>
          <a:stretch/>
        </p:blipFill>
        <p:spPr bwMode="auto">
          <a:xfrm>
            <a:off x="3859113" y="1412751"/>
            <a:ext cx="1763712" cy="14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2"/>
          <p:cNvPicPr>
            <a:picLocks noChangeAspect="1" noChangeArrowheads="1"/>
          </p:cNvPicPr>
          <p:nvPr/>
        </p:nvPicPr>
        <p:blipFill rotWithShape="1">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l="62815" t="2718" b="46391"/>
          <a:stretch/>
        </p:blipFill>
        <p:spPr bwMode="auto">
          <a:xfrm>
            <a:off x="3859113" y="3214019"/>
            <a:ext cx="1836738" cy="13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3"/>
          <p:cNvPicPr>
            <a:picLocks noChangeAspect="1" noChangeArrowheads="1"/>
          </p:cNvPicPr>
          <p:nvPr/>
        </p:nvPicPr>
        <p:blipFill rotWithShape="1">
          <a:blip r:embed="rId5">
            <a:clrChange>
              <a:clrFrom>
                <a:srgbClr val="F8F8F8"/>
              </a:clrFrom>
              <a:clrTo>
                <a:srgbClr val="F8F8F8">
                  <a:alpha val="0"/>
                </a:srgbClr>
              </a:clrTo>
            </a:clrChange>
            <a:extLst>
              <a:ext uri="{28A0092B-C50C-407E-A947-70E740481C1C}">
                <a14:useLocalDpi xmlns:a14="http://schemas.microsoft.com/office/drawing/2010/main" val="0"/>
              </a:ext>
            </a:extLst>
          </a:blip>
          <a:srcRect l="56339" t="5752" r="2649" b="77025"/>
          <a:stretch/>
        </p:blipFill>
        <p:spPr bwMode="auto">
          <a:xfrm>
            <a:off x="3859112" y="5301207"/>
            <a:ext cx="2004961" cy="50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3">
            <a:extLst>
              <a:ext uri="{FF2B5EF4-FFF2-40B4-BE49-F238E27FC236}">
                <a16:creationId xmlns:a16="http://schemas.microsoft.com/office/drawing/2014/main" id="{C35CFC88-F886-47E4-9C4C-203FE379700D}"/>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10632504" y="6309320"/>
            <a:ext cx="1378861" cy="310001"/>
          </a:xfrm>
          <a:prstGeom prst="rect">
            <a:avLst/>
          </a:prstGeom>
        </p:spPr>
      </p:pic>
    </p:spTree>
    <p:extLst>
      <p:ext uri="{BB962C8B-B14F-4D97-AF65-F5344CB8AC3E}">
        <p14:creationId xmlns:p14="http://schemas.microsoft.com/office/powerpoint/2010/main" val="173106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2441574" y="457200"/>
            <a:ext cx="8118922" cy="857250"/>
          </a:xfrm>
        </p:spPr>
        <p:txBody>
          <a:bodyPr>
            <a:normAutofit fontScale="90000"/>
          </a:bodyPr>
          <a:lstStyle/>
          <a:p>
            <a:r>
              <a:rPr lang="nl-NL" altLang="nl-NL" sz="3200" dirty="0">
                <a:latin typeface="Corbel" panose="020B0503020204020204" pitchFamily="34" charset="0"/>
              </a:rPr>
              <a:t>Kwaliteit door Integrale evaluatie van Energie- en Milieuprestaties van gebouwen </a:t>
            </a:r>
            <a:r>
              <a:rPr lang="nl-NL" altLang="nl-NL" sz="2800" dirty="0">
                <a:latin typeface="Corbel" panose="020B0503020204020204" pitchFamily="34" charset="0"/>
              </a:rPr>
              <a:t>(TKI KIEM)</a:t>
            </a:r>
            <a:r>
              <a:rPr lang="nl-NL" altLang="nl-NL" sz="1600" dirty="0">
                <a:latin typeface="Corbel" panose="020B0503020204020204" pitchFamily="34" charset="0"/>
              </a:rPr>
              <a:t> </a:t>
            </a:r>
            <a:endParaRPr lang="nl-NL" altLang="nl-NL" sz="2800" dirty="0">
              <a:latin typeface="Corbel" panose="020B0503020204020204" pitchFamily="34" charset="0"/>
            </a:endParaRPr>
          </a:p>
        </p:txBody>
      </p:sp>
      <p:sp>
        <p:nvSpPr>
          <p:cNvPr id="2" name="Rectangle 1"/>
          <p:cNvSpPr/>
          <p:nvPr/>
        </p:nvSpPr>
        <p:spPr>
          <a:xfrm>
            <a:off x="2418945" y="1833786"/>
            <a:ext cx="7597302" cy="3108543"/>
          </a:xfrm>
          <a:prstGeom prst="rect">
            <a:avLst/>
          </a:prstGeom>
        </p:spPr>
        <p:txBody>
          <a:bodyPr wrap="square">
            <a:spAutoFit/>
          </a:bodyPr>
          <a:lstStyle/>
          <a:p>
            <a:r>
              <a:rPr lang="nl-NL" sz="2800" dirty="0">
                <a:solidFill>
                  <a:srgbClr val="9BBB59">
                    <a:lumMod val="50000"/>
                  </a:srgbClr>
                </a:solidFill>
                <a:latin typeface="Corbel" panose="020B0503020204020204" pitchFamily="34" charset="0"/>
              </a:rPr>
              <a:t>Doelen:</a:t>
            </a:r>
          </a:p>
          <a:p>
            <a:pPr marL="342900" indent="-342900">
              <a:buFont typeface="Arial" panose="020B0604020202020204" pitchFamily="34" charset="0"/>
              <a:buChar char="•"/>
            </a:pPr>
            <a:r>
              <a:rPr lang="nl-NL" sz="2800" dirty="0">
                <a:solidFill>
                  <a:srgbClr val="9BBB59">
                    <a:lumMod val="50000"/>
                  </a:srgbClr>
                </a:solidFill>
                <a:latin typeface="Corbel" panose="020B0503020204020204" pitchFamily="34" charset="0"/>
              </a:rPr>
              <a:t>Ontwikkeling methodiek </a:t>
            </a:r>
            <a:r>
              <a:rPr lang="nl-NL" sz="2800" b="1" dirty="0">
                <a:solidFill>
                  <a:srgbClr val="9BBB59">
                    <a:lumMod val="50000"/>
                  </a:srgbClr>
                </a:solidFill>
                <a:latin typeface="Corbel" panose="020B0503020204020204" pitchFamily="34" charset="0"/>
              </a:rPr>
              <a:t>integrale beoordeling</a:t>
            </a:r>
            <a:r>
              <a:rPr lang="nl-NL" sz="2800" dirty="0">
                <a:solidFill>
                  <a:srgbClr val="9BBB59">
                    <a:lumMod val="50000"/>
                  </a:srgbClr>
                </a:solidFill>
                <a:latin typeface="Corbel" panose="020B0503020204020204" pitchFamily="34" charset="0"/>
              </a:rPr>
              <a:t> milieubelasting gebouw over hele </a:t>
            </a:r>
            <a:r>
              <a:rPr lang="nl-NL" sz="2800" b="1" dirty="0">
                <a:solidFill>
                  <a:srgbClr val="9BBB59">
                    <a:lumMod val="50000"/>
                  </a:srgbClr>
                </a:solidFill>
                <a:latin typeface="Corbel" panose="020B0503020204020204" pitchFamily="34" charset="0"/>
              </a:rPr>
              <a:t>levenscyclus</a:t>
            </a:r>
            <a:r>
              <a:rPr lang="nl-NL" sz="2800" dirty="0">
                <a:solidFill>
                  <a:srgbClr val="9BBB59">
                    <a:lumMod val="50000"/>
                  </a:srgbClr>
                </a:solidFill>
                <a:latin typeface="Corbel" panose="020B0503020204020204" pitchFamily="34" charset="0"/>
              </a:rPr>
              <a:t> </a:t>
            </a:r>
          </a:p>
          <a:p>
            <a:pPr marL="342900" indent="-342900">
              <a:buFont typeface="Arial" panose="020B0604020202020204" pitchFamily="34" charset="0"/>
              <a:buChar char="•"/>
            </a:pPr>
            <a:r>
              <a:rPr lang="nl-NL" sz="2800" dirty="0">
                <a:solidFill>
                  <a:srgbClr val="9BBB59">
                    <a:lumMod val="50000"/>
                  </a:srgbClr>
                </a:solidFill>
                <a:latin typeface="Corbel" panose="020B0503020204020204" pitchFamily="34" charset="0"/>
              </a:rPr>
              <a:t>Implementeren methodiek in </a:t>
            </a:r>
            <a:r>
              <a:rPr lang="nl-NL" sz="2800" b="1" dirty="0">
                <a:solidFill>
                  <a:srgbClr val="9BBB59">
                    <a:lumMod val="50000"/>
                  </a:srgbClr>
                </a:solidFill>
                <a:latin typeface="Corbel" panose="020B0503020204020204" pitchFamily="34" charset="0"/>
              </a:rPr>
              <a:t>bestaande</a:t>
            </a:r>
            <a:r>
              <a:rPr lang="nl-NL" sz="2800" dirty="0">
                <a:solidFill>
                  <a:srgbClr val="9BBB59">
                    <a:lumMod val="50000"/>
                  </a:srgbClr>
                </a:solidFill>
                <a:latin typeface="Corbel" panose="020B0503020204020204" pitchFamily="34" charset="0"/>
              </a:rPr>
              <a:t> </a:t>
            </a:r>
            <a:r>
              <a:rPr lang="nl-NL" sz="2800" b="1" dirty="0">
                <a:solidFill>
                  <a:srgbClr val="9BBB59">
                    <a:lumMod val="50000"/>
                  </a:srgbClr>
                </a:solidFill>
                <a:latin typeface="Corbel" panose="020B0503020204020204" pitchFamily="34" charset="0"/>
              </a:rPr>
              <a:t>instrumenten</a:t>
            </a:r>
            <a:r>
              <a:rPr lang="nl-NL" sz="2800" dirty="0">
                <a:solidFill>
                  <a:srgbClr val="9BBB59">
                    <a:lumMod val="50000"/>
                  </a:srgbClr>
                </a:solidFill>
                <a:latin typeface="Corbel" panose="020B0503020204020204" pitchFamily="34" charset="0"/>
              </a:rPr>
              <a:t> voor evalueren gebouwprestaties</a:t>
            </a:r>
          </a:p>
          <a:p>
            <a:pPr marL="342900" indent="-342900">
              <a:buFont typeface="Arial" panose="020B0604020202020204" pitchFamily="34" charset="0"/>
              <a:buChar char="•"/>
            </a:pPr>
            <a:r>
              <a:rPr lang="nl-NL" sz="2800" b="1" dirty="0">
                <a:solidFill>
                  <a:srgbClr val="9BBB59">
                    <a:lumMod val="50000"/>
                  </a:srgbClr>
                </a:solidFill>
                <a:latin typeface="Corbel" panose="020B0503020204020204" pitchFamily="34" charset="0"/>
              </a:rPr>
              <a:t>Praktische toepassing </a:t>
            </a:r>
            <a:r>
              <a:rPr lang="nl-NL" sz="2800" dirty="0">
                <a:solidFill>
                  <a:srgbClr val="9BBB59">
                    <a:lumMod val="50000"/>
                  </a:srgbClr>
                </a:solidFill>
                <a:latin typeface="Corbel" panose="020B0503020204020204" pitchFamily="34" charset="0"/>
              </a:rPr>
              <a:t>bij ontwerpen, renoveren en onderhouden van gebouwen</a:t>
            </a:r>
          </a:p>
        </p:txBody>
      </p:sp>
      <p:pic>
        <p:nvPicPr>
          <p:cNvPr id="5" name="Afbeelding 3" descr="TKIenerGOweb"/>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0097" y="5777050"/>
            <a:ext cx="2579523" cy="997903"/>
          </a:xfrm>
          <a:prstGeom prst="rect">
            <a:avLst/>
          </a:prstGeom>
          <a:noFill/>
          <a:ln>
            <a:noFill/>
          </a:ln>
        </p:spPr>
      </p:pic>
      <p:pic>
        <p:nvPicPr>
          <p:cNvPr id="6" name="Afbeelding 5" descr="X:\Projecten\8101 - 8200\8193 TKI KIEM\WP0 Coordinatie\Communicatie\Logo\TKI_KIEM\brandsvg_TKI KIEM.jpg"/>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2789" y="5608023"/>
            <a:ext cx="1375286" cy="1335959"/>
          </a:xfrm>
          <a:prstGeom prst="rect">
            <a:avLst/>
          </a:prstGeom>
          <a:noFill/>
          <a:ln>
            <a:noFill/>
          </a:ln>
        </p:spPr>
      </p:pic>
    </p:spTree>
    <p:extLst>
      <p:ext uri="{BB962C8B-B14F-4D97-AF65-F5344CB8AC3E}">
        <p14:creationId xmlns:p14="http://schemas.microsoft.com/office/powerpoint/2010/main" val="15289474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8172</TotalTime>
  <Words>978</Words>
  <Application>Microsoft Office PowerPoint</Application>
  <PresentationFormat>Breedbeeld</PresentationFormat>
  <Paragraphs>106</Paragraphs>
  <Slides>13</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Calibri Light</vt:lpstr>
      <vt:lpstr>Corbel</vt:lpstr>
      <vt:lpstr>Klavika Condensed</vt:lpstr>
      <vt:lpstr>Wingdings</vt:lpstr>
      <vt:lpstr>Kantoorthema</vt:lpstr>
      <vt:lpstr>Milieuprestatie meetmethode om de milieueffecten van duurzaamheid en circulariteit te bepalen  </vt:lpstr>
      <vt:lpstr>BENG en MPG, is bouwen nog mogelijk</vt:lpstr>
      <vt:lpstr>Nieuwe BENG-eisen</vt:lpstr>
      <vt:lpstr>BENG en gasloos bouwen effect op score MPG?</vt:lpstr>
      <vt:lpstr>Dilemma</vt:lpstr>
      <vt:lpstr>Praktijkvoorbeeld van samenhang energie en materialen</vt:lpstr>
      <vt:lpstr>Relatie met Energie</vt:lpstr>
      <vt:lpstr>Milieu-impact materialen HoTT-woning</vt:lpstr>
      <vt:lpstr>Kwaliteit door Integrale evaluatie van Energie- en Milieuprestaties van gebouwen (TKI KIEM) </vt:lpstr>
      <vt:lpstr>DuurzaamheidsPrestatie Gebouw (DPG)</vt:lpstr>
      <vt:lpstr>DPG in GPR Gebouw 4.3</vt:lpstr>
      <vt:lpstr>PowerPoint-presentatie</vt:lpstr>
      <vt:lpstr>Conclusie materialen - energie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Anton Ton</dc:creator>
  <cp:lastModifiedBy>Anton Ton</cp:lastModifiedBy>
  <cp:revision>425</cp:revision>
  <cp:lastPrinted>2020-07-15T10:45:32Z</cp:lastPrinted>
  <dcterms:created xsi:type="dcterms:W3CDTF">2019-10-21T13:24:16Z</dcterms:created>
  <dcterms:modified xsi:type="dcterms:W3CDTF">2020-07-15T10:45:33Z</dcterms:modified>
</cp:coreProperties>
</file>