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4"/>
  </p:notesMasterIdLst>
  <p:sldIdLst>
    <p:sldId id="256" r:id="rId2"/>
    <p:sldId id="267" r:id="rId3"/>
    <p:sldId id="257" r:id="rId4"/>
    <p:sldId id="430" r:id="rId5"/>
    <p:sldId id="552" r:id="rId6"/>
    <p:sldId id="583" r:id="rId7"/>
    <p:sldId id="556" r:id="rId8"/>
    <p:sldId id="588" r:id="rId9"/>
    <p:sldId id="472" r:id="rId10"/>
    <p:sldId id="473" r:id="rId11"/>
    <p:sldId id="526" r:id="rId12"/>
    <p:sldId id="438" r:id="rId13"/>
    <p:sldId id="484" r:id="rId14"/>
    <p:sldId id="451" r:id="rId15"/>
    <p:sldId id="271" r:id="rId16"/>
    <p:sldId id="452" r:id="rId17"/>
    <p:sldId id="475" r:id="rId18"/>
    <p:sldId id="434" r:id="rId19"/>
    <p:sldId id="456" r:id="rId20"/>
    <p:sldId id="457" r:id="rId21"/>
    <p:sldId id="553" r:id="rId22"/>
    <p:sldId id="528" r:id="rId23"/>
    <p:sldId id="443" r:id="rId24"/>
    <p:sldId id="454" r:id="rId25"/>
    <p:sldId id="273" r:id="rId26"/>
    <p:sldId id="446" r:id="rId27"/>
    <p:sldId id="444" r:id="rId28"/>
    <p:sldId id="447" r:id="rId29"/>
    <p:sldId id="485" r:id="rId30"/>
    <p:sldId id="476" r:id="rId31"/>
    <p:sldId id="494" r:id="rId32"/>
    <p:sldId id="301" r:id="rId33"/>
    <p:sldId id="495" r:id="rId34"/>
    <p:sldId id="551" r:id="rId35"/>
    <p:sldId id="599" r:id="rId36"/>
    <p:sldId id="566" r:id="rId37"/>
    <p:sldId id="538" r:id="rId38"/>
    <p:sldId id="540" r:id="rId39"/>
    <p:sldId id="427" r:id="rId40"/>
    <p:sldId id="501" r:id="rId41"/>
    <p:sldId id="539" r:id="rId42"/>
    <p:sldId id="541" r:id="rId43"/>
    <p:sldId id="549" r:id="rId44"/>
    <p:sldId id="600" r:id="rId45"/>
    <p:sldId id="557" r:id="rId46"/>
    <p:sldId id="491" r:id="rId47"/>
    <p:sldId id="500" r:id="rId48"/>
    <p:sldId id="487" r:id="rId49"/>
    <p:sldId id="504" r:id="rId50"/>
    <p:sldId id="611" r:id="rId51"/>
    <p:sldId id="610" r:id="rId52"/>
    <p:sldId id="506" r:id="rId53"/>
    <p:sldId id="507" r:id="rId54"/>
    <p:sldId id="527" r:id="rId55"/>
    <p:sldId id="511" r:id="rId56"/>
    <p:sldId id="601" r:id="rId57"/>
    <p:sldId id="559" r:id="rId58"/>
    <p:sldId id="558" r:id="rId59"/>
    <p:sldId id="516" r:id="rId60"/>
    <p:sldId id="536" r:id="rId61"/>
    <p:sldId id="508" r:id="rId62"/>
    <p:sldId id="509" r:id="rId63"/>
    <p:sldId id="510" r:id="rId64"/>
    <p:sldId id="513" r:id="rId65"/>
    <p:sldId id="512" r:id="rId66"/>
    <p:sldId id="488" r:id="rId67"/>
    <p:sldId id="523" r:id="rId68"/>
    <p:sldId id="310" r:id="rId69"/>
    <p:sldId id="525" r:id="rId70"/>
    <p:sldId id="613" r:id="rId71"/>
    <p:sldId id="278" r:id="rId72"/>
    <p:sldId id="275" r:id="rId73"/>
    <p:sldId id="572" r:id="rId74"/>
    <p:sldId id="492" r:id="rId75"/>
    <p:sldId id="532" r:id="rId76"/>
    <p:sldId id="529" r:id="rId77"/>
    <p:sldId id="421" r:id="rId78"/>
    <p:sldId id="571" r:id="rId79"/>
    <p:sldId id="609" r:id="rId80"/>
    <p:sldId id="602" r:id="rId81"/>
    <p:sldId id="561" r:id="rId82"/>
    <p:sldId id="461" r:id="rId83"/>
    <p:sldId id="604" r:id="rId84"/>
    <p:sldId id="479" r:id="rId85"/>
    <p:sldId id="464" r:id="rId86"/>
    <p:sldId id="514" r:id="rId87"/>
    <p:sldId id="480" r:id="rId88"/>
    <p:sldId id="470" r:id="rId89"/>
    <p:sldId id="483" r:id="rId90"/>
    <p:sldId id="486" r:id="rId91"/>
    <p:sldId id="564" r:id="rId92"/>
    <p:sldId id="463" r:id="rId93"/>
    <p:sldId id="466" r:id="rId94"/>
    <p:sldId id="467" r:id="rId95"/>
    <p:sldId id="468" r:id="rId96"/>
    <p:sldId id="469" r:id="rId97"/>
    <p:sldId id="565" r:id="rId98"/>
    <p:sldId id="589" r:id="rId99"/>
    <p:sldId id="590" r:id="rId100"/>
    <p:sldId id="593" r:id="rId101"/>
    <p:sldId id="598" r:id="rId102"/>
    <p:sldId id="459" r:id="rId103"/>
    <p:sldId id="460" r:id="rId104"/>
    <p:sldId id="594" r:id="rId105"/>
    <p:sldId id="595" r:id="rId106"/>
    <p:sldId id="596" r:id="rId107"/>
    <p:sldId id="603" r:id="rId108"/>
    <p:sldId id="567" r:id="rId109"/>
    <p:sldId id="587" r:id="rId110"/>
    <p:sldId id="608" r:id="rId111"/>
    <p:sldId id="423" r:id="rId112"/>
    <p:sldId id="424" r:id="rId113"/>
    <p:sldId id="422" r:id="rId114"/>
    <p:sldId id="425" r:id="rId115"/>
    <p:sldId id="542" r:id="rId116"/>
    <p:sldId id="543" r:id="rId117"/>
    <p:sldId id="544" r:id="rId118"/>
    <p:sldId id="585" r:id="rId119"/>
    <p:sldId id="545" r:id="rId120"/>
    <p:sldId id="586" r:id="rId121"/>
    <p:sldId id="584" r:id="rId122"/>
    <p:sldId id="605" r:id="rId123"/>
    <p:sldId id="569" r:id="rId124"/>
    <p:sldId id="515" r:id="rId125"/>
    <p:sldId id="573" r:id="rId126"/>
    <p:sldId id="560" r:id="rId127"/>
    <p:sldId id="490" r:id="rId128"/>
    <p:sldId id="547" r:id="rId129"/>
    <p:sldId id="576" r:id="rId130"/>
    <p:sldId id="533" r:id="rId131"/>
    <p:sldId id="546" r:id="rId132"/>
    <p:sldId id="534" r:id="rId133"/>
    <p:sldId id="574" r:id="rId134"/>
    <p:sldId id="575" r:id="rId135"/>
    <p:sldId id="577" r:id="rId136"/>
    <p:sldId id="579" r:id="rId137"/>
    <p:sldId id="607" r:id="rId138"/>
    <p:sldId id="578" r:id="rId139"/>
    <p:sldId id="581" r:id="rId140"/>
    <p:sldId id="580" r:id="rId141"/>
    <p:sldId id="582" r:id="rId142"/>
    <p:sldId id="606" r:id="rId143"/>
  </p:sldIdLst>
  <p:sldSz cx="12192000" cy="6858000"/>
  <p:notesSz cx="7315200" cy="9601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houd&amp;doel" id="{59235EB5-077C-42C7-873B-311ED037CA43}">
          <p14:sldIdLst>
            <p14:sldId id="256"/>
            <p14:sldId id="267"/>
            <p14:sldId id="257"/>
            <p14:sldId id="430"/>
            <p14:sldId id="552"/>
            <p14:sldId id="583"/>
          </p14:sldIdLst>
        </p14:section>
        <p14:section name="CBE" id="{B0B80ECF-040D-40EE-A029-3ED74F441159}">
          <p14:sldIdLst>
            <p14:sldId id="556"/>
            <p14:sldId id="588"/>
            <p14:sldId id="472"/>
            <p14:sldId id="473"/>
            <p14:sldId id="526"/>
            <p14:sldId id="438"/>
            <p14:sldId id="484"/>
            <p14:sldId id="451"/>
            <p14:sldId id="271"/>
            <p14:sldId id="452"/>
            <p14:sldId id="475"/>
            <p14:sldId id="434"/>
            <p14:sldId id="456"/>
            <p14:sldId id="457"/>
            <p14:sldId id="553"/>
            <p14:sldId id="528"/>
            <p14:sldId id="443"/>
            <p14:sldId id="454"/>
            <p14:sldId id="273"/>
            <p14:sldId id="446"/>
            <p14:sldId id="444"/>
            <p14:sldId id="447"/>
            <p14:sldId id="485"/>
            <p14:sldId id="476"/>
            <p14:sldId id="494"/>
            <p14:sldId id="301"/>
            <p14:sldId id="495"/>
            <p14:sldId id="551"/>
            <p14:sldId id="599"/>
          </p14:sldIdLst>
        </p14:section>
        <p14:section name="Strategie" id="{4C40603E-A813-4BEA-BC71-F5BD42047680}">
          <p14:sldIdLst>
            <p14:sldId id="566"/>
            <p14:sldId id="538"/>
            <p14:sldId id="540"/>
            <p14:sldId id="427"/>
            <p14:sldId id="501"/>
            <p14:sldId id="539"/>
            <p14:sldId id="541"/>
            <p14:sldId id="549"/>
            <p14:sldId id="600"/>
          </p14:sldIdLst>
        </p14:section>
        <p14:section name="Regelgeving" id="{33CAE02F-D347-44E4-90BC-53211C69AD87}">
          <p14:sldIdLst>
            <p14:sldId id="557"/>
            <p14:sldId id="491"/>
            <p14:sldId id="500"/>
            <p14:sldId id="487"/>
            <p14:sldId id="504"/>
            <p14:sldId id="611"/>
            <p14:sldId id="610"/>
            <p14:sldId id="506"/>
            <p14:sldId id="507"/>
            <p14:sldId id="527"/>
            <p14:sldId id="511"/>
            <p14:sldId id="601"/>
          </p14:sldIdLst>
        </p14:section>
        <p14:section name="Het systeem" id="{A75C5019-52CE-4D6E-9762-C7FE653AB73B}">
          <p14:sldIdLst>
            <p14:sldId id="559"/>
            <p14:sldId id="558"/>
            <p14:sldId id="516"/>
            <p14:sldId id="536"/>
            <p14:sldId id="508"/>
            <p14:sldId id="509"/>
            <p14:sldId id="510"/>
            <p14:sldId id="513"/>
            <p14:sldId id="512"/>
            <p14:sldId id="488"/>
            <p14:sldId id="523"/>
            <p14:sldId id="310"/>
            <p14:sldId id="525"/>
            <p14:sldId id="613"/>
            <p14:sldId id="278"/>
            <p14:sldId id="275"/>
            <p14:sldId id="572"/>
            <p14:sldId id="492"/>
            <p14:sldId id="532"/>
            <p14:sldId id="529"/>
            <p14:sldId id="421"/>
            <p14:sldId id="571"/>
            <p14:sldId id="609"/>
            <p14:sldId id="602"/>
          </p14:sldIdLst>
        </p14:section>
        <p14:section name="Rekenen" id="{C891FFBE-1E4D-4EEF-911E-CDB2887CB300}">
          <p14:sldIdLst>
            <p14:sldId id="561"/>
            <p14:sldId id="461"/>
            <p14:sldId id="604"/>
            <p14:sldId id="479"/>
            <p14:sldId id="464"/>
            <p14:sldId id="514"/>
            <p14:sldId id="480"/>
            <p14:sldId id="470"/>
            <p14:sldId id="483"/>
            <p14:sldId id="486"/>
            <p14:sldId id="564"/>
            <p14:sldId id="463"/>
            <p14:sldId id="466"/>
            <p14:sldId id="467"/>
            <p14:sldId id="468"/>
            <p14:sldId id="469"/>
            <p14:sldId id="565"/>
            <p14:sldId id="589"/>
            <p14:sldId id="590"/>
            <p14:sldId id="593"/>
            <p14:sldId id="598"/>
            <p14:sldId id="459"/>
            <p14:sldId id="460"/>
            <p14:sldId id="594"/>
            <p14:sldId id="595"/>
            <p14:sldId id="596"/>
            <p14:sldId id="603"/>
          </p14:sldIdLst>
        </p14:section>
        <p14:section name="De praktijk" id="{3F050CAB-1448-4B5B-BFA7-B4C23FE743D1}">
          <p14:sldIdLst>
            <p14:sldId id="567"/>
            <p14:sldId id="587"/>
            <p14:sldId id="608"/>
            <p14:sldId id="423"/>
            <p14:sldId id="424"/>
            <p14:sldId id="422"/>
            <p14:sldId id="425"/>
            <p14:sldId id="542"/>
            <p14:sldId id="543"/>
            <p14:sldId id="544"/>
            <p14:sldId id="585"/>
            <p14:sldId id="545"/>
            <p14:sldId id="586"/>
            <p14:sldId id="584"/>
            <p14:sldId id="605"/>
          </p14:sldIdLst>
        </p14:section>
        <p14:section name="Het wordt anders" id="{08B21113-0938-4665-B988-5C9232BDFE41}">
          <p14:sldIdLst>
            <p14:sldId id="569"/>
            <p14:sldId id="515"/>
            <p14:sldId id="573"/>
            <p14:sldId id="560"/>
            <p14:sldId id="490"/>
            <p14:sldId id="547"/>
            <p14:sldId id="576"/>
            <p14:sldId id="533"/>
            <p14:sldId id="546"/>
            <p14:sldId id="534"/>
            <p14:sldId id="574"/>
            <p14:sldId id="575"/>
            <p14:sldId id="577"/>
            <p14:sldId id="579"/>
            <p14:sldId id="607"/>
            <p14:sldId id="578"/>
            <p14:sldId id="581"/>
            <p14:sldId id="580"/>
            <p14:sldId id="582"/>
            <p14:sldId id="60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eke Meulendijks" initials="MM"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C35D"/>
    <a:srgbClr val="7030A0"/>
    <a:srgbClr val="9DC5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65" autoAdjust="0"/>
    <p:restoredTop sz="82875" autoAdjust="0"/>
  </p:normalViewPr>
  <p:slideViewPr>
    <p:cSldViewPr snapToGrid="0">
      <p:cViewPr varScale="1">
        <p:scale>
          <a:sx n="68" d="100"/>
          <a:sy n="68" d="100"/>
        </p:scale>
        <p:origin x="768" y="6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notesMaster" Target="notesMasters/notesMaster1.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69920" cy="481727"/>
          </a:xfrm>
          <a:prstGeom prst="rect">
            <a:avLst/>
          </a:prstGeom>
        </p:spPr>
        <p:txBody>
          <a:bodyPr vert="horz" lIns="96341" tIns="48171" rIns="96341" bIns="48171" rtlCol="0"/>
          <a:lstStyle>
            <a:lvl1pPr algn="l">
              <a:defRPr sz="1300"/>
            </a:lvl1pPr>
          </a:lstStyle>
          <a:p>
            <a:endParaRPr lang="nl-NL" dirty="0"/>
          </a:p>
        </p:txBody>
      </p:sp>
      <p:sp>
        <p:nvSpPr>
          <p:cNvPr id="3" name="Tijdelijke aanduiding voor datum 2"/>
          <p:cNvSpPr>
            <a:spLocks noGrp="1"/>
          </p:cNvSpPr>
          <p:nvPr>
            <p:ph type="dt" idx="1"/>
          </p:nvPr>
        </p:nvSpPr>
        <p:spPr>
          <a:xfrm>
            <a:off x="4143588" y="0"/>
            <a:ext cx="3169920" cy="481727"/>
          </a:xfrm>
          <a:prstGeom prst="rect">
            <a:avLst/>
          </a:prstGeom>
        </p:spPr>
        <p:txBody>
          <a:bodyPr vert="horz" lIns="96341" tIns="48171" rIns="96341" bIns="48171" rtlCol="0"/>
          <a:lstStyle>
            <a:lvl1pPr algn="r">
              <a:defRPr sz="1300"/>
            </a:lvl1pPr>
          </a:lstStyle>
          <a:p>
            <a:fld id="{9B7BC5FA-4EB1-4969-9028-0615B180F66D}" type="datetimeFigureOut">
              <a:rPr lang="nl-NL" smtClean="0"/>
              <a:t>15-7-2020</a:t>
            </a:fld>
            <a:endParaRPr lang="nl-NL" dirty="0"/>
          </a:p>
        </p:txBody>
      </p:sp>
      <p:sp>
        <p:nvSpPr>
          <p:cNvPr id="4" name="Tijdelijke aanduiding voor dia-afbeelding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341" tIns="48171" rIns="96341" bIns="48171" rtlCol="0" anchor="ctr"/>
          <a:lstStyle/>
          <a:p>
            <a:endParaRPr lang="nl-NL" dirty="0"/>
          </a:p>
        </p:txBody>
      </p:sp>
      <p:sp>
        <p:nvSpPr>
          <p:cNvPr id="5" name="Tijdelijke aanduiding voor notities 4"/>
          <p:cNvSpPr>
            <a:spLocks noGrp="1"/>
          </p:cNvSpPr>
          <p:nvPr>
            <p:ph type="body" sz="quarter" idx="3"/>
          </p:nvPr>
        </p:nvSpPr>
        <p:spPr>
          <a:xfrm>
            <a:off x="731520" y="4620578"/>
            <a:ext cx="5852160" cy="3780472"/>
          </a:xfrm>
          <a:prstGeom prst="rect">
            <a:avLst/>
          </a:prstGeom>
        </p:spPr>
        <p:txBody>
          <a:bodyPr vert="horz" lIns="96341" tIns="48171" rIns="96341" bIns="48171"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119474"/>
            <a:ext cx="3169920" cy="481726"/>
          </a:xfrm>
          <a:prstGeom prst="rect">
            <a:avLst/>
          </a:prstGeom>
        </p:spPr>
        <p:txBody>
          <a:bodyPr vert="horz" lIns="96341" tIns="48171" rIns="96341" bIns="48171" rtlCol="0" anchor="b"/>
          <a:lstStyle>
            <a:lvl1pPr algn="l">
              <a:defRPr sz="1300"/>
            </a:lvl1pPr>
          </a:lstStyle>
          <a:p>
            <a:endParaRPr lang="nl-NL" dirty="0"/>
          </a:p>
        </p:txBody>
      </p:sp>
      <p:sp>
        <p:nvSpPr>
          <p:cNvPr id="7" name="Tijdelijke aanduiding voor dianummer 6"/>
          <p:cNvSpPr>
            <a:spLocks noGrp="1"/>
          </p:cNvSpPr>
          <p:nvPr>
            <p:ph type="sldNum" sz="quarter" idx="5"/>
          </p:nvPr>
        </p:nvSpPr>
        <p:spPr>
          <a:xfrm>
            <a:off x="4143588" y="9119474"/>
            <a:ext cx="3169920" cy="481726"/>
          </a:xfrm>
          <a:prstGeom prst="rect">
            <a:avLst/>
          </a:prstGeom>
        </p:spPr>
        <p:txBody>
          <a:bodyPr vert="horz" lIns="96341" tIns="48171" rIns="96341" bIns="48171" rtlCol="0" anchor="b"/>
          <a:lstStyle>
            <a:lvl1pPr algn="r">
              <a:defRPr sz="1300"/>
            </a:lvl1pPr>
          </a:lstStyle>
          <a:p>
            <a:fld id="{FAABF7D7-092D-4384-941C-F8145FDEEE04}" type="slidenum">
              <a:rPr lang="nl-NL" smtClean="0"/>
              <a:t>‹nr.›</a:t>
            </a:fld>
            <a:endParaRPr lang="nl-NL" dirty="0"/>
          </a:p>
        </p:txBody>
      </p:sp>
    </p:spTree>
    <p:extLst>
      <p:ext uri="{BB962C8B-B14F-4D97-AF65-F5344CB8AC3E}">
        <p14:creationId xmlns:p14="http://schemas.microsoft.com/office/powerpoint/2010/main" val="402017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milieudatabase.nl/lessen-voor-hergebruik-het-circulaire-viaduct/" TargetMode="External"/><Relationship Id="rId7" Type="http://schemas.openxmlformats.org/officeDocument/2006/relationships/hyperlink" Target="https://www.rijkswaterstaat.nl/zakelijk/innovatie-en-duurzame-leefomgeving/duurzame-leefomgeving/circulaire-economie/bouw-circulair-viaduct-bij-kampen/index.aspx" TargetMode="External"/><Relationship Id="rId2" Type="http://schemas.openxmlformats.org/officeDocument/2006/relationships/slide" Target="../slides/slide118.xml"/><Relationship Id="rId1" Type="http://schemas.openxmlformats.org/officeDocument/2006/relationships/notesMaster" Target="../notesMasters/notesMaster1.xml"/><Relationship Id="rId6" Type="http://schemas.openxmlformats.org/officeDocument/2006/relationships/hyperlink" Target="https://debouwcampus.nl/vraagstukken/open-leeromgeving-circulaire-viaducten-en-bruggen" TargetMode="External"/><Relationship Id="rId5" Type="http://schemas.openxmlformats.org/officeDocument/2006/relationships/hyperlink" Target="https://www.youtube.com/watch?v=RrVdbnoXgZs&amp;feature=youtu.be" TargetMode="External"/><Relationship Id="rId4" Type="http://schemas.openxmlformats.org/officeDocument/2006/relationships/hyperlink" Target="http://publicaties.minienm.nl/documenten/integraal-advies-circulair-viaduct" TargetMode="Externa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youtube.com/watch?v=-dIrZ7ocRzs"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milieudatabase.nl/voorbeeldprojecten-met-een-hoge-milieuprestatie/"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milieudatabase.nl/atlas-outstanding-gebouw-van-de-tu-eindhoven/" TargetMode="External"/><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hyperlink" Target="https://www.breeam.nl/projecten/gebouw-atlas-renovatie-hoofdgebouw-tue-2" TargetMode="Externa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rvo.nl/subsidie-en-financieringswijzer/mia-vamil/milieulijst-miavamil/milieulijst-miavamil-algemene-informatie" TargetMode="External"/><Relationship Id="rId2" Type="http://schemas.openxmlformats.org/officeDocument/2006/relationships/slide" Target="../slides/slide125.xml"/><Relationship Id="rId1" Type="http://schemas.openxmlformats.org/officeDocument/2006/relationships/notesMaster" Target="../notesMasters/notesMaster1.xml"/><Relationship Id="rId4" Type="http://schemas.openxmlformats.org/officeDocument/2006/relationships/hyperlink" Target="https://www.pianoo.nl/nl/themas/maatschappelijk-verantwoord-inkopen-duurzaam-inkopen/productgroepen-mvi-criteria/archief-49" TargetMode="Externa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www.pianoo.nl/nl/themas/maatschappelijk-verantwoord-inkopen-duurzaam-inkopen/productgroepen-mvi-criteria/archief-49" TargetMode="External"/><Relationship Id="rId2" Type="http://schemas.openxmlformats.org/officeDocument/2006/relationships/slide" Target="../slides/slide129.xml"/><Relationship Id="rId1" Type="http://schemas.openxmlformats.org/officeDocument/2006/relationships/notesMaster" Target="../notesMasters/notesMaster1.xml"/><Relationship Id="rId4" Type="http://schemas.openxmlformats.org/officeDocument/2006/relationships/hyperlink" Target="https://www.rijkswaterstaat.nl/zakelijk/zakendoen-met-rijkswaterstaat/inkoopbeleid/duurzaam-inkopen/index.aspx" TargetMode="Externa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milieudatabase.nl/een-paspoort-krijgt-pas-waarde-bij-de-toepassing-ervan/" TargetMode="External"/><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www.madaster.com/nl/over-ons/waarom-materialenpaspoort"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www.youtube.com/watch?v=OVM6xgqQTKE"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s://www.youtube.com/watch?v=cNw1VG6s3-M" TargetMode="External"/><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www.un.org/millenniumgoals/" TargetMode="External"/><Relationship Id="rId13" Type="http://schemas.openxmlformats.org/officeDocument/2006/relationships/hyperlink" Target="https://sustainabledevelopment.un.org/post2015/owg" TargetMode="External"/><Relationship Id="rId18" Type="http://schemas.openxmlformats.org/officeDocument/2006/relationships/hyperlink" Target="https://sustainabledevelopment.un.org/frameworks/addisababaactionagenda" TargetMode="External"/><Relationship Id="rId3" Type="http://schemas.openxmlformats.org/officeDocument/2006/relationships/hyperlink" Target="https://sustainabledevelopment.un.org/post2015/transformingourworld" TargetMode="External"/><Relationship Id="rId7" Type="http://schemas.openxmlformats.org/officeDocument/2006/relationships/hyperlink" Target="http://www.un.org/en/events/pastevents/millennium_summit.shtml" TargetMode="External"/><Relationship Id="rId12" Type="http://schemas.openxmlformats.org/officeDocument/2006/relationships/hyperlink" Target="https://sustainabledevelopment.un.org/hlpf" TargetMode="External"/><Relationship Id="rId17" Type="http://schemas.openxmlformats.org/officeDocument/2006/relationships/hyperlink" Target="https://sustainabledevelopment.un.org/frameworks/sendaiframework" TargetMode="External"/><Relationship Id="rId2" Type="http://schemas.openxmlformats.org/officeDocument/2006/relationships/slide" Target="../slides/slide17.xml"/><Relationship Id="rId16" Type="http://schemas.openxmlformats.org/officeDocument/2006/relationships/hyperlink" Target="https://sustainabledevelopment.un.org/post2015/summit" TargetMode="External"/><Relationship Id="rId1" Type="http://schemas.openxmlformats.org/officeDocument/2006/relationships/notesMaster" Target="../notesMasters/notesMaster1.xml"/><Relationship Id="rId6" Type="http://schemas.openxmlformats.org/officeDocument/2006/relationships/hyperlink" Target="https://sustainabledevelopment.un.org/outcomedocuments/agenda21" TargetMode="External"/><Relationship Id="rId11" Type="http://schemas.openxmlformats.org/officeDocument/2006/relationships/hyperlink" Target="https://sustainabledevelopment.un.org/index.php?menu=1298" TargetMode="External"/><Relationship Id="rId5" Type="http://schemas.openxmlformats.org/officeDocument/2006/relationships/hyperlink" Target="https://sustainabledevelopment.un.org/milestones/unced" TargetMode="External"/><Relationship Id="rId15" Type="http://schemas.openxmlformats.org/officeDocument/2006/relationships/hyperlink" Target="https://sustainabledevelopment.un.org/sdgs" TargetMode="External"/><Relationship Id="rId10" Type="http://schemas.openxmlformats.org/officeDocument/2006/relationships/hyperlink" Target="https://sustainabledevelopment.un.org/rio20" TargetMode="External"/><Relationship Id="rId19" Type="http://schemas.openxmlformats.org/officeDocument/2006/relationships/hyperlink" Target="https://sustainabledevelopment.un.org/frameworks/parisagreement" TargetMode="External"/><Relationship Id="rId4" Type="http://schemas.openxmlformats.org/officeDocument/2006/relationships/hyperlink" Target="https://www.un.org/development/desa/en/" TargetMode="External"/><Relationship Id="rId9" Type="http://schemas.openxmlformats.org/officeDocument/2006/relationships/hyperlink" Target="https://sustainabledevelopment.un.org/milesstones/wssd" TargetMode="External"/><Relationship Id="rId14" Type="http://schemas.openxmlformats.org/officeDocument/2006/relationships/hyperlink" Target="https://sustainabledevelopment.un.org/post2015/negotiation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ellenmacarthurfoundation.org/assets/downloads/TCE_Ellen-MacArthur-Foundation_9-Dec-2015.pdf"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peelpioneers.nl/" TargetMode="External"/><Relationship Id="rId5" Type="http://schemas.openxmlformats.org/officeDocument/2006/relationships/hyperlink" Target="https://kenniskaarten.hetgroenebrein.nl/kenniskaart-circulaire-economie/circulatie-materialen-circulaire-economie/" TargetMode="External"/><Relationship Id="rId4" Type="http://schemas.openxmlformats.org/officeDocument/2006/relationships/hyperlink" Target="https://www.ellenmacarthurfoundation.org/assets/downloads/publications/Ellen-MacArthur-Foundation-Towards-the-Circular-Economy-vol.1.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www.bsigroup.com/en-GB/bes-6001-responsible-sourcing-of-construction-products/" TargetMode="External"/><Relationship Id="rId13" Type="http://schemas.openxmlformats.org/officeDocument/2006/relationships/hyperlink" Target="http://www.csc-nl.nl/csc-in-nl/certificatieproces-csc" TargetMode="External"/><Relationship Id="rId3" Type="http://schemas.openxmlformats.org/officeDocument/2006/relationships/hyperlink" Target="https://www.bouwwereld.nl/bouwkennis/bouwfysica/nieuwe-beng-eisen-vragen-om-integraal-ontwerp/" TargetMode="External"/><Relationship Id="rId7" Type="http://schemas.openxmlformats.org/officeDocument/2006/relationships/hyperlink" Target="https://www.dgbc.nl/over-dgbc/missie" TargetMode="External"/><Relationship Id="rId12" Type="http://schemas.openxmlformats.org/officeDocument/2006/relationships/hyperlink" Target="http://www.fsc.nl/nl-nl/fsc/waarom-fsc"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www.mrpi.nl/mrpi-certificering" TargetMode="External"/><Relationship Id="rId11" Type="http://schemas.openxmlformats.org/officeDocument/2006/relationships/hyperlink" Target="http://www.mvoprestatieladder.nl/wat-is-mvo/" TargetMode="External"/><Relationship Id="rId5" Type="http://schemas.openxmlformats.org/officeDocument/2006/relationships/hyperlink" Target="https://www.rvo.nl/onderwerpen/duurzaam-ondernemen/gebouwen/wetten-en-regels-gebouwen/nieuwbouw/milieuprestatie-gebouwen" TargetMode="External"/><Relationship Id="rId10" Type="http://schemas.openxmlformats.org/officeDocument/2006/relationships/hyperlink" Target="http://www.c2ccertified.org/about" TargetMode="External"/><Relationship Id="rId4" Type="http://schemas.openxmlformats.org/officeDocument/2006/relationships/hyperlink" Target="http://www.rivm.nl/Onderwerpen/L/Life_Cycle_Assessment_LCA/Wat_is_LCA" TargetMode="External"/><Relationship Id="rId9" Type="http://schemas.openxmlformats.org/officeDocument/2006/relationships/hyperlink" Target="https://www.nen.nl/NEN-Shop/ISO-14001-en-ISO-14004-1.htm"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rijksoverheid.nl/onderwerpen/bouwregelgeving/bouwbesluit-2012"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rijksoverheid.bouwbesluit.com/Inhoud/docs/wet/bb2012"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XsQafvJVYu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opwww.milieudatabase.nl/"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milieudatabase.nl/milieuprestatie/milieuprestatieberekening/"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milieudatabase.nl/milieuprestatie/rekeninstrumenten/"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www.nibe.org/"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bouwendnederland.nl/actueel/onderwerpen-a-z/circulair-bouwen" TargetMode="External"/><Relationship Id="rId2" Type="http://schemas.openxmlformats.org/officeDocument/2006/relationships/slide" Target="../slides/slide109.xml"/><Relationship Id="rId1" Type="http://schemas.openxmlformats.org/officeDocument/2006/relationships/notesMaster" Target="../notesMasters/notesMaster1.xml"/><Relationship Id="rId4" Type="http://schemas.openxmlformats.org/officeDocument/2006/relationships/hyperlink" Target="https://www.thegreenhouserestaurant.nl/infographic/"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thegreenhouserestaurant.nl/infographic/"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circulairebouweconomie.nl/topic/producten-diensten/"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a:t>
            </a:fld>
            <a:endParaRPr lang="nl-NL" dirty="0"/>
          </a:p>
        </p:txBody>
      </p:sp>
    </p:spTree>
    <p:extLst>
      <p:ext uri="{BB962C8B-B14F-4D97-AF65-F5344CB8AC3E}">
        <p14:creationId xmlns:p14="http://schemas.microsoft.com/office/powerpoint/2010/main" val="3118793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https://www.overshootday.org/lesson-what-day-is-earth-overshootday-2017/</a:t>
            </a:r>
          </a:p>
          <a:p>
            <a:endParaRPr lang="nl-NL" dirty="0"/>
          </a:p>
          <a:p>
            <a:r>
              <a:rPr lang="nl-NL" dirty="0"/>
              <a:t>Bereken je persoonlijk</a:t>
            </a:r>
            <a:r>
              <a:rPr lang="nl-NL" baseline="0" dirty="0"/>
              <a:t> ecologische voetafdruk: https://www.footprintcalculator.org/signup </a:t>
            </a: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11</a:t>
            </a:fld>
            <a:endParaRPr lang="nl-NL" dirty="0"/>
          </a:p>
        </p:txBody>
      </p:sp>
    </p:spTree>
    <p:extLst>
      <p:ext uri="{BB962C8B-B14F-4D97-AF65-F5344CB8AC3E}">
        <p14:creationId xmlns:p14="http://schemas.microsoft.com/office/powerpoint/2010/main" val="35707785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Bron: </a:t>
            </a:r>
            <a:r>
              <a:rPr lang="nl-NL" sz="1200" kern="1200" dirty="0">
                <a:solidFill>
                  <a:schemeClr val="tx1"/>
                </a:solidFill>
                <a:effectLst/>
                <a:latin typeface="+mn-lt"/>
                <a:ea typeface="+mn-ea"/>
                <a:cs typeface="+mn-cs"/>
              </a:rPr>
              <a:t>Circulaire producten en diensten</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113</a:t>
            </a:fld>
            <a:endParaRPr lang="nl-NL" dirty="0"/>
          </a:p>
        </p:txBody>
      </p:sp>
    </p:spTree>
    <p:extLst>
      <p:ext uri="{BB962C8B-B14F-4D97-AF65-F5344CB8AC3E}">
        <p14:creationId xmlns:p14="http://schemas.microsoft.com/office/powerpoint/2010/main" val="26177120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Bron: </a:t>
            </a:r>
            <a:r>
              <a:rPr lang="nl-NL" sz="1200" kern="1200" dirty="0">
                <a:solidFill>
                  <a:schemeClr val="tx1"/>
                </a:solidFill>
                <a:effectLst/>
                <a:latin typeface="+mn-lt"/>
                <a:ea typeface="+mn-ea"/>
                <a:cs typeface="+mn-cs"/>
              </a:rPr>
              <a:t>Circulaire producten en diensten</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114</a:t>
            </a:fld>
            <a:endParaRPr lang="nl-NL" dirty="0"/>
          </a:p>
        </p:txBody>
      </p:sp>
    </p:spTree>
    <p:extLst>
      <p:ext uri="{BB962C8B-B14F-4D97-AF65-F5344CB8AC3E}">
        <p14:creationId xmlns:p14="http://schemas.microsoft.com/office/powerpoint/2010/main" val="29336988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Bron: </a:t>
            </a:r>
            <a:r>
              <a:rPr lang="nl-NL" sz="1200" kern="1200" dirty="0">
                <a:solidFill>
                  <a:schemeClr val="tx1"/>
                </a:solidFill>
                <a:effectLst/>
                <a:latin typeface="+mn-lt"/>
                <a:ea typeface="+mn-ea"/>
                <a:cs typeface="+mn-cs"/>
              </a:rPr>
              <a:t>Circulaire producten en diensten</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115</a:t>
            </a:fld>
            <a:endParaRPr lang="nl-NL" dirty="0"/>
          </a:p>
        </p:txBody>
      </p:sp>
    </p:spTree>
    <p:extLst>
      <p:ext uri="{BB962C8B-B14F-4D97-AF65-F5344CB8AC3E}">
        <p14:creationId xmlns:p14="http://schemas.microsoft.com/office/powerpoint/2010/main" val="27541551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Bron: </a:t>
            </a:r>
            <a:r>
              <a:rPr lang="nl-NL" sz="1200" kern="1200" dirty="0">
                <a:solidFill>
                  <a:schemeClr val="tx1"/>
                </a:solidFill>
                <a:effectLst/>
                <a:latin typeface="+mn-lt"/>
                <a:ea typeface="+mn-ea"/>
                <a:cs typeface="+mn-cs"/>
              </a:rPr>
              <a:t>Circulaire producten en diensten</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116</a:t>
            </a:fld>
            <a:endParaRPr lang="nl-NL" dirty="0"/>
          </a:p>
        </p:txBody>
      </p:sp>
    </p:spTree>
    <p:extLst>
      <p:ext uri="{BB962C8B-B14F-4D97-AF65-F5344CB8AC3E}">
        <p14:creationId xmlns:p14="http://schemas.microsoft.com/office/powerpoint/2010/main" val="19626907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a:effectLst/>
              </a:rPr>
              <a:t>https://www.ultrabridges.com/projects </a:t>
            </a:r>
          </a:p>
          <a:p>
            <a:endParaRPr lang="en-US" b="1" dirty="0">
              <a:effectLst/>
            </a:endParaRPr>
          </a:p>
          <a:p>
            <a:r>
              <a:rPr lang="en-US" b="1" dirty="0">
                <a:effectLst/>
              </a:rPr>
              <a:t>HOEKERSINGEL, ROTTERDAM</a:t>
            </a:r>
            <a:r>
              <a:rPr lang="en-US" dirty="0">
                <a:effectLst/>
              </a:rPr>
              <a:t> </a:t>
            </a:r>
          </a:p>
          <a:p>
            <a:r>
              <a:rPr lang="en-US" dirty="0">
                <a:effectLst/>
              </a:rPr>
              <a:t>The first </a:t>
            </a:r>
            <a:r>
              <a:rPr lang="en-US" dirty="0" err="1">
                <a:effectLst/>
              </a:rPr>
              <a:t>Ultrabridge</a:t>
            </a:r>
            <a:r>
              <a:rPr lang="en-US" dirty="0">
                <a:effectLst/>
              </a:rPr>
              <a:t> has been successfully built in Rotterdam in 2012. The total length of the bridge is 19m and width is 3,4m. The whole bridge is made from only 9m3 of Ultra High-Strength concrete C170/200. The bionic shape of the railing has been designed by famous architect Chris </a:t>
            </a:r>
            <a:r>
              <a:rPr lang="en-US" dirty="0" err="1">
                <a:effectLst/>
              </a:rPr>
              <a:t>Bosse</a:t>
            </a:r>
            <a:r>
              <a:rPr lang="en-US" dirty="0">
                <a:effectLst/>
              </a:rPr>
              <a:t>. The originality and innovation resulted in awards such as the Dutch Concrete Technology Award 2013 and the </a:t>
            </a:r>
            <a:r>
              <a:rPr lang="en-US" dirty="0" err="1">
                <a:effectLst/>
              </a:rPr>
              <a:t>FiB</a:t>
            </a:r>
            <a:r>
              <a:rPr lang="en-US" dirty="0">
                <a:effectLst/>
              </a:rPr>
              <a:t> Special Mention Award for outstanding concrete structures.</a:t>
            </a:r>
          </a:p>
          <a:p>
            <a:endParaRPr lang="en-US" dirty="0"/>
          </a:p>
          <a:p>
            <a:endParaRPr lang="en-US" dirty="0"/>
          </a:p>
          <a:p>
            <a:r>
              <a:rPr lang="en-US" dirty="0"/>
              <a:t>All </a:t>
            </a:r>
            <a:r>
              <a:rPr lang="en-US" dirty="0" err="1"/>
              <a:t>Ultrabridges</a:t>
            </a:r>
            <a:r>
              <a:rPr lang="en-US" dirty="0"/>
              <a:t> are made of Ultra-high performance </a:t>
            </a:r>
            <a:r>
              <a:rPr lang="en-US" dirty="0" err="1"/>
              <a:t>fibre</a:t>
            </a:r>
            <a:r>
              <a:rPr lang="en-US" dirty="0"/>
              <a:t> reinforced concrete UHPFRC. This material has several specifics, which make the bridges unique. The advantage of the concrete is the extremely high compressive strength, more than 150MPa, which is several times larger than in case of standard concrete. The tensile and the flexural tensile strength depend on the chosen concrete mixture. During the pouring of the elements, usually normative concrete cubes are being poured aside (for each element) for testing purpose. </a:t>
            </a:r>
          </a:p>
          <a:p>
            <a:endParaRPr lang="en-US" dirty="0"/>
          </a:p>
          <a:p>
            <a:r>
              <a:rPr lang="en-US" dirty="0"/>
              <a:t>In order to achieve the highest possible compressive strength, the water-cement ratio must be relatively low (c/w=0.16). The low w/c ratio affects the workability (consistency and initial hydration). The concrete with low w/c ratio behaves like a dense thixotropic material.</a:t>
            </a:r>
          </a:p>
          <a:p>
            <a:endParaRPr lang="en-US" dirty="0"/>
          </a:p>
          <a:p>
            <a:r>
              <a:rPr lang="en-US" dirty="0"/>
              <a:t>Extremely low porosity, related low permeability and chloride diffusion allow considering minimal reinforcement cover, around 10mm. This property enables us to design very slender concrete elements.</a:t>
            </a:r>
          </a:p>
          <a:p>
            <a:endParaRPr lang="en-US" dirty="0"/>
          </a:p>
          <a:p>
            <a:r>
              <a:rPr lang="en-US" dirty="0"/>
              <a:t>The prior research resulted in specific changes in the mixture design with respect to consistency, presence of </a:t>
            </a:r>
            <a:r>
              <a:rPr lang="en-US" dirty="0" err="1"/>
              <a:t>fibres</a:t>
            </a:r>
            <a:r>
              <a:rPr lang="en-US" dirty="0"/>
              <a:t> and maximum grain diameter.  The structural material of the first built </a:t>
            </a:r>
            <a:r>
              <a:rPr lang="en-US" dirty="0" err="1"/>
              <a:t>Ultrabridge</a:t>
            </a:r>
            <a:r>
              <a:rPr lang="en-US" dirty="0"/>
              <a:t> in Rotterdam was steel </a:t>
            </a:r>
            <a:r>
              <a:rPr lang="en-US" dirty="0" err="1"/>
              <a:t>fibre</a:t>
            </a:r>
            <a:r>
              <a:rPr lang="en-US" dirty="0"/>
              <a:t>-reinforced concrete UHPFRC with strength class C170/200. This strength was achieved through the dense microstructure of the binder. For this bridge of 19m long and 3.4m wide, less than 9m3 of concrete was used.</a:t>
            </a:r>
          </a:p>
          <a:p>
            <a:endParaRPr lang="en-US" dirty="0"/>
          </a:p>
          <a:p>
            <a:r>
              <a:rPr lang="en-US" dirty="0"/>
              <a:t>The developed mixture for this bridge was composed of:</a:t>
            </a:r>
          </a:p>
          <a:p>
            <a:endParaRPr lang="en-US" dirty="0"/>
          </a:p>
          <a:p>
            <a:r>
              <a:rPr lang="en-US" dirty="0"/>
              <a:t>    Calcined bauxite in fractions of 0-6mm;</a:t>
            </a:r>
          </a:p>
          <a:p>
            <a:endParaRPr lang="en-US" dirty="0"/>
          </a:p>
          <a:p>
            <a:r>
              <a:rPr lang="en-US" dirty="0"/>
              <a:t>    Portland cement 52.5;</a:t>
            </a:r>
          </a:p>
          <a:p>
            <a:endParaRPr lang="en-US" dirty="0"/>
          </a:p>
          <a:p>
            <a:r>
              <a:rPr lang="en-US" dirty="0"/>
              <a:t>    Micro-silica;</a:t>
            </a:r>
          </a:p>
          <a:p>
            <a:endParaRPr lang="en-US" dirty="0"/>
          </a:p>
          <a:p>
            <a:r>
              <a:rPr lang="en-US" dirty="0"/>
              <a:t>    Additives and admixtures;</a:t>
            </a:r>
          </a:p>
          <a:p>
            <a:endParaRPr lang="en-US" dirty="0"/>
          </a:p>
          <a:p>
            <a:r>
              <a:rPr lang="en-US" dirty="0"/>
              <a:t>    200 kg steel </a:t>
            </a:r>
            <a:r>
              <a:rPr lang="en-US" dirty="0" err="1"/>
              <a:t>fibres</a:t>
            </a:r>
            <a:r>
              <a:rPr lang="en-US" dirty="0"/>
              <a:t>/m3 (0,4mm in diameter and 12.5mm long);</a:t>
            </a:r>
          </a:p>
          <a:p>
            <a:endParaRPr lang="en-US" dirty="0"/>
          </a:p>
          <a:p>
            <a:r>
              <a:rPr lang="en-US" dirty="0"/>
              <a:t>    Water-cement ratio (w/c) 0.16 – 0.17.</a:t>
            </a:r>
          </a:p>
          <a:p>
            <a:endParaRPr lang="en-US" dirty="0"/>
          </a:p>
          <a:p>
            <a:r>
              <a:rPr lang="en-US" dirty="0"/>
              <a:t> </a:t>
            </a:r>
          </a:p>
          <a:p>
            <a:endParaRPr lang="en-US" dirty="0"/>
          </a:p>
          <a:p>
            <a:r>
              <a:rPr lang="en-US" dirty="0"/>
              <a:t>The properties and </a:t>
            </a:r>
            <a:r>
              <a:rPr lang="en-US" dirty="0" err="1"/>
              <a:t>behaviour</a:t>
            </a:r>
            <a:r>
              <a:rPr lang="en-US" dirty="0"/>
              <a:t> of concrete can be potentially modified by additives and admixtures. Next to structural properties, the </a:t>
            </a:r>
            <a:r>
              <a:rPr lang="en-US" dirty="0" err="1"/>
              <a:t>colour</a:t>
            </a:r>
            <a:r>
              <a:rPr lang="en-US" dirty="0"/>
              <a:t> can be modified as well. There are many options for colored concrete, which can upgrade the bridge from an aesthetical point of view. </a:t>
            </a:r>
          </a:p>
          <a:p>
            <a:endParaRPr lang="en-US" dirty="0"/>
          </a:p>
          <a:p>
            <a:r>
              <a:rPr lang="en-US" dirty="0"/>
              <a:t> </a:t>
            </a: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117</a:t>
            </a:fld>
            <a:endParaRPr lang="nl-NL" dirty="0"/>
          </a:p>
        </p:txBody>
      </p:sp>
    </p:spTree>
    <p:extLst>
      <p:ext uri="{BB962C8B-B14F-4D97-AF65-F5344CB8AC3E}">
        <p14:creationId xmlns:p14="http://schemas.microsoft.com/office/powerpoint/2010/main" val="19147209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dirty="0">
                <a:hlinkClick r:id="rId3"/>
              </a:rPr>
              <a:t>https://milieudatabase.nl/lessen-voor-hergebruik-het-circulaire-viaduct/</a:t>
            </a:r>
            <a:endParaRPr lang="nl-NL" sz="1200" b="1" i="0" kern="1200" dirty="0">
              <a:solidFill>
                <a:schemeClr val="tx1"/>
              </a:solidFill>
              <a:effectLst/>
              <a:latin typeface="+mn-lt"/>
              <a:ea typeface="+mn-ea"/>
              <a:cs typeface="+mn-cs"/>
            </a:endParaRPr>
          </a:p>
          <a:p>
            <a:pPr fontAlgn="base"/>
            <a:endParaRPr lang="nl-NL" sz="1200" b="1" i="0" kern="1200" dirty="0">
              <a:solidFill>
                <a:schemeClr val="tx1"/>
              </a:solidFill>
              <a:effectLst/>
              <a:latin typeface="+mn-lt"/>
              <a:ea typeface="+mn-ea"/>
              <a:cs typeface="+mn-cs"/>
            </a:endParaRPr>
          </a:p>
          <a:p>
            <a:pPr fontAlgn="base"/>
            <a:r>
              <a:rPr lang="nl-NL" sz="1200" b="1" i="0" kern="1200" dirty="0">
                <a:solidFill>
                  <a:schemeClr val="tx1"/>
                </a:solidFill>
                <a:effectLst/>
                <a:latin typeface="+mn-lt"/>
                <a:ea typeface="+mn-ea"/>
                <a:cs typeface="+mn-cs"/>
              </a:rPr>
              <a:t>Rijkswaterstaat, Van </a:t>
            </a:r>
            <a:r>
              <a:rPr lang="nl-NL" sz="1200" b="1" i="0" kern="1200" dirty="0" err="1">
                <a:solidFill>
                  <a:schemeClr val="tx1"/>
                </a:solidFill>
                <a:effectLst/>
                <a:latin typeface="+mn-lt"/>
                <a:ea typeface="+mn-ea"/>
                <a:cs typeface="+mn-cs"/>
              </a:rPr>
              <a:t>Hattum</a:t>
            </a:r>
            <a:r>
              <a:rPr lang="nl-NL" sz="1200" b="1" i="0" kern="1200" dirty="0">
                <a:solidFill>
                  <a:schemeClr val="tx1"/>
                </a:solidFill>
                <a:effectLst/>
                <a:latin typeface="+mn-lt"/>
                <a:ea typeface="+mn-ea"/>
                <a:cs typeface="+mn-cs"/>
              </a:rPr>
              <a:t> en </a:t>
            </a:r>
            <a:r>
              <a:rPr lang="nl-NL" sz="1200" b="1" i="0" kern="1200" dirty="0" err="1">
                <a:solidFill>
                  <a:schemeClr val="tx1"/>
                </a:solidFill>
                <a:effectLst/>
                <a:latin typeface="+mn-lt"/>
                <a:ea typeface="+mn-ea"/>
                <a:cs typeface="+mn-cs"/>
              </a:rPr>
              <a:t>Blankevoort</a:t>
            </a:r>
            <a:r>
              <a:rPr lang="nl-NL" sz="1200" b="1" i="0" kern="1200" dirty="0">
                <a:solidFill>
                  <a:schemeClr val="tx1"/>
                </a:solidFill>
                <a:effectLst/>
                <a:latin typeface="+mn-lt"/>
                <a:ea typeface="+mn-ea"/>
                <a:cs typeface="+mn-cs"/>
              </a:rPr>
              <a:t> en prefab-bouwer </a:t>
            </a:r>
            <a:r>
              <a:rPr lang="nl-NL" sz="1200" b="1" i="0" kern="1200" dirty="0" err="1">
                <a:solidFill>
                  <a:schemeClr val="tx1"/>
                </a:solidFill>
                <a:effectLst/>
                <a:latin typeface="+mn-lt"/>
                <a:ea typeface="+mn-ea"/>
                <a:cs typeface="+mn-cs"/>
              </a:rPr>
              <a:t>Consolis</a:t>
            </a:r>
            <a:r>
              <a:rPr lang="nl-NL" sz="1200" b="1" i="0" kern="1200" dirty="0">
                <a:solidFill>
                  <a:schemeClr val="tx1"/>
                </a:solidFill>
                <a:effectLst/>
                <a:latin typeface="+mn-lt"/>
                <a:ea typeface="+mn-ea"/>
                <a:cs typeface="+mn-cs"/>
              </a:rPr>
              <a:t> Spanbeton bouwden samen het eerste circulaire betonnen viaduct van Nederland. Met veertig demonteerbare betonnen elementen bouwden ze het dek van het viaduct bij Kampen. Vervolgens werd het viaduct gedurende negen maanden getest door het bouwverkeer van de </a:t>
            </a:r>
            <a:r>
              <a:rPr lang="nl-NL" sz="1200" b="1" i="0" kern="1200" dirty="0" err="1">
                <a:solidFill>
                  <a:schemeClr val="tx1"/>
                </a:solidFill>
                <a:effectLst/>
                <a:latin typeface="+mn-lt"/>
                <a:ea typeface="+mn-ea"/>
                <a:cs typeface="+mn-cs"/>
              </a:rPr>
              <a:t>Reevesluis</a:t>
            </a:r>
            <a:r>
              <a:rPr lang="nl-NL" sz="1200" b="1" i="0" kern="1200" dirty="0">
                <a:solidFill>
                  <a:schemeClr val="tx1"/>
                </a:solidFill>
                <a:effectLst/>
                <a:latin typeface="+mn-lt"/>
                <a:ea typeface="+mn-ea"/>
                <a:cs typeface="+mn-cs"/>
              </a:rPr>
              <a:t>. Na de testperiode werd het viaduct gedemonteerd.</a:t>
            </a:r>
            <a:r>
              <a:rPr lang="nl-NL" sz="1200" b="0" i="0" kern="1200" dirty="0">
                <a:solidFill>
                  <a:schemeClr val="tx1"/>
                </a:solidFill>
                <a:effectLst/>
                <a:latin typeface="+mn-lt"/>
                <a:ea typeface="+mn-ea"/>
                <a:cs typeface="+mn-cs"/>
              </a:rPr>
              <a:t> </a:t>
            </a:r>
          </a:p>
          <a:p>
            <a:pPr fontAlgn="base"/>
            <a:r>
              <a:rPr lang="nl-NL" sz="1200" b="0" i="0" kern="1200" dirty="0">
                <a:solidFill>
                  <a:schemeClr val="tx1"/>
                </a:solidFill>
                <a:effectLst/>
                <a:latin typeface="+mn-lt"/>
                <a:ea typeface="+mn-ea"/>
                <a:cs typeface="+mn-cs"/>
              </a:rPr>
              <a:t> </a:t>
            </a:r>
          </a:p>
          <a:p>
            <a:pPr fontAlgn="base"/>
            <a:r>
              <a:rPr lang="nl-NL" sz="1200" b="0" i="0" kern="1200" dirty="0">
                <a:solidFill>
                  <a:schemeClr val="tx1"/>
                </a:solidFill>
                <a:effectLst/>
                <a:latin typeface="+mn-lt"/>
                <a:ea typeface="+mn-ea"/>
                <a:cs typeface="+mn-cs"/>
              </a:rPr>
              <a:t>Alle partijen beschouwden de bouw van het circulaire viaduct als een ontdekkingsreis die voor de ontwikkeling van een circulaire economie van groot belang zal zijn. Zo ontstond tijdens de ontwikkeling van het project het idee om een Open Leeromgeving te ontwikkelen, waarin marktpartijen, overheden en kennisinstellingen kennis en ervaringen over het circulair bouwen van viaducten en bruggen delen en uitwisselen. Een van de uitkomsten van de Open Leeromgeving is een rapport met daarin de belangrijkste lessen en inzichten die het project hebben opgeleverd. De lessen en inzichten gaan over het ontwerpen, bouwen, monitoren en het demonteren van het circulaire viaduct. De aanbevelingen voor verbeteringen hebben niet alleen betrekking op het product, maar ook op het proces. Op vrijdag 15 november 2019 is het rapport overhandigd aan Cees </a:t>
            </a:r>
            <a:r>
              <a:rPr lang="nl-NL" sz="1200" b="0" i="0" kern="1200" dirty="0" err="1">
                <a:solidFill>
                  <a:schemeClr val="tx1"/>
                </a:solidFill>
                <a:effectLst/>
                <a:latin typeface="+mn-lt"/>
                <a:ea typeface="+mn-ea"/>
                <a:cs typeface="+mn-cs"/>
              </a:rPr>
              <a:t>Brandsen</a:t>
            </a:r>
            <a:r>
              <a:rPr lang="nl-NL" sz="1200" b="0" i="0" kern="1200" dirty="0">
                <a:solidFill>
                  <a:schemeClr val="tx1"/>
                </a:solidFill>
                <a:effectLst/>
                <a:latin typeface="+mn-lt"/>
                <a:ea typeface="+mn-ea"/>
                <a:cs typeface="+mn-cs"/>
              </a:rPr>
              <a:t> (hoofdingenieur-directeur Rijkswaterstaat) en Jeroen </a:t>
            </a:r>
            <a:r>
              <a:rPr lang="nl-NL" sz="1200" b="0" i="0" kern="1200" dirty="0" err="1">
                <a:solidFill>
                  <a:schemeClr val="tx1"/>
                </a:solidFill>
                <a:effectLst/>
                <a:latin typeface="+mn-lt"/>
                <a:ea typeface="+mn-ea"/>
                <a:cs typeface="+mn-cs"/>
              </a:rPr>
              <a:t>Bonekamp</a:t>
            </a:r>
            <a:r>
              <a:rPr lang="nl-NL" sz="1200" b="0" i="0" kern="1200" dirty="0">
                <a:solidFill>
                  <a:schemeClr val="tx1"/>
                </a:solidFill>
                <a:effectLst/>
                <a:latin typeface="+mn-lt"/>
                <a:ea typeface="+mn-ea"/>
                <a:cs typeface="+mn-cs"/>
              </a:rPr>
              <a:t> (directeur Van </a:t>
            </a:r>
            <a:r>
              <a:rPr lang="nl-NL" sz="1200" b="0" i="0" kern="1200" dirty="0" err="1">
                <a:solidFill>
                  <a:schemeClr val="tx1"/>
                </a:solidFill>
                <a:effectLst/>
                <a:latin typeface="+mn-lt"/>
                <a:ea typeface="+mn-ea"/>
                <a:cs typeface="+mn-cs"/>
              </a:rPr>
              <a:t>Hattum</a:t>
            </a:r>
            <a:r>
              <a:rPr lang="nl-NL" sz="1200" b="0" i="0" kern="1200" dirty="0">
                <a:solidFill>
                  <a:schemeClr val="tx1"/>
                </a:solidFill>
                <a:effectLst/>
                <a:latin typeface="+mn-lt"/>
                <a:ea typeface="+mn-ea"/>
                <a:cs typeface="+mn-cs"/>
              </a:rPr>
              <a:t> en </a:t>
            </a:r>
            <a:r>
              <a:rPr lang="nl-NL" sz="1200" b="0" i="0" kern="1200" dirty="0" err="1">
                <a:solidFill>
                  <a:schemeClr val="tx1"/>
                </a:solidFill>
                <a:effectLst/>
                <a:latin typeface="+mn-lt"/>
                <a:ea typeface="+mn-ea"/>
                <a:cs typeface="+mn-cs"/>
              </a:rPr>
              <a:t>Blankevoort</a:t>
            </a:r>
            <a:r>
              <a:rPr lang="nl-NL" sz="1200" b="0" i="0" kern="1200" dirty="0">
                <a:solidFill>
                  <a:schemeClr val="tx1"/>
                </a:solidFill>
                <a:effectLst/>
                <a:latin typeface="+mn-lt"/>
                <a:ea typeface="+mn-ea"/>
                <a:cs typeface="+mn-cs"/>
              </a:rPr>
              <a:t>). De conclusie: de opgedane kennis biedt een belangrijke basis voor de doorontwikkeling van circulaire viaducten en bruggen. Het rapport is te downloaden van de site van het ministerie van Infrastructuur en Waterstaat</a:t>
            </a:r>
            <a:r>
              <a:rPr lang="nl-NL" sz="1200" b="0" i="0" u="none" strike="noStrike" kern="1200" dirty="0">
                <a:solidFill>
                  <a:schemeClr val="tx1"/>
                </a:solidFill>
                <a:effectLst/>
                <a:latin typeface="+mn-lt"/>
                <a:ea typeface="+mn-ea"/>
                <a:cs typeface="+mn-cs"/>
                <a:hlinkClick r:id="rId4"/>
              </a:rPr>
              <a:t>.</a:t>
            </a:r>
            <a:r>
              <a:rPr lang="nl-NL" sz="1200" b="0" i="0" kern="1200" dirty="0">
                <a:solidFill>
                  <a:schemeClr val="tx1"/>
                </a:solidFill>
                <a:effectLst/>
                <a:latin typeface="+mn-lt"/>
                <a:ea typeface="+mn-ea"/>
                <a:cs typeface="+mn-cs"/>
              </a:rPr>
              <a:t> Een video over de montage en de demontage van de brug is te vinden op youtube.com</a:t>
            </a:r>
            <a:r>
              <a:rPr lang="nl-NL" sz="1200" b="0" i="0" u="none" strike="noStrike" kern="1200" dirty="0">
                <a:solidFill>
                  <a:schemeClr val="tx1"/>
                </a:solidFill>
                <a:effectLst/>
                <a:latin typeface="+mn-lt"/>
                <a:ea typeface="+mn-ea"/>
                <a:cs typeface="+mn-cs"/>
                <a:hlinkClick r:id="rId5"/>
              </a:rPr>
              <a:t>.</a:t>
            </a:r>
            <a:endParaRPr lang="nl-NL" sz="1200" b="0" i="0" kern="1200" dirty="0">
              <a:solidFill>
                <a:schemeClr val="tx1"/>
              </a:solidFill>
              <a:effectLst/>
              <a:latin typeface="+mn-lt"/>
              <a:ea typeface="+mn-ea"/>
              <a:cs typeface="+mn-cs"/>
            </a:endParaRPr>
          </a:p>
          <a:p>
            <a:pPr fontAlgn="base"/>
            <a:r>
              <a:rPr lang="nl-NL" sz="1200" b="0" i="0" kern="1200" dirty="0">
                <a:solidFill>
                  <a:schemeClr val="tx1"/>
                </a:solidFill>
                <a:effectLst/>
                <a:latin typeface="+mn-lt"/>
                <a:ea typeface="+mn-ea"/>
                <a:cs typeface="+mn-cs"/>
              </a:rPr>
              <a:t>Als vervolg op de uitkomsten en afspraken uit de Open Leeromgeving zal Rijkswaterstaat bedrijven actief ondersteunen bij het uitwerken en </a:t>
            </a:r>
            <a:r>
              <a:rPr lang="nl-NL" sz="1200" b="0" i="0" kern="1200" dirty="0" err="1">
                <a:solidFill>
                  <a:schemeClr val="tx1"/>
                </a:solidFill>
                <a:effectLst/>
                <a:latin typeface="+mn-lt"/>
                <a:ea typeface="+mn-ea"/>
                <a:cs typeface="+mn-cs"/>
              </a:rPr>
              <a:t>doorontwikkelen</a:t>
            </a:r>
            <a:r>
              <a:rPr lang="nl-NL" sz="1200" b="0" i="0" kern="1200" dirty="0">
                <a:solidFill>
                  <a:schemeClr val="tx1"/>
                </a:solidFill>
                <a:effectLst/>
                <a:latin typeface="+mn-lt"/>
                <a:ea typeface="+mn-ea"/>
                <a:cs typeface="+mn-cs"/>
              </a:rPr>
              <a:t> van de innovaties. Daarbij wordt gebruik gemaakt van de Strategic Business </a:t>
            </a:r>
            <a:r>
              <a:rPr lang="nl-NL" sz="1200" b="0" i="0" kern="1200" dirty="0" err="1">
                <a:solidFill>
                  <a:schemeClr val="tx1"/>
                </a:solidFill>
                <a:effectLst/>
                <a:latin typeface="+mn-lt"/>
                <a:ea typeface="+mn-ea"/>
                <a:cs typeface="+mn-cs"/>
              </a:rPr>
              <a:t>Innovation</a:t>
            </a:r>
            <a:r>
              <a:rPr lang="nl-NL" sz="1200" b="0" i="0" kern="1200" dirty="0">
                <a:solidFill>
                  <a:schemeClr val="tx1"/>
                </a:solidFill>
                <a:effectLst/>
                <a:latin typeface="+mn-lt"/>
                <a:ea typeface="+mn-ea"/>
                <a:cs typeface="+mn-cs"/>
              </a:rPr>
              <a:t> Research (SBIR)-regeling. De website van de Bouwcampus biedt informatie over de regeling</a:t>
            </a:r>
            <a:r>
              <a:rPr lang="nl-NL" sz="1200" b="0" i="0" u="none" strike="noStrike" kern="1200" dirty="0">
                <a:solidFill>
                  <a:schemeClr val="tx1"/>
                </a:solidFill>
                <a:effectLst/>
                <a:latin typeface="+mn-lt"/>
                <a:ea typeface="+mn-ea"/>
                <a:cs typeface="+mn-cs"/>
                <a:hlinkClick r:id="rId6"/>
              </a:rPr>
              <a:t>.</a:t>
            </a:r>
            <a:r>
              <a:rPr lang="nl-NL" sz="1200" b="0" i="0" kern="1200" dirty="0">
                <a:solidFill>
                  <a:schemeClr val="tx1"/>
                </a:solidFill>
                <a:effectLst/>
                <a:latin typeface="+mn-lt"/>
                <a:ea typeface="+mn-ea"/>
                <a:cs typeface="+mn-cs"/>
              </a:rPr>
              <a:t> Nadere informatie over het circulaire viaduct is te vinden op </a:t>
            </a:r>
            <a:r>
              <a:rPr lang="nl-NL" sz="1200" b="0" i="0" u="none" strike="noStrike" kern="1200" dirty="0">
                <a:solidFill>
                  <a:schemeClr val="tx1"/>
                </a:solidFill>
                <a:effectLst/>
                <a:latin typeface="+mn-lt"/>
                <a:ea typeface="+mn-ea"/>
                <a:cs typeface="+mn-cs"/>
                <a:hlinkClick r:id="rId7"/>
              </a:rPr>
              <a:t>circulairviaduct.nl</a:t>
            </a:r>
            <a:r>
              <a:rPr lang="nl-NL" sz="1200" b="0" i="0" kern="1200" dirty="0">
                <a:solidFill>
                  <a:schemeClr val="tx1"/>
                </a:solidFill>
                <a:effectLst/>
                <a:latin typeface="+mn-lt"/>
                <a:ea typeface="+mn-ea"/>
                <a:cs typeface="+mn-cs"/>
              </a:rPr>
              <a:t>.</a:t>
            </a:r>
          </a:p>
          <a:p>
            <a:pPr fontAlgn="base"/>
            <a:r>
              <a:rPr lang="nl-NL" sz="1200" b="0" i="0" kern="1200" dirty="0">
                <a:solidFill>
                  <a:schemeClr val="tx1"/>
                </a:solidFill>
                <a:effectLst/>
                <a:latin typeface="+mn-lt"/>
                <a:ea typeface="+mn-ea"/>
                <a:cs typeface="+mn-cs"/>
              </a:rPr>
              <a:t>Bron en foto: rijkswaterstaat.nl</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118</a:t>
            </a:fld>
            <a:endParaRPr lang="nl-NL" dirty="0"/>
          </a:p>
        </p:txBody>
      </p:sp>
    </p:spTree>
    <p:extLst>
      <p:ext uri="{BB962C8B-B14F-4D97-AF65-F5344CB8AC3E}">
        <p14:creationId xmlns:p14="http://schemas.microsoft.com/office/powerpoint/2010/main" val="15716343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https://www.youtube.com/watch?v=-dIrZ7ocRzs</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119</a:t>
            </a:fld>
            <a:endParaRPr lang="nl-NL" dirty="0"/>
          </a:p>
        </p:txBody>
      </p:sp>
    </p:spTree>
    <p:extLst>
      <p:ext uri="{BB962C8B-B14F-4D97-AF65-F5344CB8AC3E}">
        <p14:creationId xmlns:p14="http://schemas.microsoft.com/office/powerpoint/2010/main" val="30186981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https://milieudatabase.nl/voorbeeldprojecten-met-een-hoge-milieuprestatie/</a:t>
            </a:r>
            <a:endParaRPr lang="nl-NL" dirty="0"/>
          </a:p>
          <a:p>
            <a:endParaRPr lang="nl-NL" dirty="0"/>
          </a:p>
          <a:p>
            <a:pPr fontAlgn="base"/>
            <a:r>
              <a:rPr lang="nl-NL" sz="1200" b="1" i="0" kern="1200" dirty="0" err="1">
                <a:solidFill>
                  <a:schemeClr val="tx1"/>
                </a:solidFill>
                <a:effectLst/>
                <a:latin typeface="+mn-lt"/>
                <a:ea typeface="+mn-ea"/>
                <a:cs typeface="+mn-cs"/>
              </a:rPr>
              <a:t>antoorgebouw</a:t>
            </a:r>
            <a:r>
              <a:rPr lang="nl-NL" sz="1200" b="1" i="0" kern="1200" dirty="0">
                <a:solidFill>
                  <a:schemeClr val="tx1"/>
                </a:solidFill>
                <a:effectLst/>
                <a:latin typeface="+mn-lt"/>
                <a:ea typeface="+mn-ea"/>
                <a:cs typeface="+mn-cs"/>
              </a:rPr>
              <a:t> De Walvis is gelegen op de Westelijke Eilanden van Amsterdam. Met het Centraal Station in de nabijheid, het uitzicht over het IJ en een levendige omgeving met cafés, restaurants en historische panden zijn de ingrediënten voor een toplocatie aanwezig. Ooit een voorbeeld van moderniteit is de architectuur geërodeerd, terwijl het gebouw en het parkeerterrein een van de rest van de wijk afgescheiden enclave is geworden. KAAN Architecten heeft in opdracht van de Maarsen Groep een renovatieplan ontwikkeld waarbij het pand een meer kenmerkende signatuur krijgt met een meer transparante uitstraling. Door het gebouw op te waarderen naar hedendaagse kwaliteitseisen (inclusief BREEAM certificering) wordt De Walvis gereed gemaakt voor een duurzame toekomst.</a:t>
            </a:r>
            <a:endParaRPr lang="nl-NL" sz="1200" b="0" i="0" kern="1200" dirty="0">
              <a:solidFill>
                <a:schemeClr val="tx1"/>
              </a:solidFill>
              <a:effectLst/>
              <a:latin typeface="+mn-lt"/>
              <a:ea typeface="+mn-ea"/>
              <a:cs typeface="+mn-cs"/>
            </a:endParaRPr>
          </a:p>
          <a:p>
            <a:pPr fontAlgn="base"/>
            <a:r>
              <a:rPr lang="nl-NL" sz="1200" b="0" i="0" kern="1200" dirty="0">
                <a:solidFill>
                  <a:schemeClr val="tx1"/>
                </a:solidFill>
                <a:effectLst/>
                <a:latin typeface="+mn-lt"/>
                <a:ea typeface="+mn-ea"/>
                <a:cs typeface="+mn-cs"/>
              </a:rPr>
              <a:t> </a:t>
            </a:r>
          </a:p>
          <a:p>
            <a:pPr fontAlgn="base"/>
            <a:r>
              <a:rPr lang="nl-NL" sz="1200" b="1" i="0" kern="1200" dirty="0">
                <a:solidFill>
                  <a:schemeClr val="tx1"/>
                </a:solidFill>
                <a:effectLst/>
                <a:latin typeface="+mn-lt"/>
                <a:ea typeface="+mn-ea"/>
                <a:cs typeface="+mn-cs"/>
              </a:rPr>
              <a:t>Naam project:</a:t>
            </a:r>
            <a:r>
              <a:rPr lang="nl-NL" sz="1200" b="0" i="0" kern="1200" dirty="0">
                <a:solidFill>
                  <a:schemeClr val="tx1"/>
                </a:solidFill>
                <a:effectLst/>
                <a:latin typeface="+mn-lt"/>
                <a:ea typeface="+mn-ea"/>
                <a:cs typeface="+mn-cs"/>
              </a:rPr>
              <a:t> De Walvis</a:t>
            </a:r>
          </a:p>
          <a:p>
            <a:pPr fontAlgn="base"/>
            <a:r>
              <a:rPr lang="nl-NL" sz="1200" b="1" i="0" kern="1200" dirty="0">
                <a:solidFill>
                  <a:schemeClr val="tx1"/>
                </a:solidFill>
                <a:effectLst/>
                <a:latin typeface="+mn-lt"/>
                <a:ea typeface="+mn-ea"/>
                <a:cs typeface="+mn-cs"/>
              </a:rPr>
              <a:t>Bouwjaar:</a:t>
            </a:r>
            <a:r>
              <a:rPr lang="nl-NL" sz="1200" b="0" i="1" kern="120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1964</a:t>
            </a:r>
          </a:p>
          <a:p>
            <a:pPr fontAlgn="base"/>
            <a:r>
              <a:rPr lang="nl-NL" sz="1200" b="0" i="0" kern="1200" dirty="0">
                <a:solidFill>
                  <a:schemeClr val="tx1"/>
                </a:solidFill>
                <a:effectLst/>
                <a:latin typeface="+mn-lt"/>
                <a:ea typeface="+mn-ea"/>
                <a:cs typeface="+mn-cs"/>
              </a:rPr>
              <a:t> </a:t>
            </a:r>
          </a:p>
          <a:p>
            <a:pPr fontAlgn="base"/>
            <a:r>
              <a:rPr lang="nl-NL" sz="1200" b="1" i="0" kern="1200" dirty="0">
                <a:solidFill>
                  <a:schemeClr val="tx1"/>
                </a:solidFill>
                <a:effectLst/>
                <a:latin typeface="+mn-lt"/>
                <a:ea typeface="+mn-ea"/>
                <a:cs typeface="+mn-cs"/>
              </a:rPr>
              <a:t>Het bouwwerk en het gebruik</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De Walvis aan de Grote Bickerstraat in Amsterdam is ontworpen door architect W.F. Lugthart en heeft een bruto vloeroppervlakte van meer dan 10.000 m². Door de jaren heen heeft het gefunctioneerd als een kantoorgebouw voor diverse organisaties. Het gebouw heeft in 1995 een verbouwing ondergaan. </a:t>
            </a:r>
          </a:p>
          <a:p>
            <a:pPr fontAlgn="base"/>
            <a:r>
              <a:rPr lang="nl-NL" sz="1200" b="1" i="0" kern="1200" dirty="0">
                <a:solidFill>
                  <a:schemeClr val="tx1"/>
                </a:solidFill>
                <a:effectLst/>
                <a:latin typeface="+mn-lt"/>
                <a:ea typeface="+mn-ea"/>
                <a:cs typeface="+mn-cs"/>
              </a:rPr>
              <a:t>Het renovatieplan</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Het kantoorgebouw wordt tot op het casco gestript. Daarbij blijven alleen de vloeren, kolommen en de kern intact. Alle andere elementen worden grondig aangepakt. Zo krijgt het gebouw een nieuwe gevel en worden alle installaties volledig vernieuwd, waarmee het weer voldoet aan de huidige eisen. Ook het omliggend (parkeer)terrein wordt opnieuw ingericht en krijgt een groener karakter. </a:t>
            </a:r>
          </a:p>
          <a:p>
            <a:pPr fontAlgn="base"/>
            <a:r>
              <a:rPr lang="nl-NL" sz="1200" b="1" i="0" kern="1200" dirty="0">
                <a:solidFill>
                  <a:schemeClr val="tx1"/>
                </a:solidFill>
                <a:effectLst/>
                <a:latin typeface="+mn-lt"/>
                <a:ea typeface="+mn-ea"/>
                <a:cs typeface="+mn-cs"/>
              </a:rPr>
              <a:t>Milieucertificaat</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Het BREEAM ontwerpcertificaat is 4 sterren/Excellent met een score van ongeveer 75% waarvan innovatie 3% behaald.</a:t>
            </a:r>
          </a:p>
          <a:p>
            <a:pPr fontAlgn="base"/>
            <a:r>
              <a:rPr lang="nl-NL" sz="1200" b="1" i="0" kern="1200" dirty="0">
                <a:solidFill>
                  <a:schemeClr val="tx1"/>
                </a:solidFill>
                <a:effectLst/>
                <a:latin typeface="+mn-lt"/>
                <a:ea typeface="+mn-ea"/>
                <a:cs typeface="+mn-cs"/>
              </a:rPr>
              <a:t>Milieuscore</a:t>
            </a:r>
            <a:br>
              <a:rPr lang="nl-NL" sz="1200" b="1" i="1"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DGMR Bouw heeft de milieuprestatie van het basisontwerp van het renovatieproject De Walvis berekend in de vorm van schaduwkosten in het kader van BREEAM-credit MAT1. De berekening is gemaakt met </a:t>
            </a:r>
            <a:r>
              <a:rPr lang="nl-NL" sz="1200" b="0" i="0" kern="1200" dirty="0" err="1">
                <a:solidFill>
                  <a:schemeClr val="tx1"/>
                </a:solidFill>
                <a:effectLst/>
                <a:latin typeface="+mn-lt"/>
                <a:ea typeface="+mn-ea"/>
                <a:cs typeface="+mn-cs"/>
              </a:rPr>
              <a:t>MPGcalc</a:t>
            </a:r>
            <a:r>
              <a:rPr lang="nl-NL" sz="1200" b="0" i="0" kern="1200" dirty="0">
                <a:solidFill>
                  <a:schemeClr val="tx1"/>
                </a:solidFill>
                <a:effectLst/>
                <a:latin typeface="+mn-lt"/>
                <a:ea typeface="+mn-ea"/>
                <a:cs typeface="+mn-cs"/>
              </a:rPr>
              <a:t> 1.0 op basis van NMD 2.1. Uitgangspunt is een levensduur van 50 jaar en een BVO van 10.600 m². Uit de berekening blijkt dat de schaduwkosten € 0,40 per jaar per m² BVO bedragen. </a:t>
            </a:r>
          </a:p>
          <a:p>
            <a:pPr fontAlgn="base"/>
            <a:r>
              <a:rPr lang="nl-NL" sz="1200" b="1" i="0" kern="1200" dirty="0">
                <a:solidFill>
                  <a:schemeClr val="tx1"/>
                </a:solidFill>
                <a:effectLst/>
                <a:latin typeface="+mn-lt"/>
                <a:ea typeface="+mn-ea"/>
                <a:cs typeface="+mn-cs"/>
              </a:rPr>
              <a:t>Materiaalgebruik</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De hoge BREEAM-score wordt mede behaald op het thema materialen en afval. Dit is te danken aan het feit dat veel van bestaande constructiematerialen in het pand worden behouden. Casco (vloeren, kolommen en balken) en kelder zijn meer dan 50 jaar oud en hoeven niet in de MPG-berekening te worden meegenomen.</a:t>
            </a:r>
          </a:p>
          <a:p>
            <a:pPr fontAlgn="base"/>
            <a:r>
              <a:rPr lang="nl-NL" sz="1200" b="0" i="0" kern="1200" dirty="0">
                <a:solidFill>
                  <a:schemeClr val="tx1"/>
                </a:solidFill>
                <a:effectLst/>
                <a:latin typeface="+mn-lt"/>
                <a:ea typeface="+mn-ea"/>
                <a:cs typeface="+mn-cs"/>
              </a:rPr>
              <a:t>De installaties zijn flexibel uitgelegd en er wordt een computervloer toegevoegd. Hierdoor is het in de toekomst mogelijk aanpassingen eenvoudig te realiseren zijn.</a:t>
            </a:r>
          </a:p>
          <a:p>
            <a:pPr fontAlgn="base"/>
            <a:r>
              <a:rPr lang="nl-NL" sz="1200" b="0" i="0" kern="1200" dirty="0">
                <a:solidFill>
                  <a:schemeClr val="tx1"/>
                </a:solidFill>
                <a:effectLst/>
                <a:latin typeface="+mn-lt"/>
                <a:ea typeface="+mn-ea"/>
                <a:cs typeface="+mn-cs"/>
              </a:rPr>
              <a:t>Om de impact op het milieu te reduceren heeft de aannemer een gespecialiseerd afvalverwerkingsbedrijf in de arm genomen. Dit bedrijf zorgt ervoor dat het afval niet alleen op de juiste manier wordt verwerkt, maar ook dat de uitvoerende partij over bouwafval wordt onderwezen. Het afvalverwerkingsbedrijf heeft een plan opgezet waarbij er voorzien is in de scheiding van afval in tenminste zes hoofdstromen. Aan de leveranciers wordt gevraagd om de producten met zo min mogelijk verpakkingsmateriaal te leveren. Al het hout dat op de bouwplaats wordt gebruikt, dient duurzaam te zijn.</a:t>
            </a:r>
          </a:p>
          <a:p>
            <a:pPr fontAlgn="base"/>
            <a:r>
              <a:rPr lang="nl-NL" sz="1200" b="1" i="0" kern="1200" dirty="0">
                <a:solidFill>
                  <a:schemeClr val="tx1"/>
                </a:solidFill>
                <a:effectLst/>
                <a:latin typeface="+mn-lt"/>
                <a:ea typeface="+mn-ea"/>
                <a:cs typeface="+mn-cs"/>
              </a:rPr>
              <a:t>Andere opvallende maatregelen</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Het gebouw wordt voorzien van een warmte-koude-opslaginstallatie, triple zonwerend glas, daglichtgeregelde </a:t>
            </a:r>
            <a:r>
              <a:rPr lang="nl-NL" sz="1200" b="0" i="0" kern="1200" dirty="0" err="1">
                <a:solidFill>
                  <a:schemeClr val="tx1"/>
                </a:solidFill>
                <a:effectLst/>
                <a:latin typeface="+mn-lt"/>
                <a:ea typeface="+mn-ea"/>
                <a:cs typeface="+mn-cs"/>
              </a:rPr>
              <a:t>LED-verlichting</a:t>
            </a:r>
            <a:r>
              <a:rPr lang="nl-NL" sz="1200" b="0" i="0" kern="1200" dirty="0">
                <a:solidFill>
                  <a:schemeClr val="tx1"/>
                </a:solidFill>
                <a:effectLst/>
                <a:latin typeface="+mn-lt"/>
                <a:ea typeface="+mn-ea"/>
                <a:cs typeface="+mn-cs"/>
              </a:rPr>
              <a:t>, PV-panelen en een groen dak. De Walvis krijgt de beschikking over een eigen duurzame energievoorziening, die met een EPC van ongeveer 0,80 ruim onder de nieuwbouw norm uitkomt.</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120</a:t>
            </a:fld>
            <a:endParaRPr lang="nl-NL" dirty="0"/>
          </a:p>
        </p:txBody>
      </p:sp>
    </p:spTree>
    <p:extLst>
      <p:ext uri="{BB962C8B-B14F-4D97-AF65-F5344CB8AC3E}">
        <p14:creationId xmlns:p14="http://schemas.microsoft.com/office/powerpoint/2010/main" val="23891303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https://milieudatabase.nl/atlas-outstanding-gebouw-van-de-tu-eindhoven/</a:t>
            </a:r>
            <a:endParaRPr lang="nl-NL" dirty="0"/>
          </a:p>
          <a:p>
            <a:endParaRPr lang="nl-NL" dirty="0"/>
          </a:p>
          <a:p>
            <a:pPr fontAlgn="base"/>
            <a:r>
              <a:rPr lang="nl-NL" sz="1200" b="1" i="0" kern="1200" dirty="0">
                <a:solidFill>
                  <a:schemeClr val="tx1"/>
                </a:solidFill>
                <a:effectLst/>
                <a:latin typeface="+mn-lt"/>
                <a:ea typeface="+mn-ea"/>
                <a:cs typeface="+mn-cs"/>
              </a:rPr>
              <a:t>Het bouwwerk en het gebruik</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Het Atlas-gebouw telt zestien bouwlagen en heeft een vloeroppervlakte van 42000 m2. Het gebouw huisvest de faculteiten Industrial Design, Industrial Engineering &amp; </a:t>
            </a:r>
            <a:r>
              <a:rPr lang="nl-NL" sz="1200" b="0" i="0" kern="1200" dirty="0" err="1">
                <a:solidFill>
                  <a:schemeClr val="tx1"/>
                </a:solidFill>
                <a:effectLst/>
                <a:latin typeface="+mn-lt"/>
                <a:ea typeface="+mn-ea"/>
                <a:cs typeface="+mn-cs"/>
              </a:rPr>
              <a:t>Innovation</a:t>
            </a:r>
            <a:r>
              <a:rPr lang="nl-NL" sz="1200" b="0" i="0" kern="1200" dirty="0">
                <a:solidFill>
                  <a:schemeClr val="tx1"/>
                </a:solidFill>
                <a:effectLst/>
                <a:latin typeface="+mn-lt"/>
                <a:ea typeface="+mn-ea"/>
                <a:cs typeface="+mn-cs"/>
              </a:rPr>
              <a:t> Sciences, het College van Bestuur, ondersteunende diensten, het </a:t>
            </a:r>
            <a:r>
              <a:rPr lang="nl-NL" sz="1200" b="0" i="0" kern="1200" dirty="0" err="1">
                <a:solidFill>
                  <a:schemeClr val="tx1"/>
                </a:solidFill>
                <a:effectLst/>
                <a:latin typeface="+mn-lt"/>
                <a:ea typeface="+mn-ea"/>
                <a:cs typeface="+mn-cs"/>
              </a:rPr>
              <a:t>Innovation</a:t>
            </a:r>
            <a:r>
              <a:rPr lang="nl-NL" sz="1200" b="0" i="0" kern="1200" dirty="0">
                <a:solidFill>
                  <a:schemeClr val="tx1"/>
                </a:solidFill>
                <a:effectLst/>
                <a:latin typeface="+mn-lt"/>
                <a:ea typeface="+mn-ea"/>
                <a:cs typeface="+mn-cs"/>
              </a:rPr>
              <a:t> Lab en de University Club.</a:t>
            </a:r>
          </a:p>
          <a:p>
            <a:pPr fontAlgn="base"/>
            <a:r>
              <a:rPr lang="nl-NL" sz="1200" b="1" i="0" kern="1200" dirty="0">
                <a:solidFill>
                  <a:schemeClr val="tx1"/>
                </a:solidFill>
                <a:effectLst/>
                <a:latin typeface="+mn-lt"/>
                <a:ea typeface="+mn-ea"/>
                <a:cs typeface="+mn-cs"/>
              </a:rPr>
              <a:t>Het renovatieplan</a:t>
            </a:r>
            <a:br>
              <a:rPr lang="nl-NL" sz="1200" b="1" i="0" kern="1200" dirty="0">
                <a:solidFill>
                  <a:schemeClr val="tx1"/>
                </a:solidFill>
                <a:effectLst/>
                <a:latin typeface="+mn-lt"/>
                <a:ea typeface="+mn-ea"/>
                <a:cs typeface="+mn-cs"/>
              </a:rPr>
            </a:br>
            <a:r>
              <a:rPr lang="nl-NL" sz="1200" b="0" i="1" kern="1200" dirty="0">
                <a:solidFill>
                  <a:schemeClr val="tx1"/>
                </a:solidFill>
                <a:effectLst/>
                <a:latin typeface="+mn-lt"/>
                <a:ea typeface="+mn-ea"/>
                <a:cs typeface="+mn-cs"/>
              </a:rPr>
              <a:t>Voorbeeldprojecten met een hoge milieuprestatie. </a:t>
            </a:r>
            <a:endParaRPr lang="nl-NL" sz="1200" b="0" i="0" kern="1200" dirty="0">
              <a:solidFill>
                <a:schemeClr val="tx1"/>
              </a:solidFill>
              <a:effectLst/>
              <a:latin typeface="+mn-lt"/>
              <a:ea typeface="+mn-ea"/>
              <a:cs typeface="+mn-cs"/>
            </a:endParaRPr>
          </a:p>
          <a:p>
            <a:pPr fontAlgn="base"/>
            <a:r>
              <a:rPr lang="nl-NL" sz="1200" b="1" i="0" kern="1200" dirty="0">
                <a:solidFill>
                  <a:schemeClr val="tx1"/>
                </a:solidFill>
                <a:effectLst/>
                <a:latin typeface="+mn-lt"/>
                <a:ea typeface="+mn-ea"/>
                <a:cs typeface="+mn-cs"/>
              </a:rPr>
              <a:t>Het gebouw ‘Atlas’ van de TU Eindhoven heeft de BREEAM-award voor het meest duurzame onderwijsgebouw verkregen. Nadat in 2016 aan Atlas al een </a:t>
            </a:r>
            <a:r>
              <a:rPr lang="nl-NL" sz="1200" b="1" i="0" kern="1200" dirty="0" err="1">
                <a:solidFill>
                  <a:schemeClr val="tx1"/>
                </a:solidFill>
                <a:effectLst/>
                <a:latin typeface="+mn-lt"/>
                <a:ea typeface="+mn-ea"/>
                <a:cs typeface="+mn-cs"/>
              </a:rPr>
              <a:t>Breeam</a:t>
            </a:r>
            <a:r>
              <a:rPr lang="nl-NL" sz="1200" b="1" i="0" kern="1200" dirty="0">
                <a:solidFill>
                  <a:schemeClr val="tx1"/>
                </a:solidFill>
                <a:effectLst/>
                <a:latin typeface="+mn-lt"/>
                <a:ea typeface="+mn-ea"/>
                <a:cs typeface="+mn-cs"/>
              </a:rPr>
              <a:t>-certificaat voor de ontwerpfase was verleend, mocht in april van dit jaar Nicole </a:t>
            </a:r>
            <a:r>
              <a:rPr lang="nl-NL" sz="1200" b="1" i="0" kern="1200" dirty="0" err="1">
                <a:solidFill>
                  <a:schemeClr val="tx1"/>
                </a:solidFill>
                <a:effectLst/>
                <a:latin typeface="+mn-lt"/>
                <a:ea typeface="+mn-ea"/>
                <a:cs typeface="+mn-cs"/>
              </a:rPr>
              <a:t>Ummelen</a:t>
            </a:r>
            <a:r>
              <a:rPr lang="nl-NL" sz="1200" b="1" i="0" kern="1200" dirty="0">
                <a:solidFill>
                  <a:schemeClr val="tx1"/>
                </a:solidFill>
                <a:effectLst/>
                <a:latin typeface="+mn-lt"/>
                <a:ea typeface="+mn-ea"/>
                <a:cs typeface="+mn-cs"/>
              </a:rPr>
              <a:t>, lid van het College van Bestuur van de TU Eindhoven, voor de opleverfase de BREEAM score ‘</a:t>
            </a:r>
            <a:r>
              <a:rPr lang="nl-NL" sz="1200" b="1" i="0" kern="1200" dirty="0" err="1">
                <a:solidFill>
                  <a:schemeClr val="tx1"/>
                </a:solidFill>
                <a:effectLst/>
                <a:latin typeface="+mn-lt"/>
                <a:ea typeface="+mn-ea"/>
                <a:cs typeface="+mn-cs"/>
              </a:rPr>
              <a:t>outstanding</a:t>
            </a:r>
            <a:r>
              <a:rPr lang="nl-NL" sz="1200" b="1" i="0" kern="1200" dirty="0">
                <a:solidFill>
                  <a:schemeClr val="tx1"/>
                </a:solidFill>
                <a:effectLst/>
                <a:latin typeface="+mn-lt"/>
                <a:ea typeface="+mn-ea"/>
                <a:cs typeface="+mn-cs"/>
              </a:rPr>
              <a:t>’ in ontvangst nemen.</a:t>
            </a:r>
            <a:endParaRPr lang="nl-NL" sz="1200" b="0" i="0" kern="1200" dirty="0">
              <a:solidFill>
                <a:schemeClr val="tx1"/>
              </a:solidFill>
              <a:effectLst/>
              <a:latin typeface="+mn-lt"/>
              <a:ea typeface="+mn-ea"/>
              <a:cs typeface="+mn-cs"/>
            </a:endParaRPr>
          </a:p>
          <a:p>
            <a:pPr fontAlgn="base"/>
            <a:br>
              <a:rPr lang="nl-NL" sz="1200" b="1" i="0" kern="1200" dirty="0">
                <a:solidFill>
                  <a:schemeClr val="tx1"/>
                </a:solidFill>
                <a:effectLst/>
                <a:latin typeface="+mn-lt"/>
                <a:ea typeface="+mn-ea"/>
                <a:cs typeface="+mn-cs"/>
              </a:rPr>
            </a:br>
            <a:r>
              <a:rPr lang="nl-NL" sz="1200" b="1" i="0" kern="1200" dirty="0">
                <a:solidFill>
                  <a:schemeClr val="tx1"/>
                </a:solidFill>
                <a:effectLst/>
                <a:latin typeface="+mn-lt"/>
                <a:ea typeface="+mn-ea"/>
                <a:cs typeface="+mn-cs"/>
              </a:rPr>
              <a:t>Naam project en adres:</a:t>
            </a:r>
            <a:r>
              <a:rPr lang="nl-NL" sz="1200" b="0" i="0" kern="1200" dirty="0">
                <a:solidFill>
                  <a:schemeClr val="tx1"/>
                </a:solidFill>
                <a:effectLst/>
                <a:latin typeface="+mn-lt"/>
                <a:ea typeface="+mn-ea"/>
                <a:cs typeface="+mn-cs"/>
              </a:rPr>
              <a:t> renovatie Atlas-gebouw, Den </a:t>
            </a:r>
            <a:r>
              <a:rPr lang="nl-NL" sz="1200" b="0" i="0" kern="1200" dirty="0" err="1">
                <a:solidFill>
                  <a:schemeClr val="tx1"/>
                </a:solidFill>
                <a:effectLst/>
                <a:latin typeface="+mn-lt"/>
                <a:ea typeface="+mn-ea"/>
                <a:cs typeface="+mn-cs"/>
              </a:rPr>
              <a:t>Dolech</a:t>
            </a:r>
            <a:r>
              <a:rPr lang="nl-NL" sz="1200" b="0" i="0" kern="1200" dirty="0">
                <a:solidFill>
                  <a:schemeClr val="tx1"/>
                </a:solidFill>
                <a:effectLst/>
                <a:latin typeface="+mn-lt"/>
                <a:ea typeface="+mn-ea"/>
                <a:cs typeface="+mn-cs"/>
              </a:rPr>
              <a:t> Eindhoven</a:t>
            </a:r>
          </a:p>
          <a:p>
            <a:pPr fontAlgn="base"/>
            <a:r>
              <a:rPr lang="nl-NL" sz="1200" b="1" i="0" kern="1200" dirty="0">
                <a:solidFill>
                  <a:schemeClr val="tx1"/>
                </a:solidFill>
                <a:effectLst/>
                <a:latin typeface="+mn-lt"/>
                <a:ea typeface="+mn-ea"/>
                <a:cs typeface="+mn-cs"/>
              </a:rPr>
              <a:t>Gebouwfunctie:</a:t>
            </a:r>
            <a:r>
              <a:rPr lang="nl-NL" sz="1200" b="0" i="0" kern="1200" dirty="0">
                <a:solidFill>
                  <a:schemeClr val="tx1"/>
                </a:solidFill>
                <a:effectLst/>
                <a:latin typeface="+mn-lt"/>
                <a:ea typeface="+mn-ea"/>
                <a:cs typeface="+mn-cs"/>
              </a:rPr>
              <a:t> onderwijsgebouw van de TU Eindhoven</a:t>
            </a:r>
          </a:p>
          <a:p>
            <a:pPr fontAlgn="base"/>
            <a:r>
              <a:rPr lang="nl-NL" sz="1200" b="1" i="0" kern="1200" dirty="0">
                <a:solidFill>
                  <a:schemeClr val="tx1"/>
                </a:solidFill>
                <a:effectLst/>
                <a:latin typeface="+mn-lt"/>
                <a:ea typeface="+mn-ea"/>
                <a:cs typeface="+mn-cs"/>
              </a:rPr>
              <a:t>Bouwjaar:</a:t>
            </a:r>
            <a:r>
              <a:rPr lang="nl-NL" sz="1200" b="0" i="1" kern="120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1959-1963</a:t>
            </a:r>
          </a:p>
          <a:p>
            <a:pPr fontAlgn="base"/>
            <a:endParaRPr lang="nl-NL" sz="1200" b="1" i="0" kern="1200" dirty="0">
              <a:solidFill>
                <a:schemeClr val="tx1"/>
              </a:solidFill>
              <a:effectLst/>
              <a:latin typeface="+mn-lt"/>
              <a:ea typeface="+mn-ea"/>
              <a:cs typeface="+mn-cs"/>
            </a:endParaRPr>
          </a:p>
          <a:p>
            <a:pPr fontAlgn="base"/>
            <a:r>
              <a:rPr lang="nl-NL" sz="1200" b="0" i="0" kern="1200" dirty="0">
                <a:solidFill>
                  <a:schemeClr val="tx1"/>
                </a:solidFill>
                <a:effectLst/>
                <a:latin typeface="+mn-lt"/>
                <a:ea typeface="+mn-ea"/>
                <a:cs typeface="+mn-cs"/>
              </a:rPr>
              <a:t>Duurzaamheid en comfort stonden centraal bij de renovatie van het Atlas-gebouw. Uitgangspunten voor de duurzaamheid was het hergebruik van materialen en een aanzienlijke verlaging van de CO</a:t>
            </a:r>
            <a:r>
              <a:rPr lang="nl-NL" sz="1200" b="0" i="0" kern="1200" baseline="-25000" dirty="0">
                <a:solidFill>
                  <a:schemeClr val="tx1"/>
                </a:solidFill>
                <a:effectLst/>
                <a:latin typeface="+mn-lt"/>
                <a:ea typeface="+mn-ea"/>
                <a:cs typeface="+mn-cs"/>
              </a:rPr>
              <a:t>2</a:t>
            </a:r>
            <a:r>
              <a:rPr lang="nl-NL" sz="1200" b="0" i="0" kern="1200" dirty="0">
                <a:solidFill>
                  <a:schemeClr val="tx1"/>
                </a:solidFill>
                <a:effectLst/>
                <a:latin typeface="+mn-lt"/>
                <a:ea typeface="+mn-ea"/>
                <a:cs typeface="+mn-cs"/>
              </a:rPr>
              <a:t>-uitstoot. Uiteindelijk is een CO</a:t>
            </a:r>
            <a:r>
              <a:rPr lang="nl-NL" sz="1200" b="0" i="0" kern="1200" baseline="-25000" dirty="0">
                <a:solidFill>
                  <a:schemeClr val="tx1"/>
                </a:solidFill>
                <a:effectLst/>
                <a:latin typeface="+mn-lt"/>
                <a:ea typeface="+mn-ea"/>
                <a:cs typeface="+mn-cs"/>
              </a:rPr>
              <a:t>2</a:t>
            </a:r>
            <a:r>
              <a:rPr lang="nl-NL" sz="1200" b="0" i="0" kern="1200" dirty="0">
                <a:solidFill>
                  <a:schemeClr val="tx1"/>
                </a:solidFill>
                <a:effectLst/>
                <a:latin typeface="+mn-lt"/>
                <a:ea typeface="+mn-ea"/>
                <a:cs typeface="+mn-cs"/>
              </a:rPr>
              <a:t>-besparing van 80% bereikt. Om voor de gebruikers een comfortabele en gezonde werkomgeving te maken, zijn de lange gangen en gesloten kamers omgebouwd tot ruimtes die visueel met elkaar verbonden zijn en die een grote mate van daglichttoetreding hebben. Het Atlas-gebouw is nu aangesloten op de reeds aanwezige installatie voor warmte- en koudeopslag van de universiteit. Het energiesysteem wordt verder nog bepaald door een slimme en zeer energiezuinige vliesgevel, klimaatplafonds, een intelligent verlichtingssysteem en 3000m² aan zonnepanelen. In 2014 startte de ontwerpfase. Het gebouw werd tot het betonnen casco gestript. In 2019 is het gebouw officieel weer in gebruik genomen.</a:t>
            </a:r>
          </a:p>
          <a:p>
            <a:pPr fontAlgn="base"/>
            <a:r>
              <a:rPr lang="nl-NL" sz="1200" b="1" i="0" kern="1200" dirty="0">
                <a:solidFill>
                  <a:schemeClr val="tx1"/>
                </a:solidFill>
                <a:effectLst/>
                <a:latin typeface="+mn-lt"/>
                <a:ea typeface="+mn-ea"/>
                <a:cs typeface="+mn-cs"/>
              </a:rPr>
              <a:t>Milieucertificaat</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BREEAM </a:t>
            </a:r>
            <a:r>
              <a:rPr lang="nl-NL" sz="1200" b="0" i="0" kern="1200" dirty="0" err="1">
                <a:solidFill>
                  <a:schemeClr val="tx1"/>
                </a:solidFill>
                <a:effectLst/>
                <a:latin typeface="+mn-lt"/>
                <a:ea typeface="+mn-ea"/>
                <a:cs typeface="+mn-cs"/>
              </a:rPr>
              <a:t>Outstanding</a:t>
            </a:r>
            <a:r>
              <a:rPr lang="nl-NL" sz="1200" b="0" i="0" kern="1200" dirty="0">
                <a:solidFill>
                  <a:schemeClr val="tx1"/>
                </a:solidFill>
                <a:effectLst/>
                <a:latin typeface="+mn-lt"/>
                <a:ea typeface="+mn-ea"/>
                <a:cs typeface="+mn-cs"/>
              </a:rPr>
              <a:t> (score ontwerpfase 93,86; score opleverfase 96,01%),</a:t>
            </a:r>
          </a:p>
          <a:p>
            <a:pPr fontAlgn="base"/>
            <a:r>
              <a:rPr lang="nl-NL" sz="1200" b="1" i="0" kern="1200" dirty="0">
                <a:solidFill>
                  <a:schemeClr val="tx1"/>
                </a:solidFill>
                <a:effectLst/>
                <a:latin typeface="+mn-lt"/>
                <a:ea typeface="+mn-ea"/>
                <a:cs typeface="+mn-cs"/>
              </a:rPr>
              <a:t>Milieuscore</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MPG: 0,41 €/m² BVO/jaar</a:t>
            </a:r>
          </a:p>
          <a:p>
            <a:pPr fontAlgn="base"/>
            <a:endParaRPr lang="nl-NL"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NL" dirty="0">
                <a:hlinkClick r:id="rId4"/>
              </a:rPr>
              <a:t>https://www.breeam.nl/projecten/gebouw-atlas-renovatie-hoofdgebouw-tue-2</a:t>
            </a:r>
            <a:endParaRPr lang="nl-NL" dirty="0"/>
          </a:p>
          <a:p>
            <a:pPr fontAlgn="base"/>
            <a:r>
              <a:rPr lang="nl-NL" sz="1200" b="0" i="0" kern="1200" dirty="0">
                <a:solidFill>
                  <a:schemeClr val="tx1"/>
                </a:solidFill>
                <a:effectLst/>
                <a:latin typeface="+mn-lt"/>
                <a:ea typeface="+mn-ea"/>
                <a:cs typeface="+mn-cs"/>
              </a:rPr>
              <a:t>Het BREEAM-Oplevercertificaat uit 2019 toont op welke punten het Atlas-gebouw zeer hoog scoort: Transport 100%, Afval 100%, Management 93,33%, Energie 92,35. Het certificaat is te downloaden via de site.</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121</a:t>
            </a:fld>
            <a:endParaRPr lang="nl-NL" dirty="0"/>
          </a:p>
        </p:txBody>
      </p:sp>
    </p:spTree>
    <p:extLst>
      <p:ext uri="{BB962C8B-B14F-4D97-AF65-F5344CB8AC3E}">
        <p14:creationId xmlns:p14="http://schemas.microsoft.com/office/powerpoint/2010/main" val="36119428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123</a:t>
            </a:fld>
            <a:endParaRPr lang="nl-NL" dirty="0"/>
          </a:p>
        </p:txBody>
      </p:sp>
    </p:spTree>
    <p:extLst>
      <p:ext uri="{BB962C8B-B14F-4D97-AF65-F5344CB8AC3E}">
        <p14:creationId xmlns:p14="http://schemas.microsoft.com/office/powerpoint/2010/main" val="489512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https://www.cbs.nl/nl-nl/nieuws/2019/45/meeste-afval-en-hergebruik-materialen-in-bouwsector</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12</a:t>
            </a:fld>
            <a:endParaRPr lang="nl-NL" dirty="0"/>
          </a:p>
        </p:txBody>
      </p:sp>
    </p:spTree>
    <p:extLst>
      <p:ext uri="{BB962C8B-B14F-4D97-AF65-F5344CB8AC3E}">
        <p14:creationId xmlns:p14="http://schemas.microsoft.com/office/powerpoint/2010/main" val="34336846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https://milieudatabase.nl/wp-content/uploads/2019/05/Rapport____Addendum__bepalingsmethode_milieuprestatie_renovatie_en_transformatie___.pdf</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124</a:t>
            </a:fld>
            <a:endParaRPr lang="nl-NL" dirty="0"/>
          </a:p>
        </p:txBody>
      </p:sp>
    </p:spTree>
    <p:extLst>
      <p:ext uri="{BB962C8B-B14F-4D97-AF65-F5344CB8AC3E}">
        <p14:creationId xmlns:p14="http://schemas.microsoft.com/office/powerpoint/2010/main" val="353460536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https://www.rvo.nl/subsidie-en-financieringswijzer/mia-vamil/milieulijst-miavamil/milieulijst-miavamil-algemene-informatie</a:t>
            </a:r>
            <a:endParaRPr lang="nl-NL" dirty="0"/>
          </a:p>
          <a:p>
            <a:endParaRPr lang="nl-NL" dirty="0"/>
          </a:p>
          <a:p>
            <a:r>
              <a:rPr lang="nl-NL" dirty="0">
                <a:hlinkClick r:id="rId4"/>
              </a:rPr>
              <a:t>https://www.pianoo.nl/nl/themas/maatschappelijk-verantwoord-inkopen-duurzaam-inkopen/productgroepen-mvi-criteria/archief-49</a:t>
            </a:r>
            <a:endParaRPr lang="nl-NL" dirty="0"/>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125</a:t>
            </a:fld>
            <a:endParaRPr lang="nl-NL" dirty="0"/>
          </a:p>
        </p:txBody>
      </p:sp>
    </p:spTree>
    <p:extLst>
      <p:ext uri="{BB962C8B-B14F-4D97-AF65-F5344CB8AC3E}">
        <p14:creationId xmlns:p14="http://schemas.microsoft.com/office/powerpoint/2010/main" val="30208680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1"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Ontwerpers, ingenieurs, marktpartijen gebruiken de reken instrumenten bij het ontwerp- en inkoopproces.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De instrumenten voor het maken van een MPG berekening kun je gebruiken tijdens meerdere fasen van het ontwerp- en uitvoeringsproces om te monitoren of te toetsen of aan het Bouwbesluit wordt voldaan.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Wet Kwaliteitsborging zorgt ervoor dat rollen en aansprakelijkheid deel bij andere partijen wordt gelegd. (verplichting tot dossiervorming, de aannemer is aansprakelijk voor alle gebreken, toezicht dient onafhankelijk te gebeuren door een kwaliteitsborger, </a:t>
            </a:r>
            <a:r>
              <a:rPr lang="nl-NL" dirty="0" err="1"/>
              <a:t>etc</a:t>
            </a:r>
            <a:r>
              <a:rPr lang="nl-NL" dirty="0"/>
              <a:t>).</a:t>
            </a:r>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126</a:t>
            </a:fld>
            <a:endParaRPr lang="nl-NL"/>
          </a:p>
        </p:txBody>
      </p:sp>
    </p:spTree>
    <p:extLst>
      <p:ext uri="{BB962C8B-B14F-4D97-AF65-F5344CB8AC3E}">
        <p14:creationId xmlns:p14="http://schemas.microsoft.com/office/powerpoint/2010/main" val="18631572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Elke actor in de bouwsector heeft zo zijn eigen en drijfveren om duurzaam te willen bouwen. U als investeerder, opdrachtgever, bouwer, producent architect bijvoorbeeld: duurzame kwaliteit leveren toekomstwaarde garandeert;</a:t>
            </a:r>
          </a:p>
          <a:p>
            <a:endParaRPr lang="nl-NL" dirty="0"/>
          </a:p>
          <a:p>
            <a:r>
              <a:rPr lang="nl-NL" dirty="0"/>
              <a:t>Beleggers/Investeerders willen een hoger rendement bereiken (marktwaarde); </a:t>
            </a:r>
            <a:r>
              <a:rPr lang="nl-NL" dirty="0" err="1"/>
              <a:t>vb</a:t>
            </a:r>
            <a:r>
              <a:rPr lang="nl-NL" baseline="0" dirty="0"/>
              <a:t> Syntrus - GRESB</a:t>
            </a:r>
            <a:endParaRPr lang="nl-NL" dirty="0"/>
          </a:p>
          <a:p>
            <a:r>
              <a:rPr lang="nl-NL" dirty="0"/>
              <a:t>Producent van bouwproducten wil maatschappelijk verantwoord ondernemen en zich onderscheiden van anderen; https://www.raabkarcher.nl/greenworks </a:t>
            </a:r>
          </a:p>
          <a:p>
            <a:r>
              <a:rPr lang="nl-NL" dirty="0"/>
              <a:t>Architect wil creativiteit tonen met een ontwerp of materialen die minder milieubelasting met zich meebrengen; </a:t>
            </a:r>
          </a:p>
          <a:p>
            <a:r>
              <a:rPr lang="nl-NL" dirty="0"/>
              <a:t>Opdrachtgever wil eigen doelen nastreven op duurzaamheid;</a:t>
            </a:r>
          </a:p>
          <a:p>
            <a:r>
              <a:rPr lang="nl-NL" dirty="0"/>
              <a:t>Opdrachtgever en bouwer willen gebruik maken van stimuleringsregelingen vanuit overheid, bijvoorbeeld fiscale regelingen zoals MIA;</a:t>
            </a:r>
          </a:p>
          <a:p>
            <a:r>
              <a:rPr lang="nl-NL" dirty="0"/>
              <a:t>Bouwer wil voldoen aan duurzaamheidcriteria bij bouwprojecten van de overheid. Dit betekent dat nieuwbouw renovatie moeten voldoen aan duurzaamheidcriteria, waaronder een milieuverantwoord materiaalgebruik;</a:t>
            </a:r>
          </a:p>
          <a:p>
            <a:r>
              <a:rPr lang="nl-NL" dirty="0"/>
              <a:t>Overheden willen voldoen aan onderlinge, nationale en internationale afspraken en verplichtingen op het gebied van duurzaamheid;</a:t>
            </a:r>
          </a:p>
          <a:p>
            <a:r>
              <a:rPr lang="nl-NL" dirty="0"/>
              <a:t>Ontwikkelaars</a:t>
            </a:r>
            <a:r>
              <a:rPr lang="nl-NL" baseline="0" dirty="0"/>
              <a:t> </a:t>
            </a:r>
            <a:r>
              <a:rPr lang="nl-NL" dirty="0"/>
              <a:t>voldoen aan de vraag van opdrachtgevers en gebruikers van gebouwen en bouwwerken.</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127</a:t>
            </a:fld>
            <a:endParaRPr lang="nl-NL" dirty="0"/>
          </a:p>
        </p:txBody>
      </p:sp>
    </p:spTree>
    <p:extLst>
      <p:ext uri="{BB962C8B-B14F-4D97-AF65-F5344CB8AC3E}">
        <p14:creationId xmlns:p14="http://schemas.microsoft.com/office/powerpoint/2010/main" val="27013436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Drie businessmodellen (drie B’s)</a:t>
            </a:r>
          </a:p>
          <a:p>
            <a:r>
              <a:rPr lang="nl-NL" sz="1200" b="0" i="0" u="none" strike="noStrike" kern="1200" baseline="0" dirty="0">
                <a:solidFill>
                  <a:schemeClr val="tx1"/>
                </a:solidFill>
                <a:latin typeface="+mn-lt"/>
                <a:ea typeface="+mn-ea"/>
                <a:cs typeface="+mn-cs"/>
              </a:rPr>
              <a:t>Aan de basis van een circulair ingerichte keten staan andere businessmodellen, waarin de rol van de opdrachtgever en de opdrachtnemer verandert. Centraal staat dat de partijen die het beste de verantwoordelijkheid kunnen dragen over producten en materialen de controle hierover behouden. Voor  elementen met een lange levensduur is dit veelal de gebouweigenaar en voor de elementen met een kortere levensduur kan dit soms beter de producent of leverancier zijn. Hierdoor ontstaat een prikkel om producten en materialen demontabel en </a:t>
            </a:r>
            <a:r>
              <a:rPr lang="nl-NL" sz="1200" b="0" i="0" u="none" strike="noStrike" kern="1200" baseline="0" dirty="0" err="1">
                <a:solidFill>
                  <a:schemeClr val="tx1"/>
                </a:solidFill>
                <a:latin typeface="+mn-lt"/>
                <a:ea typeface="+mn-ea"/>
                <a:cs typeface="+mn-cs"/>
              </a:rPr>
              <a:t>remontabel</a:t>
            </a:r>
            <a:r>
              <a:rPr lang="nl-NL" sz="1200" b="0" i="0" u="none" strike="noStrike" kern="1200" baseline="0" dirty="0">
                <a:solidFill>
                  <a:schemeClr val="tx1"/>
                </a:solidFill>
                <a:latin typeface="+mn-lt"/>
                <a:ea typeface="+mn-ea"/>
                <a:cs typeface="+mn-cs"/>
              </a:rPr>
              <a:t> te produceren en installeren.</a:t>
            </a:r>
          </a:p>
          <a:p>
            <a:r>
              <a:rPr lang="nl-NL" sz="1200" b="0" i="0" u="none" strike="noStrike" kern="1200" baseline="0" dirty="0">
                <a:solidFill>
                  <a:schemeClr val="tx1"/>
                </a:solidFill>
                <a:latin typeface="+mn-lt"/>
                <a:ea typeface="+mn-ea"/>
                <a:cs typeface="+mn-cs"/>
              </a:rPr>
              <a:t>Van deze drie businessmodellen heeft vooral het dienstenmodel (as-</a:t>
            </a:r>
            <a:r>
              <a:rPr lang="nl-NL" sz="1200" b="0" i="0" u="none" strike="noStrike" kern="1200" baseline="0" dirty="0" err="1">
                <a:solidFill>
                  <a:schemeClr val="tx1"/>
                </a:solidFill>
                <a:latin typeface="+mn-lt"/>
                <a:ea typeface="+mn-ea"/>
                <a:cs typeface="+mn-cs"/>
              </a:rPr>
              <a:t>aservice</a:t>
            </a:r>
            <a:r>
              <a:rPr lang="nl-NL" sz="1200" b="0" i="0" u="none" strike="noStrike" kern="1200" baseline="0" dirty="0">
                <a:solidFill>
                  <a:schemeClr val="tx1"/>
                </a:solidFill>
                <a:latin typeface="+mn-lt"/>
                <a:ea typeface="+mn-ea"/>
                <a:cs typeface="+mn-cs"/>
              </a:rPr>
              <a:t>) recent veel aandacht gekregen. Onder het mom van de verschuiving van bezit naar gebruik is hardop gefantaseerd over allerlei producten in dienstenvorm. In praktijk zien we het echter niet (veel) gebeuren. Ervaringen uit de </a:t>
            </a:r>
            <a:r>
              <a:rPr lang="nl-NL" sz="1200" b="0" i="0" u="none" strike="noStrike" kern="1200" baseline="0" dirty="0" err="1">
                <a:solidFill>
                  <a:schemeClr val="tx1"/>
                </a:solidFill>
                <a:latin typeface="+mn-lt"/>
                <a:ea typeface="+mn-ea"/>
                <a:cs typeface="+mn-cs"/>
              </a:rPr>
              <a:t>CoP</a:t>
            </a:r>
            <a:r>
              <a:rPr lang="nl-NL" sz="1200" b="0" i="0" u="none" strike="noStrike" kern="1200" baseline="0" dirty="0">
                <a:solidFill>
                  <a:schemeClr val="tx1"/>
                </a:solidFill>
                <a:latin typeface="+mn-lt"/>
                <a:ea typeface="+mn-ea"/>
                <a:cs typeface="+mn-cs"/>
              </a:rPr>
              <a:t> wijzen vooral in de richting van schillen met een korte tot middellange levenscyclus (bijvoorbeeld verlichting, verwarming en meubilair) als geschikt hiervoor.</a:t>
            </a:r>
          </a:p>
          <a:p>
            <a:r>
              <a:rPr lang="nl-NL" sz="1200" b="0" i="0" u="none" strike="noStrike" kern="1200" baseline="0" dirty="0">
                <a:solidFill>
                  <a:schemeClr val="tx1"/>
                </a:solidFill>
                <a:latin typeface="+mn-lt"/>
                <a:ea typeface="+mn-ea"/>
                <a:cs typeface="+mn-cs"/>
              </a:rPr>
              <a:t>De grote barrière bij schillen met een langere levensduur is onzekerheid over de restwaarde van producten en materialen. Materiaalprijzen fluctueren immers sterk, zelfs van dag tot dag. Daarnaast zijn er andere onzekerheden:</a:t>
            </a:r>
          </a:p>
          <a:p>
            <a:r>
              <a:rPr lang="nl-NL" sz="1200" b="0" i="0" u="none" strike="noStrike" kern="1200" baseline="0" dirty="0">
                <a:solidFill>
                  <a:schemeClr val="tx1"/>
                </a:solidFill>
                <a:latin typeface="+mn-lt"/>
                <a:ea typeface="+mn-ea"/>
                <a:cs typeface="+mn-cs"/>
              </a:rPr>
              <a:t>als je asbest 30 jaar geleden as-a-service had aangeboden, dan zou je nu een probleem hebben gehad. Ook is de variatie in verwachte levensduur groot. Voor een businesscase van een leaseconstructie maakt het uit of een constructie 30 of 50 jaar wordt gebruikt. Toch is vaak niet te voorspellen wat</a:t>
            </a:r>
          </a:p>
          <a:p>
            <a:r>
              <a:rPr lang="nl-NL" sz="1200" b="0" i="0" u="none" strike="noStrike" kern="1200" baseline="0" dirty="0">
                <a:solidFill>
                  <a:schemeClr val="tx1"/>
                </a:solidFill>
                <a:latin typeface="+mn-lt"/>
                <a:ea typeface="+mn-ea"/>
                <a:cs typeface="+mn-cs"/>
              </a:rPr>
              <a:t>de levensduur precies zal zijn.</a:t>
            </a: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128</a:t>
            </a:fld>
            <a:endParaRPr lang="nl-NL" dirty="0"/>
          </a:p>
        </p:txBody>
      </p:sp>
    </p:spTree>
    <p:extLst>
      <p:ext uri="{BB962C8B-B14F-4D97-AF65-F5344CB8AC3E}">
        <p14:creationId xmlns:p14="http://schemas.microsoft.com/office/powerpoint/2010/main" val="33229824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https://www.pianoo.nl/nl/themas/maatschappelijk-verantwoord-inkopen-duurzaam-inkopen/productgroepen-mvi-criteria/archief-49</a:t>
            </a:r>
            <a:endParaRPr lang="nl-NL" dirty="0"/>
          </a:p>
          <a:p>
            <a:endParaRPr lang="nl-NL" dirty="0"/>
          </a:p>
          <a:p>
            <a:r>
              <a:rPr lang="nl-NL" dirty="0">
                <a:hlinkClick r:id="rId4"/>
              </a:rPr>
              <a:t>https://www.rijkswaterstaat.nl/zakelijk/zakendoen-met-rijkswaterstaat/inkoopbeleid/duurzaam-inkopen/index.aspx</a:t>
            </a: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129</a:t>
            </a:fld>
            <a:endParaRPr lang="nl-NL" dirty="0"/>
          </a:p>
        </p:txBody>
      </p:sp>
    </p:spTree>
    <p:extLst>
      <p:ext uri="{BB962C8B-B14F-4D97-AF65-F5344CB8AC3E}">
        <p14:creationId xmlns:p14="http://schemas.microsoft.com/office/powerpoint/2010/main" val="4129876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https://www.pianoo.nl/nl/document/17703/inkopen-met-de-milieukostenindicator</a:t>
            </a:r>
          </a:p>
          <a:p>
            <a:endParaRPr lang="nl-NL" dirty="0"/>
          </a:p>
          <a:p>
            <a:r>
              <a:rPr lang="nl-NL" dirty="0"/>
              <a:t>Deze handreiking biedt aanbestedende diensten ondersteuning om meetbare duurzame oplossingen in te kopen. De handreiking biedt informatie over het toepassen van de milieukostenindicator (MKI) in het aanbestedingsproces en geeft tips en praktijkcases om de inhoud tastbaar te maken. (december 2019)</a:t>
            </a:r>
          </a:p>
          <a:p>
            <a:r>
              <a:rPr lang="nl-NL" dirty="0"/>
              <a:t>Om de milieubelasting van een in te kopen dienst, levering of werk goed te kunnen beoordelen en vergelijken is de milieukostenindicator ontwikkeld. MKI is een in euro’s uitgedrukte uitkomst van een levenscyclusanalyse (LCA); een analyse van de milieueffecten van een levering, werk of contract over verschillende levensfases. MKI geeft uitdrukking aan de verwachte maatschappelijke kosten om deze milieueffecten ongedaan te maken. Hoe lager de MKI-waarde, hoe duurzamer.</a:t>
            </a:r>
          </a:p>
          <a:p>
            <a:endParaRPr lang="nl-NL" dirty="0"/>
          </a:p>
          <a:p>
            <a:r>
              <a:rPr lang="nl-NL" b="1" dirty="0"/>
              <a:t>MKI als eis of gunningscriterium</a:t>
            </a:r>
          </a:p>
          <a:p>
            <a:r>
              <a:rPr lang="nl-NL" dirty="0"/>
              <a:t>Door MKI als eis of gunningscriterium mee te nemen in de aanbesteding worden leveranciers geprikkeld om de meest duurzame oplossing te bieden en zullen zij dit op hun beurt ook in aanlevering vanuit de keten verlangen. Het vraagt kennis en voorbereiding om de milieukostenindicator op de juiste manier toe te passen. Bovendien is nog niet elke sector even bekend met het werken met MKI.</a:t>
            </a:r>
          </a:p>
          <a:p>
            <a:endParaRPr lang="nl-NL" dirty="0"/>
          </a:p>
          <a:p>
            <a:r>
              <a:rPr lang="nl-NL" b="1" dirty="0"/>
              <a:t>Stappenplan</a:t>
            </a:r>
          </a:p>
          <a:p>
            <a:r>
              <a:rPr lang="nl-NL" dirty="0"/>
              <a:t>De handreiking van </a:t>
            </a:r>
            <a:r>
              <a:rPr lang="nl-NL" dirty="0" err="1"/>
              <a:t>PIANOo</a:t>
            </a:r>
            <a:r>
              <a:rPr lang="nl-NL" dirty="0"/>
              <a:t> biedt heldere uitleg over LCA en MKI tevens informatie over wat aanbesteden met LCA en MKI van een organisatie vraagt. Het aangeboden stappenplan helpt om (pilot)opdracht voor te bereiden en geeft de mogelijke opties van het hanteren van MKI weer. Daarnaast worden er per type opdracht specifieke aandachtspunten genoemd. Met het doorlopen van het stappenplan maken organisaties de kaders en eisen van de opdracht helder en kunnen zij deze éénduidig formuleren in de aanbestedingsstukken.   </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130</a:t>
            </a:fld>
            <a:endParaRPr lang="nl-NL" dirty="0"/>
          </a:p>
        </p:txBody>
      </p:sp>
    </p:spTree>
    <p:extLst>
      <p:ext uri="{BB962C8B-B14F-4D97-AF65-F5344CB8AC3E}">
        <p14:creationId xmlns:p14="http://schemas.microsoft.com/office/powerpoint/2010/main" val="11384990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https://milieudatabase.nl/voor-rijkswaterstaat-is-duurzaam-inkopen-geen-vrijblijvende-zaak-2030-is-morgen/</a:t>
            </a:r>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131</a:t>
            </a:fld>
            <a:endParaRPr lang="nl-NL" dirty="0"/>
          </a:p>
        </p:txBody>
      </p:sp>
    </p:spTree>
    <p:extLst>
      <p:ext uri="{BB962C8B-B14F-4D97-AF65-F5344CB8AC3E}">
        <p14:creationId xmlns:p14="http://schemas.microsoft.com/office/powerpoint/2010/main" val="27346539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0" fontAlgn="base" hangingPunct="0"/>
            <a:r>
              <a:rPr lang="nl-NL" sz="1200" kern="1200" dirty="0">
                <a:solidFill>
                  <a:schemeClr val="tx1"/>
                </a:solidFill>
                <a:effectLst/>
                <a:latin typeface="+mn-lt"/>
                <a:ea typeface="+mn-ea"/>
                <a:cs typeface="+mn-cs"/>
              </a:rPr>
              <a:t>Maatschappelijk verantwoord inkopen met MKI stimuleert een duurzame beweging in een groter systeem omdat het de gehele (productie)keten transparant maakt en in beweging zet. LCA waar­deert ook milieu-inspanningen in het begin van een keten, zoals efficiënt transport bij de levering van grondstoffen of de uitsparing van grondstoffen door hergebruik, en dit komt dus tot uitdrukking in de MKI. Het helpt opdrachtgevers om ketenverantwoordelijkheid te pakken door verliezen en emissies in de gehele keten inzichtelijk te </a:t>
            </a:r>
            <a:r>
              <a:rPr lang="nl-NL" sz="1200" kern="1200">
                <a:solidFill>
                  <a:schemeClr val="tx1"/>
                </a:solidFill>
                <a:effectLst/>
                <a:latin typeface="+mn-lt"/>
                <a:ea typeface="+mn-ea"/>
                <a:cs typeface="+mn-cs"/>
              </a:rPr>
              <a:t>maken.</a:t>
            </a:r>
          </a:p>
          <a:p>
            <a:pPr eaLnBrk="0" fontAlgn="base" hangingPunct="0"/>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MKI stimuleert inschrijvers om de meest duurzame toeleveranciers van producten en diensten te selecteren om zo tot een zo laag mogelijke contract MKI te komen en opdrachten gegund te krijgen. Aannemers stimuleren toeleveranciers om te innoveren en de MKI van hun product of dienst te verbeteren en te laten toetsen, zodat deze opgenomen wordt in milieudatabases. Toeleveranciers gaan daarom ook verderop in hun eigen keten op zoek naar verduurzamingsmo­gelijkheden. De aanbestedende dienst ontvangt door toepassing van MKI bij haar inkoop daadwerkelijke duurzamere oplossingen. Dit helpt haar duurzaamheidsdoelstellingen te behalen en stimuleert tegelijkertijd de verduurzaming in een keten. </a:t>
            </a: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132</a:t>
            </a:fld>
            <a:endParaRPr lang="nl-NL" dirty="0"/>
          </a:p>
        </p:txBody>
      </p:sp>
    </p:spTree>
    <p:extLst>
      <p:ext uri="{BB962C8B-B14F-4D97-AF65-F5344CB8AC3E}">
        <p14:creationId xmlns:p14="http://schemas.microsoft.com/office/powerpoint/2010/main" val="11384990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Aan de kant van de Waddenzee, waar de kracht van het water groot is, wordt De Afsluitdijk bekleed met betonelementen. Aan de onderzijde van het talud worden </a:t>
            </a:r>
            <a:r>
              <a:rPr lang="nl-NL" sz="1200" b="0" i="0" kern="1200" dirty="0" err="1">
                <a:solidFill>
                  <a:schemeClr val="tx1"/>
                </a:solidFill>
                <a:effectLst/>
                <a:latin typeface="+mn-lt"/>
                <a:ea typeface="+mn-ea"/>
                <a:cs typeface="+mn-cs"/>
              </a:rPr>
              <a:t>Levvelblocs</a:t>
            </a:r>
            <a:r>
              <a:rPr lang="nl-NL" sz="1200" b="0" i="0" kern="1200" dirty="0">
                <a:solidFill>
                  <a:schemeClr val="tx1"/>
                </a:solidFill>
                <a:effectLst/>
                <a:latin typeface="+mn-lt"/>
                <a:ea typeface="+mn-ea"/>
                <a:cs typeface="+mn-cs"/>
              </a:rPr>
              <a:t> (ook wel </a:t>
            </a:r>
            <a:r>
              <a:rPr lang="nl-NL" sz="1200" b="0" i="0" kern="1200" dirty="0" err="1">
                <a:solidFill>
                  <a:schemeClr val="tx1"/>
                </a:solidFill>
                <a:effectLst/>
                <a:latin typeface="+mn-lt"/>
                <a:ea typeface="+mn-ea"/>
                <a:cs typeface="+mn-cs"/>
              </a:rPr>
              <a:t>XblocsPlus</a:t>
            </a:r>
            <a:r>
              <a:rPr lang="nl-NL" sz="1200" b="0" i="0" kern="1200" dirty="0">
                <a:solidFill>
                  <a:schemeClr val="tx1"/>
                </a:solidFill>
                <a:effectLst/>
                <a:latin typeface="+mn-lt"/>
                <a:ea typeface="+mn-ea"/>
                <a:cs typeface="+mn-cs"/>
              </a:rPr>
              <a:t> genoemd) aangebracht, terwijl de bovenzijde van het talud met  </a:t>
            </a:r>
            <a:r>
              <a:rPr lang="nl-NL" sz="1200" b="0" i="0" kern="1200" dirty="0" err="1">
                <a:solidFill>
                  <a:schemeClr val="tx1"/>
                </a:solidFill>
                <a:effectLst/>
                <a:latin typeface="+mn-lt"/>
                <a:ea typeface="+mn-ea"/>
                <a:cs typeface="+mn-cs"/>
              </a:rPr>
              <a:t>Quattroblocks</a:t>
            </a:r>
            <a:r>
              <a:rPr lang="nl-NL" sz="1200" b="0" i="0" kern="1200" dirty="0">
                <a:solidFill>
                  <a:schemeClr val="tx1"/>
                </a:solidFill>
                <a:effectLst/>
                <a:latin typeface="+mn-lt"/>
                <a:ea typeface="+mn-ea"/>
                <a:cs typeface="+mn-cs"/>
              </a:rPr>
              <a:t> wordt versterkt. Beide blokken zijn nieuw op de markt en zijn recent getest in de Deltagoot in Delft, een proefopstelling waar grote golven kunnen worden nagebootst. Zowel de </a:t>
            </a:r>
            <a:r>
              <a:rPr lang="nl-NL" sz="1200" b="0" i="0" kern="1200" dirty="0" err="1">
                <a:solidFill>
                  <a:schemeClr val="tx1"/>
                </a:solidFill>
                <a:effectLst/>
                <a:latin typeface="+mn-lt"/>
                <a:ea typeface="+mn-ea"/>
                <a:cs typeface="+mn-cs"/>
              </a:rPr>
              <a:t>Levvelbloc</a:t>
            </a:r>
            <a:r>
              <a:rPr lang="nl-NL" sz="1200" b="0" i="0" kern="1200" dirty="0">
                <a:solidFill>
                  <a:schemeClr val="tx1"/>
                </a:solidFill>
                <a:effectLst/>
                <a:latin typeface="+mn-lt"/>
                <a:ea typeface="+mn-ea"/>
                <a:cs typeface="+mn-cs"/>
              </a:rPr>
              <a:t> als de Quattroblock zijn doorontwikkeld vanuit bestaande systemen. De innovatie zit ‘m in de vormgeving van de blokken. De werking van de </a:t>
            </a:r>
            <a:r>
              <a:rPr lang="nl-NL" sz="1200" b="0" i="0" kern="1200" dirty="0" err="1">
                <a:solidFill>
                  <a:schemeClr val="tx1"/>
                </a:solidFill>
                <a:effectLst/>
                <a:latin typeface="+mn-lt"/>
                <a:ea typeface="+mn-ea"/>
                <a:cs typeface="+mn-cs"/>
              </a:rPr>
              <a:t>Levvelblocs</a:t>
            </a:r>
            <a:r>
              <a:rPr lang="nl-NL" sz="1200" b="0" i="0" kern="1200" dirty="0">
                <a:solidFill>
                  <a:schemeClr val="tx1"/>
                </a:solidFill>
                <a:effectLst/>
                <a:latin typeface="+mn-lt"/>
                <a:ea typeface="+mn-ea"/>
                <a:cs typeface="+mn-cs"/>
              </a:rPr>
              <a:t> is enigszins te vergelijken met dakpannen. Een hogere rij blokken houdt een onderliggend blok vast op zijn plaats. Zo ontstaat er een waterkering die uit samenhangende elementen bestaat en die aan de buitenzijde er strak en vlak uit ziet. Bij de </a:t>
            </a:r>
            <a:r>
              <a:rPr lang="nl-NL" sz="1200" b="0" i="0" kern="1200" dirty="0" err="1">
                <a:solidFill>
                  <a:schemeClr val="tx1"/>
                </a:solidFill>
                <a:effectLst/>
                <a:latin typeface="+mn-lt"/>
                <a:ea typeface="+mn-ea"/>
                <a:cs typeface="+mn-cs"/>
              </a:rPr>
              <a:t>Quattroblocks</a:t>
            </a:r>
            <a:r>
              <a:rPr lang="nl-NL" sz="1200" b="0" i="0" kern="1200" dirty="0">
                <a:solidFill>
                  <a:schemeClr val="tx1"/>
                </a:solidFill>
                <a:effectLst/>
                <a:latin typeface="+mn-lt"/>
                <a:ea typeface="+mn-ea"/>
                <a:cs typeface="+mn-cs"/>
              </a:rPr>
              <a:t> vormen vier betonzuilen één element. Het constructieve verband geeft aanzienlijk meer stabiliteit dan bij voorgaande systemen. Daardoor is er minder beton nodig om de waterkering op zijn plaats te houden, zelfs bij zeer zware stormen. Volgens </a:t>
            </a:r>
            <a:r>
              <a:rPr lang="nl-NL" sz="1200" b="0" i="0" kern="1200" dirty="0" err="1">
                <a:solidFill>
                  <a:schemeClr val="tx1"/>
                </a:solidFill>
                <a:effectLst/>
                <a:latin typeface="+mn-lt"/>
                <a:ea typeface="+mn-ea"/>
                <a:cs typeface="+mn-cs"/>
              </a:rPr>
              <a:t>Levvel’s</a:t>
            </a:r>
            <a:r>
              <a:rPr lang="nl-NL" sz="1200" b="0" i="0" kern="1200" dirty="0">
                <a:solidFill>
                  <a:schemeClr val="tx1"/>
                </a:solidFill>
                <a:effectLst/>
                <a:latin typeface="+mn-lt"/>
                <a:ea typeface="+mn-ea"/>
                <a:cs typeface="+mn-cs"/>
              </a:rPr>
              <a:t> projectdirecteur Carlos </a:t>
            </a:r>
            <a:r>
              <a:rPr lang="nl-NL" sz="1200" b="0" i="0" kern="1200" dirty="0" err="1">
                <a:solidFill>
                  <a:schemeClr val="tx1"/>
                </a:solidFill>
                <a:effectLst/>
                <a:latin typeface="+mn-lt"/>
                <a:ea typeface="+mn-ea"/>
                <a:cs typeface="+mn-cs"/>
              </a:rPr>
              <a:t>Mollet</a:t>
            </a:r>
            <a:r>
              <a:rPr lang="nl-NL" sz="1200" b="0" i="0" kern="1200" dirty="0">
                <a:solidFill>
                  <a:schemeClr val="tx1"/>
                </a:solidFill>
                <a:effectLst/>
                <a:latin typeface="+mn-lt"/>
                <a:ea typeface="+mn-ea"/>
                <a:cs typeface="+mn-cs"/>
              </a:rPr>
              <a:t> zorgt de </a:t>
            </a:r>
            <a:r>
              <a:rPr lang="nl-NL" sz="1200" b="0" i="0" kern="1200" dirty="0" err="1">
                <a:solidFill>
                  <a:schemeClr val="tx1"/>
                </a:solidFill>
                <a:effectLst/>
                <a:latin typeface="+mn-lt"/>
                <a:ea typeface="+mn-ea"/>
                <a:cs typeface="+mn-cs"/>
              </a:rPr>
              <a:t>Levvelbloc</a:t>
            </a:r>
            <a:r>
              <a:rPr lang="nl-NL" sz="1200" b="0" i="0" kern="1200" dirty="0">
                <a:solidFill>
                  <a:schemeClr val="tx1"/>
                </a:solidFill>
                <a:effectLst/>
                <a:latin typeface="+mn-lt"/>
                <a:ea typeface="+mn-ea"/>
                <a:cs typeface="+mn-cs"/>
              </a:rPr>
              <a:t> voor een besparing van het betongebruik van 200.000 m³ ofwel een besparing van 35%. De betonblokken worden met speciaal materieel over de oude basaltblokken heen gelegd, die bijna 90 jaar geleden stuk voor stuk met de hand werden geplaatst. Samen met de optimalisatie in transport, materieel inzet en hergebruik van de huidige basaltzuilen als toeslagmateriaal zorgt dat voor een reductie van 56% CO</a:t>
            </a:r>
            <a:r>
              <a:rPr lang="nl-NL" sz="1200" b="0" i="0" kern="1200" baseline="-25000" dirty="0">
                <a:solidFill>
                  <a:schemeClr val="tx1"/>
                </a:solidFill>
                <a:effectLst/>
                <a:latin typeface="+mn-lt"/>
                <a:ea typeface="+mn-ea"/>
                <a:cs typeface="+mn-cs"/>
              </a:rPr>
              <a:t>2</a:t>
            </a:r>
            <a:r>
              <a:rPr lang="nl-NL" sz="1200" b="0" i="0" kern="1200" dirty="0">
                <a:solidFill>
                  <a:schemeClr val="tx1"/>
                </a:solidFill>
                <a:effectLst/>
                <a:latin typeface="+mn-lt"/>
                <a:ea typeface="+mn-ea"/>
                <a:cs typeface="+mn-cs"/>
              </a:rPr>
              <a:t> uitstoot.</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133</a:t>
            </a:fld>
            <a:endParaRPr lang="nl-NL" dirty="0"/>
          </a:p>
        </p:txBody>
      </p:sp>
    </p:spTree>
    <p:extLst>
      <p:ext uri="{BB962C8B-B14F-4D97-AF65-F5344CB8AC3E}">
        <p14:creationId xmlns:p14="http://schemas.microsoft.com/office/powerpoint/2010/main" val="4046048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Een gezonde planeet en sterke economie</a:t>
            </a:r>
          </a:p>
          <a:p>
            <a:r>
              <a:rPr lang="nl-NL" dirty="0"/>
              <a:t>Door slimmer om te gaan met grondstoffen kunnen mensen in de toekomst welvarend leven op een gezonde planeet, met een duurzame en sterke economie. Een circulaire economie is nodig om 3 redenen:</a:t>
            </a:r>
          </a:p>
          <a:p>
            <a:r>
              <a:rPr lang="nl-NL" b="1" dirty="0"/>
              <a:t>1. Gebruik van grondstoffen</a:t>
            </a:r>
          </a:p>
          <a:p>
            <a:r>
              <a:rPr lang="nl-NL" dirty="0"/>
              <a:t>De wereldbevolking groeit sterk: de afgelopen 100 jaar is de wereldbevolking verviervoudigd. In 2050 zijn er naar verwachting zelfs ruim negen miljard mensen. De vraag naar grondstoffen neemt hierdoor snel toe, terwijl de beschikbare hoeveelheid afneemt. Mensen gebruiken deze grondstoffen onder andere voor voedsel, drinkwater, onderdak, kleding en elektrische apparaten.</a:t>
            </a:r>
          </a:p>
          <a:p>
            <a:r>
              <a:rPr lang="nl-NL" b="1" dirty="0"/>
              <a:t>2. (On)afhankelijkheid andere landen</a:t>
            </a:r>
          </a:p>
          <a:p>
            <a:r>
              <a:rPr lang="nl-NL" dirty="0"/>
              <a:t>Veel grondstoffen komen nu uit het buitenland, zo haalt Nederland veel magnesium uit China. In een circulaire economie is Nederland veel minder afhankelijk van deze landen. Producten die eerder werden vernietigd en verbrand, worden in de toekomst gebruikt om grondstoffen uit te halen.</a:t>
            </a:r>
          </a:p>
          <a:p>
            <a:r>
              <a:rPr lang="nl-NL" b="1" dirty="0"/>
              <a:t>3. Invloed op het milieu</a:t>
            </a:r>
          </a:p>
          <a:p>
            <a:r>
              <a:rPr lang="nl-NL" dirty="0"/>
              <a:t>Auto’s, treinen en vliegtuigen werken op brandstoffen als diesel, benzine en kerosine. Het winnen en verbruik van deze grondstoffen heeft invloed op het milieu. Daarnaast zorgt het ook voor meer energieverbruik en een hogere CO2-uitstoot. Een circulaire economie heeft minder negatieve invloed op het milieu en zorgt voor een lagere CO2 uitstoot.</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13</a:t>
            </a:fld>
            <a:endParaRPr lang="nl-NL" dirty="0"/>
          </a:p>
        </p:txBody>
      </p:sp>
    </p:spTree>
    <p:extLst>
      <p:ext uri="{BB962C8B-B14F-4D97-AF65-F5344CB8AC3E}">
        <p14:creationId xmlns:p14="http://schemas.microsoft.com/office/powerpoint/2010/main" val="93898069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b="0" i="0" kern="1200" dirty="0">
                <a:solidFill>
                  <a:schemeClr val="tx1"/>
                </a:solidFill>
                <a:effectLst/>
                <a:latin typeface="+mn-lt"/>
                <a:ea typeface="+mn-ea"/>
                <a:cs typeface="+mn-cs"/>
              </a:rPr>
              <a:t>Even buiten Leeuwarden is een nieuwe fietsbrug in gebruik genomen. De brug over het </a:t>
            </a:r>
            <a:r>
              <a:rPr lang="nl-NL" sz="1200" b="0" i="0" kern="1200" dirty="0" err="1">
                <a:solidFill>
                  <a:schemeClr val="tx1"/>
                </a:solidFill>
                <a:effectLst/>
                <a:latin typeface="+mn-lt"/>
                <a:ea typeface="+mn-ea"/>
                <a:cs typeface="+mn-cs"/>
              </a:rPr>
              <a:t>Harinxmakanaal</a:t>
            </a:r>
            <a:r>
              <a:rPr lang="nl-NL" sz="1200" b="0" i="0" kern="1200" dirty="0">
                <a:solidFill>
                  <a:schemeClr val="tx1"/>
                </a:solidFill>
                <a:effectLst/>
                <a:latin typeface="+mn-lt"/>
                <a:ea typeface="+mn-ea"/>
                <a:cs typeface="+mn-cs"/>
              </a:rPr>
              <a:t> vervangt een stalen versie en bestaat uit een vast deel en een beweegbaar deel. Het unieke aan deze brug is dat het gehele, 66 meter lange brugdek van bio-</a:t>
            </a:r>
            <a:r>
              <a:rPr lang="nl-NL" sz="1200" b="0" i="0" kern="1200" dirty="0" err="1">
                <a:solidFill>
                  <a:schemeClr val="tx1"/>
                </a:solidFill>
                <a:effectLst/>
                <a:latin typeface="+mn-lt"/>
                <a:ea typeface="+mn-ea"/>
                <a:cs typeface="+mn-cs"/>
              </a:rPr>
              <a:t>based</a:t>
            </a:r>
            <a:r>
              <a:rPr lang="nl-NL" sz="1200" b="0" i="0" kern="1200" dirty="0">
                <a:solidFill>
                  <a:schemeClr val="tx1"/>
                </a:solidFill>
                <a:effectLst/>
                <a:latin typeface="+mn-lt"/>
                <a:ea typeface="+mn-ea"/>
                <a:cs typeface="+mn-cs"/>
              </a:rPr>
              <a:t> composiet is gemaakt. Op deze schaal is dat een wereldprimeur. Het composiet bestaat uit balsahout, vlas, hars en harder. Het gebruik van bio-</a:t>
            </a:r>
            <a:r>
              <a:rPr lang="nl-NL" sz="1200" b="0" i="0" kern="1200" dirty="0" err="1">
                <a:solidFill>
                  <a:schemeClr val="tx1"/>
                </a:solidFill>
                <a:effectLst/>
                <a:latin typeface="+mn-lt"/>
                <a:ea typeface="+mn-ea"/>
                <a:cs typeface="+mn-cs"/>
              </a:rPr>
              <a:t>based</a:t>
            </a:r>
            <a:r>
              <a:rPr lang="nl-NL" sz="1200" b="0" i="0" kern="1200" dirty="0">
                <a:solidFill>
                  <a:schemeClr val="tx1"/>
                </a:solidFill>
                <a:effectLst/>
                <a:latin typeface="+mn-lt"/>
                <a:ea typeface="+mn-ea"/>
                <a:cs typeface="+mn-cs"/>
              </a:rPr>
              <a:t> composieten in de infrastructuur is een relatief nieuw fenomeen. In samenwerking met onderwijsinstellingen is een materialenstudie doorlopen om tot een optimale samenstelling van de bio-composiet te komen. Zo is een samenstelling gevonden die voor 80 % uit natuurlijk materiaal bestaat en een levensduur van 50 jaar heeft. </a:t>
            </a:r>
          </a:p>
          <a:p>
            <a:pPr fontAlgn="base"/>
            <a:r>
              <a:rPr lang="nl-NL" sz="1200" b="0" i="0" kern="1200" dirty="0">
                <a:solidFill>
                  <a:schemeClr val="tx1"/>
                </a:solidFill>
                <a:effectLst/>
                <a:latin typeface="+mn-lt"/>
                <a:ea typeface="+mn-ea"/>
                <a:cs typeface="+mn-cs"/>
              </a:rPr>
              <a:t> </a:t>
            </a:r>
          </a:p>
          <a:p>
            <a:pPr fontAlgn="base"/>
            <a:r>
              <a:rPr lang="nl-NL" sz="1200" b="0" i="0" kern="1200" dirty="0">
                <a:solidFill>
                  <a:schemeClr val="tx1"/>
                </a:solidFill>
                <a:effectLst/>
                <a:latin typeface="+mn-lt"/>
                <a:ea typeface="+mn-ea"/>
                <a:cs typeface="+mn-cs"/>
              </a:rPr>
              <a:t>Door het gebruik van hernieuwbare materialen is het gewicht van het dek lichter en daardoor kan ook op het materiaal in de onderbouw en fundering worden bespaard. Het beton van de oude brug werd als betongranulaat ingebracht in de nieuwe betoncomponenten. Het hout voor de wachtplaatsen van de scheepvaart is afkomstig uit andere Friese projecten en is dus te bestempelen als hergebruikt. Daarnaast zijn een aantal componenten, zoals de </a:t>
            </a:r>
            <a:r>
              <a:rPr lang="nl-NL" sz="1200" b="0" i="0" kern="1200" dirty="0" err="1">
                <a:solidFill>
                  <a:schemeClr val="tx1"/>
                </a:solidFill>
                <a:effectLst/>
                <a:latin typeface="+mn-lt"/>
                <a:ea typeface="+mn-ea"/>
                <a:cs typeface="+mn-cs"/>
              </a:rPr>
              <a:t>geleidewerken</a:t>
            </a:r>
            <a:r>
              <a:rPr lang="nl-NL" sz="1200" b="0" i="0" kern="1200" dirty="0">
                <a:solidFill>
                  <a:schemeClr val="tx1"/>
                </a:solidFill>
                <a:effectLst/>
                <a:latin typeface="+mn-lt"/>
                <a:ea typeface="+mn-ea"/>
                <a:cs typeface="+mn-cs"/>
              </a:rPr>
              <a:t> zodanig ontworpen dat zij 1-op-1 herbruikbaar zijn. Er wordt nog onderzocht of het oude brugdek op een andere plek kan worden hergebruikt. </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134</a:t>
            </a:fld>
            <a:endParaRPr lang="nl-NL" dirty="0"/>
          </a:p>
        </p:txBody>
      </p:sp>
    </p:spTree>
    <p:extLst>
      <p:ext uri="{BB962C8B-B14F-4D97-AF65-F5344CB8AC3E}">
        <p14:creationId xmlns:p14="http://schemas.microsoft.com/office/powerpoint/2010/main" val="35937728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(RTV Utrecht, maart 2020) De stad Utrecht werkt aan een grootschalige grondstoffenbank op bedrijventerrein Lage Weide. Dat staat in het actieprogramma Utrecht Circulair dat vandaag naar de gemeenteraad is gestuurd. De stad wil in 2050 volledig circulair en dus afvalvrij zijn. Een centrale plek voor de overslag van bouw- en sloopafval dat wordt hergebruikt, moet hieraan bijdragen.</a:t>
            </a:r>
            <a:br>
              <a:rPr lang="nl-NL" dirty="0"/>
            </a:br>
            <a:r>
              <a:rPr lang="nl-NL" sz="1200" b="0" i="0" kern="1200" dirty="0">
                <a:solidFill>
                  <a:schemeClr val="tx1"/>
                </a:solidFill>
                <a:effectLst/>
                <a:latin typeface="+mn-lt"/>
                <a:ea typeface="+mn-ea"/>
                <a:cs typeface="+mn-cs"/>
              </a:rPr>
              <a:t>Op een centrale plek aan het Amsterdam-Rijnkanaal en nabij de snelweg A2 moeten bouwmaterialen en sloopafval worden verzameld. De opgeslagen en geregistreerde stalen balken, dakpannen, bakstenen en diverse andere materialen wachten daar om te worden hergebruikt.</a:t>
            </a:r>
            <a:br>
              <a:rPr lang="nl-NL" dirty="0"/>
            </a:br>
            <a:r>
              <a:rPr lang="nl-NL" sz="1200" b="0" i="0" kern="1200" dirty="0">
                <a:solidFill>
                  <a:schemeClr val="tx1"/>
                </a:solidFill>
                <a:effectLst/>
                <a:latin typeface="+mn-lt"/>
                <a:ea typeface="+mn-ea"/>
                <a:cs typeface="+mn-cs"/>
              </a:rPr>
              <a:t>Schone voertuigen brengen de (gebruikte, maar ook nieuwe) materialen gebundeld de stad in naar de kleine en grote bouwprojecten waarvoor ze zijn bedoeld. Hierdoor hoeven er bovendien minder vrachtwagens de stad in en uit.</a:t>
            </a:r>
            <a:br>
              <a:rPr lang="nl-NL" dirty="0"/>
            </a:br>
            <a:br>
              <a:rPr lang="nl-NL" dirty="0"/>
            </a:b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135</a:t>
            </a:fld>
            <a:endParaRPr lang="nl-NL" dirty="0"/>
          </a:p>
        </p:txBody>
      </p:sp>
    </p:spTree>
    <p:extLst>
      <p:ext uri="{BB962C8B-B14F-4D97-AF65-F5344CB8AC3E}">
        <p14:creationId xmlns:p14="http://schemas.microsoft.com/office/powerpoint/2010/main" val="189777300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https://milieudatabase.nl/een-paspoort-krijgt-pas-waarde-bij-de-toepassing-ervan/</a:t>
            </a:r>
            <a:endParaRPr lang="nl-NL" dirty="0"/>
          </a:p>
          <a:p>
            <a:endParaRPr lang="nl-NL" dirty="0"/>
          </a:p>
          <a:p>
            <a:r>
              <a:rPr lang="nl-NL" dirty="0"/>
              <a:t>Wouter van Twillert, voorzitter actieteam Paspoort voor de bouw:</a:t>
            </a:r>
          </a:p>
          <a:p>
            <a:r>
              <a:rPr lang="nl-NL" sz="1200" b="0" i="0" kern="1200" dirty="0">
                <a:solidFill>
                  <a:schemeClr val="tx1"/>
                </a:solidFill>
                <a:effectLst/>
                <a:latin typeface="+mn-lt"/>
                <a:ea typeface="+mn-ea"/>
                <a:cs typeface="+mn-cs"/>
              </a:rPr>
              <a:t>“Het paspoort, zoals we dat beschouwen vanuit CB’23, heeft als belangrijk doel om aan het einde van de levensfase van een bouwwerk hergebruik en eventueel recycling te bevorderen. Het paspoort is dus bedoeld om de circulaire bouweconomie te bevorderen, maar je kan er zeker ook andere dingen mee doen. We zijn bezig het paspoort zo in te richten dat het ook in de gebruiksfase van het gebouw een functie heeft. Tijdens de beheerfase kan het een instrument voor het planmatig beheer zijn. Bij grote renovatieprojecten kan het helpen om een accurate waardebepaling op te stellen en goede investeringskeuzes te maken. Het zou de acceptatie van het paspoort vergroten als het paspoort ook gedurende de levensfase van het bouwwerk waarde toevoegt. Een paspoort is een digitale weergave van de werkelijkheid. Maar dat betekent wel dat het paspoort regelmatig geüpdatet moet worden.”</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136</a:t>
            </a:fld>
            <a:endParaRPr lang="nl-NL" dirty="0"/>
          </a:p>
        </p:txBody>
      </p:sp>
    </p:spTree>
    <p:extLst>
      <p:ext uri="{BB962C8B-B14F-4D97-AF65-F5344CB8AC3E}">
        <p14:creationId xmlns:p14="http://schemas.microsoft.com/office/powerpoint/2010/main" val="24320983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https://www.madaster.com/nl/over-ons/waarom-materialenpaspoort</a:t>
            </a:r>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Wat is afval? Dat is materiaal dat in de anonimiteit terecht is gekomen. Veel afval wordt verbrand, maar dat is eigenlijk een ‘crematorium voor grondstoffen’. Hoe kunnen we dat voorkomen? Door alles een identiteit te geven en dus te documenteren, een paspoort te geven. Vandaar het materialenpaspoort. Vervolgens moeten we de toegang tot de materiaalpaspoorten faciliteren, alsof het een bibliotheek is. Zo zijn we op een kadaster van materialen in vastgoed gekomen: </a:t>
            </a:r>
            <a:r>
              <a:rPr lang="nl-NL" sz="1200" b="0" i="0" kern="1200" dirty="0" err="1">
                <a:solidFill>
                  <a:schemeClr val="tx1"/>
                </a:solidFill>
                <a:effectLst/>
                <a:latin typeface="+mn-lt"/>
                <a:ea typeface="+mn-ea"/>
                <a:cs typeface="+mn-cs"/>
              </a:rPr>
              <a:t>Madaster</a:t>
            </a:r>
            <a:r>
              <a:rPr lang="nl-NL" sz="1200" b="0" i="0" kern="1200" dirty="0">
                <a:solidFill>
                  <a:schemeClr val="tx1"/>
                </a:solidFill>
                <a:effectLst/>
                <a:latin typeface="+mn-lt"/>
                <a:ea typeface="+mn-ea"/>
                <a:cs typeface="+mn-cs"/>
              </a:rPr>
              <a:t>. Een publiek platform voor de hele vastgoedwereld, noem het de Burgerlijke Stand voor materialen.</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138</a:t>
            </a:fld>
            <a:endParaRPr lang="nl-NL" dirty="0"/>
          </a:p>
        </p:txBody>
      </p:sp>
    </p:spTree>
    <p:extLst>
      <p:ext uri="{BB962C8B-B14F-4D97-AF65-F5344CB8AC3E}">
        <p14:creationId xmlns:p14="http://schemas.microsoft.com/office/powerpoint/2010/main" val="40957664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mn-lt"/>
                <a:ea typeface="+mn-ea"/>
                <a:cs typeface="+mn-cs"/>
              </a:rPr>
              <a:t>Urban </a:t>
            </a:r>
            <a:r>
              <a:rPr lang="nl-NL" sz="1200" b="1" i="0" kern="1200" dirty="0" err="1">
                <a:solidFill>
                  <a:schemeClr val="tx1"/>
                </a:solidFill>
                <a:effectLst/>
                <a:latin typeface="+mn-lt"/>
                <a:ea typeface="+mn-ea"/>
                <a:cs typeface="+mn-cs"/>
              </a:rPr>
              <a:t>Mining</a:t>
            </a:r>
            <a:r>
              <a:rPr lang="nl-NL" sz="1200" b="0" i="0" kern="1200" dirty="0">
                <a:solidFill>
                  <a:schemeClr val="tx1"/>
                </a:solidFill>
                <a:effectLst/>
                <a:latin typeface="+mn-lt"/>
                <a:ea typeface="+mn-ea"/>
                <a:cs typeface="+mn-cs"/>
              </a:rPr>
              <a:t> is het herwinnen van grondstoffen uit producten, liefst op lokale basis. De spullen om ons heen zitten vol schaarse metalen en grondstoffen. Urban </a:t>
            </a:r>
            <a:r>
              <a:rPr lang="nl-NL" sz="1200" b="0" i="0" kern="1200" dirty="0" err="1">
                <a:solidFill>
                  <a:schemeClr val="tx1"/>
                </a:solidFill>
                <a:effectLst/>
                <a:latin typeface="+mn-lt"/>
                <a:ea typeface="+mn-ea"/>
                <a:cs typeface="+mn-cs"/>
              </a:rPr>
              <a:t>mining</a:t>
            </a:r>
            <a:r>
              <a:rPr lang="nl-NL" sz="1200" b="0" i="0" kern="1200" dirty="0">
                <a:solidFill>
                  <a:schemeClr val="tx1"/>
                </a:solidFill>
                <a:effectLst/>
                <a:latin typeface="+mn-lt"/>
                <a:ea typeface="+mn-ea"/>
                <a:cs typeface="+mn-cs"/>
              </a:rPr>
              <a:t> wordt gezien als de manier om deze metalen en nadere grondstoffen opnieuw te winnen en gebruiken. Bijvoorbeeld, mobiele telefoons. Veel onderdelen van een mobiele telefoon bevatten waardevolle grondstoffen. In 200 mobieltjes zit genoeg goud voor één trouwring. Zo'n 93% van een mobieltje kan worden gerecycled.</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139</a:t>
            </a:fld>
            <a:endParaRPr lang="nl-NL" dirty="0"/>
          </a:p>
        </p:txBody>
      </p:sp>
    </p:spTree>
    <p:extLst>
      <p:ext uri="{BB962C8B-B14F-4D97-AF65-F5344CB8AC3E}">
        <p14:creationId xmlns:p14="http://schemas.microsoft.com/office/powerpoint/2010/main" val="320292277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Hoe slim is het gebouw van de toekomst?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mn-lt"/>
                <a:ea typeface="+mn-ea"/>
                <a:cs typeface="+mn-cs"/>
                <a:hlinkClick r:id="rId3"/>
              </a:rPr>
              <a:t>https://www.youtube.com/watch?v=OVM6xgqQTKE</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140</a:t>
            </a:fld>
            <a:endParaRPr lang="nl-NL" dirty="0"/>
          </a:p>
        </p:txBody>
      </p:sp>
    </p:spTree>
    <p:extLst>
      <p:ext uri="{BB962C8B-B14F-4D97-AF65-F5344CB8AC3E}">
        <p14:creationId xmlns:p14="http://schemas.microsoft.com/office/powerpoint/2010/main" val="417089655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toekomst van slim ontwerpen</a:t>
            </a:r>
          </a:p>
          <a:p>
            <a:r>
              <a:rPr lang="nl-NL" dirty="0"/>
              <a:t>Kunstmatige intelligentie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mn-lt"/>
                <a:ea typeface="+mn-ea"/>
                <a:cs typeface="+mn-cs"/>
                <a:hlinkClick r:id="rId3"/>
              </a:rPr>
              <a:t>https://www.youtube.com/watch?v=cNw1VG6s3-M</a:t>
            </a:r>
            <a:endParaRPr lang="nl-NL" sz="1200" kern="1200" dirty="0">
              <a:solidFill>
                <a:schemeClr val="tx1"/>
              </a:solidFill>
              <a:effectLst/>
              <a:latin typeface="+mn-lt"/>
              <a:ea typeface="+mn-ea"/>
              <a:cs typeface="+mn-cs"/>
            </a:endParaRP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141</a:t>
            </a:fld>
            <a:endParaRPr lang="nl-NL" dirty="0"/>
          </a:p>
        </p:txBody>
      </p:sp>
    </p:spTree>
    <p:extLst>
      <p:ext uri="{BB962C8B-B14F-4D97-AF65-F5344CB8AC3E}">
        <p14:creationId xmlns:p14="http://schemas.microsoft.com/office/powerpoint/2010/main" val="2871850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a:p>
            <a:r>
              <a:rPr lang="nl-NL" dirty="0"/>
              <a:t>Eerste bijeenkomst vond plaats in Rome (vandaar de naam).</a:t>
            </a:r>
          </a:p>
          <a:p>
            <a:endParaRPr lang="nl-NL" dirty="0"/>
          </a:p>
          <a:p>
            <a:r>
              <a:rPr lang="nl-NL" dirty="0"/>
              <a:t>De Club van Rome is een particuliere stichting die in april 1968 werd opgericht door Europese wetenschappers, om hun bezorgdheid over de toekomst van de wereld voor het voetlicht te brengen. </a:t>
            </a:r>
          </a:p>
          <a:p>
            <a:endParaRPr lang="nl-NL" dirty="0"/>
          </a:p>
          <a:p>
            <a:r>
              <a:rPr lang="nl-NL" dirty="0"/>
              <a:t>Doelstellingen van de Club van Rome[1] zijn: </a:t>
            </a:r>
          </a:p>
          <a:p>
            <a:r>
              <a:rPr lang="nl-NL" dirty="0"/>
              <a:t>het onderzoeken van de kwantitatieve en kwalitatieve samenhang van de wereldproblemen (bevolkingsgroei, voedselproductie, industrialisatie, uitputting natuurlijke hulpbronnen, vervuiling; uitgewerkt in een zogenaamd wereldmodel)</a:t>
            </a:r>
          </a:p>
          <a:p>
            <a:r>
              <a:rPr lang="nl-NL" dirty="0"/>
              <a:t>de wereld wijzen op de ernst van de problemen</a:t>
            </a:r>
          </a:p>
          <a:p>
            <a:r>
              <a:rPr lang="nl-NL" dirty="0"/>
              <a:t>regeringen en politici stimuleren tot gecoördineerde maatregelen ter verbetering van de situatie.</a:t>
            </a:r>
          </a:p>
          <a:p>
            <a:endParaRPr lang="nl-NL" dirty="0"/>
          </a:p>
          <a:p>
            <a:r>
              <a:rPr lang="nl-NL" dirty="0"/>
              <a:t>De Club van Rome heeft geen politieke of economische macht. Daardoor verloopt de beïnvloeding moeizaam. </a:t>
            </a:r>
          </a:p>
          <a:p>
            <a:endParaRPr lang="nl-NL" dirty="0"/>
          </a:p>
          <a:p>
            <a:r>
              <a:rPr lang="nl-NL" dirty="0"/>
              <a:t>De Club bestond oorspronkelijk uit 36 leden, die in april 1968 voor het eerst bij elkaar kwamen in Rome - vandaar de naam. De oprichting van de Club van Rome werd geïnitieerd door de Italiaanse industrieel </a:t>
            </a:r>
            <a:r>
              <a:rPr lang="nl-NL" dirty="0" err="1"/>
              <a:t>Aurelio</a:t>
            </a:r>
            <a:r>
              <a:rPr lang="nl-NL" dirty="0"/>
              <a:t> </a:t>
            </a:r>
            <a:r>
              <a:rPr lang="nl-NL" dirty="0" err="1"/>
              <a:t>Peccei</a:t>
            </a:r>
            <a:r>
              <a:rPr lang="nl-NL" dirty="0"/>
              <a:t> en de Schotse wetenschapper Alexander King. Vanaf 1968 kwam het gezelschap elk jaar in een ander land bijeen om over het milieu te praten. </a:t>
            </a:r>
          </a:p>
          <a:p>
            <a:endParaRPr lang="nl-NL" dirty="0"/>
          </a:p>
          <a:p>
            <a:r>
              <a:rPr lang="nl-NL" dirty="0"/>
              <a:t>De Club van Rome heeft diverse rapporten uitgebracht over het milieu, waarvan De grenzen aan de groei het bekendste is.</a:t>
            </a:r>
          </a:p>
          <a:p>
            <a:endParaRPr lang="nl-NL" dirty="0"/>
          </a:p>
        </p:txBody>
      </p:sp>
      <p:sp>
        <p:nvSpPr>
          <p:cNvPr id="4" name="Slide Number Placeholder 3"/>
          <p:cNvSpPr>
            <a:spLocks noGrp="1"/>
          </p:cNvSpPr>
          <p:nvPr>
            <p:ph type="sldNum" sz="quarter" idx="10"/>
          </p:nvPr>
        </p:nvSpPr>
        <p:spPr/>
        <p:txBody>
          <a:bodyPr/>
          <a:lstStyle/>
          <a:p>
            <a:fld id="{78FACC1F-386F-4E42-8E38-7BACBF493300}" type="slidenum">
              <a:rPr lang="nl-NL" smtClean="0"/>
              <a:t>14</a:t>
            </a:fld>
            <a:endParaRPr lang="nl-NL"/>
          </a:p>
        </p:txBody>
      </p:sp>
    </p:spTree>
    <p:extLst>
      <p:ext uri="{BB962C8B-B14F-4D97-AF65-F5344CB8AC3E}">
        <p14:creationId xmlns:p14="http://schemas.microsoft.com/office/powerpoint/2010/main" val="3194261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41325" y="715963"/>
            <a:ext cx="6370638" cy="35829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Noorse premier </a:t>
            </a:r>
            <a:r>
              <a:rPr lang="nl-NL" dirty="0" err="1"/>
              <a:t>Brundtland</a:t>
            </a:r>
            <a:r>
              <a:rPr lang="nl-NL" dirty="0"/>
              <a:t> was voorzitter van de World </a:t>
            </a:r>
            <a:r>
              <a:rPr lang="nl-NL" dirty="0" err="1"/>
              <a:t>Commission</a:t>
            </a:r>
            <a:r>
              <a:rPr lang="nl-NL" dirty="0"/>
              <a:t> on Environment </a:t>
            </a:r>
            <a:r>
              <a:rPr lang="nl-NL" dirty="0" err="1"/>
              <a:t>and</a:t>
            </a:r>
            <a:r>
              <a:rPr lang="nl-NL" dirty="0"/>
              <a:t> Development (WCED). deze commissie publiceerde in 1987 de rapportage </a:t>
            </a:r>
            <a:r>
              <a:rPr lang="nl-NL" dirty="0" err="1"/>
              <a:t>Our</a:t>
            </a:r>
            <a:r>
              <a:rPr lang="nl-NL" dirty="0"/>
              <a:t> Common </a:t>
            </a:r>
            <a:r>
              <a:rPr lang="nl-NL" dirty="0" err="1"/>
              <a:t>Future</a:t>
            </a:r>
            <a:r>
              <a:rPr lang="nl-NL" dirty="0"/>
              <a:t>. De populaire naam verwijst naar de voorzitster van de commissie, de toenmalige Noorse premier </a:t>
            </a:r>
            <a:r>
              <a:rPr lang="nl-NL" dirty="0" err="1"/>
              <a:t>Gro</a:t>
            </a:r>
            <a:r>
              <a:rPr lang="nl-NL" dirty="0"/>
              <a:t> </a:t>
            </a:r>
            <a:r>
              <a:rPr lang="nl-NL" dirty="0" err="1"/>
              <a:t>Harlem</a:t>
            </a:r>
            <a:r>
              <a:rPr lang="nl-NL" dirty="0"/>
              <a:t> </a:t>
            </a:r>
            <a:r>
              <a:rPr lang="nl-NL" dirty="0" err="1"/>
              <a:t>Brundtland</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belangrijkste conclusie van het rapport was dat de belangrijkste mondiale milieuproblemen het gevolg waren van de armoede in het ene deel van de wereld, en de niet-duurzame consumptie en productie van het andere deel van de wereld. Het rapport riep voor het eerst op tot duurzame ontwikkeling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r>
              <a:rPr lang="nl-NL" dirty="0"/>
              <a:t>People </a:t>
            </a:r>
            <a:r>
              <a:rPr lang="nl-NL" dirty="0" err="1"/>
              <a:t>Planet</a:t>
            </a:r>
            <a:r>
              <a:rPr lang="nl-NL" dirty="0"/>
              <a:t> Profit, tegenwoordig People </a:t>
            </a:r>
            <a:r>
              <a:rPr lang="nl-NL" dirty="0" err="1"/>
              <a:t>Planet</a:t>
            </a:r>
            <a:r>
              <a:rPr lang="nl-NL" dirty="0"/>
              <a:t> Prosperity, (ook wel: de drie P's) is een term uit de duurzame ontwikkeling. Het staat voor de drie elementen </a:t>
            </a:r>
            <a:r>
              <a:rPr lang="nl-NL" dirty="0" err="1"/>
              <a:t>people</a:t>
            </a:r>
            <a:r>
              <a:rPr lang="nl-NL" dirty="0"/>
              <a:t> (mensen), </a:t>
            </a:r>
            <a:r>
              <a:rPr lang="nl-NL" dirty="0" err="1"/>
              <a:t>planet</a:t>
            </a:r>
            <a:r>
              <a:rPr lang="nl-NL" dirty="0"/>
              <a:t> (planeet/milieu) en </a:t>
            </a:r>
            <a:r>
              <a:rPr lang="nl-NL" dirty="0" err="1"/>
              <a:t>profit</a:t>
            </a:r>
            <a:r>
              <a:rPr lang="nl-NL" dirty="0"/>
              <a:t> (opbrengst/winst, markt), die op harmonieuze wijze gecombineerd zouden moeten worden. De term werd in 1994 bedacht door John </a:t>
            </a:r>
            <a:r>
              <a:rPr lang="nl-NL" dirty="0" err="1"/>
              <a:t>Elkington</a:t>
            </a:r>
            <a:r>
              <a:rPr lang="nl-NL" dirty="0"/>
              <a:t>[1], een adviseur op het terrein van duurzame ontwikkeling.</a:t>
            </a:r>
          </a:p>
          <a:p>
            <a:endParaRPr lang="nl-NL" dirty="0"/>
          </a:p>
          <a:p>
            <a:r>
              <a:rPr lang="nl-NL" dirty="0"/>
              <a:t>Wanneer de combinatie niet harmonieus is, zullen de andere elementen hieronder lijden, zo is de gedachte. Wanneer bijvoorbeeld winst te veel prioriteit krijgt, zullen mens en milieu hiervan de dupe worden, bijvoorbeeld door slechte arbeidsomstandigheid of vernietiging van de natuur. Andersom ziet dit denkbeeld ook het winstkenmerk als essentieel onderdeel van ontwikkeling dat niet verwaarloosd dient te worden.</a:t>
            </a:r>
          </a:p>
          <a:p>
            <a:endParaRPr lang="nl-NL" dirty="0"/>
          </a:p>
          <a:p>
            <a:r>
              <a:rPr lang="nl-NL" dirty="0"/>
              <a:t>De drie P's worden door veel ondernemingen geadopteerd als richtlijn voor maatschappelijk verantwoord ondernemen.</a:t>
            </a:r>
          </a:p>
          <a:p>
            <a:endParaRPr lang="nl-NL" dirty="0"/>
          </a:p>
          <a:p>
            <a:r>
              <a:rPr lang="nl-NL" dirty="0"/>
              <a:t>Voor de wereldtop over duurzame ontwikkeling te Johannesburg in 2002 werd het woord </a:t>
            </a:r>
            <a:r>
              <a:rPr lang="nl-NL" dirty="0" err="1"/>
              <a:t>profit</a:t>
            </a:r>
            <a:r>
              <a:rPr lang="nl-NL" dirty="0"/>
              <a:t> vervangen door </a:t>
            </a:r>
            <a:r>
              <a:rPr lang="nl-NL" dirty="0" err="1"/>
              <a:t>prosperity</a:t>
            </a:r>
            <a:r>
              <a:rPr lang="nl-NL" dirty="0"/>
              <a:t> (welvaart), om naast economische winst ook de maatschappelijke winst in de afwegingen te betrekken. </a:t>
            </a:r>
          </a:p>
          <a:p>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15</a:t>
            </a:fld>
            <a:endParaRPr lang="nl-NL"/>
          </a:p>
        </p:txBody>
      </p:sp>
    </p:spTree>
    <p:extLst>
      <p:ext uri="{BB962C8B-B14F-4D97-AF65-F5344CB8AC3E}">
        <p14:creationId xmlns:p14="http://schemas.microsoft.com/office/powerpoint/2010/main" val="3801602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https://www.rijksoverheid.nl/onderwerpen/duurzaam-bouwen-en-verbouwen/duurzaam-bouwen</a:t>
            </a:r>
          </a:p>
          <a:p>
            <a:endParaRPr lang="nl-NL" dirty="0"/>
          </a:p>
          <a:p>
            <a:r>
              <a:rPr lang="nl-NL" dirty="0"/>
              <a:t>Begrip duurzaam</a:t>
            </a:r>
            <a:r>
              <a:rPr lang="nl-NL" baseline="0" dirty="0"/>
              <a:t> bouwen</a:t>
            </a:r>
            <a:r>
              <a:rPr lang="nl-NL" dirty="0"/>
              <a:t> is geïntroduceerd</a:t>
            </a:r>
            <a:r>
              <a:rPr lang="nl-NL" baseline="0" dirty="0"/>
              <a:t> in 1989, als bijlage bij het eerste Nationaal Milieubeleidsplan</a:t>
            </a:r>
          </a:p>
          <a:p>
            <a:endParaRPr lang="nl-NL" baseline="0" dirty="0"/>
          </a:p>
          <a:p>
            <a:r>
              <a:rPr lang="nl-NL" b="1" dirty="0"/>
              <a:t>In 1989 is voor het eerst een Nationaal Milieubeleidsplan (NMP) vastgesteld. Dit gaf een overzicht van de stand van zaken van het gehele milieubeleid.</a:t>
            </a:r>
            <a:endParaRPr lang="nl-NL" dirty="0"/>
          </a:p>
          <a:p>
            <a:r>
              <a:rPr lang="nl-NL" b="1" dirty="0"/>
              <a:t>Relevantie</a:t>
            </a:r>
            <a:r>
              <a:rPr lang="nl-NL" dirty="0"/>
              <a:t> </a:t>
            </a:r>
            <a:br>
              <a:rPr lang="nl-NL" dirty="0"/>
            </a:br>
            <a:r>
              <a:rPr lang="nl-NL" dirty="0"/>
              <a:t>Het NMP beschrijft de status van het milieubeleid op dat moment en bevat maatregelen om de gestelde doelstellingen te behalen.</a:t>
            </a:r>
          </a:p>
          <a:p>
            <a:br>
              <a:rPr lang="nl-NL" dirty="0"/>
            </a:br>
            <a:r>
              <a:rPr lang="nl-NL" dirty="0"/>
              <a:t>Het eerste NMP is een strategisch plan dat zich richt op de lange termijn: 1990-2010. Het geeft de hoofdlijnen weer van het milieubeleid dat een duurzame ontwikkeling nastreeft.</a:t>
            </a:r>
          </a:p>
          <a:p>
            <a:r>
              <a:rPr lang="nl-NL" dirty="0"/>
              <a:t>In het NMP wordt de zorg uitgesproken over de gewijzigde schaal van de milieuproblematiek.</a:t>
            </a:r>
          </a:p>
          <a:p>
            <a:r>
              <a:rPr lang="nl-NL" dirty="0"/>
              <a:t>Het NMP constateert dat de milieuproblemen steeds grootschaliger van aard worden en dat in toenemende mate mondiale milieuproblemen een rol spelen. De inspanningen, de kosten en de tijd die nodig zijn om zulke grote milieuproblemen aan te pakken nemen navenant toe.</a:t>
            </a:r>
          </a:p>
          <a:p>
            <a:r>
              <a:rPr lang="nl-NL" dirty="0"/>
              <a:t>De kern van de milieuproblematiek ligt volgens het eerste NMP bij:</a:t>
            </a:r>
          </a:p>
          <a:p>
            <a:pPr marL="171450" indent="-171450">
              <a:buFont typeface="Arial" panose="020B0604020202020204" pitchFamily="34" charset="0"/>
              <a:buChar char="•"/>
            </a:pPr>
            <a:r>
              <a:rPr lang="nl-NL" dirty="0"/>
              <a:t>Verstoring van kringlopen </a:t>
            </a:r>
          </a:p>
          <a:p>
            <a:pPr marL="171450" indent="-171450">
              <a:buFont typeface="Arial" panose="020B0604020202020204" pitchFamily="34" charset="0"/>
              <a:buChar char="•"/>
            </a:pPr>
            <a:r>
              <a:rPr lang="nl-NL" dirty="0"/>
              <a:t>Een sterke toename van het verbruik van fossiele energiebronnen </a:t>
            </a:r>
          </a:p>
          <a:p>
            <a:pPr marL="171450" indent="-171450">
              <a:buFont typeface="Arial" panose="020B0604020202020204" pitchFamily="34" charset="0"/>
              <a:buChar char="•"/>
            </a:pPr>
            <a:r>
              <a:rPr lang="nl-NL" dirty="0"/>
              <a:t>De nadruk op kwantiteit, waardoor het kwaliteitsaspect bij productieprocessen en producten wordt verwaarloosd</a:t>
            </a:r>
          </a:p>
          <a:p>
            <a:r>
              <a:rPr lang="nl-NL" dirty="0"/>
              <a:t>Het eerste NMP schetst een nieuw te volgen milieubeleid dat de basis moet leggen voor een duurzame ontwikkeling. De kernpunten in dat beleid zijn:</a:t>
            </a:r>
          </a:p>
          <a:p>
            <a:pPr marL="228600" indent="-228600">
              <a:buFont typeface="+mj-lt"/>
              <a:buAutoNum type="arabicPeriod"/>
            </a:pPr>
            <a:r>
              <a:rPr lang="nl-NL" dirty="0"/>
              <a:t>Sluiting van stofkringlopen </a:t>
            </a:r>
          </a:p>
          <a:p>
            <a:pPr marL="228600" indent="-228600">
              <a:buFont typeface="+mj-lt"/>
              <a:buAutoNum type="arabicPeriod"/>
            </a:pPr>
            <a:r>
              <a:rPr lang="nl-NL" dirty="0"/>
              <a:t>Energiebesparing </a:t>
            </a:r>
          </a:p>
          <a:p>
            <a:pPr marL="228600" indent="-228600">
              <a:buFont typeface="+mj-lt"/>
              <a:buAutoNum type="arabicPeriod"/>
            </a:pPr>
            <a:r>
              <a:rPr lang="nl-NL" dirty="0"/>
              <a:t>Gebruikmaking van duurzame energiebronnen </a:t>
            </a:r>
          </a:p>
          <a:p>
            <a:pPr marL="228600" indent="-228600">
              <a:buFont typeface="+mj-lt"/>
              <a:buAutoNum type="arabicPeriod"/>
            </a:pPr>
            <a:r>
              <a:rPr lang="nl-NL" dirty="0"/>
              <a:t>Kwaliteitsbevordering bij productieprocessen en producten</a:t>
            </a:r>
          </a:p>
          <a:p>
            <a:endParaRPr lang="nl-NL" dirty="0"/>
          </a:p>
          <a:p>
            <a:r>
              <a:rPr lang="nl-NL" dirty="0"/>
              <a:t>http://www.milieufocus.nl/factsheets/n/nationaal-milieubeleidsplan-1-nmp1.html</a:t>
            </a:r>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16</a:t>
            </a:fld>
            <a:endParaRPr lang="nl-NL" dirty="0"/>
          </a:p>
        </p:txBody>
      </p:sp>
    </p:spTree>
    <p:extLst>
      <p:ext uri="{BB962C8B-B14F-4D97-AF65-F5344CB8AC3E}">
        <p14:creationId xmlns:p14="http://schemas.microsoft.com/office/powerpoint/2010/main" val="237352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hlinkClick r:id="rId3"/>
              </a:rPr>
              <a:t>https://www.youtube.com/watch?time_continue=4&amp;v=0XTBYMfZyrM&amp;feature=emb_logo </a:t>
            </a:r>
          </a:p>
          <a:p>
            <a:endParaRPr lang="en-US" dirty="0">
              <a:hlinkClick r:id="rId3"/>
            </a:endParaRPr>
          </a:p>
          <a:p>
            <a:r>
              <a:rPr lang="en-US" dirty="0">
                <a:hlinkClick r:id="rId3"/>
              </a:rPr>
              <a:t>The 2030 Agenda for Sustainable Development,</a:t>
            </a:r>
            <a:r>
              <a:rPr lang="en-US" dirty="0"/>
              <a:t> adopted by all United Nations Member States in 2015, provides a shared blueprint for peace and prosperity for people and the planet, now and into the future. At its heart are the 17 Sustainable Development Goals (SDGs), which are an urgent call for action by all countries - developed and developing - in a global partnership. They recognize that ending poverty and other deprivations must go hand-in-hand with strategies that improve health and education, reduce inequality, and spur economic growth – all while tackling climate change and working to preserve our oceans and forests.</a:t>
            </a:r>
          </a:p>
          <a:p>
            <a:r>
              <a:rPr lang="en-US" dirty="0"/>
              <a:t>The SDGs build on decades of work by countries and the UN, including the </a:t>
            </a:r>
            <a:r>
              <a:rPr lang="en-US" dirty="0">
                <a:hlinkClick r:id="rId4"/>
              </a:rPr>
              <a:t>UN Department of Economic and Social Affairs</a:t>
            </a:r>
            <a:endParaRPr lang="en-US" dirty="0"/>
          </a:p>
          <a:p>
            <a:r>
              <a:rPr lang="en-US" dirty="0"/>
              <a:t>In June 1992, at the </a:t>
            </a:r>
            <a:r>
              <a:rPr lang="en-US" dirty="0">
                <a:hlinkClick r:id="rId5"/>
              </a:rPr>
              <a:t>Earth Summit</a:t>
            </a:r>
            <a:r>
              <a:rPr lang="en-US" dirty="0"/>
              <a:t> in Rio de Janeiro, Brazil, more than 178 countries adopted </a:t>
            </a:r>
            <a:r>
              <a:rPr lang="en-US" dirty="0">
                <a:hlinkClick r:id="rId6"/>
              </a:rPr>
              <a:t>Agenda 21</a:t>
            </a:r>
            <a:r>
              <a:rPr lang="en-US" dirty="0"/>
              <a:t>, a comprehensive plan of action to build a global partnership for sustainable development to improve human lives and protect the environment.</a:t>
            </a:r>
          </a:p>
          <a:p>
            <a:r>
              <a:rPr lang="en-US" dirty="0"/>
              <a:t>Member States unanimously adopted the Millennium Declaration at the </a:t>
            </a:r>
            <a:r>
              <a:rPr lang="en-US" dirty="0">
                <a:hlinkClick r:id="rId7"/>
              </a:rPr>
              <a:t>Millennium Summit</a:t>
            </a:r>
            <a:r>
              <a:rPr lang="en-US" dirty="0"/>
              <a:t> in September 2000 at UN Headquarters in New York. The Summit led to the elaboration of eight </a:t>
            </a:r>
            <a:r>
              <a:rPr lang="en-US" dirty="0">
                <a:hlinkClick r:id="rId8"/>
              </a:rPr>
              <a:t>Millennium Development Goals (MDGs)</a:t>
            </a:r>
            <a:r>
              <a:rPr lang="en-US" dirty="0"/>
              <a:t> to reduce extreme poverty by 2015.</a:t>
            </a:r>
          </a:p>
          <a:p>
            <a:r>
              <a:rPr lang="en-US" dirty="0"/>
              <a:t>The Johannesburg Declaration on Sustainable Development and the Plan of Implementation, adopted at the </a:t>
            </a:r>
            <a:r>
              <a:rPr lang="en-US" dirty="0">
                <a:hlinkClick r:id="rId9"/>
              </a:rPr>
              <a:t>World Summit on Sustainable Development</a:t>
            </a:r>
            <a:r>
              <a:rPr lang="en-US" dirty="0"/>
              <a:t> in South Africa in 2002, reaffirmed the global community's commitments to poverty eradication and the environment, and built on Agenda 21 and the Millennium Declaration by including more emphasis on multilateral partnerships.</a:t>
            </a:r>
          </a:p>
          <a:p>
            <a:r>
              <a:rPr lang="en-US" dirty="0"/>
              <a:t>At the </a:t>
            </a:r>
            <a:r>
              <a:rPr lang="en-US" dirty="0">
                <a:hlinkClick r:id="rId10"/>
              </a:rPr>
              <a:t>United Nations Conference on Sustainable Development (Rio+20)</a:t>
            </a:r>
            <a:r>
              <a:rPr lang="en-US" dirty="0"/>
              <a:t> in Rio de Janeiro, Brazil, in June 2012, Member States adopted the outcome document </a:t>
            </a:r>
            <a:r>
              <a:rPr lang="en-US" dirty="0">
                <a:hlinkClick r:id="rId11"/>
              </a:rPr>
              <a:t>"The Future We Want"</a:t>
            </a:r>
            <a:r>
              <a:rPr lang="en-US" dirty="0"/>
              <a:t> in which they decided, inter alia, to launch a process to develop a set of SDGs to build upon the MDGs and to establish the </a:t>
            </a:r>
            <a:r>
              <a:rPr lang="en-US" dirty="0">
                <a:hlinkClick r:id="rId12"/>
              </a:rPr>
              <a:t>UN High-level Political Forum on Sustainable Development</a:t>
            </a:r>
            <a:r>
              <a:rPr lang="en-US" dirty="0"/>
              <a:t>. The Rio +20 outcome also contained other measures for implementing sustainable development, including mandates for future </a:t>
            </a:r>
            <a:r>
              <a:rPr lang="en-US" dirty="0" err="1"/>
              <a:t>programmes</a:t>
            </a:r>
            <a:r>
              <a:rPr lang="en-US" dirty="0"/>
              <a:t> of work in development financing, small island developing states and more.</a:t>
            </a:r>
          </a:p>
          <a:p>
            <a:r>
              <a:rPr lang="en-US" dirty="0"/>
              <a:t>In 2013, the General Assembly set up a 30-member </a:t>
            </a:r>
            <a:r>
              <a:rPr lang="en-US" dirty="0">
                <a:hlinkClick r:id="rId13"/>
              </a:rPr>
              <a:t>Open Working Group</a:t>
            </a:r>
            <a:r>
              <a:rPr lang="en-US" dirty="0"/>
              <a:t> to develop a proposal on the SDGs.</a:t>
            </a:r>
          </a:p>
          <a:p>
            <a:r>
              <a:rPr lang="en-US" dirty="0"/>
              <a:t>In January 2015, the General Assembly began the negotiation process on the </a:t>
            </a:r>
            <a:r>
              <a:rPr lang="en-US" dirty="0">
                <a:hlinkClick r:id="rId14"/>
              </a:rPr>
              <a:t>post-2015 development agenda</a:t>
            </a:r>
            <a:r>
              <a:rPr lang="en-US" dirty="0"/>
              <a:t>. The process culminated in the subsequent adoption of the </a:t>
            </a:r>
            <a:r>
              <a:rPr lang="en-US" dirty="0">
                <a:hlinkClick r:id="rId3"/>
              </a:rPr>
              <a:t>2030 Agenda for Sustainable Development</a:t>
            </a:r>
            <a:r>
              <a:rPr lang="en-US" dirty="0"/>
              <a:t>, with </a:t>
            </a:r>
            <a:r>
              <a:rPr lang="en-US" dirty="0">
                <a:hlinkClick r:id="rId15"/>
              </a:rPr>
              <a:t>17 SDGs</a:t>
            </a:r>
            <a:r>
              <a:rPr lang="en-US" dirty="0"/>
              <a:t> at its core, at the </a:t>
            </a:r>
            <a:r>
              <a:rPr lang="en-US" dirty="0">
                <a:hlinkClick r:id="rId16"/>
              </a:rPr>
              <a:t>UN Sustainable Development Summit</a:t>
            </a:r>
            <a:r>
              <a:rPr lang="en-US" dirty="0"/>
              <a:t> in September 2015.</a:t>
            </a:r>
          </a:p>
          <a:p>
            <a:r>
              <a:rPr lang="en-US" dirty="0"/>
              <a:t>2015 was a landmark year for multilateralism and international policy shaping, with the adoption of several major agreements:</a:t>
            </a:r>
          </a:p>
          <a:p>
            <a:pPr lvl="1"/>
            <a:r>
              <a:rPr lang="en-US" dirty="0">
                <a:hlinkClick r:id="rId17"/>
              </a:rPr>
              <a:t>Sendai Framework for Disaster Risk Reduction</a:t>
            </a:r>
            <a:r>
              <a:rPr lang="en-US" dirty="0"/>
              <a:t> (March 2015)</a:t>
            </a:r>
          </a:p>
          <a:p>
            <a:pPr lvl="1"/>
            <a:r>
              <a:rPr lang="en-US" dirty="0">
                <a:hlinkClick r:id="rId18"/>
              </a:rPr>
              <a:t>Addis Ababa Action Agenda on Financing for Development</a:t>
            </a:r>
            <a:r>
              <a:rPr lang="en-US" dirty="0"/>
              <a:t> (July 2015)</a:t>
            </a:r>
          </a:p>
          <a:p>
            <a:pPr lvl="1"/>
            <a:r>
              <a:rPr lang="en-US" dirty="0">
                <a:hlinkClick r:id="rId3"/>
              </a:rPr>
              <a:t>Transforming our world: the 2030 Agenda for Sustainable Development</a:t>
            </a:r>
            <a:r>
              <a:rPr lang="en-US" dirty="0"/>
              <a:t> with its 17 SDGs was adopted at the </a:t>
            </a:r>
            <a:r>
              <a:rPr lang="en-US" dirty="0">
                <a:hlinkClick r:id="rId16"/>
              </a:rPr>
              <a:t>UN Sustainable Development Summit</a:t>
            </a:r>
            <a:r>
              <a:rPr lang="en-US" dirty="0"/>
              <a:t> in New York in September 2015.</a:t>
            </a:r>
          </a:p>
          <a:p>
            <a:pPr lvl="1"/>
            <a:r>
              <a:rPr lang="en-US" dirty="0">
                <a:hlinkClick r:id="rId19"/>
              </a:rPr>
              <a:t>Paris Agreement on Climate Change</a:t>
            </a:r>
            <a:r>
              <a:rPr lang="en-US" dirty="0"/>
              <a:t> (December 2015) </a:t>
            </a:r>
          </a:p>
          <a:p>
            <a:r>
              <a:rPr lang="en-US" dirty="0"/>
              <a:t>Now, the annual </a:t>
            </a:r>
            <a:r>
              <a:rPr lang="en-US" dirty="0">
                <a:hlinkClick r:id="rId12"/>
              </a:rPr>
              <a:t>High-level Political Forum on Sustainable Development</a:t>
            </a:r>
            <a:r>
              <a:rPr lang="en-US" dirty="0"/>
              <a:t> serves as the central UN platform for the follow-up and review of the SDGs.</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17</a:t>
            </a:fld>
            <a:endParaRPr lang="nl-NL" dirty="0"/>
          </a:p>
        </p:txBody>
      </p:sp>
    </p:spTree>
    <p:extLst>
      <p:ext uri="{BB962C8B-B14F-4D97-AF65-F5344CB8AC3E}">
        <p14:creationId xmlns:p14="http://schemas.microsoft.com/office/powerpoint/2010/main" val="3481922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r>
              <a:rPr lang="nl-NL" dirty="0"/>
              <a:t>Bron: https://sustainabledevelopment.un.org/sdgs</a:t>
            </a:r>
          </a:p>
          <a:p>
            <a:r>
              <a:rPr lang="nl-NL" dirty="0"/>
              <a:t>https://www.sdgnederland.nl/</a:t>
            </a:r>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18</a:t>
            </a:fld>
            <a:endParaRPr lang="nl-NL" dirty="0"/>
          </a:p>
        </p:txBody>
      </p:sp>
    </p:spTree>
    <p:extLst>
      <p:ext uri="{BB962C8B-B14F-4D97-AF65-F5344CB8AC3E}">
        <p14:creationId xmlns:p14="http://schemas.microsoft.com/office/powerpoint/2010/main" val="3128971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19</a:t>
            </a:fld>
            <a:endParaRPr lang="nl-NL" dirty="0"/>
          </a:p>
        </p:txBody>
      </p:sp>
    </p:spTree>
    <p:extLst>
      <p:ext uri="{BB962C8B-B14F-4D97-AF65-F5344CB8AC3E}">
        <p14:creationId xmlns:p14="http://schemas.microsoft.com/office/powerpoint/2010/main" val="1859381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Hoewel de groei van de mondiale uitstoot van broeikasgassen de laatste jaren is afgevlakt, stijgen de emissies nog</a:t>
            </a:r>
          </a:p>
          <a:p>
            <a:r>
              <a:rPr lang="nl-NL" sz="1200" b="0" i="0" u="none" strike="noStrike" kern="1200" baseline="0" dirty="0">
                <a:solidFill>
                  <a:schemeClr val="tx1"/>
                </a:solidFill>
                <a:latin typeface="+mn-lt"/>
                <a:ea typeface="+mn-ea"/>
                <a:cs typeface="+mn-cs"/>
              </a:rPr>
              <a:t>steeds.</a:t>
            </a:r>
          </a:p>
          <a:p>
            <a:r>
              <a:rPr lang="nl-NL" sz="1200" b="0" i="0" u="none" strike="noStrike" kern="1200" baseline="0" dirty="0">
                <a:solidFill>
                  <a:schemeClr val="tx1"/>
                </a:solidFill>
                <a:latin typeface="+mn-lt"/>
                <a:ea typeface="+mn-ea"/>
                <a:cs typeface="+mn-cs"/>
              </a:rPr>
              <a:t>Met het huidige opwarmingstempo wordt 1.5°C opwarming ten opzichte van pre-industrieel ergens tussen</a:t>
            </a:r>
          </a:p>
          <a:p>
            <a:r>
              <a:rPr lang="nl-NL" sz="1200" b="0" i="0" u="none" strike="noStrike" kern="1200" baseline="0" dirty="0">
                <a:solidFill>
                  <a:schemeClr val="tx1"/>
                </a:solidFill>
                <a:latin typeface="+mn-lt"/>
                <a:ea typeface="+mn-ea"/>
                <a:cs typeface="+mn-cs"/>
              </a:rPr>
              <a:t>2030 en 2050 bereikt.</a:t>
            </a:r>
          </a:p>
          <a:p>
            <a:r>
              <a:rPr lang="nl-NL" sz="1200" b="0" i="0" u="none" strike="noStrike" kern="1200" baseline="0" dirty="0">
                <a:solidFill>
                  <a:schemeClr val="tx1"/>
                </a:solidFill>
                <a:latin typeface="+mn-lt"/>
                <a:ea typeface="+mn-ea"/>
                <a:cs typeface="+mn-cs"/>
              </a:rPr>
              <a:t>Het is nog haalbaar om met een redelijke kans de opwarming (uiteindelijk) tot de 1.5°C te</a:t>
            </a:r>
          </a:p>
          <a:p>
            <a:r>
              <a:rPr lang="nl-NL" sz="1200" b="0" i="0" u="none" strike="noStrike" kern="1200" baseline="0" dirty="0">
                <a:solidFill>
                  <a:schemeClr val="tx1"/>
                </a:solidFill>
                <a:latin typeface="+mn-lt"/>
                <a:ea typeface="+mn-ea"/>
                <a:cs typeface="+mn-cs"/>
              </a:rPr>
              <a:t>beperken. Dit vergt wel dat de emissies snel worden gereduceerd, en – in bijna alle scenario’s – na 2050 negatief</a:t>
            </a:r>
          </a:p>
          <a:p>
            <a:r>
              <a:rPr lang="nl-NL" sz="1200" b="0" i="0" u="none" strike="noStrike" kern="1200" baseline="0" dirty="0">
                <a:solidFill>
                  <a:schemeClr val="tx1"/>
                </a:solidFill>
                <a:latin typeface="+mn-lt"/>
                <a:ea typeface="+mn-ea"/>
                <a:cs typeface="+mn-cs"/>
              </a:rPr>
              <a:t>worden. Dat houdt in dat er mondiaal netto CO2 uit de atmosfeer wordt verwijderd via vastlegging in bossen of</a:t>
            </a:r>
          </a:p>
          <a:p>
            <a:r>
              <a:rPr lang="nl-NL" sz="1200" b="0" i="0" u="none" strike="noStrike" kern="1200" baseline="0" dirty="0">
                <a:solidFill>
                  <a:schemeClr val="tx1"/>
                </a:solidFill>
                <a:latin typeface="+mn-lt"/>
                <a:ea typeface="+mn-ea"/>
                <a:cs typeface="+mn-cs"/>
              </a:rPr>
              <a:t>opslag in de ondergrond.</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20</a:t>
            </a:fld>
            <a:endParaRPr lang="nl-NL" dirty="0"/>
          </a:p>
        </p:txBody>
      </p:sp>
    </p:spTree>
    <p:extLst>
      <p:ext uri="{BB962C8B-B14F-4D97-AF65-F5344CB8AC3E}">
        <p14:creationId xmlns:p14="http://schemas.microsoft.com/office/powerpoint/2010/main" val="53802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a:t>
            </a:fld>
            <a:endParaRPr lang="nl-NL" dirty="0"/>
          </a:p>
        </p:txBody>
      </p:sp>
    </p:spTree>
    <p:extLst>
      <p:ext uri="{BB962C8B-B14F-4D97-AF65-F5344CB8AC3E}">
        <p14:creationId xmlns:p14="http://schemas.microsoft.com/office/powerpoint/2010/main" val="4220130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2050 moeten 7 miljoen woningen en 1 miljoen gebouwen van het aardgas af. Er moet flink wat gebeuren. Als eerste stap moeten in 2030 de eerste 1,5 miljoen bestaande woningen verduurzaamd zijn. Dat gaat wijk voor wijk. De gemeentes weten in 2021 welke wijk wanneer aan de beurt is. Bewoners worden daarbij betrokken. Het is de bedoeling dat de investering in verduurzaming betaald kan worden uit de opbrengst van een lagere energierekening.</a:t>
            </a:r>
          </a:p>
          <a:p>
            <a:endParaRPr lang="nl-NL" dirty="0"/>
          </a:p>
          <a:p>
            <a:pPr fontAlgn="t"/>
            <a:r>
              <a:rPr lang="nl-NL" sz="1200" b="1" i="0" u="none" strike="noStrike" kern="1200" dirty="0">
                <a:solidFill>
                  <a:schemeClr val="tx1"/>
                </a:solidFill>
                <a:effectLst/>
                <a:latin typeface="+mn-lt"/>
                <a:ea typeface="+mn-ea"/>
                <a:cs typeface="+mn-cs"/>
              </a:rPr>
              <a:t>Uitvoering afspraken</a:t>
            </a:r>
          </a:p>
          <a:p>
            <a:pPr fontAlgn="t"/>
            <a:r>
              <a:rPr lang="nl-NL" sz="1200" b="0" i="0" u="none" strike="noStrike" kern="1200" dirty="0">
                <a:solidFill>
                  <a:schemeClr val="tx1"/>
                </a:solidFill>
                <a:effectLst/>
                <a:latin typeface="+mn-lt"/>
                <a:ea typeface="+mn-ea"/>
                <a:cs typeface="+mn-cs"/>
              </a:rPr>
              <a:t>De uitvoering van de afspraken voor Gebouwde Omgeving valt onder verantwoordelijkheid van het ministerie van Binnenlandse Zaken (BZK). Op de website van het ministerie van BZK  vindt u meer informatie over specifieke onderwerpen, zoals aardgasvrije wijken, duurzaam bouwen en verbouwen, energielabel woningen en gebouwen.</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21</a:t>
            </a:fld>
            <a:endParaRPr lang="nl-NL" dirty="0"/>
          </a:p>
        </p:txBody>
      </p:sp>
    </p:spTree>
    <p:extLst>
      <p:ext uri="{BB962C8B-B14F-4D97-AF65-F5344CB8AC3E}">
        <p14:creationId xmlns:p14="http://schemas.microsoft.com/office/powerpoint/2010/main" val="2675771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22</a:t>
            </a:fld>
            <a:endParaRPr lang="nl-NL" dirty="0"/>
          </a:p>
        </p:txBody>
      </p:sp>
    </p:spTree>
    <p:extLst>
      <p:ext uri="{BB962C8B-B14F-4D97-AF65-F5344CB8AC3E}">
        <p14:creationId xmlns:p14="http://schemas.microsoft.com/office/powerpoint/2010/main" val="2407555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23</a:t>
            </a:fld>
            <a:endParaRPr lang="nl-NL" dirty="0"/>
          </a:p>
        </p:txBody>
      </p:sp>
    </p:spTree>
    <p:extLst>
      <p:ext uri="{BB962C8B-B14F-4D97-AF65-F5344CB8AC3E}">
        <p14:creationId xmlns:p14="http://schemas.microsoft.com/office/powerpoint/2010/main" val="835911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https://www.rijksoverheid.nl/documenten/publicaties/2020/02/25/ondertekenaars-grondstoffenakkoord</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24</a:t>
            </a:fld>
            <a:endParaRPr lang="nl-NL" dirty="0"/>
          </a:p>
        </p:txBody>
      </p:sp>
    </p:spTree>
    <p:extLst>
      <p:ext uri="{BB962C8B-B14F-4D97-AF65-F5344CB8AC3E}">
        <p14:creationId xmlns:p14="http://schemas.microsoft.com/office/powerpoint/2010/main" val="855021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41325" y="715963"/>
            <a:ext cx="6370638" cy="3582987"/>
          </a:xfrm>
        </p:spPr>
      </p:sp>
      <p:sp>
        <p:nvSpPr>
          <p:cNvPr id="3" name="Tijdelijke aanduiding voor notities 2"/>
          <p:cNvSpPr>
            <a:spLocks noGrp="1"/>
          </p:cNvSpPr>
          <p:nvPr>
            <p:ph type="body" idx="1"/>
          </p:nvPr>
        </p:nvSpPr>
        <p:spPr/>
        <p:txBody>
          <a:bodyPr/>
          <a:lstStyle/>
          <a:p>
            <a:r>
              <a:rPr lang="nl-NL" dirty="0"/>
              <a:t>Filmpje: https://www.youtube.com/watch?v=e56GK-16YKE&amp;</a:t>
            </a:r>
          </a:p>
          <a:p>
            <a:endParaRPr lang="nl-NL" dirty="0"/>
          </a:p>
          <a:p>
            <a:r>
              <a:rPr lang="nl-NL" dirty="0"/>
              <a:t>Na het kijken van het filmpje:</a:t>
            </a:r>
          </a:p>
          <a:p>
            <a:endParaRPr lang="nl-NL" dirty="0"/>
          </a:p>
          <a:p>
            <a:r>
              <a:rPr lang="nl-NL" dirty="0"/>
              <a:t>In het filmpje komen verschillende termen voor: herbruikbaar, belasting voor het milieu, fossiele grondstoffen, hernieuwbare grondstoffen. </a:t>
            </a:r>
          </a:p>
          <a:p>
            <a:r>
              <a:rPr lang="nl-NL" dirty="0"/>
              <a:t>Weten de studenten wat daarmee wordt bedoeld? </a:t>
            </a:r>
          </a:p>
          <a:p>
            <a:r>
              <a:rPr lang="nl-NL" dirty="0"/>
              <a:t>Je kunt na afloop gesprek de definitie van circulariteit geven:</a:t>
            </a:r>
          </a:p>
          <a:p>
            <a:pPr marL="0" indent="0">
              <a:buNone/>
            </a:pPr>
            <a:r>
              <a:rPr lang="nl-NL" sz="1200" dirty="0">
                <a:latin typeface="Corbel" panose="020B0503020204020204" pitchFamily="34" charset="0"/>
              </a:rPr>
              <a:t>Circulair bouwen betekent het ontwikkelen, gebruiken en hergebruiken van gebouwen, gebieden en infrastructuur, zonder natuurlijke hulpbronnen onnodig uit te putten, de leefomgeving te vervuilen en ecosystemen aan te tasten. Bouwen op een wijze die economisch verantwoord is en bijdraagt aan het welzijn van mens en dier. Hier en daar, nu en later. </a:t>
            </a:r>
            <a:r>
              <a:rPr lang="nl-NL" sz="1200" i="1" dirty="0">
                <a:latin typeface="Corbel" panose="020B0503020204020204" pitchFamily="34" charset="0"/>
              </a:rPr>
              <a:t>Bron: Lexicon Circulaire Bouw</a:t>
            </a:r>
          </a:p>
          <a:p>
            <a:pPr marL="0" indent="0">
              <a:buNone/>
            </a:pPr>
            <a:endParaRPr lang="nl-NL" sz="1200" i="1" dirty="0">
              <a:latin typeface="Corbel" panose="020B0503020204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25</a:t>
            </a:fld>
            <a:endParaRPr lang="nl-NL"/>
          </a:p>
        </p:txBody>
      </p:sp>
    </p:spTree>
    <p:extLst>
      <p:ext uri="{BB962C8B-B14F-4D97-AF65-F5344CB8AC3E}">
        <p14:creationId xmlns:p14="http://schemas.microsoft.com/office/powerpoint/2010/main" val="619485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26</a:t>
            </a:fld>
            <a:endParaRPr lang="nl-NL" dirty="0"/>
          </a:p>
        </p:txBody>
      </p:sp>
    </p:spTree>
    <p:extLst>
      <p:ext uri="{BB962C8B-B14F-4D97-AF65-F5344CB8AC3E}">
        <p14:creationId xmlns:p14="http://schemas.microsoft.com/office/powerpoint/2010/main" val="3948309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https://circulairebouweconomie.nl/</a:t>
            </a:r>
          </a:p>
          <a:p>
            <a:endParaRPr lang="nl-NL" dirty="0"/>
          </a:p>
          <a:p>
            <a:r>
              <a:rPr lang="nl-NL" dirty="0"/>
              <a:t>Speerpunt 1: marktontwikkeling</a:t>
            </a:r>
          </a:p>
          <a:p>
            <a:r>
              <a:rPr lang="nl-NL" dirty="0"/>
              <a:t>• Actiepunt 1: een eerste serie innovatieve producten en diensten voor circulair bouwen</a:t>
            </a:r>
          </a:p>
          <a:p>
            <a:r>
              <a:rPr lang="nl-NL" dirty="0"/>
              <a:t>• Actiepunt 2: een concrete vraag naar circulaire producten en diensten, bijvoorbeeld in overheidsopdrachten</a:t>
            </a:r>
          </a:p>
          <a:p>
            <a:r>
              <a:rPr lang="nl-NL" dirty="0"/>
              <a:t>• Actiepunt 3: nauwkeurige kennis en een plan van aanpak om CO2-uitstoot in de bouw in 2030 te halveren en in 2050 geheel uit te bannen</a:t>
            </a:r>
          </a:p>
          <a:p>
            <a:r>
              <a:rPr lang="nl-NL" dirty="0"/>
              <a:t>• Actiepunt 4: een plan om de verduurzaming van de woningvoorraad en één miljoen extra woningen in tien jaar zo circulair mogelijk uit te voeren</a:t>
            </a:r>
          </a:p>
          <a:p>
            <a:r>
              <a:rPr lang="nl-NL" dirty="0"/>
              <a:t>• Actiepunt 5: voldoende prikkels voor R&amp;D, experimenten, prototypen en concrete projecten</a:t>
            </a:r>
          </a:p>
          <a:p>
            <a:endParaRPr lang="nl-NL" dirty="0"/>
          </a:p>
          <a:p>
            <a:r>
              <a:rPr lang="nl-NL" dirty="0"/>
              <a:t>Speerpunt 2: meten</a:t>
            </a:r>
          </a:p>
          <a:p>
            <a:r>
              <a:rPr lang="nl-NL" dirty="0"/>
              <a:t>• Actiepunt 6: gemeenschappelijke taal en instrumenten om circulariteit in projecten te duiden en te meten</a:t>
            </a:r>
          </a:p>
          <a:p>
            <a:r>
              <a:rPr lang="nl-NL" dirty="0"/>
              <a:t> </a:t>
            </a:r>
          </a:p>
          <a:p>
            <a:r>
              <a:rPr lang="nl-NL" dirty="0"/>
              <a:t>Speerpunt 3: beleid, wet- en regelgeving</a:t>
            </a:r>
          </a:p>
          <a:p>
            <a:r>
              <a:rPr lang="nl-NL" dirty="0"/>
              <a:t>• Actiepunt 7: geen remmende, wel stimulerende wetten en regels</a:t>
            </a:r>
          </a:p>
          <a:p>
            <a:r>
              <a:rPr lang="nl-NL" dirty="0"/>
              <a:t>• Actiepunt 8: internationale positionering en samenwerking</a:t>
            </a:r>
          </a:p>
          <a:p>
            <a:endParaRPr lang="nl-NL" dirty="0"/>
          </a:p>
          <a:p>
            <a:r>
              <a:rPr lang="nl-NL" dirty="0"/>
              <a:t>Speerpunt 4: kennis &amp; bewustwording</a:t>
            </a:r>
          </a:p>
          <a:p>
            <a:r>
              <a:rPr lang="nl-NL" dirty="0"/>
              <a:t>• Actiepunt 9: kennis, ervaring en instrumenten bij voldoende en de juiste mensen in de totale bouwketen</a:t>
            </a:r>
          </a:p>
          <a:p>
            <a:r>
              <a:rPr lang="nl-NL" dirty="0"/>
              <a:t>• Actiepunt 10: begrip, draagvlak, herkenbare voordelen, bewustwording</a:t>
            </a:r>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28</a:t>
            </a:fld>
            <a:endParaRPr lang="nl-NL" dirty="0"/>
          </a:p>
        </p:txBody>
      </p:sp>
    </p:spTree>
    <p:extLst>
      <p:ext uri="{BB962C8B-B14F-4D97-AF65-F5344CB8AC3E}">
        <p14:creationId xmlns:p14="http://schemas.microsoft.com/office/powerpoint/2010/main" val="735327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30</a:t>
            </a:fld>
            <a:endParaRPr lang="nl-NL" dirty="0"/>
          </a:p>
        </p:txBody>
      </p:sp>
    </p:spTree>
    <p:extLst>
      <p:ext uri="{BB962C8B-B14F-4D97-AF65-F5344CB8AC3E}">
        <p14:creationId xmlns:p14="http://schemas.microsoft.com/office/powerpoint/2010/main" val="2977089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Onze grondstoffen raken op met de huidige economie.</a:t>
            </a:r>
          </a:p>
          <a:p>
            <a:r>
              <a:rPr lang="nl-NL" dirty="0"/>
              <a:t>Wij</a:t>
            </a:r>
            <a:r>
              <a:rPr lang="nl-NL" baseline="0" dirty="0"/>
              <a:t> hebben een alternatief nodig voor het opraken van onze grondstoffen. Dit gebeurt door de </a:t>
            </a:r>
            <a:r>
              <a:rPr lang="nl-NL" baseline="0" dirty="0" err="1"/>
              <a:t>biobased</a:t>
            </a:r>
            <a:r>
              <a:rPr lang="nl-NL" baseline="0" dirty="0"/>
              <a:t> economie.</a:t>
            </a:r>
          </a:p>
          <a:p>
            <a:endParaRPr lang="nl-NL" baseline="0" dirty="0"/>
          </a:p>
          <a:p>
            <a:r>
              <a:rPr lang="nl-NL" dirty="0"/>
              <a:t>Bron onderstaande tekst: https://www.rvo.nl/onderwerpen/duurzaam-ondernemen/groene-economie/biobased-economy</a:t>
            </a:r>
          </a:p>
          <a:p>
            <a:endParaRPr lang="nl-NL" dirty="0"/>
          </a:p>
          <a:p>
            <a:r>
              <a:rPr lang="nl-NL" b="1" dirty="0" err="1"/>
              <a:t>Biobased</a:t>
            </a:r>
            <a:r>
              <a:rPr lang="nl-NL" b="1" dirty="0"/>
              <a:t> </a:t>
            </a:r>
            <a:r>
              <a:rPr lang="nl-NL" b="1" dirty="0" err="1"/>
              <a:t>Economy</a:t>
            </a:r>
            <a:endParaRPr lang="nl-NL" b="1" dirty="0"/>
          </a:p>
          <a:p>
            <a:r>
              <a:rPr lang="nl-NL" dirty="0"/>
              <a:t>De </a:t>
            </a:r>
            <a:r>
              <a:rPr lang="nl-NL" dirty="0" err="1"/>
              <a:t>Biobased</a:t>
            </a:r>
            <a:r>
              <a:rPr lang="nl-NL" dirty="0"/>
              <a:t> </a:t>
            </a:r>
            <a:r>
              <a:rPr lang="nl-NL" dirty="0" err="1"/>
              <a:t>Economy</a:t>
            </a:r>
            <a:r>
              <a:rPr lang="nl-NL" dirty="0"/>
              <a:t> neemt een belangrijke plaats in </a:t>
            </a:r>
            <a:r>
              <a:rPr lang="nl-NL" dirty="0" err="1"/>
              <a:t>in</a:t>
            </a:r>
            <a:r>
              <a:rPr lang="nl-NL" dirty="0"/>
              <a:t> de circulaire economie en is een omvangrijke en gezamenlijke opdracht voor overheid, bedrijfsleven en kennisinstellingen. Het biedt nieuwe kansen voor het bedrijfsleven en kan uitgroeien tot één van de speerpunten van de nationale economie. Zeker omdat Nederland sterk is in chemie, agrofood en logistiek, is de </a:t>
            </a:r>
            <a:r>
              <a:rPr lang="nl-NL" dirty="0" err="1"/>
              <a:t>Biobased</a:t>
            </a:r>
            <a:r>
              <a:rPr lang="nl-NL" dirty="0"/>
              <a:t> </a:t>
            </a:r>
            <a:r>
              <a:rPr lang="nl-NL" dirty="0" err="1"/>
              <a:t>Economy</a:t>
            </a:r>
            <a:r>
              <a:rPr lang="nl-NL" dirty="0"/>
              <a:t> een van de manieren waarop Nederland groene groei kan realiseren.</a:t>
            </a:r>
          </a:p>
          <a:p>
            <a:endParaRPr lang="nl-NL" dirty="0"/>
          </a:p>
          <a:p>
            <a:r>
              <a:rPr lang="nl-NL" dirty="0"/>
              <a:t>De </a:t>
            </a:r>
            <a:r>
              <a:rPr lang="nl-NL" dirty="0" err="1"/>
              <a:t>Biobased</a:t>
            </a:r>
            <a:r>
              <a:rPr lang="nl-NL" dirty="0"/>
              <a:t> </a:t>
            </a:r>
            <a:r>
              <a:rPr lang="nl-NL" dirty="0" err="1"/>
              <a:t>Economy</a:t>
            </a:r>
            <a:r>
              <a:rPr lang="nl-NL" dirty="0"/>
              <a:t> (BBE) is een economie die gewassen en reststromen uit de landbouw en voedingsmiddelenindustrie inzet voor niet-voedseltoepassingen. Een economie die biomassa toepast voor de productie van materialen, chemicaliën, transportbrandstoffen en energie (elektriciteit en warmte).</a:t>
            </a:r>
          </a:p>
          <a:p>
            <a:endParaRPr lang="nl-NL" dirty="0"/>
          </a:p>
          <a:p>
            <a:r>
              <a:rPr lang="nl-NL" dirty="0"/>
              <a:t>In de </a:t>
            </a:r>
            <a:r>
              <a:rPr lang="nl-NL" dirty="0" err="1"/>
              <a:t>Biobased</a:t>
            </a:r>
            <a:r>
              <a:rPr lang="nl-NL" dirty="0"/>
              <a:t> </a:t>
            </a:r>
            <a:r>
              <a:rPr lang="nl-NL" dirty="0" err="1"/>
              <a:t>Economy</a:t>
            </a:r>
            <a:r>
              <a:rPr lang="nl-NL" dirty="0"/>
              <a:t> vervangen biologische grondstoffen fossiele grondstoffen. Drijfveren zijn verduurzaming, economische kansen voor nieuwe producten, energie- en grondstofzekerheid en verbetering van de economie in de landbouw.</a:t>
            </a:r>
          </a:p>
          <a:p>
            <a:endParaRPr lang="nl-NL" dirty="0"/>
          </a:p>
          <a:p>
            <a:r>
              <a:rPr lang="nl-NL" dirty="0"/>
              <a:t>De </a:t>
            </a:r>
            <a:r>
              <a:rPr lang="nl-NL" dirty="0" err="1"/>
              <a:t>Biobased</a:t>
            </a:r>
            <a:r>
              <a:rPr lang="nl-NL" dirty="0"/>
              <a:t> </a:t>
            </a:r>
            <a:r>
              <a:rPr lang="nl-NL" dirty="0" err="1"/>
              <a:t>Economy</a:t>
            </a:r>
            <a:r>
              <a:rPr lang="nl-NL" dirty="0"/>
              <a:t> staat aan het begin van haar ontwikkeling. Het is noodzakelijk en uitdagend om in deze fase de ontwikkelingen in kaart te brengen.</a:t>
            </a:r>
          </a:p>
          <a:p>
            <a:endParaRPr lang="nl-NL" dirty="0"/>
          </a:p>
          <a:p>
            <a:endParaRPr lang="nl-NL" b="1" dirty="0"/>
          </a:p>
          <a:p>
            <a:r>
              <a:rPr lang="nl-NL" b="1" dirty="0"/>
              <a:t>Circulaire </a:t>
            </a:r>
            <a:r>
              <a:rPr lang="nl-NL" b="1" dirty="0" err="1"/>
              <a:t>Economy</a:t>
            </a:r>
            <a:endParaRPr lang="nl-NL" b="1" dirty="0"/>
          </a:p>
          <a:p>
            <a:endParaRPr lang="nl-NL" b="1" dirty="0"/>
          </a:p>
          <a:p>
            <a:r>
              <a:rPr lang="nl-NL" b="0" dirty="0"/>
              <a:t>Bron onderstaande tekst: https://www.rvo.nl/onderwerpen/duurzaam-ondernemen/groene-economie/circulaire-economie</a:t>
            </a:r>
          </a:p>
          <a:p>
            <a:endParaRPr lang="nl-NL" b="1" dirty="0"/>
          </a:p>
          <a:p>
            <a:r>
              <a:rPr lang="nl-NL" b="0" dirty="0"/>
              <a:t>Vroeg of laat krijgt ook u ermee te maken: de circulaire economie. Een economie waarbij we slimmer omgaan met grondstoffen. Het kabinet zet hier vol op in. Bedrijven moeten in 2030 minimaal 50% minder mineralen, fossiele grondstoffen en metalen gebruiken. Dat is hard nodig om klimaatverandering tegen te gaan.</a:t>
            </a:r>
          </a:p>
          <a:p>
            <a:endParaRPr lang="nl-NL" b="0" dirty="0"/>
          </a:p>
          <a:p>
            <a:r>
              <a:rPr lang="nl-NL" b="0" dirty="0"/>
              <a:t>Ook draagt dat in belangrijke mate bij aan de doelen van het Klimaatakkoord. </a:t>
            </a:r>
          </a:p>
          <a:p>
            <a:endParaRPr lang="nl-NL" b="1" dirty="0"/>
          </a:p>
        </p:txBody>
      </p:sp>
      <p:sp>
        <p:nvSpPr>
          <p:cNvPr id="4" name="Slide Number Placeholder 3"/>
          <p:cNvSpPr>
            <a:spLocks noGrp="1"/>
          </p:cNvSpPr>
          <p:nvPr>
            <p:ph type="sldNum" sz="quarter" idx="10"/>
          </p:nvPr>
        </p:nvSpPr>
        <p:spPr/>
        <p:txBody>
          <a:bodyPr/>
          <a:lstStyle/>
          <a:p>
            <a:fld id="{78FACC1F-386F-4E42-8E38-7BACBF493300}" type="slidenum">
              <a:rPr lang="nl-NL" smtClean="0"/>
              <a:t>31</a:t>
            </a:fld>
            <a:endParaRPr lang="nl-NL"/>
          </a:p>
        </p:txBody>
      </p:sp>
    </p:spTree>
    <p:extLst>
      <p:ext uri="{BB962C8B-B14F-4D97-AF65-F5344CB8AC3E}">
        <p14:creationId xmlns:p14="http://schemas.microsoft.com/office/powerpoint/2010/main" val="758172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termen ‘hernieuwbaar’ en ‘hergebruik (o.a. recycling)’ zijn hier zichtbaar.</a:t>
            </a:r>
          </a:p>
          <a:p>
            <a:endParaRPr lang="nl-NL" dirty="0"/>
          </a:p>
          <a:p>
            <a:r>
              <a:rPr lang="nl-NL" dirty="0"/>
              <a:t>Belasting voor het milieu: Waar zou je dit kunnen aanwijzen in deze figuur?</a:t>
            </a:r>
          </a:p>
          <a:p>
            <a:r>
              <a:rPr lang="nl-NL" dirty="0"/>
              <a:t>Antwoord:</a:t>
            </a:r>
          </a:p>
          <a:p>
            <a:pPr marL="171450" indent="-171450">
              <a:buFontTx/>
              <a:buChar char="-"/>
            </a:pPr>
            <a:r>
              <a:rPr lang="nl-NL" dirty="0"/>
              <a:t>Gebruik grondstoffen (gebruik voorraden)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Storten en verbranden (‘schone’ lucht, water, bodem, ruimte en biodiversiteit).</a:t>
            </a:r>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32</a:t>
            </a:fld>
            <a:endParaRPr lang="nl-NL"/>
          </a:p>
        </p:txBody>
      </p:sp>
    </p:spTree>
    <p:extLst>
      <p:ext uri="{BB962C8B-B14F-4D97-AF65-F5344CB8AC3E}">
        <p14:creationId xmlns:p14="http://schemas.microsoft.com/office/powerpoint/2010/main" val="1067520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de docententoelichting</a:t>
            </a:r>
          </a:p>
          <a:p>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3</a:t>
            </a:fld>
            <a:endParaRPr lang="nl-NL" dirty="0"/>
          </a:p>
        </p:txBody>
      </p:sp>
    </p:spTree>
    <p:extLst>
      <p:ext uri="{BB962C8B-B14F-4D97-AF65-F5344CB8AC3E}">
        <p14:creationId xmlns:p14="http://schemas.microsoft.com/office/powerpoint/2010/main" val="788102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9437" fontAlgn="base">
              <a:defRPr/>
            </a:pPr>
            <a:r>
              <a:rPr lang="nl-NL" dirty="0"/>
              <a:t>In het vlindermodel van de Ellen Mc Arthur foundation wordt de groene en de blauwe cirkel nader toegelicht.</a:t>
            </a:r>
          </a:p>
          <a:p>
            <a:pPr fontAlgn="base"/>
            <a:endParaRPr lang="nl-NL" dirty="0"/>
          </a:p>
          <a:p>
            <a:pPr fontAlgn="base"/>
            <a:r>
              <a:rPr lang="nl-NL" dirty="0"/>
              <a:t>Bron onderstaande tekst: https://kenniskaarten.hetgroenebrein.nl/kenniskaart-circulaire-economie/circulatie-materialen-circulaire-economie/</a:t>
            </a:r>
          </a:p>
          <a:p>
            <a:pPr fontAlgn="base"/>
            <a:endParaRPr lang="nl-NL" dirty="0"/>
          </a:p>
          <a:p>
            <a:pPr fontAlgn="base"/>
            <a:r>
              <a:rPr lang="nl-NL" dirty="0"/>
              <a:t>In onderstaande tekst wordt met figuur 1 het vlindermodel bedoeld.</a:t>
            </a:r>
          </a:p>
          <a:p>
            <a:pPr fontAlgn="base"/>
            <a:endParaRPr lang="nl-NL" b="1" dirty="0"/>
          </a:p>
          <a:p>
            <a:pPr fontAlgn="base"/>
            <a:r>
              <a:rPr lang="nl-NL" b="1" dirty="0"/>
              <a:t>Hoe circuleren materialen in een circulaire economie?</a:t>
            </a:r>
          </a:p>
          <a:p>
            <a:pPr fontAlgn="base"/>
            <a:r>
              <a:rPr lang="nl-NL" dirty="0"/>
              <a:t>In een circulaire economie circuleren materialen in twee aparte kringlopen: de </a:t>
            </a:r>
            <a:r>
              <a:rPr lang="nl-NL" i="1" dirty="0"/>
              <a:t>bio-</a:t>
            </a:r>
            <a:r>
              <a:rPr lang="nl-NL" i="1" dirty="0" err="1"/>
              <a:t>cycle</a:t>
            </a:r>
            <a:r>
              <a:rPr lang="nl-NL" dirty="0"/>
              <a:t> en de </a:t>
            </a:r>
            <a:r>
              <a:rPr lang="nl-NL" i="1" dirty="0"/>
              <a:t>techno-</a:t>
            </a:r>
            <a:r>
              <a:rPr lang="nl-NL" i="1" dirty="0" err="1"/>
              <a:t>cycle</a:t>
            </a:r>
            <a:r>
              <a:rPr lang="nl-NL" dirty="0"/>
              <a:t>. Het onderscheid tussen deze </a:t>
            </a:r>
            <a:r>
              <a:rPr lang="nl-NL" i="1" dirty="0" err="1"/>
              <a:t>cycles</a:t>
            </a:r>
            <a:r>
              <a:rPr lang="nl-NL" i="1" dirty="0"/>
              <a:t> </a:t>
            </a:r>
            <a:r>
              <a:rPr lang="nl-NL" dirty="0"/>
              <a:t>helpt om te begrijpen hoe materialen langdurig en hoogwaardig gebruikt kunnen worden. Een algemene vuistregel is dat des te minder processtappen een materiaal moet doorlopen voor hergebruik, des te hoogwaardiger het materiaal in te zitten is.</a:t>
            </a:r>
          </a:p>
          <a:p>
            <a:pPr fontAlgn="base"/>
            <a:endParaRPr lang="nl-NL" dirty="0"/>
          </a:p>
          <a:p>
            <a:pPr fontAlgn="base"/>
            <a:r>
              <a:rPr lang="nl-NL" b="1" dirty="0"/>
              <a:t>Technische en organische materialen</a:t>
            </a:r>
          </a:p>
          <a:p>
            <a:pPr fontAlgn="base"/>
            <a:r>
              <a:rPr lang="nl-NL" dirty="0"/>
              <a:t>Organische materialen volgen een ander hergebruikproces dan technische materialen. Technische materialen worden ook wel synthetische materialen genoemd. Door dit verschil in hergebruikproces is het belangrijk dat na gebruik, organische en technische materialen na gebruik goed van elkaar gescheiden kunnen worden (zie figuur 1).</a:t>
            </a:r>
          </a:p>
          <a:p>
            <a:pPr marL="166769" indent="-166769" fontAlgn="base">
              <a:buFont typeface="Arial" panose="020B0604020202020204" pitchFamily="34" charset="0"/>
              <a:buChar char="•"/>
            </a:pPr>
            <a:r>
              <a:rPr lang="nl-NL" i="1" u="sng" dirty="0"/>
              <a:t>Technische materialen</a:t>
            </a:r>
            <a:r>
              <a:rPr lang="nl-NL" u="sng" dirty="0"/>
              <a:t> </a:t>
            </a:r>
            <a:r>
              <a:rPr lang="nl-NL" dirty="0"/>
              <a:t>zoals fossiele brandstoffen, kunststoffen en metalen, zijn beperkt beschikbaar en kunnen niet makkelijk opnieuw worden gecreëerd. In de </a:t>
            </a:r>
            <a:r>
              <a:rPr lang="nl-NL" i="1" dirty="0"/>
              <a:t>techno-</a:t>
            </a:r>
            <a:r>
              <a:rPr lang="nl-NL" i="1" dirty="0" err="1"/>
              <a:t>cycle</a:t>
            </a:r>
            <a:r>
              <a:rPr lang="nl-NL" dirty="0"/>
              <a:t> is het van belang dat voorraden van zulke eindige materialen goed worden beheerd. In een circulaire economie worden deze materialen enkel nog gebruikt, in plaats van te worden geconsumeerd. Na gebruik worden materialen weer met hun oorspronkelijke waarde teruggewonnen uit reststromen.</a:t>
            </a:r>
          </a:p>
          <a:p>
            <a:pPr marL="166769" indent="-166769" fontAlgn="base">
              <a:buFont typeface="Arial" panose="020B0604020202020204" pitchFamily="34" charset="0"/>
              <a:buChar char="•"/>
            </a:pPr>
            <a:r>
              <a:rPr lang="nl-NL" i="1" u="sng" dirty="0"/>
              <a:t>Organische materialen</a:t>
            </a:r>
            <a:r>
              <a:rPr lang="nl-NL" u="sng" dirty="0"/>
              <a:t> </a:t>
            </a:r>
            <a:r>
              <a:rPr lang="nl-NL" dirty="0"/>
              <a:t>zoals hout, voedsel en water, kunnen door middel van biologische processen worden opgenomen in het ecosysteem en opnieuw worden gegenereerd. In de </a:t>
            </a:r>
            <a:r>
              <a:rPr lang="nl-NL" i="1" dirty="0"/>
              <a:t>bio-</a:t>
            </a:r>
            <a:r>
              <a:rPr lang="nl-NL" i="1" dirty="0" err="1"/>
              <a:t>cycle</a:t>
            </a:r>
            <a:r>
              <a:rPr lang="nl-NL" i="1" dirty="0"/>
              <a:t> </a:t>
            </a:r>
            <a:r>
              <a:rPr lang="nl-NL" dirty="0"/>
              <a:t>is het van belang om het ecosysteem zo goed mogelijk haar werk te laten doen. Consumptie mag plaatsvinden in deze </a:t>
            </a:r>
            <a:r>
              <a:rPr lang="nl-NL" dirty="0" err="1"/>
              <a:t>cycle</a:t>
            </a:r>
            <a:r>
              <a:rPr lang="nl-NL" dirty="0"/>
              <a:t> (bemesting, voedsel, water) zolang de stromen niet besmet raken met toxische stoffen en ecosystemen niet overbelast raken. Dan kunnen hernieuwbare organische grondstoffen opnieuw worden gegenereerd (</a:t>
            </a:r>
            <a:r>
              <a:rPr lang="nl-NL" dirty="0">
                <a:hlinkClick r:id="rId3"/>
              </a:rPr>
              <a:t>Ellen </a:t>
            </a:r>
            <a:r>
              <a:rPr lang="nl-NL" dirty="0" err="1">
                <a:hlinkClick r:id="rId3"/>
              </a:rPr>
              <a:t>MacArthur</a:t>
            </a:r>
            <a:r>
              <a:rPr lang="nl-NL" dirty="0">
                <a:hlinkClick r:id="rId3"/>
              </a:rPr>
              <a:t> Foundation, 2015a</a:t>
            </a:r>
            <a:r>
              <a:rPr lang="nl-NL" dirty="0"/>
              <a:t>)</a:t>
            </a:r>
          </a:p>
          <a:p>
            <a:pPr fontAlgn="base"/>
            <a:endParaRPr lang="nl-NL" dirty="0"/>
          </a:p>
          <a:p>
            <a:pPr fontAlgn="base"/>
            <a:r>
              <a:rPr lang="nl-NL" b="1" dirty="0"/>
              <a:t>De binnenste cirkel</a:t>
            </a:r>
          </a:p>
          <a:p>
            <a:pPr fontAlgn="base"/>
            <a:r>
              <a:rPr lang="nl-NL" dirty="0"/>
              <a:t>Binnen de </a:t>
            </a:r>
            <a:r>
              <a:rPr lang="nl-NL" i="1" dirty="0"/>
              <a:t>techno-</a:t>
            </a:r>
            <a:r>
              <a:rPr lang="nl-NL" i="1" dirty="0" err="1"/>
              <a:t>cycle</a:t>
            </a:r>
            <a:r>
              <a:rPr lang="nl-NL" dirty="0"/>
              <a:t> zijn er verschillende niveaus van hergebruik (zie de rechterkant van afbeelding 1). Hierbij geldt de vuistregel dat de kleinste of binnenste cirkel, de voorkeur heeft boven grotere cycli, omdat deze minder bewerkingsstappen, arbeid, energie en nieuw materiaal vragen om weer van oorspronkelijk waarde zijn (</a:t>
            </a:r>
            <a:r>
              <a:rPr lang="nl-NL" dirty="0">
                <a:hlinkClick r:id="rId3"/>
              </a:rPr>
              <a:t>Ellen </a:t>
            </a:r>
            <a:r>
              <a:rPr lang="nl-NL" dirty="0" err="1">
                <a:hlinkClick r:id="rId3"/>
              </a:rPr>
              <a:t>MacArthur</a:t>
            </a:r>
            <a:r>
              <a:rPr lang="nl-NL" dirty="0">
                <a:hlinkClick r:id="rId3"/>
              </a:rPr>
              <a:t> Foundation, 2015a).</a:t>
            </a:r>
            <a:endParaRPr lang="nl-NL" dirty="0"/>
          </a:p>
          <a:p>
            <a:pPr fontAlgn="base"/>
            <a:r>
              <a:rPr lang="nl-NL" dirty="0"/>
              <a:t>De verschillende hergebruik binnen de </a:t>
            </a:r>
            <a:r>
              <a:rPr lang="nl-NL" i="1" dirty="0"/>
              <a:t>techno-</a:t>
            </a:r>
            <a:r>
              <a:rPr lang="nl-NL" i="1" dirty="0" err="1"/>
              <a:t>cycle</a:t>
            </a:r>
            <a:r>
              <a:rPr lang="nl-NL" dirty="0"/>
              <a:t> zijn (zie figuur 1):</a:t>
            </a:r>
          </a:p>
          <a:p>
            <a:pPr marL="222359" indent="-222359" fontAlgn="base">
              <a:buFont typeface="+mj-lt"/>
              <a:buAutoNum type="arabicPeriod"/>
            </a:pPr>
            <a:r>
              <a:rPr lang="nl-NL" i="1" dirty="0" err="1"/>
              <a:t>Maintanance</a:t>
            </a:r>
            <a:r>
              <a:rPr lang="nl-NL" i="1" dirty="0"/>
              <a:t> (&amp; </a:t>
            </a:r>
            <a:r>
              <a:rPr lang="nl-NL" i="1" dirty="0" err="1"/>
              <a:t>repair</a:t>
            </a:r>
            <a:r>
              <a:rPr lang="nl-NL" i="1" dirty="0"/>
              <a:t>)</a:t>
            </a:r>
            <a:r>
              <a:rPr lang="nl-NL" dirty="0"/>
              <a:t>: Reparatie en onderhoud tijdens gebruik om de levensduur te verlengen.</a:t>
            </a:r>
          </a:p>
          <a:p>
            <a:pPr marL="222359" indent="-222359" fontAlgn="base">
              <a:buFont typeface="+mj-lt"/>
              <a:buAutoNum type="arabicPeriod"/>
            </a:pPr>
            <a:r>
              <a:rPr lang="nl-NL" i="1" dirty="0" err="1"/>
              <a:t>Reuse</a:t>
            </a:r>
            <a:r>
              <a:rPr lang="nl-NL" i="1" dirty="0"/>
              <a:t>/</a:t>
            </a:r>
            <a:r>
              <a:rPr lang="nl-NL" i="1" dirty="0" err="1"/>
              <a:t>redistribute</a:t>
            </a:r>
            <a:r>
              <a:rPr lang="nl-NL" dirty="0"/>
              <a:t>: Direct hergebruik door een product opnieuw te </a:t>
            </a:r>
            <a:r>
              <a:rPr lang="nl-NL" dirty="0" err="1"/>
              <a:t>vermarkten</a:t>
            </a:r>
            <a:r>
              <a:rPr lang="nl-NL" dirty="0"/>
              <a:t>.</a:t>
            </a:r>
          </a:p>
          <a:p>
            <a:pPr marL="222359" indent="-222359" fontAlgn="base">
              <a:buFont typeface="+mj-lt"/>
              <a:buAutoNum type="arabicPeriod"/>
            </a:pPr>
            <a:r>
              <a:rPr lang="nl-NL" i="1" dirty="0" err="1"/>
              <a:t>Refurbish</a:t>
            </a:r>
            <a:r>
              <a:rPr lang="nl-NL" i="1" dirty="0"/>
              <a:t>/</a:t>
            </a:r>
            <a:r>
              <a:rPr lang="nl-NL" i="1" dirty="0" err="1"/>
              <a:t>Remanufacture</a:t>
            </a:r>
            <a:r>
              <a:rPr lang="nl-NL" dirty="0"/>
              <a:t>: Het grondig opknappen en herstellen van product door de fabrikant.</a:t>
            </a:r>
          </a:p>
          <a:p>
            <a:pPr marL="222359" indent="-222359" fontAlgn="base">
              <a:buFont typeface="+mj-lt"/>
              <a:buAutoNum type="arabicPeriod"/>
            </a:pPr>
            <a:r>
              <a:rPr lang="nl-NL" i="1" dirty="0"/>
              <a:t>Recycle</a:t>
            </a:r>
            <a:r>
              <a:rPr lang="nl-NL" dirty="0"/>
              <a:t>: Onderdelen of materialen terughalen uit het product om ze opnieuw te gebruiken.</a:t>
            </a:r>
          </a:p>
          <a:p>
            <a:pPr fontAlgn="base"/>
            <a:endParaRPr lang="nl-NL" b="1" dirty="0"/>
          </a:p>
          <a:p>
            <a:pPr fontAlgn="base"/>
            <a:r>
              <a:rPr lang="nl-NL" b="1" dirty="0"/>
              <a:t>Hergebruik in cascades</a:t>
            </a:r>
          </a:p>
          <a:p>
            <a:pPr fontAlgn="base"/>
            <a:r>
              <a:rPr lang="nl-NL" dirty="0"/>
              <a:t>Binnen de </a:t>
            </a:r>
            <a:r>
              <a:rPr lang="nl-NL" i="1" dirty="0"/>
              <a:t>bio-</a:t>
            </a:r>
            <a:r>
              <a:rPr lang="nl-NL" i="1" dirty="0" err="1"/>
              <a:t>cycle</a:t>
            </a:r>
            <a:r>
              <a:rPr lang="nl-NL" i="1" dirty="0"/>
              <a:t> </a:t>
            </a:r>
            <a:r>
              <a:rPr lang="nl-NL" dirty="0"/>
              <a:t>vindt hergebruik plaats in cascades. </a:t>
            </a:r>
            <a:r>
              <a:rPr lang="nl-NL" dirty="0" err="1"/>
              <a:t>Cascaderen</a:t>
            </a:r>
            <a:r>
              <a:rPr lang="nl-NL" dirty="0"/>
              <a:t> betekent ‘het gebruiken van (een deel van) een product voor een andere toepassing’. Wanneer een product niet langer in staat is om de initiële functie te vervullen wordt het doorgegeven om opnieuw te worden gebruikt. Tijdens het </a:t>
            </a:r>
            <a:r>
              <a:rPr lang="nl-NL" dirty="0" err="1"/>
              <a:t>cascaderen</a:t>
            </a:r>
            <a:r>
              <a:rPr lang="nl-NL" dirty="0"/>
              <a:t> vermindert de kwaliteit van het materiaal en wordt er energie verbruikt (</a:t>
            </a:r>
            <a:r>
              <a:rPr lang="nl-NL" dirty="0">
                <a:hlinkClick r:id="rId4"/>
              </a:rPr>
              <a:t>Ellen </a:t>
            </a:r>
            <a:r>
              <a:rPr lang="nl-NL" dirty="0" err="1">
                <a:hlinkClick r:id="rId4"/>
              </a:rPr>
              <a:t>Macarthur</a:t>
            </a:r>
            <a:r>
              <a:rPr lang="nl-NL" dirty="0">
                <a:hlinkClick r:id="rId4"/>
              </a:rPr>
              <a:t> Foundation, 2013a).</a:t>
            </a:r>
            <a:endParaRPr lang="nl-NL" dirty="0"/>
          </a:p>
          <a:p>
            <a:pPr fontAlgn="base"/>
            <a:r>
              <a:rPr lang="nl-NL" dirty="0" err="1"/>
              <a:t>Cascaderen</a:t>
            </a:r>
            <a:r>
              <a:rPr lang="nl-NL" dirty="0"/>
              <a:t> verschilt van gewoon hergebruik en recycling door de verandering in functie en de mate waarin het product wordt bewerkt. Als voorbeeld kan een katoenen T-shirt dienen. Bij hergebruik wordt een gedragen T-shirt verkocht in een tweedehandswinkel. Bij recyclen wordt het T-shirt versnipperd tot katoenvezels die vervolgens worden omgesponnen tot nieuwe garen. </a:t>
            </a:r>
            <a:r>
              <a:rPr lang="nl-NL" dirty="0" err="1"/>
              <a:t>Cascaderen</a:t>
            </a:r>
            <a:r>
              <a:rPr lang="nl-NL" dirty="0"/>
              <a:t> is het gebruiken van oude T-shirts als kussenvulling.</a:t>
            </a:r>
          </a:p>
          <a:p>
            <a:pPr fontAlgn="base"/>
            <a:endParaRPr lang="nl-NL" dirty="0"/>
          </a:p>
          <a:p>
            <a:pPr fontAlgn="base"/>
            <a:r>
              <a:rPr lang="nl-NL" b="1" dirty="0"/>
              <a:t>Langdurige kringlopen</a:t>
            </a:r>
          </a:p>
          <a:p>
            <a:pPr fontAlgn="base"/>
            <a:r>
              <a:rPr lang="nl-NL" dirty="0"/>
              <a:t>Voor zowel de</a:t>
            </a:r>
            <a:r>
              <a:rPr lang="nl-NL" i="1" dirty="0"/>
              <a:t> bio-</a:t>
            </a:r>
            <a:r>
              <a:rPr lang="nl-NL" i="1" dirty="0" err="1"/>
              <a:t>cycle</a:t>
            </a:r>
            <a:r>
              <a:rPr lang="nl-NL" dirty="0"/>
              <a:t> als de </a:t>
            </a:r>
            <a:r>
              <a:rPr lang="nl-NL" i="1" dirty="0"/>
              <a:t>techno-</a:t>
            </a:r>
            <a:r>
              <a:rPr lang="nl-NL" i="1" dirty="0" err="1"/>
              <a:t>cycle</a:t>
            </a:r>
            <a:r>
              <a:rPr lang="nl-NL" dirty="0"/>
              <a:t> geldt dat de levensduur van een product zo lang mogelijk moet worden gemaakt. De levensduur van producten kan worden verlengd door:</a:t>
            </a:r>
          </a:p>
          <a:p>
            <a:pPr fontAlgn="base"/>
            <a:r>
              <a:rPr lang="nl-NL" dirty="0"/>
              <a:t>Te zorgen dat een product langer gebruikt wordt waardoor het proces ‘vertraagt’, bijvoorbeeld door te focussen op emotionele </a:t>
            </a:r>
            <a:r>
              <a:rPr lang="nl-NL" i="1" dirty="0"/>
              <a:t>hechting</a:t>
            </a:r>
            <a:r>
              <a:rPr lang="nl-NL" dirty="0"/>
              <a:t> aan een product, blijvende vervulling van een </a:t>
            </a:r>
            <a:r>
              <a:rPr lang="nl-NL" i="1" dirty="0"/>
              <a:t>behoefte</a:t>
            </a:r>
            <a:r>
              <a:rPr lang="nl-NL" dirty="0"/>
              <a:t> en </a:t>
            </a:r>
            <a:r>
              <a:rPr lang="nl-NL" i="1" dirty="0"/>
              <a:t>aanpasbaarheid</a:t>
            </a:r>
            <a:r>
              <a:rPr lang="nl-NL" dirty="0"/>
              <a:t> van het product, zodat het met zijn tijd mee kan gaan. </a:t>
            </a:r>
          </a:p>
          <a:p>
            <a:pPr fontAlgn="base"/>
            <a:r>
              <a:rPr lang="nl-NL" dirty="0"/>
              <a:t>Te zorgen dat er meerdere opeenvolgende cycli van direct hergebruik worden doorlopen, door de </a:t>
            </a:r>
            <a:r>
              <a:rPr lang="nl-NL" i="1" dirty="0"/>
              <a:t>uitwisselbaarheid</a:t>
            </a:r>
            <a:r>
              <a:rPr lang="nl-NL" dirty="0"/>
              <a:t> van producten te faciliteren en producten goed te</a:t>
            </a:r>
            <a:r>
              <a:rPr lang="nl-NL" i="1" dirty="0"/>
              <a:t> onderhouden, </a:t>
            </a:r>
            <a:r>
              <a:rPr lang="nl-NL" dirty="0"/>
              <a:t>zodat deze lang zonder herstelling gebruikt kunnen worden (</a:t>
            </a:r>
            <a:r>
              <a:rPr lang="nl-NL" dirty="0">
                <a:hlinkClick r:id="rId3"/>
              </a:rPr>
              <a:t>Ellen </a:t>
            </a:r>
            <a:r>
              <a:rPr lang="nl-NL" dirty="0" err="1">
                <a:hlinkClick r:id="rId3"/>
              </a:rPr>
              <a:t>MacArthur</a:t>
            </a:r>
            <a:r>
              <a:rPr lang="nl-NL" dirty="0">
                <a:hlinkClick r:id="rId3"/>
              </a:rPr>
              <a:t> Foundation, 2015a</a:t>
            </a:r>
            <a:r>
              <a:rPr lang="nl-NL" dirty="0"/>
              <a:t>; </a:t>
            </a:r>
            <a:r>
              <a:rPr lang="nl-NL" dirty="0" err="1">
                <a:hlinkClick r:id="rId5"/>
              </a:rPr>
              <a:t>Bocken</a:t>
            </a:r>
            <a:r>
              <a:rPr lang="nl-NL" dirty="0">
                <a:hlinkClick r:id="rId5"/>
              </a:rPr>
              <a:t>, Bakker &amp; De Pauw, 2015</a:t>
            </a:r>
            <a:r>
              <a:rPr lang="nl-NL" dirty="0"/>
              <a:t>)</a:t>
            </a:r>
          </a:p>
          <a:p>
            <a:pPr fontAlgn="base"/>
            <a:endParaRPr lang="nl-NL" dirty="0"/>
          </a:p>
          <a:p>
            <a:pPr fontAlgn="base"/>
            <a:r>
              <a:rPr lang="nl-NL" b="1" dirty="0"/>
              <a:t>Pure stromen</a:t>
            </a:r>
          </a:p>
          <a:p>
            <a:pPr fontAlgn="base"/>
            <a:r>
              <a:rPr lang="nl-NL" dirty="0"/>
              <a:t>Voor zowel de </a:t>
            </a:r>
            <a:r>
              <a:rPr lang="nl-NL" i="1" dirty="0"/>
              <a:t>bio-</a:t>
            </a:r>
            <a:r>
              <a:rPr lang="nl-NL" i="1" dirty="0" err="1"/>
              <a:t>cycle</a:t>
            </a:r>
            <a:r>
              <a:rPr lang="nl-NL" dirty="0"/>
              <a:t> als de </a:t>
            </a:r>
            <a:r>
              <a:rPr lang="nl-NL" i="1" dirty="0"/>
              <a:t>techno-</a:t>
            </a:r>
            <a:r>
              <a:rPr lang="nl-NL" i="1" dirty="0" err="1"/>
              <a:t>cycle</a:t>
            </a:r>
            <a:r>
              <a:rPr lang="nl-NL" dirty="0"/>
              <a:t> geldt dat reststromen die niet vervuild zijn met andere materialen het makkelijkst kunnen worden ingezameld en worden hergebruikt. Door te zorgen dat materialen makkelijk van elkaar worden gescheiden na gebruik en reststromen zó worden verzameld dat ze niet vervuild raken met toxische stoffen zijn reststromen het meest bruikbaar (</a:t>
            </a:r>
            <a:r>
              <a:rPr lang="nl-NL" dirty="0">
                <a:hlinkClick r:id="rId3"/>
              </a:rPr>
              <a:t>Ellen </a:t>
            </a:r>
            <a:r>
              <a:rPr lang="nl-NL" dirty="0" err="1">
                <a:hlinkClick r:id="rId3"/>
              </a:rPr>
              <a:t>MacArthur</a:t>
            </a:r>
            <a:r>
              <a:rPr lang="nl-NL" dirty="0">
                <a:hlinkClick r:id="rId3"/>
              </a:rPr>
              <a:t> Foundation, 2015a).</a:t>
            </a:r>
            <a:endParaRPr lang="nl-NL" dirty="0"/>
          </a:p>
          <a:p>
            <a:pPr fontAlgn="base"/>
            <a:r>
              <a:rPr lang="nl-NL" dirty="0"/>
              <a:t>Binnen de </a:t>
            </a:r>
            <a:r>
              <a:rPr lang="nl-NL" i="1" dirty="0"/>
              <a:t>bio-</a:t>
            </a:r>
            <a:r>
              <a:rPr lang="nl-NL" i="1" dirty="0" err="1"/>
              <a:t>cycle</a:t>
            </a:r>
            <a:r>
              <a:rPr lang="nl-NL" dirty="0"/>
              <a:t> kunnen sinaasappelschillen goed als voorbeeld dienen. Het bedrijf </a:t>
            </a:r>
            <a:r>
              <a:rPr lang="nl-NL" dirty="0" err="1"/>
              <a:t>PeelPioneers</a:t>
            </a:r>
            <a:r>
              <a:rPr lang="nl-NL" dirty="0"/>
              <a:t> haalt sinaasappelschillen op bij horecagelegenheden en extraheert essentiële oliën hieruit. Als er etensresten bij de schillen zit, worden de essentiële oliën vervuild en kunnen ze niet meer voor cosmetica gebruikt worden, dus daalt de waarde. Binnen de </a:t>
            </a:r>
            <a:r>
              <a:rPr lang="nl-NL" i="1" dirty="0"/>
              <a:t>techno-</a:t>
            </a:r>
            <a:r>
              <a:rPr lang="nl-NL" i="1" dirty="0" err="1"/>
              <a:t>cycle</a:t>
            </a:r>
            <a:r>
              <a:rPr lang="nl-NL" i="1" dirty="0"/>
              <a:t> </a:t>
            </a:r>
            <a:r>
              <a:rPr lang="nl-NL" dirty="0"/>
              <a:t>kan plastic speelgoed goed als voorbeeld dienen. Als het speelgoed helemaal van polyethyleen is gemaakt, kan het integraal versmolten worden en opnieuw worden ingezet. Als het speelgoed ook </a:t>
            </a:r>
            <a:r>
              <a:rPr lang="nl-NL" dirty="0" err="1"/>
              <a:t>polyesther</a:t>
            </a:r>
            <a:r>
              <a:rPr lang="nl-NL" dirty="0"/>
              <a:t> onderdelen heeft, moeten deze eerst worden gescheiden voordat het speelgoed hoogwaardig gerecycled kan worden (</a:t>
            </a:r>
            <a:r>
              <a:rPr lang="nl-NL" dirty="0" err="1">
                <a:hlinkClick r:id="rId6"/>
              </a:rPr>
              <a:t>Peelpioneers</a:t>
            </a:r>
            <a:r>
              <a:rPr lang="nl-NL" dirty="0">
                <a:hlinkClick r:id="rId6"/>
              </a:rPr>
              <a:t>, 2019</a:t>
            </a:r>
            <a:r>
              <a:rPr lang="nl-NL" dirty="0"/>
              <a:t>).</a:t>
            </a:r>
          </a:p>
          <a:p>
            <a:pPr fontAlgn="base"/>
            <a:endParaRPr lang="nl-NL" dirty="0"/>
          </a:p>
          <a:p>
            <a:pPr fontAlgn="base"/>
            <a:endParaRPr lang="nl-NL" dirty="0"/>
          </a:p>
          <a:p>
            <a:endParaRPr lang="en-US" dirty="0"/>
          </a:p>
        </p:txBody>
      </p:sp>
      <p:sp>
        <p:nvSpPr>
          <p:cNvPr id="4" name="Date Placeholder 3"/>
          <p:cNvSpPr>
            <a:spLocks noGrp="1"/>
          </p:cNvSpPr>
          <p:nvPr>
            <p:ph type="dt" idx="10"/>
          </p:nvPr>
        </p:nvSpPr>
        <p:spPr/>
        <p:txBody>
          <a:bodyPr/>
          <a:lstStyle/>
          <a:p>
            <a:fld id="{AB39B025-4AB6-4DC4-A783-B28D56BA1547}" type="datetime4">
              <a:rPr lang="nl-NL" smtClean="0"/>
              <a:pPr/>
              <a:t>15 juli 2020</a:t>
            </a:fld>
            <a:endParaRPr lang="en-GB"/>
          </a:p>
        </p:txBody>
      </p:sp>
      <p:sp>
        <p:nvSpPr>
          <p:cNvPr id="5" name="Slide Number Placeholder 4"/>
          <p:cNvSpPr>
            <a:spLocks noGrp="1"/>
          </p:cNvSpPr>
          <p:nvPr>
            <p:ph type="sldNum" sz="quarter" idx="11"/>
          </p:nvPr>
        </p:nvSpPr>
        <p:spPr/>
        <p:txBody>
          <a:bodyPr/>
          <a:lstStyle/>
          <a:p>
            <a:fld id="{59AC64A5-F023-4AFD-8415-D8496C4C6A47}" type="slidenum">
              <a:rPr lang="en-GB" smtClean="0"/>
              <a:pPr/>
              <a:t>33</a:t>
            </a:fld>
            <a:endParaRPr lang="en-GB"/>
          </a:p>
        </p:txBody>
      </p:sp>
    </p:spTree>
    <p:extLst>
      <p:ext uri="{BB962C8B-B14F-4D97-AF65-F5344CB8AC3E}">
        <p14:creationId xmlns:p14="http://schemas.microsoft.com/office/powerpoint/2010/main" val="1962116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https://ec.europa.eu/docsroom/documents/39984</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34</a:t>
            </a:fld>
            <a:endParaRPr lang="nl-NL" dirty="0"/>
          </a:p>
        </p:txBody>
      </p:sp>
    </p:spTree>
    <p:extLst>
      <p:ext uri="{BB962C8B-B14F-4D97-AF65-F5344CB8AC3E}">
        <p14:creationId xmlns:p14="http://schemas.microsoft.com/office/powerpoint/2010/main" val="1563695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36</a:t>
            </a:fld>
            <a:endParaRPr lang="nl-NL" dirty="0"/>
          </a:p>
        </p:txBody>
      </p:sp>
    </p:spTree>
    <p:extLst>
      <p:ext uri="{BB962C8B-B14F-4D97-AF65-F5344CB8AC3E}">
        <p14:creationId xmlns:p14="http://schemas.microsoft.com/office/powerpoint/2010/main" val="3955884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10-R strategieën bieden een goede leidraad, maar hoe vertaal je dit naar de bouwpraktijk? Dit is een zoektocht die al een tijdje gaande is.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Sommige partijen zien het beschermen van materiaalvoorraden en bestaande waarde als iets dat volledig ten dienste zou moeten staan van verbetering van de </a:t>
            </a:r>
            <a:r>
              <a:rPr lang="nl-NL" sz="1200" b="1" i="0" u="none" strike="noStrike" kern="1200" baseline="0" dirty="0">
                <a:solidFill>
                  <a:schemeClr val="tx1"/>
                </a:solidFill>
                <a:latin typeface="+mn-lt"/>
                <a:ea typeface="+mn-ea"/>
                <a:cs typeface="+mn-cs"/>
              </a:rPr>
              <a:t>milieuprestaties </a:t>
            </a:r>
            <a:r>
              <a:rPr lang="nl-NL" sz="1200" b="0" i="0" u="none" strike="noStrike" kern="1200" baseline="0" dirty="0">
                <a:solidFill>
                  <a:schemeClr val="tx1"/>
                </a:solidFill>
                <a:latin typeface="+mn-lt"/>
                <a:ea typeface="+mn-ea"/>
                <a:cs typeface="+mn-cs"/>
              </a:rPr>
              <a:t>van een (deel)object. Anderen zien deze drie doelen als belangrijke onderdelen van een integrale afweging, waarin winst voor de leveringszekerheid van materialen en </a:t>
            </a:r>
            <a:r>
              <a:rPr lang="nl-NL" sz="1200" b="1" i="0" u="none" strike="noStrike" kern="1200" baseline="0" dirty="0" err="1">
                <a:solidFill>
                  <a:schemeClr val="tx1"/>
                </a:solidFill>
                <a:latin typeface="+mn-lt"/>
                <a:ea typeface="+mn-ea"/>
                <a:cs typeface="+mn-cs"/>
              </a:rPr>
              <a:t>waardebehoud</a:t>
            </a:r>
            <a:r>
              <a:rPr lang="nl-NL" sz="1200" b="1" i="0" u="none" strike="noStrike" kern="1200" baseline="0" dirty="0">
                <a:solidFill>
                  <a:schemeClr val="tx1"/>
                </a:solidFill>
                <a:latin typeface="+mn-lt"/>
                <a:ea typeface="+mn-ea"/>
                <a:cs typeface="+mn-cs"/>
              </a:rPr>
              <a:t> </a:t>
            </a:r>
            <a:r>
              <a:rPr lang="nl-NL" sz="1200" b="0" i="0" u="none" strike="noStrike" kern="1200" baseline="0" dirty="0">
                <a:solidFill>
                  <a:schemeClr val="tx1"/>
                </a:solidFill>
                <a:latin typeface="+mn-lt"/>
                <a:ea typeface="+mn-ea"/>
                <a:cs typeface="+mn-cs"/>
              </a:rPr>
              <a:t>een eventuele hogere </a:t>
            </a:r>
            <a:r>
              <a:rPr lang="nl-NL" sz="1200" b="1" i="0" u="none" strike="noStrike" kern="1200" baseline="0" dirty="0">
                <a:solidFill>
                  <a:schemeClr val="tx1"/>
                </a:solidFill>
                <a:latin typeface="+mn-lt"/>
                <a:ea typeface="+mn-ea"/>
                <a:cs typeface="+mn-cs"/>
              </a:rPr>
              <a:t>milieu-impact </a:t>
            </a:r>
            <a:r>
              <a:rPr lang="nl-NL" sz="1200" b="0" i="0" u="none" strike="noStrike" kern="1200" baseline="0" dirty="0">
                <a:solidFill>
                  <a:schemeClr val="tx1"/>
                </a:solidFill>
                <a:latin typeface="+mn-lt"/>
                <a:ea typeface="+mn-ea"/>
                <a:cs typeface="+mn-cs"/>
              </a:rPr>
              <a:t>kan verantwoorden. De kernmeetmethode faciliteert nadrukkelijk beide perspectieven. </a:t>
            </a:r>
          </a:p>
          <a:p>
            <a:r>
              <a:rPr lang="nl-NL" sz="1200" b="0" i="0" u="none" strike="noStrike" kern="1200" baseline="0" dirty="0">
                <a:solidFill>
                  <a:schemeClr val="tx1"/>
                </a:solidFill>
                <a:latin typeface="+mn-lt"/>
                <a:ea typeface="+mn-ea"/>
                <a:cs typeface="+mn-cs"/>
              </a:rPr>
              <a:t>Voor alle drie de doelen geldt dat verschillende </a:t>
            </a:r>
            <a:r>
              <a:rPr lang="nl-NL" sz="1200" b="1" i="0" u="none" strike="noStrike" kern="1200" baseline="0" dirty="0">
                <a:solidFill>
                  <a:schemeClr val="tx1"/>
                </a:solidFill>
                <a:latin typeface="+mn-lt"/>
                <a:ea typeface="+mn-ea"/>
                <a:cs typeface="+mn-cs"/>
              </a:rPr>
              <a:t>circulaire strategieën </a:t>
            </a:r>
            <a:r>
              <a:rPr lang="nl-NL" sz="1200" b="0" i="0" u="none" strike="noStrike" kern="1200" baseline="0" dirty="0">
                <a:solidFill>
                  <a:schemeClr val="tx1"/>
                </a:solidFill>
                <a:latin typeface="+mn-lt"/>
                <a:ea typeface="+mn-ea"/>
                <a:cs typeface="+mn-cs"/>
              </a:rPr>
              <a:t>hun impact anders door de tijd verdelen. </a:t>
            </a:r>
            <a:r>
              <a:rPr lang="nl-NL" sz="1200" b="1" i="0" u="none" strike="noStrike" kern="1200" baseline="0" dirty="0">
                <a:solidFill>
                  <a:schemeClr val="tx1"/>
                </a:solidFill>
                <a:latin typeface="+mn-lt"/>
                <a:ea typeface="+mn-ea"/>
                <a:cs typeface="+mn-cs"/>
              </a:rPr>
              <a:t>Adaptief bouwen</a:t>
            </a:r>
            <a:r>
              <a:rPr lang="nl-NL" sz="1200" b="0" i="0" u="none" strike="noStrike" kern="1200" baseline="0" dirty="0">
                <a:solidFill>
                  <a:schemeClr val="tx1"/>
                </a:solidFill>
                <a:latin typeface="+mn-lt"/>
                <a:ea typeface="+mn-ea"/>
                <a:cs typeface="+mn-cs"/>
              </a:rPr>
              <a:t>, bijvoorbeeld, vraagt vaak een grotere investering van materialen in de realisatiefase, maar spaart daarmee aanvullend materiaalgebruik uit bij een </a:t>
            </a:r>
            <a:r>
              <a:rPr lang="nl-NL" sz="1200" b="1" i="0" u="none" strike="noStrike" kern="1200" baseline="0" dirty="0">
                <a:solidFill>
                  <a:schemeClr val="tx1"/>
                </a:solidFill>
                <a:latin typeface="+mn-lt"/>
                <a:ea typeface="+mn-ea"/>
                <a:cs typeface="+mn-cs"/>
              </a:rPr>
              <a:t>renovatie</a:t>
            </a:r>
            <a:r>
              <a:rPr lang="nl-NL" sz="1200" b="0" i="0" u="none" strike="noStrike" kern="1200" baseline="0" dirty="0">
                <a:solidFill>
                  <a:schemeClr val="tx1"/>
                </a:solidFill>
                <a:latin typeface="+mn-lt"/>
                <a:ea typeface="+mn-ea"/>
                <a:cs typeface="+mn-cs"/>
              </a:rPr>
              <a:t>. Bij andere initiatieven wordt gekozen voor een lichte constructie, die meer </a:t>
            </a:r>
            <a:r>
              <a:rPr lang="nl-NL" sz="1200" b="1" i="0" u="none" strike="noStrike" kern="1200" baseline="0" dirty="0">
                <a:solidFill>
                  <a:schemeClr val="tx1"/>
                </a:solidFill>
                <a:latin typeface="+mn-lt"/>
                <a:ea typeface="+mn-ea"/>
                <a:cs typeface="+mn-cs"/>
              </a:rPr>
              <a:t>onderhoud </a:t>
            </a:r>
            <a:r>
              <a:rPr lang="nl-NL" sz="1200" b="0" i="0" u="none" strike="noStrike" kern="1200" baseline="0" dirty="0">
                <a:solidFill>
                  <a:schemeClr val="tx1"/>
                </a:solidFill>
                <a:latin typeface="+mn-lt"/>
                <a:ea typeface="+mn-ea"/>
                <a:cs typeface="+mn-cs"/>
              </a:rPr>
              <a:t>(en daarmee gebruik van aanvullende materialen) vraagt gedurende de gebruiksfase van het (deel)object. Om alle circulaire strategieën te kunnen vergelijken, is afgesproken dat de mate waarin een initiatief bijdraagt aan circulair bouwen zou moeten worden bepaald door de impact op deze doelen gedurende de gehele </a:t>
            </a:r>
            <a:r>
              <a:rPr lang="nl-NL" sz="1200" b="1" i="0" u="none" strike="noStrike" kern="1200" baseline="0" dirty="0">
                <a:solidFill>
                  <a:schemeClr val="tx1"/>
                </a:solidFill>
                <a:latin typeface="+mn-lt"/>
                <a:ea typeface="+mn-ea"/>
                <a:cs typeface="+mn-cs"/>
              </a:rPr>
              <a:t>levenscyclus</a:t>
            </a:r>
            <a:r>
              <a:rPr lang="nl-NL" sz="1200" b="0" i="0" u="none" strike="noStrike" kern="1200" baseline="0" dirty="0">
                <a:solidFill>
                  <a:schemeClr val="tx1"/>
                </a:solidFill>
                <a:latin typeface="+mn-lt"/>
                <a:ea typeface="+mn-ea"/>
                <a:cs typeface="+mn-cs"/>
              </a:rPr>
              <a:t>. Het afdanken van een (deel)</a:t>
            </a:r>
            <a:r>
              <a:rPr lang="nl-NL" sz="1200" b="1" i="0" u="none" strike="noStrike" kern="1200" baseline="0" dirty="0">
                <a:solidFill>
                  <a:schemeClr val="tx1"/>
                </a:solidFill>
                <a:latin typeface="+mn-lt"/>
                <a:ea typeface="+mn-ea"/>
                <a:cs typeface="+mn-cs"/>
              </a:rPr>
              <a:t>object </a:t>
            </a:r>
            <a:r>
              <a:rPr lang="nl-NL" sz="1200" b="0" i="0" u="none" strike="noStrike" kern="1200" baseline="0" dirty="0">
                <a:solidFill>
                  <a:schemeClr val="tx1"/>
                </a:solidFill>
                <a:latin typeface="+mn-lt"/>
                <a:ea typeface="+mn-ea"/>
                <a:cs typeface="+mn-cs"/>
              </a:rPr>
              <a:t>voor het vervullen van zijn huidige functie wordt daarbij gezien als het einde van een levenscyclus. </a:t>
            </a:r>
          </a:p>
          <a:p>
            <a:r>
              <a:rPr lang="nl-NL" sz="1200" b="0" i="0" u="none" strike="noStrike" kern="1200" baseline="0" dirty="0">
                <a:solidFill>
                  <a:schemeClr val="tx1"/>
                </a:solidFill>
                <a:latin typeface="+mn-lt"/>
                <a:ea typeface="+mn-ea"/>
                <a:cs typeface="+mn-cs"/>
              </a:rPr>
              <a:t>Het actieteam ’Meten van circulariteit’ van Platform CB’23 heeft, toen deze drie doelen kwamen bovendrijven, geconcludeerd dat een aanvullende meetmethode voor circulariteit in de bouw meerwaarde heeft.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De impactindicatoren die in bestaande meetmethoden voor circulariteit in de bouw worden gebruikt, zijn terug te leiden tot </a:t>
            </a:r>
            <a:r>
              <a:rPr lang="nl-NL" sz="1200" b="1" i="0" u="none" strike="noStrike" kern="1200" baseline="0" dirty="0">
                <a:solidFill>
                  <a:schemeClr val="tx1"/>
                </a:solidFill>
                <a:latin typeface="+mn-lt"/>
                <a:ea typeface="+mn-ea"/>
                <a:cs typeface="+mn-cs"/>
              </a:rPr>
              <a:t>twee basisprincipes: het beperken van gebruik en het beperken van verlies</a:t>
            </a:r>
            <a:r>
              <a:rPr lang="nl-NL" sz="1200" b="0" i="0" u="none" strike="noStrike" kern="1200" baseline="0" dirty="0">
                <a:solidFill>
                  <a:schemeClr val="tx1"/>
                </a:solidFill>
                <a:latin typeface="+mn-lt"/>
                <a:ea typeface="+mn-ea"/>
                <a:cs typeface="+mn-cs"/>
              </a:rPr>
              <a:t>. </a:t>
            </a:r>
          </a:p>
          <a:p>
            <a:r>
              <a:rPr lang="nl-NL" sz="1200" b="0" i="0" u="none" strike="noStrike" kern="1200" baseline="0" dirty="0">
                <a:solidFill>
                  <a:schemeClr val="tx1"/>
                </a:solidFill>
                <a:latin typeface="+mn-lt"/>
                <a:ea typeface="+mn-ea"/>
                <a:cs typeface="+mn-cs"/>
              </a:rPr>
              <a:t>Gezamenlijk zorgen deze principes voor het zo goed mogelijk in stand houden van bestaande voorraden van materialen, milieukwaliteit en waarde. Hierbij geldt dat alles dat wel gebruikt wordt, maar niet verloren gaat, beschikbaar is voor gebruik in een volgende levenscyclus en dus onderdeel blijft van de voorraad. Uitgangspunt voor de kernmeetmethode is dat indicatoren uit deze principes voortvloeien, zodat de resultaten van de methode inzicht geven in welke mate het (deel)object bijdraagt aan de beschermingsprincipes per doel*. Het op deze manier uit elkaar trekken van de effecten van circulair bouwen, maakt het mogelijk om inzicht te krijgen in de mate waarin een circulaire strategie bijdraagt aan de verschillende doelen van circulair bouwen, een afweging te maken tussen deze doelen en de circulaire strategie gericht verder te ontwikkelen. </a:t>
            </a:r>
          </a:p>
          <a:p>
            <a:r>
              <a:rPr lang="nl-NL" sz="1200" b="0" i="0" u="none" strike="noStrike" kern="1200" baseline="0" dirty="0">
                <a:solidFill>
                  <a:schemeClr val="tx1"/>
                </a:solidFill>
                <a:latin typeface="+mn-lt"/>
                <a:ea typeface="+mn-ea"/>
                <a:cs typeface="+mn-cs"/>
              </a:rPr>
              <a:t>Naast het inzichtelijk maken van gebruik en verlies, zou de kernmeetmethode ook om moeten kunnen gaan met situaties waarin nog een stapje verder wordt gegaan dan bescherming van wat beschikbaar is. Dit gebeurt bijvoorbeeld wanneer een (deel)object de materiaalvoorraden aanvult door de groei van gewassen en/of milieuvervuiling omdraait door het opslaan van CO2 in het gebruikte materiaal.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*In een perfecte circulaire economie bestaat geen relatie tussen de hoeveelheid gebruikt en verloren materiaal. In een perfecte circulaire economie zou dus alleen het tweede principe, het beperken van verlies, relevant zijn. Voorlopig ziet het actieteam echter nog voldoende waarde in het beperken van gebruik van materialen om de druk op materiaalvoorraden te verminderen, onder andere doordat er voorlopig nog meer bouwmaterialen nodig zijn dan dat er vrij komen uit bestaande (deel)objecten.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(Bron: Platform CB’23 Leidraad, </a:t>
            </a:r>
            <a:r>
              <a:rPr lang="nl-NL" sz="1200" b="0" i="1" u="none" strike="noStrike" kern="1200" baseline="0" dirty="0">
                <a:solidFill>
                  <a:schemeClr val="tx1"/>
                </a:solidFill>
                <a:latin typeface="+mn-lt"/>
                <a:ea typeface="+mn-ea"/>
                <a:cs typeface="+mn-cs"/>
              </a:rPr>
              <a:t>Kernmethode voor het meten van circulariteit in de bouw - Werkafspraken voor een circulaire bouw. </a:t>
            </a:r>
            <a:r>
              <a:rPr lang="de-DE" sz="1200" b="0" i="0" u="none" strike="noStrike" kern="1200" baseline="0" dirty="0" err="1">
                <a:solidFill>
                  <a:schemeClr val="tx1"/>
                </a:solidFill>
                <a:latin typeface="+mn-lt"/>
                <a:ea typeface="+mn-ea"/>
                <a:cs typeface="+mn-cs"/>
              </a:rPr>
              <a:t>Versie</a:t>
            </a:r>
            <a:r>
              <a:rPr lang="de-DE" sz="1200" b="0" i="0" u="none" strike="noStrike" kern="1200" baseline="0" dirty="0">
                <a:solidFill>
                  <a:schemeClr val="tx1"/>
                </a:solidFill>
                <a:latin typeface="+mn-lt"/>
                <a:ea typeface="+mn-ea"/>
                <a:cs typeface="+mn-cs"/>
              </a:rPr>
              <a:t> 1.0 – 4 </a:t>
            </a:r>
            <a:r>
              <a:rPr lang="de-DE" sz="1200" b="0" i="0" u="none" strike="noStrike" kern="1200" baseline="0" dirty="0" err="1">
                <a:solidFill>
                  <a:schemeClr val="tx1"/>
                </a:solidFill>
                <a:latin typeface="+mn-lt"/>
                <a:ea typeface="+mn-ea"/>
                <a:cs typeface="+mn-cs"/>
              </a:rPr>
              <a:t>juli</a:t>
            </a:r>
            <a:r>
              <a:rPr lang="de-DE" sz="1200" b="0" i="0" u="none" strike="noStrike" kern="1200" baseline="0" dirty="0">
                <a:solidFill>
                  <a:schemeClr val="tx1"/>
                </a:solidFill>
                <a:latin typeface="+mn-lt"/>
                <a:ea typeface="+mn-ea"/>
                <a:cs typeface="+mn-cs"/>
              </a:rPr>
              <a:t> 2019)</a:t>
            </a:r>
            <a:endParaRPr lang="nl-NL" sz="1200" dirty="0"/>
          </a:p>
          <a:p>
            <a:endParaRPr lang="nl-NL" sz="1200" b="0" i="0" u="none" strike="noStrike" kern="1200" baseline="0" dirty="0">
              <a:solidFill>
                <a:schemeClr val="tx1"/>
              </a:solidFill>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37</a:t>
            </a:fld>
            <a:endParaRPr lang="nl-NL" dirty="0"/>
          </a:p>
        </p:txBody>
      </p:sp>
    </p:spTree>
    <p:extLst>
      <p:ext uri="{BB962C8B-B14F-4D97-AF65-F5344CB8AC3E}">
        <p14:creationId xmlns:p14="http://schemas.microsoft.com/office/powerpoint/2010/main" val="2481966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https://www.bouwwereld.nl/bouwkennis/stappenplan-circulair-bouwen/</a:t>
            </a:r>
          </a:p>
          <a:p>
            <a:r>
              <a:rPr lang="nl-NL" dirty="0"/>
              <a:t>Toelichting stappenplan</a:t>
            </a:r>
          </a:p>
          <a:p>
            <a:r>
              <a:rPr lang="nl-NL" dirty="0"/>
              <a:t>Vooropgesteld moet worden dat elk te (ver)bouwen gebouw uniek is. Onder andere de </a:t>
            </a:r>
            <a:r>
              <a:rPr lang="nl-NL" dirty="0" err="1"/>
              <a:t>locatiegebonden</a:t>
            </a:r>
            <a:r>
              <a:rPr lang="nl-NL" dirty="0"/>
              <a:t> randvoorwaarden, eisen en wensen ten aanzien van het gebruik en de beschikbare financiële middelen, stellen specifieke eisen. De invulling van het begrip circulair bouwen zal daarmee nooit een algemene checklist worden, maar een </a:t>
            </a:r>
            <a:r>
              <a:rPr lang="nl-NL" dirty="0" err="1"/>
              <a:t>projectspecifieke</a:t>
            </a:r>
            <a:r>
              <a:rPr lang="nl-NL" dirty="0"/>
              <a:t> ambitie. De Trias </a:t>
            </a:r>
            <a:r>
              <a:rPr lang="nl-NL" dirty="0" err="1"/>
              <a:t>Ecologica</a:t>
            </a:r>
            <a:r>
              <a:rPr lang="nl-NL" dirty="0"/>
              <a:t> (zie afbeelding 1) helpt de gedefinieerde stappen nader in te vullen.</a:t>
            </a:r>
          </a:p>
          <a:p>
            <a:r>
              <a:rPr lang="nl-NL" i="1" dirty="0"/>
              <a:t>Stap 1: Minimaliseer materiaalgebruik</a:t>
            </a:r>
            <a:endParaRPr lang="nl-NL" dirty="0"/>
          </a:p>
          <a:p>
            <a:r>
              <a:rPr lang="nl-NL" dirty="0"/>
              <a:t>Materiaalgebruik minimaliseren kan op verschillende manieren. In meest letterlijke zin is dit niets anders dan geen overbodige materialen toevoegen. Dat kan door het maken van een compact ontwerp: een laag percentage geveloppervlakte ten opzichte van de vloeroppervlakte leidt tot minder materiaalgebruik én minder energiegebruik (tevens gunstig voor </a:t>
            </a:r>
            <a:r>
              <a:rPr lang="nl-NL" dirty="0">
                <a:hlinkClick r:id="rId3"/>
              </a:rPr>
              <a:t>de nieuwe BENG-wetgeving</a:t>
            </a:r>
            <a:r>
              <a:rPr lang="nl-NL" dirty="0"/>
              <a:t>). Bijvoorbeeld de toepassing van een klimaatgevel (twee gevels in plaats van één) moet in het licht hiervan nog eens kritisch bekeken worden.</a:t>
            </a:r>
          </a:p>
          <a:p>
            <a:r>
              <a:rPr lang="nl-NL" dirty="0"/>
              <a:t>Een andere mogelijkheid om het gebruik te reduceren is door een zo lang mogelijke levensduur van materialen na te streven. De kwaliteit van het ontwerp en van de toegepaste materialen is daarbij van groot belang. Biedt het ook in de toekomst nog voldoende comfort, energiezuinigheid, gezondheid, flexibiliteit en gebruikskwaliteit? Een heel belangrijke vraag in dit kader is ook: is de materiaaltoepassing afgestemd op de gebruiker? Hoe vaak gebeurt het niet dat een opgeleverd kantoorgebouw meteen door de huurder van een nieuwe afwerking wordt voorzien. En wie kent er geen huiseigenaar die na oplevering van zijn nieuwbouwwoning meteen de stalen </a:t>
            </a:r>
            <a:r>
              <a:rPr lang="nl-NL" dirty="0" err="1"/>
              <a:t>binnenkozijnen</a:t>
            </a:r>
            <a:r>
              <a:rPr lang="nl-NL" dirty="0"/>
              <a:t> en honingraatdeuren gaat vervangen door houten exemplaren. Er zijn verschillende redenen voor, maar om eerlijk te zijn: de wensen van de gebruiker zijn heel vaak niet de belangrijkste drijvende kracht van een (her)ontwikkeling.</a:t>
            </a:r>
          </a:p>
          <a:p>
            <a:pPr marL="0" marR="0" indent="0" algn="l" defTabSz="914400" rtl="0" eaLnBrk="1" fontAlgn="auto" latinLnBrk="0" hangingPunct="1">
              <a:lnSpc>
                <a:spcPct val="100000"/>
              </a:lnSpc>
              <a:spcBef>
                <a:spcPts val="0"/>
              </a:spcBef>
              <a:spcAft>
                <a:spcPts val="0"/>
              </a:spcAft>
              <a:buClrTx/>
              <a:buSzTx/>
              <a:buFontTx/>
              <a:buNone/>
              <a:tabLst/>
              <a:defRPr/>
            </a:pPr>
            <a:r>
              <a:rPr lang="nl-NL" i="1" dirty="0"/>
              <a:t>Stap 2: Kies voor secundaire of biobased materialen </a:t>
            </a:r>
          </a:p>
          <a:p>
            <a:r>
              <a:rPr lang="nl-NL" dirty="0"/>
              <a:t>Wanneer we spreken over milieubelasting of milieuprestatie, kijken we naar de emissies en uitputting van grondstoffen die een materiaal of bouwproduct gedurende zijn levenscyclus veroorzaakt. In volgorde van een lage naar minder lage milieubelasting, zijn er de volgende mogelijkheden:</a:t>
            </a:r>
          </a:p>
          <a:p>
            <a:r>
              <a:rPr lang="nl-NL" dirty="0"/>
              <a:t>Uit sloop of andere toepassingen beschikbare materialen of bouwproducten geven doorgaans de laagste milieubelasting. Neem het toepassen van deze materialen serieuzer dan ‘we passen de vrijgekomen betontegels wel toe op de containerplaats of als looppad op het dak’ en ‘de gebruiker wenst nieuwe materialen’. Er zijn inmiddels diverse plaatsen waar – ook op grote schaal – tweedehands materialen en bouwproducten worden aangeboden.</a:t>
            </a:r>
          </a:p>
          <a:p>
            <a:r>
              <a:rPr lang="nl-NL" dirty="0"/>
              <a:t>Daarnaast zijn hernieuwbare materialen en producten toe te passen. Deze bestaan uit grondstoffen die door natuurlijke aanwas of teelt steeds opnieuw beschikbaar komen. Bekend zijn onder andere bamboe, hout en </a:t>
            </a:r>
            <a:r>
              <a:rPr lang="nl-NL" dirty="0" err="1"/>
              <a:t>vlaswol</a:t>
            </a:r>
            <a:r>
              <a:rPr lang="nl-NL" dirty="0"/>
              <a:t>. Veel meer materialen en producten zijn te vinden in de kennisbank </a:t>
            </a:r>
            <a:r>
              <a:rPr lang="nl-NL" dirty="0" err="1"/>
              <a:t>Biobased</a:t>
            </a:r>
            <a:r>
              <a:rPr lang="nl-NL" dirty="0"/>
              <a:t> Bouwen.</a:t>
            </a:r>
          </a:p>
          <a:p>
            <a:r>
              <a:rPr lang="nl-NL" dirty="0"/>
              <a:t>Voor de overige materialen is het zinvol te gaan voor de minst milieubelastende optie. Hiervoor kan gebruik worden gemaakt van de voor grondstoffen, materialen en producten opgestelde </a:t>
            </a:r>
            <a:r>
              <a:rPr lang="nl-NL" dirty="0">
                <a:hlinkClick r:id="rId4"/>
              </a:rPr>
              <a:t>LCA-profielen</a:t>
            </a:r>
            <a:r>
              <a:rPr lang="nl-NL" dirty="0"/>
              <a:t>. Praktisch zijn de tools waarin deze </a:t>
            </a:r>
            <a:r>
              <a:rPr lang="nl-NL" dirty="0" err="1"/>
              <a:t>LCA’s</a:t>
            </a:r>
            <a:r>
              <a:rPr lang="nl-NL" dirty="0"/>
              <a:t> naar gebruik in specifieke gebouwen zijn vertaald: de beschikbare </a:t>
            </a:r>
            <a:r>
              <a:rPr lang="nl-NL" dirty="0">
                <a:hlinkClick r:id="rId5"/>
              </a:rPr>
              <a:t>MPG</a:t>
            </a:r>
            <a:r>
              <a:rPr lang="nl-NL" dirty="0"/>
              <a:t>-tools (van bijvoorbeeld </a:t>
            </a:r>
            <a:r>
              <a:rPr lang="nl-NL" dirty="0">
                <a:hlinkClick r:id="rId6"/>
              </a:rPr>
              <a:t>MRPI</a:t>
            </a:r>
            <a:r>
              <a:rPr lang="nl-NL" dirty="0"/>
              <a:t>, W/e en </a:t>
            </a:r>
            <a:r>
              <a:rPr lang="nl-NL" dirty="0">
                <a:hlinkClick r:id="rId7"/>
              </a:rPr>
              <a:t>DGBC</a:t>
            </a:r>
            <a:r>
              <a:rPr lang="nl-NL" dirty="0"/>
              <a:t>). Hoe lager de via deze tools berekende schaduwkosten, hoe lager de milieubelasting. Materialen met een hoge mate van gerecyclede grondstoffen of toeslagstoffen vallen ook onder deze categorie.</a:t>
            </a:r>
          </a:p>
          <a:p>
            <a:r>
              <a:rPr lang="nl-NL" dirty="0"/>
              <a:t>Materialen met een verantwoorde herkomst geven niet per definitie een lage milieubelasting. Maar wel zijn het productieproces van het eindproduct en de toeleveringsketen via een milieumanagementsysteem in kaart gebracht en gecontroleerd. Voorbeelden van certificeringssystemen die een verantwoorde herkomst aantonen, zijn bijvoorbeeld </a:t>
            </a:r>
            <a:r>
              <a:rPr lang="nl-NL" dirty="0">
                <a:hlinkClick r:id="rId8"/>
              </a:rPr>
              <a:t>BES 6001</a:t>
            </a:r>
            <a:r>
              <a:rPr lang="nl-NL" dirty="0"/>
              <a:t>, </a:t>
            </a:r>
            <a:r>
              <a:rPr lang="nl-NL" dirty="0">
                <a:hlinkClick r:id="rId9"/>
              </a:rPr>
              <a:t>ISO14.001</a:t>
            </a:r>
            <a:r>
              <a:rPr lang="nl-NL" dirty="0"/>
              <a:t>, </a:t>
            </a:r>
            <a:r>
              <a:rPr lang="nl-NL" dirty="0">
                <a:hlinkClick r:id="rId10"/>
              </a:rPr>
              <a:t>C2C</a:t>
            </a:r>
            <a:r>
              <a:rPr lang="nl-NL" dirty="0"/>
              <a:t>, </a:t>
            </a:r>
            <a:r>
              <a:rPr lang="nl-NL" dirty="0">
                <a:hlinkClick r:id="rId11"/>
              </a:rPr>
              <a:t>MVO-prestatieladder</a:t>
            </a:r>
            <a:r>
              <a:rPr lang="nl-NL" dirty="0"/>
              <a:t>, </a:t>
            </a:r>
            <a:r>
              <a:rPr lang="nl-NL" dirty="0">
                <a:hlinkClick r:id="rId12"/>
              </a:rPr>
              <a:t>FSC</a:t>
            </a:r>
            <a:r>
              <a:rPr lang="nl-NL" dirty="0"/>
              <a:t> (hout) en </a:t>
            </a:r>
            <a:r>
              <a:rPr lang="nl-NL" dirty="0">
                <a:hlinkClick r:id="rId13"/>
              </a:rPr>
              <a:t>CSC</a:t>
            </a:r>
            <a:r>
              <a:rPr lang="nl-NL" dirty="0"/>
              <a:t> (beton).</a:t>
            </a:r>
          </a:p>
          <a:p>
            <a:pPr marL="0" marR="0" indent="0" algn="l" defTabSz="914400" rtl="0" eaLnBrk="1" fontAlgn="auto" latinLnBrk="0" hangingPunct="1">
              <a:lnSpc>
                <a:spcPct val="100000"/>
              </a:lnSpc>
              <a:spcBef>
                <a:spcPts val="0"/>
              </a:spcBef>
              <a:spcAft>
                <a:spcPts val="0"/>
              </a:spcAft>
              <a:buClrTx/>
              <a:buSzTx/>
              <a:buFontTx/>
              <a:buNone/>
              <a:tabLst/>
              <a:defRPr/>
            </a:pPr>
            <a:r>
              <a:rPr lang="nl-NL" i="1" dirty="0"/>
              <a:t>Stap 3: Kies voor materialen met een lage milieubelasting</a:t>
            </a:r>
            <a:endParaRPr lang="nl-NL" dirty="0"/>
          </a:p>
          <a:p>
            <a:r>
              <a:rPr lang="nl-NL" i="1" dirty="0"/>
              <a:t>Denk na over materiaalhergebruik na de gebruiksfase</a:t>
            </a:r>
            <a:endParaRPr lang="nl-NL" dirty="0"/>
          </a:p>
          <a:p>
            <a:r>
              <a:rPr lang="nl-NL" dirty="0"/>
              <a:t>Hoe korter de levensduur van een gebouw hoe belangrijker het is om na te denken over het hergebruik na de gebruiksfase. De tijdelijke rechtbank in Amsterdam is daar een goed voorbeeld van (zie de volgende paragraaf). Bedenk verbindingen die na gebruik zonder materiaalschade weer opnieuw te (de)monteren zijn, zodat het gebouw geheel of in delen te hergebruiken is. Een materialenpaspoort – een overzicht van de in het gebouw gebruikte materialen en verwerking daarvan – helpt daarbij. In het verlengde daarvan is </a:t>
            </a:r>
            <a:r>
              <a:rPr lang="nl-NL" dirty="0" err="1"/>
              <a:t>Madaster</a:t>
            </a:r>
            <a:r>
              <a:rPr lang="nl-NL" dirty="0"/>
              <a:t> een online platform waar onder andere die data van gebouwen is op te slaan. Modulair bouwen, het gebruik van prefab producten en standaardmaten maakt hergebruik van bouwproducten eenvoudiger.</a:t>
            </a:r>
          </a:p>
          <a:p>
            <a:r>
              <a:rPr lang="nl-NL" dirty="0"/>
              <a:t>Toch is hier nog een grote omslag te maken. In welke mate accepteert een gebruiker of eigenaar tweedehands materialen in zijn gebouw? Hoe behouden producten na gebruik hun kwaliteit, zodat deze hoogwaardig te hergebruiken zijn. En hoe maken we hergebruik betaalbaar, wanneer arbeidsuren duur zijn en hergebruik nog arbeidsintensief is? Kunnen we een monitoringsysteem bedenken voor constructieonderdelen, zodat deze na gebruik veilig te hergebruiken zijn in een nieuw gebouw? Waardoor de regelgeving op gebied van constructies verantwoord gewijzigd kan worden?</a:t>
            </a:r>
          </a:p>
          <a:p>
            <a:endParaRPr lang="nl-NL" dirty="0"/>
          </a:p>
          <a:p>
            <a:endParaRPr lang="nl-NL" dirty="0"/>
          </a:p>
          <a:p>
            <a:r>
              <a:rPr lang="nl-NL" dirty="0"/>
              <a:t>Trias </a:t>
            </a:r>
            <a:r>
              <a:rPr lang="nl-NL" dirty="0" err="1"/>
              <a:t>materialica</a:t>
            </a:r>
            <a:r>
              <a:rPr lang="nl-NL" dirty="0"/>
              <a:t> betekent:</a:t>
            </a:r>
            <a:br>
              <a:rPr lang="nl-NL" dirty="0">
                <a:effectLst/>
              </a:rPr>
            </a:br>
            <a:br>
              <a:rPr lang="nl-NL" dirty="0">
                <a:effectLst/>
              </a:rPr>
            </a:br>
            <a:r>
              <a:rPr lang="nl-NL" dirty="0">
                <a:effectLst/>
              </a:rPr>
              <a:t>1. probeer eerst materialen te besparen</a:t>
            </a:r>
            <a:br>
              <a:rPr lang="nl-NL" dirty="0">
                <a:effectLst/>
              </a:rPr>
            </a:br>
            <a:r>
              <a:rPr lang="nl-NL" dirty="0">
                <a:effectLst/>
              </a:rPr>
              <a:t>2. gebruik duurzame materialen voor wat over blijft</a:t>
            </a:r>
            <a:br>
              <a:rPr lang="nl-NL" dirty="0">
                <a:effectLst/>
              </a:rPr>
            </a:br>
            <a:r>
              <a:rPr lang="nl-NL" dirty="0">
                <a:effectLst/>
              </a:rPr>
              <a:t>3. en zorg dat die materialen zo </a:t>
            </a:r>
            <a:r>
              <a:rPr lang="nl-NL" dirty="0" err="1">
                <a:effectLst/>
              </a:rPr>
              <a:t>efficient</a:t>
            </a:r>
            <a:r>
              <a:rPr lang="nl-NL" dirty="0">
                <a:effectLst/>
              </a:rPr>
              <a:t> mogelijk gebruikt kunnen worden (ook denken aan wat er mee gebeurt in de afvalfase). </a:t>
            </a:r>
            <a:br>
              <a:rPr lang="nl-NL" dirty="0">
                <a:effectLst/>
              </a:rPr>
            </a:br>
            <a:br>
              <a:rPr lang="nl-NL" dirty="0">
                <a:effectLst/>
              </a:rPr>
            </a:br>
            <a:r>
              <a:rPr lang="nl-NL" dirty="0">
                <a:effectLst/>
              </a:rPr>
              <a:t>Duurzame materialen </a:t>
            </a:r>
            <a:br>
              <a:rPr lang="nl-NL" dirty="0">
                <a:effectLst/>
              </a:rPr>
            </a:br>
            <a:r>
              <a:rPr lang="nl-NL" dirty="0">
                <a:effectLst/>
              </a:rPr>
              <a:t>- putten de bodem niet uit (als materialen in de cirkels zitten heb je geen mijnen meer nodig)</a:t>
            </a:r>
            <a:br>
              <a:rPr lang="nl-NL" dirty="0">
                <a:effectLst/>
              </a:rPr>
            </a:br>
            <a:r>
              <a:rPr lang="nl-NL" dirty="0">
                <a:effectLst/>
              </a:rPr>
              <a:t>- tasten de natuur niet aan (zijn afbreekbaar en de productie neemt geen extra natuur in beslag)</a:t>
            </a:r>
            <a:br>
              <a:rPr lang="nl-NL" dirty="0">
                <a:effectLst/>
              </a:rPr>
            </a:br>
            <a:r>
              <a:rPr lang="nl-NL" dirty="0">
                <a:effectLst/>
              </a:rPr>
              <a:t>- bevatten geen schadelijke stoffen (zijn niet giftig)</a:t>
            </a:r>
            <a:br>
              <a:rPr lang="nl-NL" dirty="0">
                <a:effectLst/>
              </a:rPr>
            </a:br>
            <a:r>
              <a:rPr lang="nl-NL" dirty="0">
                <a:effectLst/>
              </a:rPr>
              <a:t>- hebben aandacht voor de mens (en kijken naar fair </a:t>
            </a:r>
            <a:r>
              <a:rPr lang="nl-NL" dirty="0" err="1">
                <a:effectLst/>
              </a:rPr>
              <a:t>trade</a:t>
            </a:r>
            <a:r>
              <a:rPr lang="nl-NL" dirty="0">
                <a:effectLst/>
              </a:rPr>
              <a:t>, arbeidsomstandigheden, mensenrechten, corruptie)</a:t>
            </a:r>
            <a:br>
              <a:rPr lang="nl-NL" dirty="0">
                <a:effectLst/>
              </a:rPr>
            </a:br>
            <a:r>
              <a:rPr lang="nl-NL" dirty="0">
                <a:effectLst/>
              </a:rPr>
              <a:t>- komen liefst uit de omgeving</a:t>
            </a:r>
            <a:br>
              <a:rPr lang="nl-NL" dirty="0">
                <a:effectLst/>
              </a:rPr>
            </a:br>
            <a:r>
              <a:rPr lang="nl-NL" dirty="0">
                <a:effectLst/>
              </a:rPr>
              <a:t>- kunnen worden hergebruikt.</a:t>
            </a:r>
            <a:endParaRPr lang="en-US" dirty="0"/>
          </a:p>
        </p:txBody>
      </p:sp>
      <p:sp>
        <p:nvSpPr>
          <p:cNvPr id="4" name="Tijdelijke aanduiding voor dianummer 3"/>
          <p:cNvSpPr>
            <a:spLocks noGrp="1"/>
          </p:cNvSpPr>
          <p:nvPr>
            <p:ph type="sldNum" sz="quarter" idx="10"/>
          </p:nvPr>
        </p:nvSpPr>
        <p:spPr/>
        <p:txBody>
          <a:bodyPr/>
          <a:lstStyle/>
          <a:p>
            <a:fld id="{78FACC1F-386F-4E42-8E38-7BACBF493300}" type="slidenum">
              <a:rPr lang="nl-NL" smtClean="0"/>
              <a:t>38</a:t>
            </a:fld>
            <a:endParaRPr lang="nl-NL"/>
          </a:p>
        </p:txBody>
      </p:sp>
    </p:spTree>
    <p:extLst>
      <p:ext uri="{BB962C8B-B14F-4D97-AF65-F5344CB8AC3E}">
        <p14:creationId xmlns:p14="http://schemas.microsoft.com/office/powerpoint/2010/main" val="3488564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een circulaire economie behouden de materialen in een afgedankt product idealiter hun oorspronkelijke kwaliteit, om zo opnieuw in eenzelfde soort product te kunnen worden gebruikt. Er zijn verschillende circulariteitsstrategieën met een prioriteitsvolgorde van hoog naar laag om grondstoffen-en materiaalgebruik en afvalproductie te voorkomen. Als vuistregel betekent meer circulariteitminder grondstoffen en afval, en meer milieuwinst.</a:t>
            </a:r>
          </a:p>
          <a:p>
            <a:endParaRPr lang="nl-NL" dirty="0"/>
          </a:p>
          <a:p>
            <a:r>
              <a:rPr lang="nl-NL" dirty="0"/>
              <a:t>10 R –model wordt vaak gebruikt.</a:t>
            </a:r>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40</a:t>
            </a:fld>
            <a:endParaRPr lang="nl-NL" dirty="0"/>
          </a:p>
        </p:txBody>
      </p:sp>
    </p:spTree>
    <p:extLst>
      <p:ext uri="{BB962C8B-B14F-4D97-AF65-F5344CB8AC3E}">
        <p14:creationId xmlns:p14="http://schemas.microsoft.com/office/powerpoint/2010/main" val="3843567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Schema met 10-R strategieën van circulariteit wordt al lang gebruikt. </a:t>
            </a:r>
          </a:p>
          <a:p>
            <a:endParaRPr lang="nl-NL" dirty="0"/>
          </a:p>
          <a:p>
            <a:r>
              <a:rPr lang="nl-NL" sz="1200" b="0" i="0" u="none" strike="noStrike" kern="1200" baseline="0" dirty="0">
                <a:solidFill>
                  <a:schemeClr val="tx1"/>
                </a:solidFill>
                <a:latin typeface="+mn-lt"/>
                <a:ea typeface="+mn-ea"/>
                <a:cs typeface="+mn-cs"/>
              </a:rPr>
              <a:t>R-principes zijn circulaire strategieën. De R-principes worden echter regelmatig in een ladder gepresenteerd. </a:t>
            </a:r>
            <a:r>
              <a:rPr lang="nl-NL" sz="1200" b="1" i="0" u="none" strike="noStrike" kern="1200" baseline="0" dirty="0">
                <a:solidFill>
                  <a:schemeClr val="tx1"/>
                </a:solidFill>
                <a:latin typeface="+mn-lt"/>
                <a:ea typeface="+mn-ea"/>
                <a:cs typeface="+mn-cs"/>
              </a:rPr>
              <a:t>Dit suggereert dat het toepassen van een R-principe dat lager op de ladder staat ook minder bijdraagt aan circulariteit. Als gekeken wordt naar de effecten van deze circulaire strategieën voor een specifieke toepassing, is dat echter verre van zeker.</a:t>
            </a:r>
            <a:r>
              <a:rPr lang="nl-NL" sz="1200" b="0" i="0" u="none" strike="noStrike" kern="1200" baseline="0" dirty="0">
                <a:solidFill>
                  <a:schemeClr val="tx1"/>
                </a:solidFill>
                <a:latin typeface="+mn-lt"/>
                <a:ea typeface="+mn-ea"/>
                <a:cs typeface="+mn-cs"/>
              </a:rPr>
              <a:t> Een voorbeeld dat de afhankelijkheid van de prestaties van de verschillende R-principes van de context illustreert is een modulair brugdek. Dat kan gedurende 200 jaar tijd wellicht vier keer opnieuw worden gebruikt voor dezelfde functie. Echter, (deel)objecten van het brugdekdeel zullen op een bepaald moment niet meer functioneel of technisch toereikend zijn. Als de samengestelde materialen zodanig gerecycled kunnen worden dat er weer een nieuw brugdek van gemaakt kan worden, wordt ook op die termijn het gebruik van primaire grondstof vermeden. Als deze recycling niet mogelijk is, moet afgewogen worden of het modulaire ontwerp over vier cycli opweegt tegen het niet recyclebaar zijn aan het eind van die vier cycli. Het onderlinge belang van de R-principes hangt dus in belangrijke mate af van de context. Dit pleit voor het meten van de effecten van deze circulaire strategieën en niet voor het enkel inzichtelijk maken van de gebruikte principes op zich. </a:t>
            </a:r>
          </a:p>
          <a:p>
            <a:r>
              <a:rPr lang="nl-NL" sz="1000" b="0" i="0" u="none" strike="noStrike" kern="1200" baseline="0" dirty="0">
                <a:solidFill>
                  <a:schemeClr val="tx1"/>
                </a:solidFill>
                <a:latin typeface="+mn-lt"/>
                <a:ea typeface="+mn-ea"/>
                <a:cs typeface="+mn-cs"/>
              </a:rPr>
              <a:t>(Bron: Platform CB’23 Leidraad, </a:t>
            </a:r>
            <a:r>
              <a:rPr lang="nl-NL" sz="1000" b="0" i="1" u="none" strike="noStrike" kern="1200" baseline="0" dirty="0">
                <a:solidFill>
                  <a:schemeClr val="tx1"/>
                </a:solidFill>
                <a:latin typeface="+mn-lt"/>
                <a:ea typeface="+mn-ea"/>
                <a:cs typeface="+mn-cs"/>
              </a:rPr>
              <a:t>Kernmethode voor het meten van circulariteit in de bouw - Werkafspraken voor een circulaire bouw. </a:t>
            </a:r>
            <a:r>
              <a:rPr lang="de-DE" sz="1000" b="0" i="0" u="none" strike="noStrike" kern="1200" baseline="0" dirty="0" err="1">
                <a:solidFill>
                  <a:schemeClr val="tx1"/>
                </a:solidFill>
                <a:latin typeface="+mn-lt"/>
                <a:ea typeface="+mn-ea"/>
                <a:cs typeface="+mn-cs"/>
              </a:rPr>
              <a:t>Versie</a:t>
            </a:r>
            <a:r>
              <a:rPr lang="de-DE" sz="1000" b="0" i="0" u="none" strike="noStrike" kern="1200" baseline="0" dirty="0">
                <a:solidFill>
                  <a:schemeClr val="tx1"/>
                </a:solidFill>
                <a:latin typeface="+mn-lt"/>
                <a:ea typeface="+mn-ea"/>
                <a:cs typeface="+mn-cs"/>
              </a:rPr>
              <a:t> 1.0 – 4 </a:t>
            </a:r>
            <a:r>
              <a:rPr lang="de-DE" sz="1000" b="0" i="0" u="none" strike="noStrike" kern="1200" baseline="0" dirty="0" err="1">
                <a:solidFill>
                  <a:schemeClr val="tx1"/>
                </a:solidFill>
                <a:latin typeface="+mn-lt"/>
                <a:ea typeface="+mn-ea"/>
                <a:cs typeface="+mn-cs"/>
              </a:rPr>
              <a:t>juli</a:t>
            </a:r>
            <a:r>
              <a:rPr lang="de-DE" sz="1000" b="0" i="0" u="none" strike="noStrike" kern="1200" baseline="0" dirty="0">
                <a:solidFill>
                  <a:schemeClr val="tx1"/>
                </a:solidFill>
                <a:latin typeface="+mn-lt"/>
                <a:ea typeface="+mn-ea"/>
                <a:cs typeface="+mn-cs"/>
              </a:rPr>
              <a:t> 2019)</a:t>
            </a:r>
            <a:endParaRPr lang="nl-NL" sz="1000" dirty="0"/>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41</a:t>
            </a:fld>
            <a:endParaRPr lang="nl-NL" dirty="0"/>
          </a:p>
        </p:txBody>
      </p:sp>
    </p:spTree>
    <p:extLst>
      <p:ext uri="{BB962C8B-B14F-4D97-AF65-F5344CB8AC3E}">
        <p14:creationId xmlns:p14="http://schemas.microsoft.com/office/powerpoint/2010/main" val="3301438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Dit is een beschikbare meetmethode die</a:t>
            </a:r>
            <a:r>
              <a:rPr lang="nl-NL" baseline="0" dirty="0"/>
              <a:t> eenvoudig is te gebruiken met GPR Gebouw als basis</a:t>
            </a:r>
            <a:r>
              <a:rPr lang="nl-NL" dirty="0"/>
              <a:t>. </a:t>
            </a:r>
          </a:p>
          <a:p>
            <a:pPr marL="0" indent="0">
              <a:buNone/>
            </a:pPr>
            <a:endParaRPr lang="nl-NL" sz="1200" i="1" dirty="0">
              <a:latin typeface="Corbel" panose="020B0503020204020204" pitchFamily="34" charset="0"/>
            </a:endParaRPr>
          </a:p>
          <a:p>
            <a:r>
              <a:rPr lang="nl-NL" sz="1200" b="1" i="0" u="none" strike="noStrike" kern="1200" baseline="0" dirty="0">
                <a:solidFill>
                  <a:schemeClr val="tx1"/>
                </a:solidFill>
                <a:latin typeface="+mn-lt"/>
                <a:ea typeface="+mn-ea"/>
                <a:cs typeface="+mn-cs"/>
              </a:rPr>
              <a:t>Hoofdstrategie 1: Benut het beschikbare </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1. Behoud: Als een huisvestingsopgave gerealiseerd wordt in een bestaand gebouw, dan zijn er diverse scenario’s denkbaar, variërend van door-exploiteren tot een ingrijpende renovatie of transformatie. Die keuze is bepalend of gebouwdelen behouden of gesloopt worden. Behoud betekent dat de levensduur van dat gebouwdeel verlengd wordt. Eigenlijk is het op te vatten als vorm van hergebruik, maar dan in hetzelfde gebouw. </a:t>
            </a:r>
          </a:p>
          <a:p>
            <a:r>
              <a:rPr lang="nl-NL" sz="1200" b="0" i="0" u="none" strike="noStrike" kern="1200" baseline="0" dirty="0">
                <a:solidFill>
                  <a:schemeClr val="tx1"/>
                </a:solidFill>
                <a:latin typeface="+mn-lt"/>
                <a:ea typeface="+mn-ea"/>
                <a:cs typeface="+mn-cs"/>
              </a:rPr>
              <a:t>Bij de MPG-berekening voor de bestaande bouw, en dus ook de DPG (zie hoofdstrategie 3), wordt met deze vorm van hergebruik rekening gehouden. </a:t>
            </a:r>
          </a:p>
          <a:p>
            <a:r>
              <a:rPr lang="nl-NL" sz="1200" b="0" i="0" u="none" strike="noStrike" kern="1200" baseline="0" dirty="0">
                <a:solidFill>
                  <a:schemeClr val="tx1"/>
                </a:solidFill>
                <a:latin typeface="+mn-lt"/>
                <a:ea typeface="+mn-ea"/>
                <a:cs typeface="+mn-cs"/>
              </a:rPr>
              <a:t>Aandachtspunt is het (nog) ontbreken van het aspect landschapsaantasting bij de MPG-berekening. De nadelen van het winnen van enorme hoeveelheden steenachtige grondstoffen blijft daardoor buiten beeld (puur kijkend naar de uitputting van voorraden is er geen sprake van schaarste). Dat geldt ook voor de nadelen van enorme hoeveelheden steenachtig sloopafval, dat nu vooral als wegfundering uit het zicht verdwijnt (laagwaardige recycling). Het voorkomen van deze enorme materiaalstromen is één van de grote voordelen van renoveren ten opzichte van sloop en nieuwbouw. Gezien de relevantie is deze strategie als een (extra) parameter voor het bepalen van circulariteit opgenomen. </a:t>
            </a:r>
          </a:p>
          <a:p>
            <a:r>
              <a:rPr lang="nl-NL" sz="1200" b="0" i="0" u="none" strike="noStrike" kern="1200" baseline="0" dirty="0">
                <a:solidFill>
                  <a:schemeClr val="tx1"/>
                </a:solidFill>
                <a:latin typeface="+mn-lt"/>
                <a:ea typeface="+mn-ea"/>
                <a:cs typeface="+mn-cs"/>
              </a:rPr>
              <a:t>2. Hergebruik: De mate waarin gebruik gemaakt wordt van producten en materialen, die al een cyclus doorlopen hebben. Hierbij gaat het om de stroom materiaal die het gebouw ingaat bij bouw of verbouw. Het betreft bij deze parameter het hergebruik van producten, die afkomstig zijn van elders en daar een eerdere toepassing hebben gehad. Deze vorm van hergebruik is nog niet in de milieuprestatieberekening geoperationaliseerd. Daarom wordt deze strategie, net als bij GPR Gebouw, apart gewaardeerd. Het VANG-programma is relevant voor de beschikbaarheid van herbruikbare producten en materialen. </a:t>
            </a:r>
          </a:p>
          <a:p>
            <a:r>
              <a:rPr lang="nl-NL" sz="1200" b="0" i="0" u="none" strike="noStrike" kern="1200" baseline="0" dirty="0">
                <a:solidFill>
                  <a:schemeClr val="tx1"/>
                </a:solidFill>
                <a:latin typeface="+mn-lt"/>
                <a:ea typeface="+mn-ea"/>
                <a:cs typeface="+mn-cs"/>
              </a:rPr>
              <a:t>3. Secundair: Door de toepassing van secundaire (gerecyclede) grondstoffen wordt de aanspraak op schaarse (</a:t>
            </a:r>
            <a:r>
              <a:rPr lang="nl-NL" sz="1200" b="0" i="0" u="none" strike="noStrike" kern="1200" baseline="0" dirty="0" err="1">
                <a:solidFill>
                  <a:schemeClr val="tx1"/>
                </a:solidFill>
                <a:latin typeface="+mn-lt"/>
                <a:ea typeface="+mn-ea"/>
                <a:cs typeface="+mn-cs"/>
              </a:rPr>
              <a:t>virgin</a:t>
            </a:r>
            <a:r>
              <a:rPr lang="nl-NL" sz="1200" b="0" i="0" u="none" strike="noStrike" kern="1200" baseline="0" dirty="0">
                <a:solidFill>
                  <a:schemeClr val="tx1"/>
                </a:solidFill>
                <a:latin typeface="+mn-lt"/>
                <a:ea typeface="+mn-ea"/>
                <a:cs typeface="+mn-cs"/>
              </a:rPr>
              <a:t>) grondstoffen verminderd. Deze strategie wordt redelijk goed meegenomen in de milieuprestatieberekening van producten (LCA). Ook nu weer is het nog ontbreken van het aspect landschapsaantasting in de LCA een aandachtspunt (zie 1a). Daarom wordt ook deze strategie apart gewaardeerd. Het VANG-programma is relevant voor de beschikbaarheid van secundaire grondstoffen. </a:t>
            </a:r>
          </a:p>
          <a:p>
            <a:endParaRPr lang="nl-NL" sz="1200" b="0" i="0" u="none" strike="noStrike" kern="1200" baseline="0" dirty="0">
              <a:solidFill>
                <a:schemeClr val="tx1"/>
              </a:solidFill>
              <a:latin typeface="+mn-lt"/>
              <a:ea typeface="+mn-ea"/>
              <a:cs typeface="+mn-cs"/>
            </a:endParaRPr>
          </a:p>
          <a:p>
            <a:r>
              <a:rPr lang="nl-NL" sz="1200" b="1" i="0" u="none" strike="noStrike" kern="1200" baseline="0" dirty="0">
                <a:solidFill>
                  <a:schemeClr val="tx1"/>
                </a:solidFill>
                <a:latin typeface="+mn-lt"/>
                <a:ea typeface="+mn-ea"/>
                <a:cs typeface="+mn-cs"/>
              </a:rPr>
              <a:t>Hoofdstrategie 2: Gebruik hernieuwbaar </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4. </a:t>
            </a:r>
            <a:r>
              <a:rPr lang="nl-NL" sz="1200" b="0" i="0" u="none" strike="noStrike" kern="1200" baseline="0" dirty="0" err="1">
                <a:solidFill>
                  <a:schemeClr val="tx1"/>
                </a:solidFill>
                <a:latin typeface="+mn-lt"/>
                <a:ea typeface="+mn-ea"/>
                <a:cs typeface="+mn-cs"/>
              </a:rPr>
              <a:t>Biobased</a:t>
            </a:r>
            <a:r>
              <a:rPr lang="nl-NL" sz="1200" b="0" i="0" u="none" strike="noStrike" kern="1200" baseline="0" dirty="0">
                <a:solidFill>
                  <a:schemeClr val="tx1"/>
                </a:solidFill>
                <a:latin typeface="+mn-lt"/>
                <a:ea typeface="+mn-ea"/>
                <a:cs typeface="+mn-cs"/>
              </a:rPr>
              <a:t>: Het effect van de toepassing van hernieuwbare grondstoffen (</a:t>
            </a:r>
            <a:r>
              <a:rPr lang="nl-NL" sz="1200" b="0" i="0" u="none" strike="noStrike" kern="1200" baseline="0" dirty="0" err="1">
                <a:solidFill>
                  <a:schemeClr val="tx1"/>
                </a:solidFill>
                <a:latin typeface="+mn-lt"/>
                <a:ea typeface="+mn-ea"/>
                <a:cs typeface="+mn-cs"/>
              </a:rPr>
              <a:t>biobased</a:t>
            </a:r>
            <a:r>
              <a:rPr lang="nl-NL" sz="1200" b="0" i="0" u="none" strike="noStrike" kern="1200" baseline="0" dirty="0">
                <a:solidFill>
                  <a:schemeClr val="tx1"/>
                </a:solidFill>
                <a:latin typeface="+mn-lt"/>
                <a:ea typeface="+mn-ea"/>
                <a:cs typeface="+mn-cs"/>
              </a:rPr>
              <a:t> materialen) is vergelijkbaar met dat van de toepassing van secundaire grondstoffen. Ook hier is het ontbreken van het aspect landschapsaantasting een reden om </a:t>
            </a:r>
            <a:r>
              <a:rPr lang="nl-NL" sz="1200" b="0" i="0" u="none" strike="noStrike" kern="1200" baseline="0" dirty="0" err="1">
                <a:solidFill>
                  <a:schemeClr val="tx1"/>
                </a:solidFill>
                <a:latin typeface="+mn-lt"/>
                <a:ea typeface="+mn-ea"/>
                <a:cs typeface="+mn-cs"/>
              </a:rPr>
              <a:t>biobased</a:t>
            </a:r>
            <a:r>
              <a:rPr lang="nl-NL" sz="1200" b="0" i="0" u="none" strike="noStrike" kern="1200" baseline="0" dirty="0">
                <a:solidFill>
                  <a:schemeClr val="tx1"/>
                </a:solidFill>
                <a:latin typeface="+mn-lt"/>
                <a:ea typeface="+mn-ea"/>
                <a:cs typeface="+mn-cs"/>
              </a:rPr>
              <a:t> als aparte parameter te benoemen. Aandachtspunt is dat de strategieën Secundair en </a:t>
            </a:r>
            <a:r>
              <a:rPr lang="nl-NL" sz="1200" b="0" i="0" u="none" strike="noStrike" kern="1200" baseline="0" dirty="0" err="1">
                <a:solidFill>
                  <a:schemeClr val="tx1"/>
                </a:solidFill>
                <a:latin typeface="+mn-lt"/>
                <a:ea typeface="+mn-ea"/>
                <a:cs typeface="+mn-cs"/>
              </a:rPr>
              <a:t>Biobased</a:t>
            </a:r>
            <a:r>
              <a:rPr lang="nl-NL" sz="1200" b="0" i="0" u="none" strike="noStrike" kern="1200" baseline="0" dirty="0">
                <a:solidFill>
                  <a:schemeClr val="tx1"/>
                </a:solidFill>
                <a:latin typeface="+mn-lt"/>
                <a:ea typeface="+mn-ea"/>
                <a:cs typeface="+mn-cs"/>
              </a:rPr>
              <a:t> complementair zijn (het zijn óf secundaire óf hernieuwbare grondstoffen). Bij (gedeeltelijk) complementaire strategieën is het niet mogelijk om 100% op circulariteit te scoren. Bij </a:t>
            </a:r>
            <a:r>
              <a:rPr lang="nl-NL" sz="1200" b="0" i="0" u="none" strike="noStrike" kern="1200" baseline="0" dirty="0" err="1">
                <a:solidFill>
                  <a:schemeClr val="tx1"/>
                </a:solidFill>
                <a:latin typeface="+mn-lt"/>
                <a:ea typeface="+mn-ea"/>
                <a:cs typeface="+mn-cs"/>
              </a:rPr>
              <a:t>subthema</a:t>
            </a:r>
            <a:r>
              <a:rPr lang="nl-NL" sz="1200" b="0" i="0" u="none" strike="noStrike" kern="1200" baseline="0" dirty="0">
                <a:solidFill>
                  <a:schemeClr val="tx1"/>
                </a:solidFill>
                <a:latin typeface="+mn-lt"/>
                <a:ea typeface="+mn-ea"/>
                <a:cs typeface="+mn-cs"/>
              </a:rPr>
              <a:t> 2.2 van GPR gebouw zijn beide strategieën daarom samengevoegd. </a:t>
            </a:r>
          </a:p>
          <a:p>
            <a:r>
              <a:rPr lang="nl-NL" sz="1200" b="0" i="0" u="none" strike="noStrike" kern="1200" baseline="0" dirty="0">
                <a:solidFill>
                  <a:schemeClr val="tx1"/>
                </a:solidFill>
                <a:latin typeface="+mn-lt"/>
                <a:ea typeface="+mn-ea"/>
                <a:cs typeface="+mn-cs"/>
              </a:rPr>
              <a:t>5. Duurzame energie: Dit betreft een variant van de parameter </a:t>
            </a:r>
            <a:r>
              <a:rPr lang="nl-NL" sz="1200" b="0" i="0" u="none" strike="noStrike" kern="1200" baseline="0" dirty="0" err="1">
                <a:solidFill>
                  <a:schemeClr val="tx1"/>
                </a:solidFill>
                <a:latin typeface="+mn-lt"/>
                <a:ea typeface="+mn-ea"/>
                <a:cs typeface="+mn-cs"/>
              </a:rPr>
              <a:t>Biobased</a:t>
            </a:r>
            <a:r>
              <a:rPr lang="nl-NL" sz="1200" b="0" i="0" u="none" strike="noStrike" kern="1200" baseline="0" dirty="0">
                <a:solidFill>
                  <a:schemeClr val="tx1"/>
                </a:solidFill>
                <a:latin typeface="+mn-lt"/>
                <a:ea typeface="+mn-ea"/>
                <a:cs typeface="+mn-cs"/>
              </a:rPr>
              <a:t>, gericht op de stofstroom Energie. Het gaat om het energiegebruik tijdens de gebruiksfase van het gebouw. Bij de energieprestatieberekening (EPG) wordt ook de hoeveelheid duurzame (niet-fossiele) energie bepaald. </a:t>
            </a:r>
          </a:p>
          <a:p>
            <a:r>
              <a:rPr lang="nl-NL" sz="1200" b="0" i="0" u="none" strike="noStrike" kern="1200" baseline="0" dirty="0">
                <a:solidFill>
                  <a:schemeClr val="tx1"/>
                </a:solidFill>
                <a:latin typeface="+mn-lt"/>
                <a:ea typeface="+mn-ea"/>
                <a:cs typeface="+mn-cs"/>
              </a:rPr>
              <a:t>6. Grijs- of hemelwater: Ook hier gaat het om het gebruik van niet eindige voorraden, dit keer voor de stofstroom Water. Net als bij duurzame energie gaat om het watergebruik tijdens de gebruiksfase van het gebouw. Strikt genomen is hemelwater een hernieuwbare grondstof, en grijswater secundair. </a:t>
            </a:r>
          </a:p>
          <a:p>
            <a:endParaRPr lang="nl-NL" sz="1200" b="1" i="0" u="none" strike="noStrike" kern="1200" baseline="0" dirty="0">
              <a:solidFill>
                <a:schemeClr val="tx1"/>
              </a:solidFill>
              <a:latin typeface="+mn-lt"/>
              <a:ea typeface="+mn-ea"/>
              <a:cs typeface="+mn-cs"/>
            </a:endParaRPr>
          </a:p>
          <a:p>
            <a:r>
              <a:rPr lang="nl-NL" sz="1200" b="1" i="0" u="none" strike="noStrike" kern="1200" baseline="0" dirty="0">
                <a:solidFill>
                  <a:schemeClr val="tx1"/>
                </a:solidFill>
                <a:latin typeface="+mn-lt"/>
                <a:ea typeface="+mn-ea"/>
                <a:cs typeface="+mn-cs"/>
              </a:rPr>
              <a:t>Hoofdstrategie 3: Minimaliseer milieu-impact </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7. DPG( (Hier MPG en EPG genoemd): Met de DPG (www.tki-kiem.nl) kan deze hoofdstrategie ingevuld worden met één </a:t>
            </a:r>
            <a:r>
              <a:rPr lang="nl-NL" sz="1200" b="0" i="0" u="none" strike="noStrike" kern="1200" baseline="0" dirty="0" err="1">
                <a:solidFill>
                  <a:schemeClr val="tx1"/>
                </a:solidFill>
                <a:latin typeface="+mn-lt"/>
                <a:ea typeface="+mn-ea"/>
                <a:cs typeface="+mn-cs"/>
              </a:rPr>
              <a:t>substrategie</a:t>
            </a:r>
            <a:r>
              <a:rPr lang="nl-NL" sz="1200" b="0" i="0" u="none" strike="noStrike" kern="1200" baseline="0" dirty="0">
                <a:solidFill>
                  <a:schemeClr val="tx1"/>
                </a:solidFill>
                <a:latin typeface="+mn-lt"/>
                <a:ea typeface="+mn-ea"/>
                <a:cs typeface="+mn-cs"/>
              </a:rPr>
              <a:t>. Het is een strategie die er op gericht is om de milieu-impact gedurende de gehele gebouwlevensloop te minimaliseren (</a:t>
            </a:r>
            <a:r>
              <a:rPr lang="nl-NL" sz="1200" b="0" i="0" u="none" strike="noStrike" kern="1200" baseline="0" dirty="0" err="1">
                <a:solidFill>
                  <a:schemeClr val="tx1"/>
                </a:solidFill>
                <a:latin typeface="+mn-lt"/>
                <a:ea typeface="+mn-ea"/>
                <a:cs typeface="+mn-cs"/>
              </a:rPr>
              <a:t>eco</a:t>
            </a:r>
            <a:r>
              <a:rPr lang="nl-NL" sz="1200" b="0" i="0" u="none" strike="noStrike" kern="1200" baseline="0" dirty="0">
                <a:solidFill>
                  <a:schemeClr val="tx1"/>
                </a:solidFill>
                <a:latin typeface="+mn-lt"/>
                <a:ea typeface="+mn-ea"/>
                <a:cs typeface="+mn-cs"/>
              </a:rPr>
              <a:t>-efficiëntie). Dit start bij de eerste circulariteit strategieën uit figuur 3, gericht op de vermindering van het verbruik. Bij energie is het terugdringen van het aantal MJ ook terug te vinden in 2 van de 3 BENG-resultaten. Voor het vertalen van de verbruiken (stromen materiaal, energie, water) naar de milieu-impact wordt de levenscyclusbenadering (LCA) ingezet: </a:t>
            </a:r>
          </a:p>
          <a:p>
            <a:r>
              <a:rPr lang="nl-NL" sz="1200" b="0" i="0" u="none" strike="noStrike" kern="1200" baseline="0" dirty="0">
                <a:solidFill>
                  <a:schemeClr val="tx1"/>
                </a:solidFill>
                <a:latin typeface="+mn-lt"/>
                <a:ea typeface="+mn-ea"/>
                <a:cs typeface="+mn-cs"/>
              </a:rPr>
              <a:t>Voor het thema Uitputting van grondstoffen uit de Bouwagenda speelt dat de LCA de problematiek rond de enorme materiaalstromen nog onvoldoende meeneemt. Strikt genomen zijn veel van de in de bouw toegepaste (minerale) grondstoffen niet schaars, en conform het stortverbod is er nauwelijks afval. Dit vooral doordat het gebruik van puin voor wegfunderingen als recycling wordt gelabeld. Deze laagwaardige recycling is weinig circulair en wordt ook wel aangeduide met verkapte stort. Om deze blinde vlek in de LCA op lossen in de operationalisering van het aspect landschapsaantasting in de LCA zeer gewenst. </a:t>
            </a:r>
          </a:p>
          <a:p>
            <a:r>
              <a:rPr lang="nl-NL" sz="1200" b="0" i="0" u="none" strike="noStrike" kern="1200" baseline="0" dirty="0">
                <a:solidFill>
                  <a:schemeClr val="tx1"/>
                </a:solidFill>
                <a:latin typeface="+mn-lt"/>
                <a:ea typeface="+mn-ea"/>
                <a:cs typeface="+mn-cs"/>
              </a:rPr>
              <a:t>Bij het thema Klimaatverandering uit de Bouwagenda wordt gefocust op het broeikaseffect (CO2-prestatie). Tot nu toe is hierbij alleen gekeken naar de CO2-emissie die samenhangt met het energiegebruik in de gebruiksfase van het gebouw. Met de DPG is dit verbreed naar ook de </a:t>
            </a:r>
            <a:r>
              <a:rPr lang="nl-NL" sz="1200" b="0" i="0" u="none" strike="noStrike" kern="1200" baseline="0" dirty="0" err="1">
                <a:solidFill>
                  <a:schemeClr val="tx1"/>
                </a:solidFill>
                <a:latin typeface="+mn-lt"/>
                <a:ea typeface="+mn-ea"/>
                <a:cs typeface="+mn-cs"/>
              </a:rPr>
              <a:t>materiaalgerelateerde</a:t>
            </a:r>
            <a:r>
              <a:rPr lang="nl-NL" sz="1200" b="0" i="0" u="none" strike="noStrike" kern="1200" baseline="0" dirty="0">
                <a:solidFill>
                  <a:schemeClr val="tx1"/>
                </a:solidFill>
                <a:latin typeface="+mn-lt"/>
                <a:ea typeface="+mn-ea"/>
                <a:cs typeface="+mn-cs"/>
              </a:rPr>
              <a:t> emissies (MPG), naar de hele levensloop (EPG*), en naar alle broeikasgassen (EPG*). </a:t>
            </a:r>
          </a:p>
          <a:p>
            <a:r>
              <a:rPr lang="nl-NL" sz="1200" b="0" i="0" u="none" strike="noStrike" kern="1200" baseline="0" dirty="0">
                <a:solidFill>
                  <a:schemeClr val="tx1"/>
                </a:solidFill>
                <a:latin typeface="+mn-lt"/>
                <a:ea typeface="+mn-ea"/>
                <a:cs typeface="+mn-cs"/>
              </a:rPr>
              <a:t>De milieu-impact gerelateerd aan de stroom Water maakt (nog) geen deel uit van de DPG. </a:t>
            </a:r>
          </a:p>
          <a:p>
            <a:endParaRPr lang="nl-NL" sz="1200" b="1" i="0" u="none" strike="noStrike" kern="1200" baseline="0" dirty="0">
              <a:solidFill>
                <a:schemeClr val="tx1"/>
              </a:solidFill>
              <a:latin typeface="+mn-lt"/>
              <a:ea typeface="+mn-ea"/>
              <a:cs typeface="+mn-cs"/>
            </a:endParaRPr>
          </a:p>
          <a:p>
            <a:r>
              <a:rPr lang="nl-NL" sz="1200" b="1" i="0" u="none" strike="noStrike" kern="1200" baseline="0" dirty="0">
                <a:solidFill>
                  <a:schemeClr val="tx1"/>
                </a:solidFill>
                <a:latin typeface="+mn-lt"/>
                <a:ea typeface="+mn-ea"/>
                <a:cs typeface="+mn-cs"/>
              </a:rPr>
              <a:t>Hoofdstrategie 4: Creëer voorwaarden lange cyclus </a:t>
            </a:r>
            <a:r>
              <a:rPr lang="nl-NL" sz="1200" b="0" i="0" u="none" strike="noStrike" kern="1200" baseline="0" dirty="0">
                <a:solidFill>
                  <a:schemeClr val="tx1"/>
                </a:solidFill>
                <a:latin typeface="+mn-lt"/>
                <a:ea typeface="+mn-ea"/>
                <a:cs typeface="+mn-cs"/>
              </a:rPr>
              <a:t>Bij circulair denkt men vooral aan het zo goed mogelijk sluiten van de cycli. Minstens zo relevant is het verlengen van functionele fase per cyclus. Daardoor zijn minder cycli nodig met de daarbij behorende verliezen en milieu-impact behorende bij de opwerking (bijvoorbeeld recycling, herstel, transport). </a:t>
            </a:r>
          </a:p>
          <a:p>
            <a:r>
              <a:rPr lang="nl-NL" sz="1200" b="0" i="0" u="none" strike="noStrike" kern="1200" baseline="0" dirty="0">
                <a:solidFill>
                  <a:schemeClr val="tx1"/>
                </a:solidFill>
                <a:latin typeface="+mn-lt"/>
                <a:ea typeface="+mn-ea"/>
                <a:cs typeface="+mn-cs"/>
              </a:rPr>
              <a:t>8. Levensduur De kwaliteit van het gebouw, de kwaliteit van de omgeving en de </a:t>
            </a:r>
            <a:r>
              <a:rPr lang="nl-NL" sz="1200" b="0" i="0" u="none" strike="noStrike" kern="1200" baseline="0" dirty="0" err="1">
                <a:solidFill>
                  <a:schemeClr val="tx1"/>
                </a:solidFill>
                <a:latin typeface="+mn-lt"/>
                <a:ea typeface="+mn-ea"/>
                <a:cs typeface="+mn-cs"/>
              </a:rPr>
              <a:t>adaptiviteit</a:t>
            </a:r>
            <a:r>
              <a:rPr lang="nl-NL" sz="1200" b="0" i="0" u="none" strike="noStrike" kern="1200" baseline="0" dirty="0">
                <a:solidFill>
                  <a:schemeClr val="tx1"/>
                </a:solidFill>
                <a:latin typeface="+mn-lt"/>
                <a:ea typeface="+mn-ea"/>
                <a:cs typeface="+mn-cs"/>
              </a:rPr>
              <a:t> zijn relevante parameters voor de gebouwlevensduur. De gebouwkwaliteit wordt bepaald door onder andere de in GPR Gebouw opgenomen prestaties op gezondheid, gebruikskwaliteit (o.a. technische kwaliteit), en de belevingswaarde (o.a. beeldkwaliteit). De omgevingskwaliteit is beperkt of niet met het gebouwontwerp te beïnvloeden. De levensduur (gebouw en onderdelen) heeft nog een indirecte relatie met de circulariteit via de invloed ervan op de MPG. </a:t>
            </a:r>
          </a:p>
          <a:p>
            <a:r>
              <a:rPr lang="nl-NL" sz="1200" b="0" i="0" u="none" strike="noStrike" kern="1200" baseline="0" dirty="0">
                <a:solidFill>
                  <a:schemeClr val="tx1"/>
                </a:solidFill>
                <a:latin typeface="+mn-lt"/>
                <a:ea typeface="+mn-ea"/>
                <a:cs typeface="+mn-cs"/>
              </a:rPr>
              <a:t>9. Vasthouden water (waterretentie) Door de toegenomen verharding en directe afvoer via de riolering wordt hemelwater snel uit een gebied weggevoerd. De strategie is gericht op het langer in het gebied vasthouden van schoon water. Dit kan bijvoorbeeld door de ontkoppeling van de hemelwaterafvoer, door minder verharding en door ‘groene’ daken. </a:t>
            </a:r>
          </a:p>
          <a:p>
            <a:endParaRPr lang="nl-NL" sz="1200" b="1" i="0" u="none" strike="noStrike" kern="1200" baseline="0" dirty="0">
              <a:solidFill>
                <a:schemeClr val="tx1"/>
              </a:solidFill>
              <a:latin typeface="+mn-lt"/>
              <a:ea typeface="+mn-ea"/>
              <a:cs typeface="+mn-cs"/>
            </a:endParaRPr>
          </a:p>
          <a:p>
            <a:r>
              <a:rPr lang="nl-NL" sz="1200" b="1" i="0" u="none" strike="noStrike" kern="1200" baseline="0" dirty="0">
                <a:solidFill>
                  <a:schemeClr val="tx1"/>
                </a:solidFill>
                <a:latin typeface="+mn-lt"/>
                <a:ea typeface="+mn-ea"/>
                <a:cs typeface="+mn-cs"/>
              </a:rPr>
              <a:t>Hoofdstrategie 5: Creëer voorwaarden toekomstige cycli </a:t>
            </a:r>
            <a:r>
              <a:rPr lang="nl-NL" sz="1200" b="0" i="0" u="none" strike="noStrike" kern="1200" baseline="0" dirty="0">
                <a:solidFill>
                  <a:schemeClr val="tx1"/>
                </a:solidFill>
                <a:latin typeface="+mn-lt"/>
                <a:ea typeface="+mn-ea"/>
                <a:cs typeface="+mn-cs"/>
              </a:rPr>
              <a:t>Deze hoofdstrategie is gericht op het einde van het gebouw, de sloop. De vraag is wat er na het afdanken van een gebouw gebeurt met de bij sloop vrijkomende materialen en producten. Op dit moment heeft men te dealen met de beperkende mogelijkheden van de bestaande voorraad. Deze voorraad is opgebouwd in de tijd dat er bij het ontwerp en beheer nog niet werd voorgesorteerd op een duurzame sloop. Bij een circulaire bouw past het dat voortaan al bij het ontwerp (nieuwbouw, maar ook renovatie en transformatie) naar de wijze van slopen wordt gekeken. Met het ontwerp wordt de potentie voor een circulaire sloopwijze vastgelegd. Belangrijk is dat men deze informatie ook doorgeeft naar de partijen die na de bouw of renovatie het stokje overnemen. In het materialenpaspoort kan naast informatie over de beschikbare materialen en producten, ook informatie over de wijze van demonteren opgenomen worden. </a:t>
            </a:r>
          </a:p>
          <a:p>
            <a:r>
              <a:rPr lang="nl-NL" sz="1200" b="0" i="0" u="none" strike="noStrike" kern="1200" baseline="0" dirty="0">
                <a:solidFill>
                  <a:schemeClr val="tx1"/>
                </a:solidFill>
                <a:latin typeface="+mn-lt"/>
                <a:ea typeface="+mn-ea"/>
                <a:cs typeface="+mn-cs"/>
              </a:rPr>
              <a:t>Sleutelbegrip bij deze hoofdstrategie is demontabiliteit. Demontabiliteit bepaalt hoe goed en zuiver de producten of materialen te scheiden zijn. Demontabiliteit past goed bij een meer industriële wijze van bouwen. Omdat industrieel bouwen ook een positieve relatie heeft met de secundaire parameters </a:t>
            </a:r>
            <a:r>
              <a:rPr lang="nl-NL" sz="1200" b="0" i="0" u="none" strike="noStrike" kern="1200" baseline="0" dirty="0" err="1">
                <a:solidFill>
                  <a:schemeClr val="tx1"/>
                </a:solidFill>
                <a:latin typeface="+mn-lt"/>
                <a:ea typeface="+mn-ea"/>
                <a:cs typeface="+mn-cs"/>
              </a:rPr>
              <a:t>adaptiviteit</a:t>
            </a:r>
            <a:r>
              <a:rPr lang="nl-NL" sz="1200" b="0" i="0" u="none" strike="noStrike" kern="1200" baseline="0" dirty="0">
                <a:solidFill>
                  <a:schemeClr val="tx1"/>
                </a:solidFill>
                <a:latin typeface="+mn-lt"/>
                <a:ea typeface="+mn-ea"/>
                <a:cs typeface="+mn-cs"/>
              </a:rPr>
              <a:t> en de kwaliteit van het gebouw, zou de overstap van de traditionele naar een meer industriële bouw uitstekend samengaan met de overstap van een lineaire naar circulaire economie. </a:t>
            </a:r>
          </a:p>
          <a:p>
            <a:r>
              <a:rPr lang="nl-NL" sz="1200" b="0" i="0" u="none" strike="noStrike" kern="1200" baseline="0" dirty="0">
                <a:solidFill>
                  <a:schemeClr val="tx1"/>
                </a:solidFill>
                <a:latin typeface="+mn-lt"/>
                <a:ea typeface="+mn-ea"/>
                <a:cs typeface="+mn-cs"/>
              </a:rPr>
              <a:t>10. Herbruikbaar Bij deze </a:t>
            </a:r>
            <a:r>
              <a:rPr lang="nl-NL" sz="1200" b="0" i="0" u="none" strike="noStrike" kern="1200" baseline="0" dirty="0" err="1">
                <a:solidFill>
                  <a:schemeClr val="tx1"/>
                </a:solidFill>
                <a:latin typeface="+mn-lt"/>
                <a:ea typeface="+mn-ea"/>
                <a:cs typeface="+mn-cs"/>
              </a:rPr>
              <a:t>substrategie</a:t>
            </a:r>
            <a:r>
              <a:rPr lang="nl-NL" sz="1200" b="0" i="0" u="none" strike="noStrike" kern="1200" baseline="0" dirty="0">
                <a:solidFill>
                  <a:schemeClr val="tx1"/>
                </a:solidFill>
                <a:latin typeface="+mn-lt"/>
                <a:ea typeface="+mn-ea"/>
                <a:cs typeface="+mn-cs"/>
              </a:rPr>
              <a:t> gaat het om de mogelijkheid om gebouwdelen na sloop elders in de bouw of in andere sectoren in te zetten. Herbruikbaarheid wordt nog niet gewaardeerd in de LCA en daarmee de milieuprestatieberekening. Dit zou wel kunnen door onder voorwaarden de keuze voor gunstigere afvalscenario’s toe te staan. </a:t>
            </a:r>
          </a:p>
          <a:p>
            <a:r>
              <a:rPr lang="nl-NL" sz="1200" b="0" i="0" u="none" strike="noStrike" kern="1200" baseline="0" dirty="0">
                <a:solidFill>
                  <a:schemeClr val="tx1"/>
                </a:solidFill>
                <a:latin typeface="+mn-lt"/>
                <a:ea typeface="+mn-ea"/>
                <a:cs typeface="+mn-cs"/>
              </a:rPr>
              <a:t>11. Recyclebaar Vergelijkbaar met de strategie herbruikbaar, maar dan via de extra stap van het recyclen (R op lager niveau, zie figuur 3). Toekomstige recycling wordt al wel redelijk goed meegenomen in de LCA. Wel is er slechts één default afvalscenario mogelijk. Ook ontbreekt bij recycling weer het aspect landschapsaantasting. Net als bij Secundair (1c) en </a:t>
            </a:r>
            <a:r>
              <a:rPr lang="nl-NL" sz="1200" b="0" i="0" u="none" strike="noStrike" kern="1200" baseline="0" dirty="0" err="1">
                <a:solidFill>
                  <a:schemeClr val="tx1"/>
                </a:solidFill>
                <a:latin typeface="+mn-lt"/>
                <a:ea typeface="+mn-ea"/>
                <a:cs typeface="+mn-cs"/>
              </a:rPr>
              <a:t>Biobased</a:t>
            </a:r>
            <a:r>
              <a:rPr lang="nl-NL" sz="1200" b="0" i="0" u="none" strike="noStrike" kern="1200" baseline="0" dirty="0">
                <a:solidFill>
                  <a:schemeClr val="tx1"/>
                </a:solidFill>
                <a:latin typeface="+mn-lt"/>
                <a:ea typeface="+mn-ea"/>
                <a:cs typeface="+mn-cs"/>
              </a:rPr>
              <a:t> (2a) is weer sprake van complementaire strategieën (het is óf hergebruik óf recycling).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Het VANG-programma is relevant voor het hergebruik of recyclen van de vrijkomende materialen en producten. </a:t>
            </a:r>
            <a:endParaRPr lang="nl-NL" sz="1200" i="1" dirty="0">
              <a:latin typeface="Corbel" panose="020B0503020204020204" pitchFamily="34" charset="0"/>
            </a:endParaRPr>
          </a:p>
          <a:p>
            <a:pPr marL="0" indent="0">
              <a:buNone/>
            </a:pPr>
            <a:endParaRPr lang="nl-NL" sz="1200" i="1" dirty="0">
              <a:latin typeface="Corbel" panose="020B0503020204020204" pitchFamily="34" charset="0"/>
            </a:endParaRPr>
          </a:p>
          <a:p>
            <a:pPr marL="0" indent="0">
              <a:buNone/>
            </a:pPr>
            <a:r>
              <a:rPr lang="nl-NL" sz="1200" i="1" dirty="0">
                <a:latin typeface="Corbel" panose="020B0503020204020204" pitchFamily="34" charset="0"/>
              </a:rPr>
              <a:t>Toets of onderstaand leerdoel is behaald:</a:t>
            </a:r>
          </a:p>
          <a:p>
            <a:pPr marL="171450" indent="-171450">
              <a:buFontTx/>
              <a:buChar char="-"/>
            </a:pPr>
            <a:r>
              <a:rPr lang="nl-NL" sz="1200" b="0" i="0" u="none" strike="noStrike" kern="1200" dirty="0">
                <a:solidFill>
                  <a:schemeClr val="tx1"/>
                </a:solidFill>
                <a:effectLst/>
                <a:latin typeface="+mn-lt"/>
                <a:ea typeface="+mn-ea"/>
                <a:cs typeface="+mn-cs"/>
              </a:rPr>
              <a:t>Verschil duurzaamheid/circulariteit:</a:t>
            </a:r>
            <a:r>
              <a:rPr lang="nl-NL" dirty="0"/>
              <a:t> </a:t>
            </a:r>
            <a:r>
              <a:rPr lang="nl-NL" sz="1200" b="0" i="0" u="none" strike="noStrike" kern="1200" dirty="0">
                <a:solidFill>
                  <a:schemeClr val="tx1"/>
                </a:solidFill>
                <a:effectLst/>
                <a:latin typeface="+mn-lt"/>
                <a:ea typeface="+mn-ea"/>
                <a:cs typeface="+mn-cs"/>
              </a:rPr>
              <a:t>De student licht toe wat de relatie is tussen circulariteit en duurzaamheid, zodanig dat de student kan uitleggen wat het belang is van de MPG.</a:t>
            </a:r>
            <a:r>
              <a:rPr lang="nl-NL" dirty="0"/>
              <a:t> </a:t>
            </a:r>
            <a:endParaRPr lang="nl-NL" sz="1200" i="1" dirty="0">
              <a:latin typeface="Corbel" panose="020B0503020204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42</a:t>
            </a:fld>
            <a:endParaRPr lang="nl-NL"/>
          </a:p>
        </p:txBody>
      </p:sp>
    </p:spTree>
    <p:extLst>
      <p:ext uri="{BB962C8B-B14F-4D97-AF65-F5344CB8AC3E}">
        <p14:creationId xmlns:p14="http://schemas.microsoft.com/office/powerpoint/2010/main" val="509512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Voorbeelden </a:t>
            </a:r>
          </a:p>
          <a:p>
            <a:pPr marL="228600" indent="-228600">
              <a:buAutoNum type="arabicPlain"/>
            </a:pPr>
            <a:r>
              <a:rPr lang="nl-NL" dirty="0"/>
              <a:t>Villa </a:t>
            </a:r>
            <a:r>
              <a:rPr lang="nl-NL" dirty="0" err="1"/>
              <a:t>Welperloo</a:t>
            </a:r>
            <a:r>
              <a:rPr lang="nl-NL" dirty="0"/>
              <a:t>, grotendeels opgebouwd uit bestaande, tweedehands producten</a:t>
            </a:r>
          </a:p>
          <a:p>
            <a:pPr marL="228600" indent="-228600">
              <a:buAutoNum type="arabicPlain"/>
            </a:pPr>
            <a:r>
              <a:rPr lang="nl-NL" dirty="0"/>
              <a:t>Iglo, volledig natuurlijk</a:t>
            </a:r>
          </a:p>
          <a:p>
            <a:pPr marL="228600" indent="-228600">
              <a:buAutoNum type="arabicPlain"/>
            </a:pPr>
            <a:r>
              <a:rPr lang="nl-NL" dirty="0"/>
              <a:t>House</a:t>
            </a:r>
            <a:r>
              <a:rPr lang="nl-NL" baseline="0" dirty="0"/>
              <a:t> of </a:t>
            </a:r>
            <a:r>
              <a:rPr lang="nl-NL" baseline="0" dirty="0" err="1"/>
              <a:t>Tomorrow</a:t>
            </a:r>
            <a:r>
              <a:rPr lang="nl-NL" baseline="0" dirty="0"/>
              <a:t> </a:t>
            </a:r>
            <a:r>
              <a:rPr lang="nl-NL" baseline="0" dirty="0" err="1"/>
              <a:t>Today</a:t>
            </a:r>
            <a:r>
              <a:rPr lang="nl-NL" baseline="0" dirty="0"/>
              <a:t>, slim bouwen in optima forma, met lage milieubelasting</a:t>
            </a:r>
          </a:p>
          <a:p>
            <a:pPr marL="228600" indent="-228600">
              <a:buAutoNum type="arabicPlain"/>
            </a:pPr>
            <a:r>
              <a:rPr lang="nl-NL" baseline="0" dirty="0"/>
              <a:t>Solid, een gebouw ontworpen en gebouwd volgens de visie dat het lang mee kan gaan door maximale aanpasbaarheid in de tijd</a:t>
            </a:r>
          </a:p>
          <a:p>
            <a:pPr marL="228600" indent="-228600">
              <a:buAutoNum type="arabicPlain"/>
            </a:pPr>
            <a:r>
              <a:rPr lang="nl-NL" baseline="0" dirty="0"/>
              <a:t>Tijdelijke woningen, inspelend op een tijdelijke vraag en onzekere toekomst, dus verplaatsbaar en herbruikbaar op een volgende </a:t>
            </a:r>
            <a:r>
              <a:rPr lang="nl-NL" baseline="0" dirty="0" err="1"/>
              <a:t>lokatie</a:t>
            </a:r>
            <a:r>
              <a:rPr lang="nl-NL" baseline="0" dirty="0"/>
              <a:t> </a:t>
            </a: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43</a:t>
            </a:fld>
            <a:endParaRPr lang="nl-NL" dirty="0"/>
          </a:p>
        </p:txBody>
      </p:sp>
    </p:spTree>
    <p:extLst>
      <p:ext uri="{BB962C8B-B14F-4D97-AF65-F5344CB8AC3E}">
        <p14:creationId xmlns:p14="http://schemas.microsoft.com/office/powerpoint/2010/main" val="2137354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45</a:t>
            </a:fld>
            <a:endParaRPr lang="nl-NL" dirty="0"/>
          </a:p>
        </p:txBody>
      </p:sp>
    </p:spTree>
    <p:extLst>
      <p:ext uri="{BB962C8B-B14F-4D97-AF65-F5344CB8AC3E}">
        <p14:creationId xmlns:p14="http://schemas.microsoft.com/office/powerpoint/2010/main" val="285658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de docententoelichting</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a:t>
            </a:fld>
            <a:endParaRPr lang="nl-NL" dirty="0"/>
          </a:p>
        </p:txBody>
      </p:sp>
    </p:spTree>
    <p:extLst>
      <p:ext uri="{BB962C8B-B14F-4D97-AF65-F5344CB8AC3E}">
        <p14:creationId xmlns:p14="http://schemas.microsoft.com/office/powerpoint/2010/main" val="1706271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DA720-72D4-4082-A9C7-FE49C777250E}"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2384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47</a:t>
            </a:fld>
            <a:endParaRPr lang="nl-NL" dirty="0"/>
          </a:p>
        </p:txBody>
      </p:sp>
    </p:spTree>
    <p:extLst>
      <p:ext uri="{BB962C8B-B14F-4D97-AF65-F5344CB8AC3E}">
        <p14:creationId xmlns:p14="http://schemas.microsoft.com/office/powerpoint/2010/main" val="1247133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48</a:t>
            </a:fld>
            <a:endParaRPr lang="nl-NL" dirty="0"/>
          </a:p>
        </p:txBody>
      </p:sp>
    </p:spTree>
    <p:extLst>
      <p:ext uri="{BB962C8B-B14F-4D97-AF65-F5344CB8AC3E}">
        <p14:creationId xmlns:p14="http://schemas.microsoft.com/office/powerpoint/2010/main" val="2130695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Bouwbesluit 2012</a:t>
            </a:r>
          </a:p>
          <a:p>
            <a:r>
              <a:rPr lang="nl-NL" sz="1200" u="sng" kern="1200" dirty="0">
                <a:solidFill>
                  <a:schemeClr val="tx1"/>
                </a:solidFill>
                <a:effectLst/>
                <a:latin typeface="+mn-lt"/>
                <a:ea typeface="+mn-ea"/>
                <a:cs typeface="+mn-cs"/>
                <a:hlinkClick r:id="rId3"/>
              </a:rPr>
              <a:t>https://www.rijksoverheid.nl/onderwerpen/bouwregelgeving/bouwbesluit-2012</a:t>
            </a:r>
            <a:endParaRPr lang="nl-NL" dirty="0"/>
          </a:p>
          <a:p>
            <a:endParaRPr lang="nl-NL" dirty="0"/>
          </a:p>
          <a:p>
            <a:r>
              <a:rPr lang="nl-NL" i="1" dirty="0"/>
              <a:t>Nota van Toelichting:</a:t>
            </a:r>
          </a:p>
          <a:p>
            <a:r>
              <a:rPr lang="nl-NL" dirty="0"/>
              <a:t>Met de wijziging van het eerste en tweede lid van artikel 5.9 en de toevoeging van het derde en vierde lid is een grenswaarde voor de milieuprestatie geïntroduceerd (onderdeel I van Stb 2017, 494). De uitstoot van broeikasgassen en de uitputting van grondstoffen van een bouwwerk moeten worden berekend en de uitkomst van deze berekening moet voortaan beter of gelijk aan de gestelde grenswaarde zijn. Het nieuwe voorschrift geldt voor de woonfunctie en voor kantoorgebouwen. Voorheen gold hiervoor alleen een milieuprestatieberekening (kwantificering), zonder dat hieraan een grenswaarde was gekoppeld. Met de Bepalingsmethode Milieuprestatie bouwwerken kan de milieuprestatie op eenduidige en controleerbare wijze worden vastgesteld. De berekening vindt plaats op basis van het materiaalgebruik met gebruikmaking van milieudata uit de Nationale Milieu Database (NMD). Deze systematiek maakt het mogelijk dat de bouwer of opdrachtgever weloverwogen kan kiezen voor het materiaalgebruik met zo min mogelijk milieueffecten. Bij de bepaling van de milieuprestatie hoeven alleen die constructieonderdelen en installaties te worden meegenomen die nodig zijn om te voldoen aan de overige voorschriften van het Bouwbesluit 2012. In het eerste lid is aangegeven dat een woonfunctie een milieuprestatie heeft van ten hoogste 1 bepaald volgens de Bepalingsmethode Milieuprestatie. Deze grenswaarde betekent dat het merendeel van de nieuw te bouwen woningen hier aan kan voldoen. Deze getalswaarde is afgeleid uit het rapport «Bepaling kwaliteitsniveaus milieuprestatie van woonfuncties» (W/E adviseurs d.d. 14 november 2014, zie www.rijksoverheid.nl). Uit tabel 5.8 volgt dat deze eis geldt voor iedere soort woonfunctie behalve voor de woonwagen. In de Bepalingsmethode is aangegeven hoe, bij woonfuncties in een woongebouw of een gebouw met andere gebruiksfuncties, gemeenschappelijke functies naar de afzonderlijke woonfunctie moeten worden toegerekend. Het eerste lid heeft geen betrekking op nevenfuncties van de woonfunctie. Een buitenberging hoeft daarom niet te worden meegenomen bij de bepaling van de grenswaarde. Met de grenswaarde voor de milieuprestatie van een kantoorgebouw die eveneens 1 is, is aangesloten bij de «</a:t>
            </a:r>
            <a:r>
              <a:rPr lang="nl-NL" dirty="0" err="1"/>
              <a:t>nulwaarde</a:t>
            </a:r>
            <a:r>
              <a:rPr lang="nl-NL" dirty="0"/>
              <a:t>» uit het private certificeringstelsel van duurzaam vastgoed (www.breaam.nl). Het begrip kantoorgebouw is gedefinieerd in onderdeel A van Stb. 2017, 494. Een kantoorgebouw is een gebouw of gedeelte van een gebouw met alleen één of meer kantoorfuncties en nevenfuncties daarvan. Hieruit volgt dat een kantoorgebouw een afzonderlijk gebouw kan zijn, maar ook een onderdeel van een groter gebouw. Tot een kantoorgebouw worden ook de nevenfuncties gerekend van de kantoorfuncties. Hierbij kan gedacht worden aan bijvoorbeeld het bedrijfsrestaurant of vergaderzalen (beide zijn zogenaamde bijeenkomstfuncties). Een kantoorfunctie kan zelf ook nevenfunctie van een andere gebruiksfunctie zijn. Dit is bijvoorbeeld het geval bij kantoren in scholen, ziekenhuizen, winkels, buurthuizen of industriehallen. In die gevallen is geen sprake van een kantoorgebouw als bedoeld in de begripsbepaling. Uit het derde lid van artikel 5.9 volgt dat het tweede lid niet van toepassing is op een kantoorgebouw als de totale gebruiksoppervlakte aan kantoorfuncties en nevenfuncties daarvan in het kantoorgebouw of in het gebouw waarvan het kantoorgebouw deel uitmaakt kleiner is dan 100 m². Een afzonderlijk kantoorgebouw met minder dan 100 m2 aan kantoorfuncties en nevenfuncties valt daarmee buiten de </a:t>
            </a:r>
            <a:r>
              <a:rPr lang="nl-NL" dirty="0" err="1"/>
              <a:t>milieugrenswaardeplicht</a:t>
            </a:r>
            <a:r>
              <a:rPr lang="nl-NL" dirty="0"/>
              <a:t>. Is het kantoorgebouw onderdeel van een (groter) gebouw dan geldt deze grens van 100 m2 voor het gehele gebouw. Bij de bepaling van de gebruiksoppervlakte van 100 m2 zal dus ook de gebruiksoppervlakte aan nevenfuncties moeten worden meegeteld. Het gaat dan bijvoorbeeld om een kantine of vergaderruimten (bijeenkomstfunctie). Het vierde lid regelt dat het tweede lid ook niet van toepassing is op een kantoorgebouw dat deel uitmaakt van een gebouw met andere gebruiksfuncties dan de kantoorfunctie of nevenfuncties daarvan. Voor bijvoorbeeld een combinatiegebouw met kantoren en daaronder gelegen winkels of horeca geldt de eis dus niet. Het vijfde lid geeft aan dat bij ministeriële regeling nadere voorschriften kunnen worden gegeven. </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49</a:t>
            </a:fld>
            <a:endParaRPr lang="nl-NL" dirty="0"/>
          </a:p>
        </p:txBody>
      </p:sp>
    </p:spTree>
    <p:extLst>
      <p:ext uri="{BB962C8B-B14F-4D97-AF65-F5344CB8AC3E}">
        <p14:creationId xmlns:p14="http://schemas.microsoft.com/office/powerpoint/2010/main" val="1083915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Op 1 januari 2018 is in het toenmalige Bouwbesluit 2012 een milieuprestatie-eis ingevoerd voor nieuwe woningen en kantoorgebouwen. Deze milieuprestatie-eis bepaalt de maximum milieubelasting die een nieuwe woning of kantoorgebouw mag hebben. Deze milieubelasting wordt berekend met de in het Bouwbesluit aangewezen methode. De milieuprestatie-eis is een generieke prestatie-eis. Ze schrijft niet voor hoe de eis moet worden gerealiseerd. Op deze manier hebben bij het bouwen betrokken partijen zoals de opdrachtgever, de architect, adviseurs, de aannemer en leveranciers vrijheid om zelf de optimale keuze te maken tussen mogelijke maatregelen. Dit geeft ontwerpvrijheid en stimuleert innovatie. </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50</a:t>
            </a:fld>
            <a:endParaRPr lang="nl-NL" dirty="0"/>
          </a:p>
        </p:txBody>
      </p:sp>
    </p:spTree>
    <p:extLst>
      <p:ext uri="{BB962C8B-B14F-4D97-AF65-F5344CB8AC3E}">
        <p14:creationId xmlns:p14="http://schemas.microsoft.com/office/powerpoint/2010/main" val="3420194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https://rijksoverheid.bouwbesluit.com/Inhoud/docs/wet/bb2012</a:t>
            </a:r>
            <a:endParaRPr lang="nl-NL" dirty="0"/>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51</a:t>
            </a:fld>
            <a:endParaRPr lang="nl-NL" dirty="0"/>
          </a:p>
        </p:txBody>
      </p:sp>
    </p:spTree>
    <p:extLst>
      <p:ext uri="{BB962C8B-B14F-4D97-AF65-F5344CB8AC3E}">
        <p14:creationId xmlns:p14="http://schemas.microsoft.com/office/powerpoint/2010/main" val="1282133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aantal aspecten zijn in de quiz al aan bod gekomen, maar de belangrijkste zaken hier op een rij. </a:t>
            </a:r>
          </a:p>
          <a:p>
            <a:endParaRPr lang="nl-NL" dirty="0"/>
          </a:p>
          <a:p>
            <a:r>
              <a:rPr lang="nl-NL" dirty="0"/>
              <a:t>Ad  1: het betreft het gehele systeem, dus de methode, rekenregels, NMD-invoerprocedure, NMD-structuur, toetsingsprotocol, validatieprocedure, gevalideerde rekentools</a:t>
            </a:r>
          </a:p>
          <a:p>
            <a:r>
              <a:rPr lang="nl-NL" dirty="0"/>
              <a:t>Ad  2: toezegging Stichting NMD dat als berekening met MPG3.0 nodig is terwijl er nog geen gevalideerde rekentools zijn, zij voor een correcte berekening zullen zorgen, zie kader afkomstig van milieudatabase.nl</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Ad  3: </a:t>
            </a:r>
            <a:r>
              <a:rPr lang="nl-NL" sz="1200" b="0" i="0" kern="1200" dirty="0">
                <a:solidFill>
                  <a:schemeClr val="tx1"/>
                </a:solidFill>
                <a:effectLst/>
                <a:latin typeface="+mn-lt"/>
                <a:ea typeface="+mn-ea"/>
                <a:cs typeface="+mn-cs"/>
              </a:rPr>
              <a:t>Voor de bepaling van de milieuprestatie van een gebruiksfunctie kan de LCA-milieuwaarde van constructies die in zijn geheel in een te bouwen bouwwerk worden hergebruikt, buiten beschouwing worden gelaten.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Ad  4: Toevoeging producten in NMD kan elke dag, wijziging / verwijderen producten kan nog steeds alleen per ‘versie’, deze is ingeregeld via datum (geldt voor alle rekentools)</a:t>
            </a:r>
          </a:p>
          <a:p>
            <a:endParaRPr lang="nl-NL" dirty="0"/>
          </a:p>
          <a:p>
            <a:r>
              <a:rPr lang="nl-NL" dirty="0"/>
              <a:t>Noot: kader en regel 3 vervallen zodra er meerdere rekentools met NMD 3.0 beschikbaar zullen komen. Actuele status van diverse rekentools zijn te vinden op https://milieudatabase.nl/milieuprestatie/rekeninstrumenten/.</a:t>
            </a:r>
          </a:p>
          <a:p>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52</a:t>
            </a:fld>
            <a:endParaRPr lang="nl-NL"/>
          </a:p>
        </p:txBody>
      </p:sp>
    </p:spTree>
    <p:extLst>
      <p:ext uri="{BB962C8B-B14F-4D97-AF65-F5344CB8AC3E}">
        <p14:creationId xmlns:p14="http://schemas.microsoft.com/office/powerpoint/2010/main" val="3348870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baseline="0" dirty="0">
                <a:solidFill>
                  <a:schemeClr val="tx1"/>
                </a:solidFill>
                <a:latin typeface="+mn-lt"/>
                <a:ea typeface="+mn-ea"/>
                <a:cs typeface="+mn-cs"/>
              </a:rPr>
              <a:t>Het huidige kabinet heeft de circulaire economie tot een prioriteit bestempeld.</a:t>
            </a:r>
            <a:r>
              <a:rPr lang="nl-NL" sz="1200" b="0" i="0" u="none" strike="noStrike" kern="1200" baseline="30000" dirty="0">
                <a:solidFill>
                  <a:schemeClr val="tx1"/>
                </a:solidFill>
                <a:latin typeface="+mn-lt"/>
                <a:ea typeface="+mn-ea"/>
                <a:cs typeface="+mn-cs"/>
              </a:rPr>
              <a:t>[1]</a:t>
            </a:r>
            <a:r>
              <a:rPr lang="nl-NL" sz="1200" b="0" i="0" u="none" strike="noStrike" kern="1200" baseline="0" dirty="0">
                <a:solidFill>
                  <a:schemeClr val="tx1"/>
                </a:solidFill>
                <a:latin typeface="+mn-lt"/>
                <a:ea typeface="+mn-ea"/>
                <a:cs typeface="+mn-cs"/>
              </a:rPr>
              <a:t> Daarbinnen is circulair bouwen één van de vijf prioritaire thema’s. In een circulaire economie worden grondstoffen efficiënt ingezet en hergebruikt, zonder schadelijke emissies naar het milieu. Voor zover nieuwe grondstoffen nodig zijn, worden deze op duurzame wijze gewonnen en wordt verdere aantasting van de sociale en fysieke leefomgeving en de gezondheid vorkomen. Producten en materialen worden zo ontworpen dat ze kunnen worden hergebruikt met zo min mogelijk waardeverlies en zonder schadelijke emissies naar het milieu.</a:t>
            </a:r>
            <a:r>
              <a:rPr lang="nl-NL" sz="1200" b="0" i="0" u="none" strike="noStrike" kern="1200" baseline="30000" dirty="0">
                <a:solidFill>
                  <a:schemeClr val="tx1"/>
                </a:solidFill>
                <a:latin typeface="+mn-lt"/>
                <a:ea typeface="+mn-ea"/>
                <a:cs typeface="+mn-cs"/>
              </a:rPr>
              <a:t>25</a:t>
            </a:r>
            <a:r>
              <a:rPr lang="nl-NL" sz="1200" b="0" i="0" u="none" strike="noStrike" kern="1200" baseline="0" dirty="0">
                <a:solidFill>
                  <a:schemeClr val="tx1"/>
                </a:solidFill>
                <a:latin typeface="+mn-lt"/>
                <a:ea typeface="+mn-ea"/>
                <a:cs typeface="+mn-cs"/>
              </a:rPr>
              <a:t>  </a:t>
            </a:r>
          </a:p>
          <a:p>
            <a:pPr lvl="1"/>
            <a:r>
              <a:rPr lang="nl-NL" dirty="0"/>
              <a:t>[1] Vertrouwen in de toekomst Regeerakkoord 2017  2021, VVD, CDA, D66 en ChristenUnie (p. 46)  Rijksbreed programma Circulaire Economie, ministerie van Infrastructuur en Milieu, ministerie van Economische Zaken, Den Haag, september 2016 26 Tweede Kamer, vergaderjaar 20192020, 32 852, nr. 94 </a:t>
            </a:r>
          </a:p>
          <a:p>
            <a:pPr rtl="0"/>
            <a:r>
              <a:rPr lang="nl-NL" sz="1200" b="0" i="0" u="none" strike="noStrike" kern="1200" baseline="0" dirty="0">
                <a:solidFill>
                  <a:schemeClr val="tx1"/>
                </a:solidFill>
                <a:latin typeface="+mn-lt"/>
                <a:ea typeface="+mn-ea"/>
                <a:cs typeface="+mn-cs"/>
              </a:rPr>
              <a:t>In een brief aan de Tweede Kamer van 8 oktober 2019 over maatregelen voor het bevorderen van circulair bouwen stelt de minister van BZK voor om de milieuprestatie-eis te gebruiken als instrument voor het bevorderen van circulair bouwen. Circulaire maatregelen verminderen de milieubelasting. Er zijn verschillende soorten circulaire maatregelen mogelijk in de bouw. Een eerste stap is om te kijken wat voor materiaal er al beschikbaar is, bijvoorbeeld hergebruik van elementen uit het casco of van een installatie. Een volgende stap is om hernieuwbare materialen te gebruiken. Vervolgens kan worden gekeken hoe de milieubelasting kan worden geminimaliseerd, bijvoorbeeld door efficiënt gebouwontwerp. Ook een belangrijk element is de verlenging van de levensduur van bouwwerken of onderdelen daarvan. Tot slot kan worden gekeken hoe het bouwwerk zo goed mogelijk herbruikbaar is aan het einde van zijn levensduur. Dit kan bijvoorbeeld door demontabel te bouwen.  </a:t>
            </a:r>
          </a:p>
          <a:p>
            <a:pPr rtl="0"/>
            <a:endParaRPr lang="nl-NL" sz="1200" b="0" i="0" u="none" strike="noStrike" kern="1200" baseline="0" dirty="0">
              <a:solidFill>
                <a:schemeClr val="tx1"/>
              </a:solidFill>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53</a:t>
            </a:fld>
            <a:endParaRPr lang="nl-NL" dirty="0"/>
          </a:p>
        </p:txBody>
      </p:sp>
    </p:spTree>
    <p:extLst>
      <p:ext uri="{BB962C8B-B14F-4D97-AF65-F5344CB8AC3E}">
        <p14:creationId xmlns:p14="http://schemas.microsoft.com/office/powerpoint/2010/main" val="3306628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https://milieudatabase.nl/wp-content/uploads/2019/10/Eindrapport-%E2%80%98Inzicht-in-het-kwaliteitsniveau-bij-nieuwbouw-anno-2020-van-woningen-en-woon-en-kantoorgebouwen%E2%80%99-t.b.v.-afweging-aanscherping-grenswaarden-MPG.pdf</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54</a:t>
            </a:fld>
            <a:endParaRPr lang="nl-NL" dirty="0"/>
          </a:p>
        </p:txBody>
      </p:sp>
    </p:spTree>
    <p:extLst>
      <p:ext uri="{BB962C8B-B14F-4D97-AF65-F5344CB8AC3E}">
        <p14:creationId xmlns:p14="http://schemas.microsoft.com/office/powerpoint/2010/main" val="22124275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a:t>Rapportage W/E adviseurs van denktank iov BZK</a:t>
            </a:r>
          </a:p>
          <a:p>
            <a:pPr marL="0" indent="0">
              <a:buFontTx/>
              <a:buNone/>
            </a:pPr>
            <a:r>
              <a:rPr lang="nl-NL" dirty="0"/>
              <a:t>https://www.w-e.nl/downloads/publicaties/WE-9859-Eindrapport-denktank-MPG-2030.pdf</a:t>
            </a:r>
          </a:p>
          <a:p>
            <a:pPr marL="0" indent="0">
              <a:buFontTx/>
              <a:buNone/>
            </a:pPr>
            <a:endParaRPr lang="nl-NL" dirty="0"/>
          </a:p>
          <a:p>
            <a:pPr marL="0" indent="0">
              <a:buFontTx/>
              <a:buNone/>
            </a:pPr>
            <a:r>
              <a:rPr lang="nl-NL" dirty="0"/>
              <a:t>Klein uitstapje naar de toekomst</a:t>
            </a:r>
          </a:p>
          <a:p>
            <a:pPr marL="514350" indent="-514350">
              <a:buFont typeface="+mj-lt"/>
              <a:buAutoNum type="arabicPeriod"/>
            </a:pPr>
            <a:r>
              <a:rPr lang="nl-NL" dirty="0"/>
              <a:t>Overheid gaat Stelsel benut voor brede duurzaamheid (o.a. grondstoffen en klimaatbeleid) -&gt; mogelijk</a:t>
            </a:r>
            <a:r>
              <a:rPr lang="nl-NL" baseline="0" dirty="0"/>
              <a:t> </a:t>
            </a:r>
            <a:r>
              <a:rPr lang="nl-NL" dirty="0"/>
              <a:t>integratie met energie (BENG)</a:t>
            </a:r>
          </a:p>
          <a:p>
            <a:pPr marL="514350" indent="-514350">
              <a:buFont typeface="+mj-lt"/>
              <a:buAutoNum type="arabicPeriod"/>
            </a:pPr>
            <a:r>
              <a:rPr lang="nl-NL" dirty="0"/>
              <a:t>MPG is de methode voor meten circulariteit, methode wordt hierop verder geoptimaliseerd</a:t>
            </a:r>
          </a:p>
          <a:p>
            <a:pPr marL="971550" lvl="1" indent="-514350">
              <a:buFont typeface="+mj-lt"/>
              <a:buAutoNum type="alphaLcParenR"/>
            </a:pPr>
            <a:r>
              <a:rPr lang="nl-NL" sz="2400" dirty="0"/>
              <a:t>Binnen LCA (landschap/biodiversiteit, </a:t>
            </a:r>
            <a:r>
              <a:rPr lang="nl-NL" sz="2400" dirty="0" err="1"/>
              <a:t>multi</a:t>
            </a:r>
            <a:r>
              <a:rPr lang="nl-NL" sz="2400" dirty="0"/>
              <a:t>-cycli, levensduur)</a:t>
            </a:r>
          </a:p>
          <a:p>
            <a:pPr marL="971550" lvl="1" indent="-514350">
              <a:buFont typeface="+mj-lt"/>
              <a:buAutoNum type="alphaLcParenR"/>
            </a:pPr>
            <a:r>
              <a:rPr lang="nl-NL" sz="2400" dirty="0"/>
              <a:t>Mogelijk een extra circulariteitsindicator</a:t>
            </a:r>
          </a:p>
          <a:p>
            <a:pPr marL="514350" indent="-514350">
              <a:buFont typeface="+mj-lt"/>
              <a:buAutoNum type="arabicPeriod"/>
            </a:pPr>
            <a:r>
              <a:rPr lang="nl-NL" sz="2800" dirty="0"/>
              <a:t>Uitbreiding naar bestaande bouw</a:t>
            </a:r>
            <a:r>
              <a:rPr lang="nl-NL" dirty="0"/>
              <a:t> + </a:t>
            </a:r>
            <a:r>
              <a:rPr lang="nl-NL" sz="2800" dirty="0"/>
              <a:t>andere gebruiksfuncties wordt momenteel voorbereid</a:t>
            </a:r>
          </a:p>
          <a:p>
            <a:pPr marL="514350" indent="-514350">
              <a:buFont typeface="+mj-lt"/>
              <a:buAutoNum type="arabicPeriod"/>
            </a:pPr>
            <a:r>
              <a:rPr lang="nl-NL" dirty="0"/>
              <a:t>Impuls door aanscherping (zie figuur)</a:t>
            </a:r>
          </a:p>
          <a:p>
            <a:pPr marL="628650" lvl="1" indent="-171450">
              <a:buFontTx/>
              <a:buChar char="-"/>
            </a:pPr>
            <a:r>
              <a:rPr lang="nl-NL" dirty="0"/>
              <a:t>Vanaf 1-1-2021 (Traject aanscherping MPG)</a:t>
            </a:r>
          </a:p>
          <a:p>
            <a:pPr marL="628650" lvl="1" indent="-171450">
              <a:buFontTx/>
              <a:buChar char="-"/>
            </a:pPr>
            <a:r>
              <a:rPr lang="nl-NL" dirty="0"/>
              <a:t>Richting 2030 / 2050 (Verkenning met denktank)</a:t>
            </a:r>
          </a:p>
          <a:p>
            <a:pPr marL="457200" lvl="1" indent="0">
              <a:buFontTx/>
              <a:buNone/>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55</a:t>
            </a:fld>
            <a:endParaRPr lang="nl-NL"/>
          </a:p>
        </p:txBody>
      </p:sp>
    </p:spTree>
    <p:extLst>
      <p:ext uri="{BB962C8B-B14F-4D97-AF65-F5344CB8AC3E}">
        <p14:creationId xmlns:p14="http://schemas.microsoft.com/office/powerpoint/2010/main" val="370093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5</a:t>
            </a:fld>
            <a:endParaRPr lang="nl-NL" dirty="0"/>
          </a:p>
        </p:txBody>
      </p:sp>
    </p:spTree>
    <p:extLst>
      <p:ext uri="{BB962C8B-B14F-4D97-AF65-F5344CB8AC3E}">
        <p14:creationId xmlns:p14="http://schemas.microsoft.com/office/powerpoint/2010/main" val="22802704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57</a:t>
            </a:fld>
            <a:endParaRPr lang="nl-NL" dirty="0"/>
          </a:p>
        </p:txBody>
      </p:sp>
    </p:spTree>
    <p:extLst>
      <p:ext uri="{BB962C8B-B14F-4D97-AF65-F5344CB8AC3E}">
        <p14:creationId xmlns:p14="http://schemas.microsoft.com/office/powerpoint/2010/main" val="120345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Bepalingsmethode, database en rekeninstrumenten vormen de kernelementen van het systeem.</a:t>
            </a:r>
          </a:p>
          <a:p>
            <a:endParaRPr lang="nl-NL" dirty="0"/>
          </a:p>
          <a:p>
            <a:r>
              <a:rPr lang="nl-NL" dirty="0"/>
              <a:t>In vogelvlucht: de Bepalingsmethode geeft aan hoe de milieukwaliteit van een grondstof, materiaal of bouwproduct moet worden vastgesteld. De milieukwaliteit wordt vastgelegd in een milieuproductverklaring, een </a:t>
            </a:r>
            <a:r>
              <a:rPr lang="nl-NL" dirty="0" err="1"/>
              <a:t>Enviromental</a:t>
            </a:r>
            <a:r>
              <a:rPr lang="nl-NL" dirty="0"/>
              <a:t> Product </a:t>
            </a:r>
            <a:r>
              <a:rPr lang="nl-NL" dirty="0" err="1"/>
              <a:t>Declaration</a:t>
            </a:r>
            <a:r>
              <a:rPr lang="nl-NL" dirty="0"/>
              <a:t> (EPD). De EPD vormt de basis voor een productkaart die in de Nationale Milieudatabase kan worden ingevoerd. Met specifieke rekeninstrumenten (software) kan vervolgens de milieuprestatie van een specifiek bouwwerk worden berekend. De MPG-betekening die bij een bouwvergunning dient te worden ingediend, moet met een rekeninstrument zijn gemaakt die door de Nationale Milieudatabase is erkend en toegelaten.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58</a:t>
            </a:fld>
            <a:endParaRPr lang="nl-NL" dirty="0"/>
          </a:p>
        </p:txBody>
      </p:sp>
    </p:spTree>
    <p:extLst>
      <p:ext uri="{BB962C8B-B14F-4D97-AF65-F5344CB8AC3E}">
        <p14:creationId xmlns:p14="http://schemas.microsoft.com/office/powerpoint/2010/main" val="2634113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Bepalingsmethode-versie-3.0-1-januari-2019</a:t>
            </a:r>
          </a:p>
          <a:p>
            <a:endParaRPr lang="nl-NL" dirty="0"/>
          </a:p>
          <a:p>
            <a:r>
              <a:rPr lang="nl-NL" sz="1200" kern="1200" dirty="0">
                <a:solidFill>
                  <a:schemeClr val="tx1"/>
                </a:solidFill>
                <a:effectLst/>
                <a:latin typeface="+mn-lt"/>
                <a:ea typeface="+mn-ea"/>
                <a:cs typeface="+mn-cs"/>
              </a:rPr>
              <a:t>De rijksoverheid wil graag dat de milieubelasting van bouwwerken wordt verminderd door het gebruik van duurzame materialen. Dan helpt het als alle partijen in de bouw op eenzelfde manier de milieuprestatie van een bouwwerk berekenen. Met dat doel voor ogen heeft de rijksoverheid aan de Nationale Milieudatabase gevraagd een stelsel op te zetten dat eenduidig, onafhankelijk, volledig en betrouwbaar is. </a:t>
            </a:r>
          </a:p>
          <a:p>
            <a:r>
              <a:rPr lang="nl-NL" sz="1200" kern="1200" dirty="0">
                <a:solidFill>
                  <a:schemeClr val="tx1"/>
                </a:solidFill>
                <a:effectLst/>
                <a:latin typeface="+mn-lt"/>
                <a:ea typeface="+mn-ea"/>
                <a:cs typeface="+mn-cs"/>
              </a:rPr>
              <a:t>Het stelsel bevat:</a:t>
            </a:r>
          </a:p>
          <a:p>
            <a:pPr lvl="0"/>
            <a:r>
              <a:rPr lang="nl-NL" sz="1200" kern="1200" dirty="0">
                <a:solidFill>
                  <a:schemeClr val="tx1"/>
                </a:solidFill>
                <a:effectLst/>
                <a:latin typeface="+mn-lt"/>
                <a:ea typeface="+mn-ea"/>
                <a:cs typeface="+mn-cs"/>
              </a:rPr>
              <a:t>- een bepalingsmethode om de milieuprestatie van gebouwen en andere bouwwerken vast te stellen;</a:t>
            </a:r>
          </a:p>
          <a:p>
            <a:pPr marL="171450" lvl="0" indent="-171450">
              <a:buFontTx/>
              <a:buChar char="-"/>
            </a:pPr>
            <a:r>
              <a:rPr lang="nl-NL" sz="1200" kern="1200" dirty="0">
                <a:solidFill>
                  <a:schemeClr val="tx1"/>
                </a:solidFill>
                <a:effectLst/>
                <a:latin typeface="+mn-lt"/>
                <a:ea typeface="+mn-ea"/>
                <a:cs typeface="+mn-cs"/>
              </a:rPr>
              <a:t>een database, onder de naam ‘Nationale Milieudatabase’, waarin de milieudata van bouwproducten worden verzameld en die dient als gegevensbron voor de</a:t>
            </a:r>
          </a:p>
          <a:p>
            <a:pPr marL="171450" lvl="0" indent="-171450">
              <a:buFontTx/>
              <a:buChar char="-"/>
            </a:pPr>
            <a:r>
              <a:rPr lang="nl-NL" sz="1200" kern="1200" dirty="0">
                <a:solidFill>
                  <a:schemeClr val="tx1"/>
                </a:solidFill>
                <a:effectLst/>
                <a:latin typeface="+mn-lt"/>
                <a:ea typeface="+mn-ea"/>
                <a:cs typeface="+mn-cs"/>
              </a:rPr>
              <a:t>rekeninstrumenten waarmee de milieuprestatie van bouwwerken wordt berekend;</a:t>
            </a:r>
          </a:p>
          <a:p>
            <a:pPr marL="171450" lvl="0" indent="-171450">
              <a:buFontTx/>
              <a:buChar char="-"/>
            </a:pPr>
            <a:r>
              <a:rPr lang="nl-NL" sz="1200" kern="1200" dirty="0">
                <a:solidFill>
                  <a:schemeClr val="tx1"/>
                </a:solidFill>
                <a:effectLst/>
                <a:latin typeface="+mn-lt"/>
                <a:ea typeface="+mn-ea"/>
                <a:cs typeface="+mn-cs"/>
              </a:rPr>
              <a:t>een validatierichtlijn en een set rekenregels voor het ontwikkelen van rekeninstrumenten van de milieuprestatie;</a:t>
            </a:r>
          </a:p>
          <a:p>
            <a:pPr marL="171450" lvl="0" indent="-171450">
              <a:buFontTx/>
              <a:buChar char="-"/>
            </a:pPr>
            <a:r>
              <a:rPr lang="nl-NL" sz="1200" kern="1200" dirty="0">
                <a:solidFill>
                  <a:schemeClr val="tx1"/>
                </a:solidFill>
                <a:effectLst/>
                <a:latin typeface="+mn-lt"/>
                <a:ea typeface="+mn-ea"/>
                <a:cs typeface="+mn-cs"/>
              </a:rPr>
              <a:t>een erkenningsregeling voor LCA deskundigen met betrekking tot het toetsen van bouwproducten aan de Bepalingsmethode;</a:t>
            </a:r>
          </a:p>
          <a:p>
            <a:pPr marL="171450" lvl="0" indent="-171450">
              <a:buFontTx/>
              <a:buChar char="-"/>
            </a:pPr>
            <a:r>
              <a:rPr lang="nl-NL" sz="1200" kern="1200" dirty="0">
                <a:solidFill>
                  <a:schemeClr val="tx1"/>
                </a:solidFill>
                <a:effectLst/>
                <a:latin typeface="+mn-lt"/>
                <a:ea typeface="+mn-ea"/>
                <a:cs typeface="+mn-cs"/>
              </a:rPr>
              <a:t>een protocol waarmee de erkende LCA-deskundige kan toetsen of de milieudata van een bouwproduct in de Nationale Milieudatabase mag worden opgenomen.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De Bepalingsmethode is gebaseerd op de levenscyclusanalyse van een bouwproduct. De LCA kijkt naar de milieubelasting in de verschillende levensfasen van het product. Dat is in de</a:t>
            </a:r>
          </a:p>
          <a:p>
            <a:pPr lvl="0"/>
            <a:r>
              <a:rPr lang="nl-NL" sz="1200" kern="1200" dirty="0">
                <a:solidFill>
                  <a:schemeClr val="tx1"/>
                </a:solidFill>
                <a:effectLst/>
                <a:latin typeface="+mn-lt"/>
                <a:ea typeface="+mn-ea"/>
                <a:cs typeface="+mn-cs"/>
              </a:rPr>
              <a:t>de productiefase;</a:t>
            </a:r>
          </a:p>
          <a:p>
            <a:pPr lvl="0"/>
            <a:r>
              <a:rPr lang="nl-NL" sz="1200" kern="1200" dirty="0">
                <a:solidFill>
                  <a:schemeClr val="tx1"/>
                </a:solidFill>
                <a:effectLst/>
                <a:latin typeface="+mn-lt"/>
                <a:ea typeface="+mn-ea"/>
                <a:cs typeface="+mn-cs"/>
              </a:rPr>
              <a:t>de bouwfase;</a:t>
            </a:r>
          </a:p>
          <a:p>
            <a:pPr lvl="0"/>
            <a:r>
              <a:rPr lang="nl-NL" sz="1200" kern="1200" dirty="0">
                <a:solidFill>
                  <a:schemeClr val="tx1"/>
                </a:solidFill>
                <a:effectLst/>
                <a:latin typeface="+mn-lt"/>
                <a:ea typeface="+mn-ea"/>
                <a:cs typeface="+mn-cs"/>
              </a:rPr>
              <a:t>de gebruiksfase;</a:t>
            </a:r>
          </a:p>
          <a:p>
            <a:pPr lvl="0"/>
            <a:r>
              <a:rPr lang="nl-NL" sz="1200" kern="1200" dirty="0">
                <a:solidFill>
                  <a:schemeClr val="tx1"/>
                </a:solidFill>
                <a:effectLst/>
                <a:latin typeface="+mn-lt"/>
                <a:ea typeface="+mn-ea"/>
                <a:cs typeface="+mn-cs"/>
              </a:rPr>
              <a:t>de sloop- en verwerkingsfase.</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Wanneer een leverancier of producent zijn bouwproduct in de Nationale Milieudatabase wil laten opnemen, schakelt hij een LCA-deskundige in om de milieudata van het product te verzamelen en te beschrijven. De LCA-deskundige volgt daarbij het NMD-Toetsingsprotocol voor opname in de Nationale Milieudatabase. Als de LCA-deskundige door Stichting NMD als zodanig is erkend, mag hij de milieudata zelf toevoegen aan de Nationale Milieudatabase.</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Voor elke levensfase onderzoekt de LCA-deskundige welk milieueffect het bouwproduct heeft op de uitputting van grondstoffen en welke toxische emissies vrijkomen. Het gaat om de effecten op onder andere de klimaatsverandering, de vermesting, de verzuring, de aantasting van de ozonlaag en om het vrijkomen van schadelijke stoffen in het ecosysteem op het land en in het water. De uitkomst van de LCA-studie is een scorelijst met milieueffecten. Dit wordt een ‘milieuprofiel’ genoemd. Het milieuprofiel is de kern van een milieuproductverklaring, ook wel aangeduid als ‘</a:t>
            </a:r>
            <a:r>
              <a:rPr lang="nl-NL" sz="1200" kern="1200" dirty="0" err="1">
                <a:solidFill>
                  <a:schemeClr val="tx1"/>
                </a:solidFill>
                <a:effectLst/>
                <a:latin typeface="+mn-lt"/>
                <a:ea typeface="+mn-ea"/>
                <a:cs typeface="+mn-cs"/>
              </a:rPr>
              <a:t>Environmental</a:t>
            </a:r>
            <a:r>
              <a:rPr lang="nl-NL" sz="1200" kern="1200" dirty="0">
                <a:solidFill>
                  <a:schemeClr val="tx1"/>
                </a:solidFill>
                <a:effectLst/>
                <a:latin typeface="+mn-lt"/>
                <a:ea typeface="+mn-ea"/>
                <a:cs typeface="+mn-cs"/>
              </a:rPr>
              <a:t> Product </a:t>
            </a:r>
            <a:r>
              <a:rPr lang="nl-NL" sz="1200" kern="1200" dirty="0" err="1">
                <a:solidFill>
                  <a:schemeClr val="tx1"/>
                </a:solidFill>
                <a:effectLst/>
                <a:latin typeface="+mn-lt"/>
                <a:ea typeface="+mn-ea"/>
                <a:cs typeface="+mn-cs"/>
              </a:rPr>
              <a:t>Declaration</a:t>
            </a:r>
            <a:r>
              <a:rPr lang="nl-NL" sz="1200" kern="1200" dirty="0">
                <a:solidFill>
                  <a:schemeClr val="tx1"/>
                </a:solidFill>
                <a:effectLst/>
                <a:latin typeface="+mn-lt"/>
                <a:ea typeface="+mn-ea"/>
                <a:cs typeface="+mn-cs"/>
              </a:rPr>
              <a:t>’ en kortweg als ‘EPD’.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Naast het milieuprofiel leveren de producenten en branches productkaarten of itemkaarten aan, waarin specifieke gegevens van het product of de activiteit worden vermeld. Het gaat om gegevens met betrekking tot de samenstelling, de toepassing, de functionele eenheid en de levensduur van een product. Voor de burger- en utiliteitsbouw spreken we over ‘productkaarten’. De productinformatie voor de grond-, weg- en waterbouw worden ‘itemkaarten’ genoemd. In de product- en itemkaarten zijn verwijzingen naar de relevante milieuprofielen opgenomen.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De Nationale Milieudatabase kent drie categorieën met productinformatie. </a:t>
            </a:r>
          </a:p>
          <a:p>
            <a:r>
              <a:rPr lang="nl-NL" sz="1200" kern="1200" dirty="0">
                <a:solidFill>
                  <a:schemeClr val="tx1"/>
                </a:solidFill>
                <a:effectLst/>
                <a:latin typeface="+mn-lt"/>
                <a:ea typeface="+mn-ea"/>
                <a:cs typeface="+mn-cs"/>
              </a:rPr>
              <a:t>Categorie 1 bevat getoetste ‘merk gebonden’ data van specifieke producenten en toeleveranciers.</a:t>
            </a:r>
          </a:p>
          <a:p>
            <a:r>
              <a:rPr lang="nl-NL" sz="1200" kern="1200" dirty="0">
                <a:solidFill>
                  <a:schemeClr val="tx1"/>
                </a:solidFill>
                <a:effectLst/>
                <a:latin typeface="+mn-lt"/>
                <a:ea typeface="+mn-ea"/>
                <a:cs typeface="+mn-cs"/>
              </a:rPr>
              <a:t>Categorie 2 bevat getoetste ‘merk ongebonden’ data van een branche of groep van producenten en leveranciers.</a:t>
            </a:r>
          </a:p>
          <a:p>
            <a:r>
              <a:rPr lang="nl-NL" sz="1200" kern="1200" dirty="0">
                <a:solidFill>
                  <a:schemeClr val="tx1"/>
                </a:solidFill>
                <a:effectLst/>
                <a:latin typeface="+mn-lt"/>
                <a:ea typeface="+mn-ea"/>
                <a:cs typeface="+mn-cs"/>
              </a:rPr>
              <a:t>Categorie 3 bevat ongetoetste ‘merk ongebonden’ data in eigendom en onder beheer van Stichting NMD.</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Categorie 3 bevat alle bouwproducten die nodig zijn om een bouwwerk te maken. De data van categorie 3 vormen min of meer een vangnet voor het geval dat categorie 1 en 2 geen product- of itemkaart bieden. Het is dus te allen tijde mogelijk de milieuprestatie van een bouwwerk te berekenen met categorie 3 kaarten of met categorie 3 kaarten in aanvulling op kaarten uit categorie 1 en 2. Categorie 3 kaarten kunnen ook worden gebruikt als alternatief op categorie 1 en 2 kaarten. De categorie 3 kaarten leveren in de regel een hogere milieubelasting op dan categorie 1 en 2 kaarten. De kaarten uit categorie 3 zijn niet getoetst aan het NMD-toetsingsprotocol. Op de producten van deze categorie wordt sowieso een toeslagfactor toegepast. </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59</a:t>
            </a:fld>
            <a:endParaRPr lang="nl-NL" dirty="0"/>
          </a:p>
        </p:txBody>
      </p:sp>
    </p:spTree>
    <p:extLst>
      <p:ext uri="{BB962C8B-B14F-4D97-AF65-F5344CB8AC3E}">
        <p14:creationId xmlns:p14="http://schemas.microsoft.com/office/powerpoint/2010/main" val="5343044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filmpje vat kort de belangrijkste punten samen. </a:t>
            </a:r>
          </a:p>
          <a:p>
            <a:endParaRPr lang="nl-NL" dirty="0"/>
          </a:p>
          <a:p>
            <a:r>
              <a:rPr lang="nl-NL" dirty="0"/>
              <a:t>https://www.youtube.com/watch?v=_4tp-vHAllI </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60</a:t>
            </a:fld>
            <a:endParaRPr lang="nl-NL" dirty="0"/>
          </a:p>
        </p:txBody>
      </p:sp>
    </p:spTree>
    <p:extLst>
      <p:ext uri="{BB962C8B-B14F-4D97-AF65-F5344CB8AC3E}">
        <p14:creationId xmlns:p14="http://schemas.microsoft.com/office/powerpoint/2010/main" val="17408516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https://milieudatabase.nl/milieuprestatie/bepalingsmethode/</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61</a:t>
            </a:fld>
            <a:endParaRPr lang="nl-NL" dirty="0"/>
          </a:p>
        </p:txBody>
      </p:sp>
    </p:spTree>
    <p:extLst>
      <p:ext uri="{BB962C8B-B14F-4D97-AF65-F5344CB8AC3E}">
        <p14:creationId xmlns:p14="http://schemas.microsoft.com/office/powerpoint/2010/main" val="4129876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MKI: Milieu Kosten Indicator. </a:t>
            </a:r>
          </a:p>
          <a:p>
            <a:endParaRPr lang="nl-NL" dirty="0"/>
          </a:p>
          <a:p>
            <a:r>
              <a:rPr lang="nl-NL" dirty="0"/>
              <a:t>Tijdens de eerste presentatie is de invoer van een slimline vloer gegeven. Hierin is zichtbaar dat het om een categorie 1 product gaat. </a:t>
            </a:r>
          </a:p>
          <a:p>
            <a:endParaRPr lang="nl-NL" dirty="0"/>
          </a:p>
          <a:p>
            <a:r>
              <a:rPr lang="nl-NL" dirty="0"/>
              <a:t>De Bepalingsmethode hanteert 3 categorieën producten. </a:t>
            </a:r>
          </a:p>
          <a:p>
            <a:r>
              <a:rPr lang="nl-NL" sz="1200" b="0" i="0" u="none" strike="noStrike" kern="1200" baseline="0" dirty="0">
                <a:solidFill>
                  <a:schemeClr val="tx1"/>
                </a:solidFill>
                <a:latin typeface="+mn-lt"/>
                <a:ea typeface="+mn-ea"/>
                <a:cs typeface="+mn-cs"/>
              </a:rPr>
              <a:t>Cat. 1: Product specifieke gegevens, </a:t>
            </a:r>
            <a:r>
              <a:rPr lang="nl-NL" sz="1200" b="1" i="0" u="none" strike="noStrike" kern="1200" baseline="0" dirty="0">
                <a:solidFill>
                  <a:schemeClr val="tx1"/>
                </a:solidFill>
                <a:latin typeface="+mn-lt"/>
                <a:ea typeface="+mn-ea"/>
                <a:cs typeface="+mn-cs"/>
              </a:rPr>
              <a:t>gevalideerd[steenwol van fabrikant xx]</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Cat. 2: Branche specifieke gegevens, </a:t>
            </a:r>
            <a:r>
              <a:rPr lang="nl-NL" sz="1200" b="1" i="0" u="none" strike="noStrike" kern="1200" baseline="0" dirty="0">
                <a:solidFill>
                  <a:schemeClr val="tx1"/>
                </a:solidFill>
                <a:latin typeface="+mn-lt"/>
                <a:ea typeface="+mn-ea"/>
                <a:cs typeface="+mn-cs"/>
              </a:rPr>
              <a:t>gevalideerd[steenwol als algemeen product]</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Cat. 3: Generieke materiaalgegevens, </a:t>
            </a:r>
            <a:r>
              <a:rPr lang="nl-NL" sz="1200" b="1" i="0" u="none" strike="noStrike" kern="1200" baseline="0" dirty="0" err="1">
                <a:solidFill>
                  <a:schemeClr val="tx1"/>
                </a:solidFill>
                <a:latin typeface="+mn-lt"/>
                <a:ea typeface="+mn-ea"/>
                <a:cs typeface="+mn-cs"/>
              </a:rPr>
              <a:t>ongevalideerd</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Bijzondere Cat. 3: opslag-factor 0% </a:t>
            </a:r>
            <a:r>
              <a:rPr lang="nl-NL" sz="1200" b="0" i="0" u="none" strike="noStrike" kern="1200" baseline="0" dirty="0" err="1">
                <a:solidFill>
                  <a:schemeClr val="tx1"/>
                </a:solidFill>
                <a:latin typeface="+mn-lt"/>
                <a:ea typeface="+mn-ea"/>
                <a:cs typeface="+mn-cs"/>
              </a:rPr>
              <a:t>ipv</a:t>
            </a:r>
            <a:r>
              <a:rPr lang="nl-NL" sz="1200" b="0" i="0" u="none" strike="noStrike" kern="1200" baseline="0" dirty="0">
                <a:solidFill>
                  <a:schemeClr val="tx1"/>
                </a:solidFill>
                <a:latin typeface="+mn-lt"/>
                <a:ea typeface="+mn-ea"/>
                <a:cs typeface="+mn-cs"/>
              </a:rPr>
              <a:t> 30%</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Er zijn in de Nationale Milieudatabase drie categorieën productinformatie: </a:t>
            </a:r>
          </a:p>
          <a:p>
            <a:r>
              <a:rPr lang="nl-NL" sz="1200" b="0" i="0" u="none" strike="noStrike" kern="1200" baseline="0" dirty="0">
                <a:solidFill>
                  <a:schemeClr val="tx1"/>
                </a:solidFill>
                <a:latin typeface="+mn-lt"/>
                <a:ea typeface="+mn-ea"/>
                <a:cs typeface="+mn-cs"/>
              </a:rPr>
              <a:t> Categorie 1: </a:t>
            </a:r>
            <a:r>
              <a:rPr lang="nl-NL" sz="1200" b="0" i="0" u="none" strike="noStrike" kern="1200" baseline="0" dirty="0" err="1">
                <a:solidFill>
                  <a:schemeClr val="tx1"/>
                </a:solidFill>
                <a:latin typeface="+mn-lt"/>
                <a:ea typeface="+mn-ea"/>
                <a:cs typeface="+mn-cs"/>
              </a:rPr>
              <a:t>merkgebonden</a:t>
            </a:r>
            <a:r>
              <a:rPr lang="nl-NL" sz="1200" b="0" i="0" u="none" strike="noStrike" kern="1200" baseline="0" dirty="0">
                <a:solidFill>
                  <a:schemeClr val="tx1"/>
                </a:solidFill>
                <a:latin typeface="+mn-lt"/>
                <a:ea typeface="+mn-ea"/>
                <a:cs typeface="+mn-cs"/>
              </a:rPr>
              <a:t> data, getoetst door een onafhankelijke, gekwalificeerde derde partij volgens het NMD-Toetsingsprotocol. Voor wie: fabrikanten/producenten, toeleveranciers. </a:t>
            </a:r>
          </a:p>
          <a:p>
            <a:r>
              <a:rPr lang="nl-NL" sz="1200" b="0" i="0" u="none" strike="noStrike" kern="1200" baseline="0" dirty="0">
                <a:solidFill>
                  <a:schemeClr val="tx1"/>
                </a:solidFill>
                <a:latin typeface="+mn-lt"/>
                <a:ea typeface="+mn-ea"/>
                <a:cs typeface="+mn-cs"/>
              </a:rPr>
              <a:t> Categorie 2: </a:t>
            </a:r>
            <a:r>
              <a:rPr lang="nl-NL" sz="1200" b="0" i="0" u="none" strike="noStrike" kern="1200" baseline="0" dirty="0" err="1">
                <a:solidFill>
                  <a:schemeClr val="tx1"/>
                </a:solidFill>
                <a:latin typeface="+mn-lt"/>
                <a:ea typeface="+mn-ea"/>
                <a:cs typeface="+mn-cs"/>
              </a:rPr>
              <a:t>merkongebonden</a:t>
            </a:r>
            <a:r>
              <a:rPr lang="nl-NL" sz="1200" b="0" i="0" u="none" strike="noStrike" kern="1200" baseline="0" dirty="0">
                <a:solidFill>
                  <a:schemeClr val="tx1"/>
                </a:solidFill>
                <a:latin typeface="+mn-lt"/>
                <a:ea typeface="+mn-ea"/>
                <a:cs typeface="+mn-cs"/>
              </a:rPr>
              <a:t> data (merkloos), getoetst door een onafhankelijke, gekwalificeerde derde partij volgens het NMD-Toetsingsprotocol, met vermelding van representativiteit (representatief voor bijvoorbeeld de Nederlandse markt of een groep van producenten) en vermelding van de participerende bedrijven. Voor wie: groepen van fabrikanten, toeleveranciers, branches, overheden, etc. </a:t>
            </a:r>
          </a:p>
          <a:p>
            <a:r>
              <a:rPr lang="nl-NL" sz="1200" b="0" i="0" u="none" strike="noStrike" kern="1200" baseline="0" dirty="0">
                <a:solidFill>
                  <a:schemeClr val="tx1"/>
                </a:solidFill>
                <a:latin typeface="+mn-lt"/>
                <a:ea typeface="+mn-ea"/>
                <a:cs typeface="+mn-cs"/>
              </a:rPr>
              <a:t> Categorie 3: </a:t>
            </a:r>
            <a:r>
              <a:rPr lang="nl-NL" sz="1200" b="0" i="0" u="none" strike="noStrike" kern="1200" baseline="0" dirty="0" err="1">
                <a:solidFill>
                  <a:schemeClr val="tx1"/>
                </a:solidFill>
                <a:latin typeface="+mn-lt"/>
                <a:ea typeface="+mn-ea"/>
                <a:cs typeface="+mn-cs"/>
              </a:rPr>
              <a:t>merkongebonden</a:t>
            </a:r>
            <a:r>
              <a:rPr lang="nl-NL" sz="1200" b="0" i="0" u="none" strike="noStrike" kern="1200" baseline="0" dirty="0">
                <a:solidFill>
                  <a:schemeClr val="tx1"/>
                </a:solidFill>
                <a:latin typeface="+mn-lt"/>
                <a:ea typeface="+mn-ea"/>
                <a:cs typeface="+mn-cs"/>
              </a:rPr>
              <a:t> data (merkloos), in eigendom en beheer van Stichting NMD niet getoetst volgens het NMD-Toetsingsprotocol. Alle procedures met betrekking tot de categorie 3 productinformatie zijn opgenomen in Bijlage II. Openbaarheid: onderliggende data (opbouw productkaart en basisprofielen) openbaar via de website www.milieudatabase.nl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De categorie 1 en 2 data die zijn opgenomen in de Nationale Milieudatabase worden aangeleverd door producenten en branches van bouwproducten. Deze blijven ook eigenaar van de milieuprofielen. </a:t>
            </a:r>
          </a:p>
          <a:p>
            <a:r>
              <a:rPr lang="nl-NL" sz="1200" b="0" i="0" u="none" strike="noStrike" kern="1200" baseline="0" dirty="0">
                <a:solidFill>
                  <a:schemeClr val="tx1"/>
                </a:solidFill>
                <a:latin typeface="+mn-lt"/>
                <a:ea typeface="+mn-ea"/>
                <a:cs typeface="+mn-cs"/>
              </a:rPr>
              <a:t>De Bepalingsmethode geeft richtlijnen om te komen tot het opstellen van </a:t>
            </a:r>
            <a:r>
              <a:rPr lang="nl-NL" sz="1200" b="0" i="0" u="none" strike="noStrike" kern="1200" baseline="0" dirty="0" err="1">
                <a:solidFill>
                  <a:schemeClr val="tx1"/>
                </a:solidFill>
                <a:latin typeface="+mn-lt"/>
                <a:ea typeface="+mn-ea"/>
                <a:cs typeface="+mn-cs"/>
              </a:rPr>
              <a:t>EPD’s</a:t>
            </a:r>
            <a:r>
              <a:rPr lang="nl-NL" sz="1200" b="0" i="0" u="none" strike="noStrike" kern="1200" baseline="0" dirty="0">
                <a:solidFill>
                  <a:schemeClr val="tx1"/>
                </a:solidFill>
                <a:latin typeface="+mn-lt"/>
                <a:ea typeface="+mn-ea"/>
                <a:cs typeface="+mn-cs"/>
              </a:rPr>
              <a:t>, die zodanig zijn, dat de milieu-informatie hieruit in de vorm van basisprofielen en productkaarten geschikt is voor opname in de Nationale Milieudatabase als categorie 1 en categorie 2 productinformatie. </a:t>
            </a:r>
          </a:p>
          <a:p>
            <a:r>
              <a:rPr lang="nl-NL" sz="1200" b="0" i="0" u="none" strike="noStrike" kern="1200" baseline="0" dirty="0">
                <a:solidFill>
                  <a:schemeClr val="tx1"/>
                </a:solidFill>
                <a:latin typeface="+mn-lt"/>
                <a:ea typeface="+mn-ea"/>
                <a:cs typeface="+mn-cs"/>
              </a:rPr>
              <a:t>Categorie 3 data zijn een vangconstructie om bij gebrek aan en als tegenhanger van categorie 1 en categorie 2 data van een bouwproduct, in de Nationale Milieudatabase te beschikken over milieuprofielen. Stichting NMD is eigenaar van deze profielen, die ofwel zijn opgesteld onder verantwoordelijkheid van Stichting NMD ofwel in het verleden zijn aangedragen door een branche. </a:t>
            </a:r>
            <a:r>
              <a:rPr lang="nl-NL" sz="1200" b="1" i="0" u="none" strike="noStrike" kern="1200" baseline="0" dirty="0">
                <a:solidFill>
                  <a:schemeClr val="tx1"/>
                </a:solidFill>
                <a:latin typeface="+mn-lt"/>
                <a:ea typeface="+mn-ea"/>
                <a:cs typeface="+mn-cs"/>
              </a:rPr>
              <a:t> </a:t>
            </a:r>
            <a:endParaRPr lang="nl-NL" sz="1200" b="0" i="0" u="none" strike="noStrike" kern="1200" baseline="0" dirty="0">
              <a:solidFill>
                <a:schemeClr val="tx1"/>
              </a:solidFill>
              <a:latin typeface="+mn-lt"/>
              <a:ea typeface="+mn-ea"/>
              <a:cs typeface="+mn-cs"/>
            </a:endParaRP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Op de categorie 3 milieuprofielen is een toeslagfactor van toepassing, omdat uit ervaring blijkt dat ongetoetste milieuprofielen vaak een te lage milieubelasting aangeven, omdat de inventarisatiegegevens minder volledig zijn. Deze toeslagfactor wordt door de beheerder van de Nationale Milieudatabase, Stichting NMD, vastgesteld en wordt in de instrumenten via de rekenregels doorgevoerd. In Bijlage II is een overzicht opgenomen van de afspraken en procedures voor categorie 3 productkaarten. </a:t>
            </a:r>
          </a:p>
          <a:p>
            <a:r>
              <a:rPr lang="nl-NL" sz="1200" b="0" i="1" u="none" strike="noStrike" kern="1200" baseline="0" dirty="0">
                <a:solidFill>
                  <a:schemeClr val="tx1"/>
                </a:solidFill>
                <a:latin typeface="+mn-lt"/>
                <a:ea typeface="+mn-ea"/>
                <a:cs typeface="+mn-cs"/>
              </a:rPr>
              <a:t>Bron: Bepalingsmethode </a:t>
            </a:r>
            <a:r>
              <a:rPr lang="nl-NL" sz="1200" b="0" i="1" u="none" strike="noStrike" kern="1200" baseline="0" dirty="0" err="1">
                <a:solidFill>
                  <a:schemeClr val="tx1"/>
                </a:solidFill>
                <a:latin typeface="+mn-lt"/>
                <a:ea typeface="+mn-ea"/>
                <a:cs typeface="+mn-cs"/>
              </a:rPr>
              <a:t>Milieupresatie</a:t>
            </a:r>
            <a:r>
              <a:rPr lang="nl-NL" sz="1200" b="0" i="1" u="none" strike="noStrike" kern="1200" baseline="0" dirty="0">
                <a:solidFill>
                  <a:schemeClr val="tx1"/>
                </a:solidFill>
                <a:latin typeface="+mn-lt"/>
                <a:ea typeface="+mn-ea"/>
                <a:cs typeface="+mn-cs"/>
              </a:rPr>
              <a:t>, versie 3.0 januari 2019</a:t>
            </a:r>
            <a:endParaRPr lang="nl-NL" i="1"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62</a:t>
            </a:fld>
            <a:endParaRPr lang="nl-NL" dirty="0"/>
          </a:p>
        </p:txBody>
      </p:sp>
    </p:spTree>
    <p:extLst>
      <p:ext uri="{BB962C8B-B14F-4D97-AF65-F5344CB8AC3E}">
        <p14:creationId xmlns:p14="http://schemas.microsoft.com/office/powerpoint/2010/main" val="2106016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T.o.v. de vorige versie van NMD (versie 2.3) zijn er een aantal significante wijzigingen. Een grote wens is om de meetmethodiek uiteindelijk te kunnen koppelen aan BIM. Daarvoor is de datastructuur in overeenstemming gebracht met de datastructuren volgens de </a:t>
            </a:r>
            <a:r>
              <a:rPr lang="nl-NL" sz="1200" b="1" kern="1200" dirty="0" err="1">
                <a:solidFill>
                  <a:schemeClr val="tx1"/>
                </a:solidFill>
                <a:effectLst/>
                <a:latin typeface="+mn-lt"/>
                <a:ea typeface="+mn-ea"/>
                <a:cs typeface="+mn-cs"/>
              </a:rPr>
              <a:t>NLsfB</a:t>
            </a:r>
            <a:r>
              <a:rPr lang="nl-NL" sz="1200" b="1" kern="1200" dirty="0">
                <a:solidFill>
                  <a:schemeClr val="tx1"/>
                </a:solidFill>
                <a:effectLst/>
                <a:latin typeface="+mn-lt"/>
                <a:ea typeface="+mn-ea"/>
                <a:cs typeface="+mn-cs"/>
              </a:rPr>
              <a:t>-systematiek.</a:t>
            </a:r>
            <a:r>
              <a:rPr lang="nl-NL" sz="1200" kern="1200" dirty="0">
                <a:solidFill>
                  <a:schemeClr val="tx1"/>
                </a:solidFill>
                <a:effectLst/>
                <a:latin typeface="+mn-lt"/>
                <a:ea typeface="+mn-ea"/>
                <a:cs typeface="+mn-cs"/>
              </a:rPr>
              <a:t> Met het doorvoeren van deze structuurwijziging ontstaat een duidelijker structuur voor de huidige gebruikers van de rekeninstrumenten, maar is er ook een basis gelegd voor het aansluiten op geautomatiseerde (BIM)toepassingen. Aan de datastructuur is een complete set functionele beschrijvingen gekoppeld waarmee de bouwproducten en gebouwinstallaties transparant en vergelijkbaar worden gemaakt. Hierdoor is het nu meer duidelijk wat er wel en niet in de milieuprestatie van het product is opgenomen. Er is zichtbaar gemaakt welke producten toegevoegd kunnen worden om functionele eisen op bouwwerkniveau te borgen. Daarnaast zijn er ook duidelijke mogelijkheden gecreëerd voor meerdere toepassingsscenario’s van een product. Hierdoor kan een ander facet van de circulaire bouweconomie, demontabel bouwen, inzichtelijk worden gemaakt door de leveranciers en producenten.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de huidige bouweconomie wordt reeds op grote schaal gerecycled na de eerste gebruiksperiode (einde levensduur) van bouwproducten. Ook </a:t>
            </a:r>
            <a:r>
              <a:rPr lang="nl-NL" sz="1200" b="1" kern="1200" dirty="0">
                <a:solidFill>
                  <a:schemeClr val="tx1"/>
                </a:solidFill>
                <a:effectLst/>
                <a:latin typeface="+mn-lt"/>
                <a:ea typeface="+mn-ea"/>
                <a:cs typeface="+mn-cs"/>
              </a:rPr>
              <a:t>hergebruik neemt toe </a:t>
            </a:r>
            <a:r>
              <a:rPr lang="nl-NL" sz="1200" kern="1200" dirty="0">
                <a:solidFill>
                  <a:schemeClr val="tx1"/>
                </a:solidFill>
                <a:effectLst/>
                <a:latin typeface="+mn-lt"/>
                <a:ea typeface="+mn-ea"/>
                <a:cs typeface="+mn-cs"/>
              </a:rPr>
              <a:t>binnen de bouw. Fase D is erop gericht om op een zorgvuldige manier de kwaliteit van de reststromen te beschrijven en hier een verantwoorde milieuprestatie aan toe te rekenen, zowel positief als negatief. Alle bewerkingen of andere processen die nodig zijn om een kwaliteit van grondstof of product (in geval van hergebruik) te leveren, maken onderdeel uit van deze milieuprestatie van fase D. Daarnaast zijn er ook duidelijke mogelijkheden gecreëerd voor meerdere toepassingsscenario’s van een product. Hierdoor kan een ander facet van de circulaire bouweconomie, </a:t>
            </a:r>
            <a:r>
              <a:rPr lang="nl-NL" sz="1200" b="1" kern="1200" dirty="0">
                <a:solidFill>
                  <a:schemeClr val="tx1"/>
                </a:solidFill>
                <a:effectLst/>
                <a:latin typeface="+mn-lt"/>
                <a:ea typeface="+mn-ea"/>
                <a:cs typeface="+mn-cs"/>
              </a:rPr>
              <a:t>demontabel bouwen</a:t>
            </a:r>
            <a:r>
              <a:rPr lang="nl-NL" sz="1200" kern="1200" dirty="0">
                <a:solidFill>
                  <a:schemeClr val="tx1"/>
                </a:solidFill>
                <a:effectLst/>
                <a:latin typeface="+mn-lt"/>
                <a:ea typeface="+mn-ea"/>
                <a:cs typeface="+mn-cs"/>
              </a:rPr>
              <a:t>, inzichtelijk worden gemaakt door de leveranciers en producenten.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Voorbeelden </a:t>
            </a:r>
            <a:r>
              <a:rPr lang="nl-NL" sz="1200" b="1" kern="1200" dirty="0">
                <a:solidFill>
                  <a:schemeClr val="tx1"/>
                </a:solidFill>
                <a:effectLst/>
                <a:latin typeface="+mn-lt"/>
                <a:ea typeface="+mn-ea"/>
                <a:cs typeface="+mn-cs"/>
              </a:rPr>
              <a:t>milieuwinst</a:t>
            </a:r>
            <a:r>
              <a:rPr lang="nl-NL"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kern="1200" dirty="0">
                <a:solidFill>
                  <a:schemeClr val="tx1"/>
                </a:solidFill>
                <a:effectLst/>
                <a:latin typeface="+mn-lt"/>
                <a:ea typeface="+mn-ea"/>
                <a:cs typeface="+mn-cs"/>
              </a:rPr>
              <a:t>Als de milieuprestatie van fase D laag is en er dus weinig materiaal beschikbaar is voor hergebruik, dan kan een ontwerper gericht aan de gang om de score te verbeteren door bijvoorbeeld demontabele bouwproducten in te brengen.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kern="1200" dirty="0">
                <a:solidFill>
                  <a:schemeClr val="tx1"/>
                </a:solidFill>
                <a:effectLst/>
                <a:latin typeface="+mn-lt"/>
                <a:ea typeface="+mn-ea"/>
                <a:cs typeface="+mn-cs"/>
              </a:rPr>
              <a:t>Als de milieuprestatie in fase B laag is, dan wordt de ontwerper hopelijk uitgedaagd onderhoudsarmer te bouwen. Niet alleen ontwerpers maar ook producenten worden uitgedaagd om naar hun producten te kijken.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kern="1200" dirty="0">
                <a:solidFill>
                  <a:schemeClr val="tx1"/>
                </a:solidFill>
                <a:effectLst/>
                <a:latin typeface="+mn-lt"/>
                <a:ea typeface="+mn-ea"/>
                <a:cs typeface="+mn-cs"/>
              </a:rPr>
              <a:t>Een fabrikant van luchtbehandelingskasten denkt nu na over het luchtfilter dat elk jaar moet worden vervangen. Het filter heeft een flinke impact op de milieuprestatie van de kast. De fabrikant onderzoekt nu of het vervangen van het filter kan worden verminderd door een sensor in te bouwen die waarschuwt wanneer vervanging noodzakelijk is.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err="1">
                <a:solidFill>
                  <a:schemeClr val="tx1"/>
                </a:solidFill>
                <a:effectLst/>
                <a:latin typeface="+mn-lt"/>
                <a:ea typeface="+mn-ea"/>
                <a:cs typeface="+mn-cs"/>
              </a:rPr>
              <a:t>Recyclingsproces</a:t>
            </a:r>
            <a:r>
              <a:rPr lang="nl-NL" sz="1200" kern="1200" dirty="0">
                <a:solidFill>
                  <a:schemeClr val="tx1"/>
                </a:solidFill>
                <a:effectLst/>
                <a:latin typeface="+mn-lt"/>
                <a:ea typeface="+mn-ea"/>
                <a:cs typeface="+mn-cs"/>
              </a:rPr>
              <a:t>: Gerecycled materiaal, of beter gezegd secundair materiaal, komt vrij van milieubelasting het systeem in. Wil je het gebruik van secundair materiaal waarderen, dan kan dat alleen aan de achterkant van het systeem. In de berekening nam men wel de baten mee, maar niet de lasten. De berekeningswijze is nu eerlijker gemaakt. Ook de lasten worden berekend. </a:t>
            </a:r>
            <a:r>
              <a:rPr lang="nl-NL" sz="1200" b="1" kern="1200" dirty="0">
                <a:solidFill>
                  <a:schemeClr val="tx1"/>
                </a:solidFill>
                <a:effectLst/>
                <a:latin typeface="+mn-lt"/>
                <a:ea typeface="+mn-ea"/>
                <a:cs typeface="+mn-cs"/>
              </a:rPr>
              <a:t>Je moet nu beter nadenken hoe het recyclingproces in elkaar steekt. </a:t>
            </a:r>
            <a:r>
              <a:rPr lang="nl-NL" sz="1200" kern="1200" dirty="0">
                <a:solidFill>
                  <a:schemeClr val="tx1"/>
                </a:solidFill>
                <a:effectLst/>
                <a:latin typeface="+mn-lt"/>
                <a:ea typeface="+mn-ea"/>
                <a:cs typeface="+mn-cs"/>
              </a:rPr>
              <a:t>Dat betekent bijvoorbeeld dat je in de berekening ook de milieulasten moet meenemen die nodig zijn om een gerecycled product te verkrijgen. Alleen de nettowinst mag je nu doorberekenen. Door deze aanpassing is het ook makkelijker geworden om </a:t>
            </a:r>
            <a:r>
              <a:rPr lang="nl-NL" sz="1200" kern="1200" dirty="0" err="1">
                <a:solidFill>
                  <a:schemeClr val="tx1"/>
                </a:solidFill>
                <a:effectLst/>
                <a:latin typeface="+mn-lt"/>
                <a:ea typeface="+mn-ea"/>
                <a:cs typeface="+mn-cs"/>
              </a:rPr>
              <a:t>LCA’s</a:t>
            </a:r>
            <a:r>
              <a:rPr lang="nl-NL" sz="1200" kern="1200" dirty="0">
                <a:solidFill>
                  <a:schemeClr val="tx1"/>
                </a:solidFill>
                <a:effectLst/>
                <a:latin typeface="+mn-lt"/>
                <a:ea typeface="+mn-ea"/>
                <a:cs typeface="+mn-cs"/>
              </a:rPr>
              <a:t> achter elkaar te beschouwen en is het systeem nu geschikter voor een circulaire economie.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Kanttekening: De huidige NMD 3.0 (1</a:t>
            </a:r>
            <a:r>
              <a:rPr lang="nl-NL" sz="1200" kern="1200" baseline="30000" dirty="0">
                <a:solidFill>
                  <a:schemeClr val="tx1"/>
                </a:solidFill>
                <a:effectLst/>
                <a:latin typeface="+mn-lt"/>
                <a:ea typeface="+mn-ea"/>
                <a:cs typeface="+mn-cs"/>
              </a:rPr>
              <a:t>e</a:t>
            </a:r>
            <a:r>
              <a:rPr lang="nl-NL" sz="1200" kern="1200" dirty="0">
                <a:solidFill>
                  <a:schemeClr val="tx1"/>
                </a:solidFill>
                <a:effectLst/>
                <a:latin typeface="+mn-lt"/>
                <a:ea typeface="+mn-ea"/>
                <a:cs typeface="+mn-cs"/>
              </a:rPr>
              <a:t> kwartaal 2020) bezit nog een aantal beperkingen: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Er komen categorie 3 producten voor hergebruik. </a:t>
            </a:r>
            <a:r>
              <a:rPr lang="nl-NL" sz="1200" b="1" kern="1200" dirty="0">
                <a:solidFill>
                  <a:schemeClr val="tx1"/>
                </a:solidFill>
                <a:effectLst/>
                <a:latin typeface="+mn-lt"/>
                <a:ea typeface="+mn-ea"/>
                <a:cs typeface="+mn-cs"/>
              </a:rPr>
              <a:t>Deze zijn nu nog niet beschikbaar. </a:t>
            </a:r>
            <a:r>
              <a:rPr lang="nl-NL" sz="1200" b="1" i="0" kern="1200" dirty="0">
                <a:solidFill>
                  <a:schemeClr val="tx1"/>
                </a:solidFill>
                <a:effectLst/>
                <a:latin typeface="+mn-lt"/>
                <a:ea typeface="+mn-ea"/>
                <a:cs typeface="+mn-cs"/>
              </a:rPr>
              <a:t>Voor de bepaling van de milieuprestatie van een gebruiksfunctie kan de LCA-milieuwaarde van constructies die in zijn geheel in een te bouwen bouwwerk worden hergebruikt, buiten beschouwing worden gelaten.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Demontabel wordt/zit ingebouwd in software. Mogelijk om gunstigere variant te kiezen als element </a:t>
            </a:r>
            <a:r>
              <a:rPr lang="nl-NL" sz="1200" kern="1200" dirty="0" err="1">
                <a:solidFill>
                  <a:schemeClr val="tx1"/>
                </a:solidFill>
                <a:effectLst/>
                <a:latin typeface="+mn-lt"/>
                <a:ea typeface="+mn-ea"/>
                <a:cs typeface="+mn-cs"/>
              </a:rPr>
              <a:t>losmaakbaar</a:t>
            </a:r>
            <a:r>
              <a:rPr lang="nl-NL" sz="1200" kern="1200" dirty="0">
                <a:solidFill>
                  <a:schemeClr val="tx1"/>
                </a:solidFill>
                <a:effectLst/>
                <a:latin typeface="+mn-lt"/>
                <a:ea typeface="+mn-ea"/>
                <a:cs typeface="+mn-cs"/>
              </a:rPr>
              <a:t> is. </a:t>
            </a:r>
            <a:r>
              <a:rPr lang="nl-NL" sz="1200" b="1" kern="1200" dirty="0">
                <a:solidFill>
                  <a:schemeClr val="tx1"/>
                </a:solidFill>
                <a:effectLst/>
                <a:latin typeface="+mn-lt"/>
                <a:ea typeface="+mn-ea"/>
                <a:cs typeface="+mn-cs"/>
              </a:rPr>
              <a:t>Naar verwachting komt dit niet/nauwelijks terug in de NMD 3.0 aangezien fabrikanten hiervoor een LCA moeten laten opstellen.</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63</a:t>
            </a:fld>
            <a:endParaRPr lang="nl-NL" dirty="0"/>
          </a:p>
        </p:txBody>
      </p:sp>
    </p:spTree>
    <p:extLst>
      <p:ext uri="{BB962C8B-B14F-4D97-AF65-F5344CB8AC3E}">
        <p14:creationId xmlns:p14="http://schemas.microsoft.com/office/powerpoint/2010/main" val="24976007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64</a:t>
            </a:fld>
            <a:endParaRPr lang="nl-NL" dirty="0"/>
          </a:p>
        </p:txBody>
      </p:sp>
    </p:spTree>
    <p:extLst>
      <p:ext uri="{BB962C8B-B14F-4D97-AF65-F5344CB8AC3E}">
        <p14:creationId xmlns:p14="http://schemas.microsoft.com/office/powerpoint/2010/main" val="1175081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Studenten kunnen zelf de MKI berekenen in de oefenopdracht Bepalingsmethode (los beschikbaar, inclusief antwoordmodel). Hier een overzicht en de relatie tussen MKI en MPG. </a:t>
            </a:r>
          </a:p>
          <a:p>
            <a:endParaRPr lang="nl-NL" dirty="0"/>
          </a:p>
          <a:p>
            <a:r>
              <a:rPr lang="nl-NL" dirty="0"/>
              <a:t>Op productniveau:</a:t>
            </a:r>
          </a:p>
          <a:p>
            <a:pPr marL="171450" indent="-171450">
              <a:buFont typeface="Arial" panose="020B0604020202020204" pitchFamily="34" charset="0"/>
              <a:buChar char="•"/>
            </a:pPr>
            <a:r>
              <a:rPr lang="nl-NL" dirty="0"/>
              <a:t>Ad 1: Processen zijn bijvoorbeeld winning grondstoffen, transport, productie </a:t>
            </a:r>
            <a:r>
              <a:rPr lang="nl-NL" dirty="0" err="1"/>
              <a:t>halffabrikaat</a:t>
            </a:r>
            <a:r>
              <a:rPr lang="nl-NL" dirty="0"/>
              <a:t>, verbranden -&gt; procesboom</a:t>
            </a:r>
          </a:p>
          <a:p>
            <a:pPr marL="171450" indent="-171450">
              <a:buFont typeface="Arial" panose="020B0604020202020204" pitchFamily="34" charset="0"/>
              <a:buChar char="•"/>
            </a:pPr>
            <a:r>
              <a:rPr lang="nl-NL" dirty="0"/>
              <a:t>Ad 2: Bij elk proces in- (grond- en brandstoffen) en output (emissies, afval), voorbeelden 0,23 kg CO2 of 1,5 liter aardolie</a:t>
            </a:r>
          </a:p>
          <a:p>
            <a:pPr marL="171450" indent="-171450">
              <a:buFont typeface="Arial" panose="020B0604020202020204" pitchFamily="34" charset="0"/>
              <a:buChar char="•"/>
            </a:pPr>
            <a:r>
              <a:rPr lang="nl-NL" dirty="0"/>
              <a:t>Ad 3: Dit heet </a:t>
            </a:r>
            <a:r>
              <a:rPr lang="nl-NL" dirty="0" err="1"/>
              <a:t>karakterisatie</a:t>
            </a:r>
            <a:r>
              <a:rPr lang="nl-NL" dirty="0"/>
              <a:t>, bv 0,23 kg CO2 naar CO2-equivalenten, als maat voor het effect Klimaatverandering</a:t>
            </a:r>
          </a:p>
          <a:p>
            <a:pPr marL="171450" indent="-171450">
              <a:buFont typeface="Arial" panose="020B0604020202020204" pitchFamily="34" charset="0"/>
              <a:buChar char="•"/>
            </a:pPr>
            <a:r>
              <a:rPr lang="nl-NL" dirty="0"/>
              <a:t>Ad 4: Sommatie van de effectscores van alle processen voor alle fasen en productonderdelen -&gt; effecten per eenheid product</a:t>
            </a:r>
          </a:p>
          <a:p>
            <a:pPr marL="171450" indent="-171450">
              <a:buFont typeface="Arial" panose="020B0604020202020204" pitchFamily="34" charset="0"/>
              <a:buChar char="•"/>
            </a:pPr>
            <a:r>
              <a:rPr lang="nl-NL" dirty="0"/>
              <a:t>Ad 5: van effecten naar MKI via een gewogen sommering, vaste set weegfactoren op basis van de investering die nodig is om de impact van het effect het ongedaan te maken</a:t>
            </a:r>
          </a:p>
          <a:p>
            <a:pPr marL="171450" indent="-171450">
              <a:buFont typeface="Arial" panose="020B0604020202020204" pitchFamily="34" charset="0"/>
              <a:buChar char="•"/>
            </a:pPr>
            <a:r>
              <a:rPr lang="nl-NL" dirty="0"/>
              <a:t>Ad 6: invoer gebruiker</a:t>
            </a:r>
          </a:p>
          <a:p>
            <a:pPr marL="171450" indent="-171450">
              <a:buFont typeface="Arial" panose="020B0604020202020204" pitchFamily="34" charset="0"/>
              <a:buChar char="•"/>
            </a:pPr>
            <a:r>
              <a:rPr lang="nl-NL" dirty="0"/>
              <a:t>Ad 7: aantal eenheden product in gebouw keer MKI per eenheid product en gecorrigeerd voor afwijkende dimensie(s)</a:t>
            </a:r>
          </a:p>
          <a:p>
            <a:pPr marL="171450" indent="-171450">
              <a:buFont typeface="Arial" panose="020B0604020202020204" pitchFamily="34" charset="0"/>
              <a:buChar char="•"/>
            </a:pPr>
            <a:r>
              <a:rPr lang="nl-NL" dirty="0"/>
              <a:t>Ad 8: dit is dus de totale milieubelasting gebouw over alle gehele levensloop (fasen), ook uitgesplitst zichtbaar</a:t>
            </a:r>
          </a:p>
          <a:p>
            <a:pPr marL="171450" indent="-171450">
              <a:buFont typeface="Arial" panose="020B0604020202020204" pitchFamily="34" charset="0"/>
              <a:buChar char="•"/>
            </a:pPr>
            <a:r>
              <a:rPr lang="nl-NL" dirty="0"/>
              <a:t>Ad 9: de totale belasting wordt terugrekend naar 1 vergelijkingseenheid, daaraan is ook de grenswaarde gekoppeld. </a:t>
            </a:r>
            <a:r>
              <a:rPr lang="nl-NL" b="1" dirty="0"/>
              <a:t> </a:t>
            </a:r>
          </a:p>
          <a:p>
            <a:pPr marL="0" indent="0">
              <a:buFont typeface="Arial" panose="020B0604020202020204" pitchFamily="34" charset="0"/>
              <a:buNone/>
            </a:pPr>
            <a:r>
              <a:rPr lang="nl-NL" b="1" dirty="0"/>
              <a:t>Vooral deze laatste stap onderscheid de MPG van een lijst duurzame materialen. In een MPG kijk je naar de toepassing van alle producten in het gebouw. M.a.w. de producten binnen zijn context. Hierbij zijn m2 BVO en levensduur van het gebouw belangrijke draaiknoppen.</a:t>
            </a:r>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65</a:t>
            </a:fld>
            <a:endParaRPr lang="nl-NL"/>
          </a:p>
        </p:txBody>
      </p:sp>
    </p:spTree>
    <p:extLst>
      <p:ext uri="{BB962C8B-B14F-4D97-AF65-F5344CB8AC3E}">
        <p14:creationId xmlns:p14="http://schemas.microsoft.com/office/powerpoint/2010/main" val="18287552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Milieugerichte LCA Life </a:t>
            </a:r>
            <a:r>
              <a:rPr lang="nl-NL" dirty="0" err="1"/>
              <a:t>Cycle</a:t>
            </a:r>
            <a:r>
              <a:rPr lang="nl-NL" dirty="0"/>
              <a:t> Analyses  is een methode voor het in kaart brengen van de invloed van producten en menselijke activiteiten op het milieu. Daarbij wordt gebruik gemaakt van speciale rekenmodellen. In LCA wordt de hele levenscyclus van een product of activiteit bekeken. Van de winning van grondstoffen via productie en (her)gebruik tot en met afvalverwerking. Oftewel: van de wieg tot het graf. Omdat het hierbij gaat om een keten van processen wordt LCA beschouwd als een vorm van ketenanalyse.</a:t>
            </a:r>
          </a:p>
          <a:p>
            <a:r>
              <a:rPr lang="nl-NL" dirty="0"/>
              <a:t>LCA Life </a:t>
            </a:r>
            <a:r>
              <a:rPr lang="nl-NL" dirty="0" err="1"/>
              <a:t>Cycle</a:t>
            </a:r>
            <a:r>
              <a:rPr lang="nl-NL" dirty="0"/>
              <a:t> Analyses  bestaat uit een aantal stappen. De belangrijkste stappen zijn:</a:t>
            </a:r>
          </a:p>
          <a:p>
            <a:r>
              <a:rPr lang="nl-NL" i="1" dirty="0"/>
              <a:t>life </a:t>
            </a:r>
            <a:r>
              <a:rPr lang="nl-NL" i="1" dirty="0" err="1"/>
              <a:t>cycle</a:t>
            </a:r>
            <a:r>
              <a:rPr lang="nl-NL" i="1" dirty="0"/>
              <a:t> </a:t>
            </a:r>
            <a:r>
              <a:rPr lang="nl-NL" i="1" dirty="0" err="1"/>
              <a:t>inventory</a:t>
            </a:r>
            <a:r>
              <a:rPr lang="nl-NL" i="1" dirty="0"/>
              <a:t>:</a:t>
            </a:r>
            <a:r>
              <a:rPr lang="nl-NL" dirty="0"/>
              <a:t> In deze stap wordt de informatie verzameld over de schadelijke stoffen die tijden de levenscyclus worden uitgestoten en de grondstoffen die gebruikt worden binnen de levenscyclus. Ook andere </a:t>
            </a:r>
            <a:r>
              <a:rPr lang="nl-NL" dirty="0" err="1"/>
              <a:t>milieuingrepen</a:t>
            </a:r>
            <a:r>
              <a:rPr lang="nl-NL" dirty="0"/>
              <a:t>, zoals de productie van geluid of stank, kunnen deel uitmaken van de LCI.</a:t>
            </a:r>
          </a:p>
          <a:p>
            <a:r>
              <a:rPr lang="nl-NL" i="1" dirty="0"/>
              <a:t>life </a:t>
            </a:r>
            <a:r>
              <a:rPr lang="nl-NL" i="1" dirty="0" err="1"/>
              <a:t>cycle</a:t>
            </a:r>
            <a:r>
              <a:rPr lang="nl-NL" i="1" dirty="0"/>
              <a:t> impact assessment:</a:t>
            </a:r>
            <a:r>
              <a:rPr lang="nl-NL" dirty="0"/>
              <a:t> In deze stap worden de inventarisatiegegevens (Life </a:t>
            </a:r>
            <a:r>
              <a:rPr lang="nl-NL" dirty="0" err="1"/>
              <a:t>Cycle</a:t>
            </a:r>
            <a:r>
              <a:rPr lang="nl-NL" dirty="0"/>
              <a:t> Inventory </a:t>
            </a:r>
            <a:r>
              <a:rPr lang="nl-NL" dirty="0" err="1"/>
              <a:t>results</a:t>
            </a:r>
            <a:r>
              <a:rPr lang="nl-NL" dirty="0"/>
              <a:t>) beoordeeld. Hiermee ontstaat een beeld van de milieueffecten waarvoor het product of de activiteit direct of indirect verantwoordelijk is. </a:t>
            </a:r>
          </a:p>
          <a:p>
            <a:endParaRPr lang="nl-NL" b="1" dirty="0"/>
          </a:p>
          <a:p>
            <a:r>
              <a:rPr lang="nl-NL" b="1" dirty="0"/>
              <a:t>Milieuprofiel  </a:t>
            </a:r>
          </a:p>
          <a:p>
            <a:r>
              <a:rPr lang="nl-NL" dirty="0"/>
              <a:t>De uitkomst van een LCA-studie is een milieuprofiel: een soort scorelijst met milieueffecten. Aan het milieuprofiel is te zien welke milieueffecten de belangrijkste rol spelen in de levenscyclus. Die effecten kunnen dan met voorrang worden aangepakt. Ook kan van tevoren worden berekend of een maatregel effectief zal zijn. In combinatie met aanverwante instrumenten kan LCA een concreet beeld opleveren van de mogelijkheden voor aanpassingen van de bedrijfsvoering. Ook de consequenties van ieder alternatief worden systematisch in beeld gebracht.</a:t>
            </a:r>
          </a:p>
          <a:p>
            <a:endParaRPr lang="nl-NL" dirty="0"/>
          </a:p>
          <a:p>
            <a:r>
              <a:rPr lang="nl-NL" dirty="0"/>
              <a:t>Bron: https://www.rivm.nl/life-cycle-assessment-lca/wat-is-lca </a:t>
            </a:r>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66</a:t>
            </a:fld>
            <a:endParaRPr lang="nl-NL" dirty="0"/>
          </a:p>
        </p:txBody>
      </p:sp>
    </p:spTree>
    <p:extLst>
      <p:ext uri="{BB962C8B-B14F-4D97-AF65-F5344CB8AC3E}">
        <p14:creationId xmlns:p14="http://schemas.microsoft.com/office/powerpoint/2010/main" val="586734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Hoe duurzaam zijn gebouwen in de toekomst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mn-lt"/>
                <a:ea typeface="+mn-ea"/>
                <a:cs typeface="+mn-cs"/>
                <a:hlinkClick r:id="rId3"/>
              </a:rPr>
              <a:t>https://www.youtube.com/watch?v=XsQafvJVYus</a:t>
            </a:r>
            <a:endParaRPr lang="nl-NL"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a:t>
            </a:fld>
            <a:endParaRPr lang="nl-NL" dirty="0"/>
          </a:p>
        </p:txBody>
      </p:sp>
    </p:spTree>
    <p:extLst>
      <p:ext uri="{BB962C8B-B14F-4D97-AF65-F5344CB8AC3E}">
        <p14:creationId xmlns:p14="http://schemas.microsoft.com/office/powerpoint/2010/main" val="22896504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https://docplayer.nl/451147-Levenscyclusanalyse-lca.html</a:t>
            </a:r>
          </a:p>
          <a:p>
            <a:r>
              <a:rPr lang="nl-NL" dirty="0"/>
              <a:t>https://www.ovam.be/sites/default/files/atoms/files/spreker2_TOTEM_17april2018_LCA_LisaWastiels.pdf</a:t>
            </a:r>
          </a:p>
          <a:p>
            <a:endParaRPr lang="nl-NL" dirty="0"/>
          </a:p>
          <a:p>
            <a:r>
              <a:rPr lang="nl-NL" dirty="0"/>
              <a:t>TOTALE MILIEU-IMPACT VAN EEN PRODUCT</a:t>
            </a:r>
          </a:p>
          <a:p>
            <a:endParaRPr lang="nl-NL" dirty="0"/>
          </a:p>
          <a:p>
            <a:r>
              <a:rPr lang="nl-NL" dirty="0"/>
              <a:t>Bij een LCA wordt gekeken naar de totale </a:t>
            </a:r>
            <a:r>
              <a:rPr lang="nl-NL" dirty="0" err="1"/>
              <a:t>milieuimpact</a:t>
            </a:r>
            <a:r>
              <a:rPr lang="nl-NL" dirty="0"/>
              <a:t> van een product van wieg tot graf. Dit proces begint bij de winning van de grondstoffen en eindigt bij de afvalverwerking. Alle daartussen liggende fasen van productie, transport en onderhoud worden meegenomen in de analyse. Zo kan een producent inzicht krijgen in de </a:t>
            </a:r>
            <a:r>
              <a:rPr lang="nl-NL" dirty="0" err="1"/>
              <a:t>productgerelateerde</a:t>
            </a:r>
            <a:r>
              <a:rPr lang="nl-NL" dirty="0"/>
              <a:t> milieubelasting in iedere fase van de levenscyclus van het desbetreffende product.</a:t>
            </a:r>
          </a:p>
          <a:p>
            <a:endParaRPr lang="nl-NL" dirty="0"/>
          </a:p>
          <a:p>
            <a:r>
              <a:rPr lang="nl-NL" dirty="0"/>
              <a:t>Wat is een LCA? </a:t>
            </a:r>
          </a:p>
          <a:p>
            <a:r>
              <a:rPr lang="nl-NL" dirty="0"/>
              <a:t>LCA  is  een  methode  voor  het  in  kaart  brengen  van  de invloed  van  producten  en  menselijke  activiteiten  op </a:t>
            </a:r>
          </a:p>
          <a:p>
            <a:r>
              <a:rPr lang="nl-NL" dirty="0"/>
              <a:t>het  milieu.  Daarbij  wordt  gebruik  gemaakt  van  speciale  rekenmodellen.  In  LCA  wordt  de  hele  levenscyclus van een product of activiteit bekeken. Van de  winning van grondstoffen via productie en (her)gebruik tot en met afvalverwerking. Of: van de wieg tot het graf. Omdat het hierbij gaat om een keten van processen wordt </a:t>
            </a:r>
          </a:p>
          <a:p>
            <a:r>
              <a:rPr lang="nl-NL" dirty="0"/>
              <a:t>LCA beschouwd als een vorm van ketenanalyse. Zo wordt duidelijk waar de grootste verbeteringen kunnen worden  aangebracht  en  wordt  voorkomen  dat  bedrijven  alleen  de  beste  aspecten  benadrukken.  De  sterke punten van een LCA zijn: </a:t>
            </a:r>
          </a:p>
          <a:p>
            <a:r>
              <a:rPr lang="nl-NL" dirty="0"/>
              <a:t>•  De hele levenscyclus wordt in kaart gebracht. </a:t>
            </a:r>
          </a:p>
          <a:p>
            <a:r>
              <a:rPr lang="nl-NL" dirty="0"/>
              <a:t>• Alle soorten milieueffecten worden meegenomen. </a:t>
            </a:r>
          </a:p>
          <a:p>
            <a:r>
              <a:rPr lang="nl-NL" dirty="0"/>
              <a:t>• Het milieuprofiel geeft een duidelijk en overzichtelijk beeld. </a:t>
            </a:r>
          </a:p>
          <a:p>
            <a:endParaRPr lang="nl-NL" dirty="0"/>
          </a:p>
          <a:p>
            <a:r>
              <a:rPr lang="nl-NL" dirty="0"/>
              <a:t>De uitkomst van een LCA-studie is een milieuprofiel: een 'scorelijst' met milieueffecten zoals bodem, lucht, landschapsaantasting, gezondheidsrisico’s, maar ook energie en waterverbruik (en vervuiling) tijdens productie en winning. Aan het milieuprofiel is te zien welke milieueffecten de belangrijkste rol spelen in de </a:t>
            </a:r>
          </a:p>
          <a:p>
            <a:r>
              <a:rPr lang="nl-NL" dirty="0"/>
              <a:t>levenscyclus. Die effecten kunnen dan met voorrang worden aangepakt. Ook kan van tevoren worden berekend of een maatregel effectief zal zijn. </a:t>
            </a:r>
          </a:p>
          <a:p>
            <a:endParaRPr lang="nl-NL" dirty="0"/>
          </a:p>
        </p:txBody>
      </p:sp>
      <p:sp>
        <p:nvSpPr>
          <p:cNvPr id="4" name="Slide Number Placeholder 3"/>
          <p:cNvSpPr>
            <a:spLocks noGrp="1"/>
          </p:cNvSpPr>
          <p:nvPr>
            <p:ph type="sldNum" sz="quarter" idx="10"/>
          </p:nvPr>
        </p:nvSpPr>
        <p:spPr/>
        <p:txBody>
          <a:bodyPr/>
          <a:lstStyle/>
          <a:p>
            <a:fld id="{78FACC1F-386F-4E42-8E38-7BACBF493300}" type="slidenum">
              <a:rPr lang="nl-NL" smtClean="0"/>
              <a:t>67</a:t>
            </a:fld>
            <a:endParaRPr lang="nl-NL"/>
          </a:p>
        </p:txBody>
      </p:sp>
    </p:spTree>
    <p:extLst>
      <p:ext uri="{BB962C8B-B14F-4D97-AF65-F5344CB8AC3E}">
        <p14:creationId xmlns:p14="http://schemas.microsoft.com/office/powerpoint/2010/main" val="11727595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0" fontAlgn="base" hangingPunct="0"/>
            <a:r>
              <a:rPr lang="nl-NL" sz="1200" kern="1200" dirty="0">
                <a:solidFill>
                  <a:schemeClr val="tx1"/>
                </a:solidFill>
                <a:effectLst/>
                <a:latin typeface="+mn-lt"/>
                <a:ea typeface="+mn-ea"/>
                <a:cs typeface="+mn-cs"/>
              </a:rPr>
              <a:t>Elke LCA bestaat uit 4 stappen:</a:t>
            </a:r>
          </a:p>
          <a:p>
            <a:pPr marL="228600" lvl="0" indent="-228600" eaLnBrk="0" fontAlgn="base" hangingPunct="0">
              <a:buFont typeface="+mj-lt"/>
              <a:buAutoNum type="arabicPeriod"/>
            </a:pPr>
            <a:r>
              <a:rPr lang="nl-NL" sz="1200" kern="1200" dirty="0">
                <a:solidFill>
                  <a:schemeClr val="tx1"/>
                </a:solidFill>
                <a:effectLst/>
                <a:latin typeface="+mn-lt"/>
                <a:ea typeface="+mn-ea"/>
                <a:cs typeface="+mn-cs"/>
              </a:rPr>
              <a:t>doelbepaling;</a:t>
            </a:r>
          </a:p>
          <a:p>
            <a:pPr marL="228600" lvl="0" indent="-228600" eaLnBrk="0" fontAlgn="base" hangingPunct="0">
              <a:buFont typeface="+mj-lt"/>
              <a:buAutoNum type="arabicPeriod"/>
            </a:pPr>
            <a:r>
              <a:rPr lang="nl-NL" sz="1200" kern="1200" dirty="0">
                <a:solidFill>
                  <a:schemeClr val="tx1"/>
                </a:solidFill>
                <a:effectLst/>
                <a:latin typeface="+mn-lt"/>
                <a:ea typeface="+mn-ea"/>
                <a:cs typeface="+mn-cs"/>
              </a:rPr>
              <a:t>inventarisatie;</a:t>
            </a:r>
          </a:p>
          <a:p>
            <a:pPr marL="228600" lvl="0" indent="-228600" eaLnBrk="0" fontAlgn="base" hangingPunct="0">
              <a:buFont typeface="+mj-lt"/>
              <a:buAutoNum type="arabicPeriod"/>
            </a:pPr>
            <a:r>
              <a:rPr lang="nl-NL" sz="1200" kern="1200" dirty="0" err="1">
                <a:solidFill>
                  <a:schemeClr val="tx1"/>
                </a:solidFill>
                <a:effectLst/>
                <a:latin typeface="+mn-lt"/>
                <a:ea typeface="+mn-ea"/>
                <a:cs typeface="+mn-cs"/>
              </a:rPr>
              <a:t>karakterisatie</a:t>
            </a:r>
            <a:r>
              <a:rPr lang="nl-NL" sz="1200" kern="1200" dirty="0">
                <a:solidFill>
                  <a:schemeClr val="tx1"/>
                </a:solidFill>
                <a:effectLst/>
                <a:latin typeface="+mn-lt"/>
                <a:ea typeface="+mn-ea"/>
                <a:cs typeface="+mn-cs"/>
              </a:rPr>
              <a:t> (effectbeoordeling);</a:t>
            </a:r>
          </a:p>
          <a:p>
            <a:pPr marL="228600" lvl="0" indent="-228600" eaLnBrk="0" fontAlgn="base" hangingPunct="0">
              <a:buFont typeface="+mj-lt"/>
              <a:buAutoNum type="arabicPeriod"/>
            </a:pPr>
            <a:r>
              <a:rPr lang="nl-NL" sz="1200" kern="1200" dirty="0">
                <a:solidFill>
                  <a:schemeClr val="tx1"/>
                </a:solidFill>
                <a:effectLst/>
                <a:latin typeface="+mn-lt"/>
                <a:ea typeface="+mn-ea"/>
                <a:cs typeface="+mn-cs"/>
              </a:rPr>
              <a:t>interpretatie.</a:t>
            </a:r>
          </a:p>
          <a:p>
            <a:pPr eaLnBrk="0" fontAlgn="base" hangingPunct="0"/>
            <a:endParaRPr lang="nl-NL" sz="1200" b="1" kern="1200" dirty="0">
              <a:solidFill>
                <a:schemeClr val="tx1"/>
              </a:solidFill>
              <a:effectLst/>
              <a:latin typeface="+mn-lt"/>
              <a:ea typeface="+mn-ea"/>
              <a:cs typeface="+mn-cs"/>
            </a:endParaRPr>
          </a:p>
          <a:p>
            <a:pPr eaLnBrk="0" fontAlgn="base" hangingPunct="0"/>
            <a:r>
              <a:rPr lang="nl-NL" sz="1200" b="1" kern="1200" dirty="0">
                <a:solidFill>
                  <a:schemeClr val="tx1"/>
                </a:solidFill>
                <a:effectLst/>
                <a:latin typeface="+mn-lt"/>
                <a:ea typeface="+mn-ea"/>
                <a:cs typeface="+mn-cs"/>
              </a:rPr>
              <a:t>Stap 1: doelbepaling</a:t>
            </a:r>
            <a:endParaRPr lang="nl-NL" sz="1200" kern="1200" dirty="0">
              <a:solidFill>
                <a:schemeClr val="tx1"/>
              </a:solidFill>
              <a:effectLst/>
              <a:latin typeface="+mn-lt"/>
              <a:ea typeface="+mn-ea"/>
              <a:cs typeface="+mn-cs"/>
            </a:endParaRPr>
          </a:p>
          <a:p>
            <a:pPr eaLnBrk="0" fontAlgn="base" hangingPunct="0"/>
            <a:r>
              <a:rPr lang="nl-NL" sz="1200" kern="1200" dirty="0">
                <a:solidFill>
                  <a:schemeClr val="tx1"/>
                </a:solidFill>
                <a:effectLst/>
                <a:latin typeface="+mn-lt"/>
                <a:ea typeface="+mn-ea"/>
                <a:cs typeface="+mn-cs"/>
              </a:rPr>
              <a:t>Binnen de doelbepaling wordt onder meer de functionele eenheid vastgesteld, de geleverde prestatie. Vaak is dat juist niet een hoeveelheid product. Die hoeveelheid per productalternatief kan verschillen, omdat bijvoorbeeld de kwaliteit of levensduur verschilt. Daarom gaan we uit van de functie en bepalen de hoeveelheid product die nodig is om aan een functie te voldoen.</a:t>
            </a:r>
          </a:p>
          <a:p>
            <a:pPr eaLnBrk="0" fontAlgn="base" hangingPunct="0"/>
            <a:endParaRPr lang="nl-NL" sz="1200" b="1" kern="1200" dirty="0">
              <a:solidFill>
                <a:schemeClr val="tx1"/>
              </a:solidFill>
              <a:effectLst/>
              <a:latin typeface="+mn-lt"/>
              <a:ea typeface="+mn-ea"/>
              <a:cs typeface="+mn-cs"/>
            </a:endParaRPr>
          </a:p>
          <a:p>
            <a:pPr eaLnBrk="0" fontAlgn="base" hangingPunct="0"/>
            <a:r>
              <a:rPr lang="nl-NL" sz="1200" b="1" kern="1200" dirty="0">
                <a:solidFill>
                  <a:schemeClr val="tx1"/>
                </a:solidFill>
                <a:effectLst/>
                <a:latin typeface="+mn-lt"/>
                <a:ea typeface="+mn-ea"/>
                <a:cs typeface="+mn-cs"/>
              </a:rPr>
              <a:t>Stap 2: inventarisatie</a:t>
            </a:r>
            <a:endParaRPr lang="nl-NL" sz="1200" kern="1200" dirty="0">
              <a:solidFill>
                <a:schemeClr val="tx1"/>
              </a:solidFill>
              <a:effectLst/>
              <a:latin typeface="+mn-lt"/>
              <a:ea typeface="+mn-ea"/>
              <a:cs typeface="+mn-cs"/>
            </a:endParaRPr>
          </a:p>
          <a:p>
            <a:pPr eaLnBrk="0" fontAlgn="base" hangingPunct="0"/>
            <a:r>
              <a:rPr lang="nl-NL" sz="1200" kern="1200" dirty="0">
                <a:solidFill>
                  <a:schemeClr val="tx1"/>
                </a:solidFill>
                <a:effectLst/>
                <a:latin typeface="+mn-lt"/>
                <a:ea typeface="+mn-ea"/>
                <a:cs typeface="+mn-cs"/>
              </a:rPr>
              <a:t>Eerst wordt de levenscyclus geschetst met grondstof­fen en productiestappen die zijn nodig om het product te produceren, te onderhouden in de gebruiksfase en uiteindelijk af te danken.</a:t>
            </a:r>
          </a:p>
          <a:p>
            <a:pPr eaLnBrk="0" fontAlgn="base" hangingPunct="0"/>
            <a:r>
              <a:rPr lang="nl-NL" sz="1200" kern="1200" dirty="0">
                <a:solidFill>
                  <a:schemeClr val="tx1"/>
                </a:solidFill>
                <a:effectLst/>
                <a:latin typeface="+mn-lt"/>
                <a:ea typeface="+mn-ea"/>
                <a:cs typeface="+mn-cs"/>
              </a:rPr>
              <a:t>Van elk proces uit de procesboom worden vervolgens hoeveelheden verzameld:</a:t>
            </a:r>
          </a:p>
          <a:p>
            <a:pPr lvl="0" eaLnBrk="0" fontAlgn="base" hangingPunct="0"/>
            <a:r>
              <a:rPr lang="nl-NL" sz="1200" kern="1200" dirty="0">
                <a:solidFill>
                  <a:schemeClr val="tx1"/>
                </a:solidFill>
                <a:effectLst/>
                <a:latin typeface="+mn-lt"/>
                <a:ea typeface="+mn-ea"/>
                <a:cs typeface="+mn-cs"/>
              </a:rPr>
              <a:t>Inkoop, bijvoorbeeld elektriciteits- en materiaalgebruik en inzet van recyclaat.</a:t>
            </a:r>
          </a:p>
          <a:p>
            <a:pPr lvl="0" eaLnBrk="0" fontAlgn="base" hangingPunct="0"/>
            <a:r>
              <a:rPr lang="nl-NL" sz="1200" kern="1200" dirty="0">
                <a:solidFill>
                  <a:schemeClr val="tx1"/>
                </a:solidFill>
                <a:effectLst/>
                <a:latin typeface="+mn-lt"/>
                <a:ea typeface="+mn-ea"/>
                <a:cs typeface="+mn-cs"/>
              </a:rPr>
              <a:t>Verkoop van producten en eventuele bijproducten, zoals elektriciteitsproductie.</a:t>
            </a:r>
          </a:p>
          <a:p>
            <a:pPr lvl="0" eaLnBrk="0" fontAlgn="base" hangingPunct="0"/>
            <a:r>
              <a:rPr lang="nl-NL" sz="1200" kern="1200" dirty="0">
                <a:solidFill>
                  <a:schemeClr val="tx1"/>
                </a:solidFill>
                <a:effectLst/>
                <a:latin typeface="+mn-lt"/>
                <a:ea typeface="+mn-ea"/>
                <a:cs typeface="+mn-cs"/>
              </a:rPr>
              <a:t>Materiaalproductie, afval dat elders wordt verwerkt en levering van recyclaat.</a:t>
            </a:r>
          </a:p>
          <a:p>
            <a:pPr lvl="0" eaLnBrk="0" fontAlgn="base" hangingPunct="0"/>
            <a:r>
              <a:rPr lang="nl-NL" sz="1200" kern="1200" dirty="0">
                <a:solidFill>
                  <a:schemeClr val="tx1"/>
                </a:solidFill>
                <a:effectLst/>
                <a:latin typeface="+mn-lt"/>
                <a:ea typeface="+mn-ea"/>
                <a:cs typeface="+mn-cs"/>
              </a:rPr>
              <a:t>Onttrekkingen vanuit de natuur zoals aardolie, ertsen en bomen.</a:t>
            </a:r>
          </a:p>
          <a:p>
            <a:pPr lvl="0" eaLnBrk="0" fontAlgn="base" hangingPunct="0"/>
            <a:r>
              <a:rPr lang="nl-NL" sz="1200" kern="1200" dirty="0">
                <a:solidFill>
                  <a:schemeClr val="tx1"/>
                </a:solidFill>
                <a:effectLst/>
                <a:latin typeface="+mn-lt"/>
                <a:ea typeface="+mn-ea"/>
                <a:cs typeface="+mn-cs"/>
              </a:rPr>
              <a:t>Emissies naar de natuur - lucht, water en bodem, zoals CO2, fenol en zware metalen.</a:t>
            </a:r>
          </a:p>
          <a:p>
            <a:pPr eaLnBrk="0" fontAlgn="base" hangingPunct="0"/>
            <a:r>
              <a:rPr lang="nl-NL" sz="1200" kern="1200" dirty="0">
                <a:solidFill>
                  <a:schemeClr val="tx1"/>
                </a:solidFill>
                <a:effectLst/>
                <a:latin typeface="+mn-lt"/>
                <a:ea typeface="+mn-ea"/>
                <a:cs typeface="+mn-cs"/>
              </a:rPr>
              <a:t>Uiteindelijk blijven uitsluitend milieu-ingrepen over, ont­trekkingen uit de natuur en emissies naar de natuur. Voor veelgebruikte standaardprocessen, zoals elektriciteitspro­ductie en transport per vrachtwagen, en voor basismateri­alen zijn deze procesgegevens beschikbaar in databases. Met het optellen van alle soortgelijke onttrekkingen en emissies is de inventarisatie afgerond. Het resultaat is een lijst met vaak meer dan duizend stoffen.</a:t>
            </a:r>
          </a:p>
          <a:p>
            <a:pPr eaLnBrk="0" fontAlgn="base" hangingPunct="0"/>
            <a:endParaRPr lang="nl-NL" sz="1200" b="1" kern="1200" dirty="0">
              <a:solidFill>
                <a:schemeClr val="tx1"/>
              </a:solidFill>
              <a:effectLst/>
              <a:latin typeface="+mn-lt"/>
              <a:ea typeface="+mn-ea"/>
              <a:cs typeface="+mn-cs"/>
            </a:endParaRPr>
          </a:p>
          <a:p>
            <a:pPr eaLnBrk="0" fontAlgn="base" hangingPunct="0"/>
            <a:r>
              <a:rPr lang="nl-NL" sz="1200" b="1" kern="1200" dirty="0">
                <a:solidFill>
                  <a:schemeClr val="tx1"/>
                </a:solidFill>
                <a:effectLst/>
                <a:latin typeface="+mn-lt"/>
                <a:ea typeface="+mn-ea"/>
                <a:cs typeface="+mn-cs"/>
              </a:rPr>
              <a:t>Stap 3: </a:t>
            </a:r>
            <a:r>
              <a:rPr lang="nl-NL" sz="1200" b="1" kern="1200" dirty="0" err="1">
                <a:solidFill>
                  <a:schemeClr val="tx1"/>
                </a:solidFill>
                <a:effectLst/>
                <a:latin typeface="+mn-lt"/>
                <a:ea typeface="+mn-ea"/>
                <a:cs typeface="+mn-cs"/>
              </a:rPr>
              <a:t>karakterisatie</a:t>
            </a:r>
            <a:endParaRPr lang="nl-NL" sz="1200" kern="1200" dirty="0">
              <a:solidFill>
                <a:schemeClr val="tx1"/>
              </a:solidFill>
              <a:effectLst/>
              <a:latin typeface="+mn-lt"/>
              <a:ea typeface="+mn-ea"/>
              <a:cs typeface="+mn-cs"/>
            </a:endParaRPr>
          </a:p>
          <a:p>
            <a:pPr eaLnBrk="0" fontAlgn="base" hangingPunct="0"/>
            <a:r>
              <a:rPr lang="nl-NL" sz="1200" kern="1200" dirty="0">
                <a:solidFill>
                  <a:schemeClr val="tx1"/>
                </a:solidFill>
                <a:effectLst/>
                <a:latin typeface="+mn-lt"/>
                <a:ea typeface="+mn-ea"/>
                <a:cs typeface="+mn-cs"/>
              </a:rPr>
              <a:t>Hier worden deze onttrekkingen en emissies vertaald naar potentiële milieubelasting, verdeeld over diverse </a:t>
            </a:r>
            <a:r>
              <a:rPr lang="nl-NL" sz="1200" kern="1200" dirty="0" err="1">
                <a:solidFill>
                  <a:schemeClr val="tx1"/>
                </a:solidFill>
                <a:effectLst/>
                <a:latin typeface="+mn-lt"/>
                <a:ea typeface="+mn-ea"/>
                <a:cs typeface="+mn-cs"/>
              </a:rPr>
              <a:t>effectca­tegorieën</a:t>
            </a:r>
            <a:r>
              <a:rPr lang="nl-NL" sz="1200" kern="1200" dirty="0">
                <a:solidFill>
                  <a:schemeClr val="tx1"/>
                </a:solidFill>
                <a:effectLst/>
                <a:latin typeface="+mn-lt"/>
                <a:ea typeface="+mn-ea"/>
                <a:cs typeface="+mn-cs"/>
              </a:rPr>
              <a:t>. Verschillende stoffen dragen in verschillende mate bij aan een bepaald effect. Zo heeft een emissie van 1 kg methaan voor klimaatverandering een 23 keer zo sterke werking als 1 kg CO2 en een emissie van 1 </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kg lachgas een 296 keer zo sterke werking. De factoren, waarmee voor alle effectcategorieën wordt gerekend, zijn samengesteld door het Centrum voor Milieukunde in Leiden in 2001: </a:t>
            </a:r>
            <a:r>
              <a:rPr lang="nl-NL" sz="1200" i="1" kern="1200" dirty="0">
                <a:solidFill>
                  <a:schemeClr val="tx1"/>
                </a:solidFill>
                <a:effectLst/>
                <a:latin typeface="+mn-lt"/>
                <a:ea typeface="+mn-ea"/>
                <a:cs typeface="+mn-cs"/>
              </a:rPr>
              <a:t>de CML 2 methode</a:t>
            </a:r>
            <a:r>
              <a:rPr lang="nl-NL" sz="1200" kern="1200" dirty="0">
                <a:solidFill>
                  <a:schemeClr val="tx1"/>
                </a:solidFill>
                <a:effectLst/>
                <a:latin typeface="+mn-lt"/>
                <a:ea typeface="+mn-ea"/>
                <a:cs typeface="+mn-cs"/>
              </a:rPr>
              <a:t>.</a:t>
            </a:r>
          </a:p>
          <a:p>
            <a:pPr eaLnBrk="0" fontAlgn="base" hangingPunct="0"/>
            <a:endParaRPr lang="nl-NL" sz="1200" b="1" kern="1200" dirty="0">
              <a:solidFill>
                <a:schemeClr val="tx1"/>
              </a:solidFill>
              <a:effectLst/>
              <a:latin typeface="+mn-lt"/>
              <a:ea typeface="+mn-ea"/>
              <a:cs typeface="+mn-cs"/>
            </a:endParaRPr>
          </a:p>
          <a:p>
            <a:pPr eaLnBrk="0" fontAlgn="base" hangingPunct="0"/>
            <a:r>
              <a:rPr lang="nl-NL" sz="1200" b="1" kern="1200" dirty="0">
                <a:solidFill>
                  <a:schemeClr val="tx1"/>
                </a:solidFill>
                <a:effectLst/>
                <a:latin typeface="+mn-lt"/>
                <a:ea typeface="+mn-ea"/>
                <a:cs typeface="+mn-cs"/>
              </a:rPr>
              <a:t>Stap 4: interpretatie</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resultaat van de effectbeoordeling is een </a:t>
            </a:r>
            <a:r>
              <a:rPr lang="nl-NL" sz="1200" i="1" kern="1200" dirty="0" err="1">
                <a:solidFill>
                  <a:schemeClr val="tx1"/>
                </a:solidFill>
                <a:effectLst/>
                <a:latin typeface="+mn-lt"/>
                <a:ea typeface="+mn-ea"/>
                <a:cs typeface="+mn-cs"/>
              </a:rPr>
              <a:t>milieuprofiel</a:t>
            </a:r>
            <a:r>
              <a:rPr lang="nl-NL" sz="1200" kern="1200" dirty="0" err="1">
                <a:solidFill>
                  <a:schemeClr val="tx1"/>
                </a:solidFill>
                <a:effectLst/>
                <a:latin typeface="+mn-lt"/>
                <a:ea typeface="+mn-ea"/>
                <a:cs typeface="+mn-cs"/>
              </a:rPr>
              <a:t>,een</a:t>
            </a:r>
            <a:r>
              <a:rPr lang="nl-NL" sz="1200" kern="1200" dirty="0">
                <a:solidFill>
                  <a:schemeClr val="tx1"/>
                </a:solidFill>
                <a:effectLst/>
                <a:latin typeface="+mn-lt"/>
                <a:ea typeface="+mn-ea"/>
                <a:cs typeface="+mn-cs"/>
              </a:rPr>
              <a:t> reeks getallen: voor elke </a:t>
            </a:r>
            <a:r>
              <a:rPr lang="nl-NL" sz="1200" kern="1200" dirty="0" err="1">
                <a:solidFill>
                  <a:schemeClr val="tx1"/>
                </a:solidFill>
                <a:effectLst/>
                <a:latin typeface="+mn-lt"/>
                <a:ea typeface="+mn-ea"/>
                <a:cs typeface="+mn-cs"/>
              </a:rPr>
              <a:t>effectcatego­rie</a:t>
            </a:r>
            <a:r>
              <a:rPr lang="nl-NL" sz="1200" kern="1200" dirty="0">
                <a:solidFill>
                  <a:schemeClr val="tx1"/>
                </a:solidFill>
                <a:effectLst/>
                <a:latin typeface="+mn-lt"/>
                <a:ea typeface="+mn-ea"/>
                <a:cs typeface="+mn-cs"/>
              </a:rPr>
              <a:t> één. Omdat een dergelijk milieuprofiel uit 11 getallen bestaat en onduidelijk is wat de relatieve ernst ervan is, is het moeilijk te begrijpen en lastig om er keuzes op te baseren. Daarom vindt weging plaats: de11 getallen uit het milieuprofiel worden op één noemer gebracht en vervolgens opgeteld. In de Bepalingsmethode is beschreven dat hiervoor de 1-puntscore wordt gebruikt. De 1-puntscore is het voor de overheid hoogste toe­laatbare kostenniveau per eenheid emissiebestrijding. Het resultaat, de één-punt-score, wordt schaduwprijs genoemd. De LCA stappen 2 en 3 worden over het algemeen uitgevoerd met speciale LCA-programmatuur, zoals </a:t>
            </a:r>
            <a:r>
              <a:rPr lang="nl-NL" sz="1200" kern="1200" dirty="0" err="1">
                <a:solidFill>
                  <a:schemeClr val="tx1"/>
                </a:solidFill>
                <a:effectLst/>
                <a:latin typeface="+mn-lt"/>
                <a:ea typeface="+mn-ea"/>
                <a:cs typeface="+mn-cs"/>
              </a:rPr>
              <a:t>SimaPro</a:t>
            </a:r>
            <a:r>
              <a:rPr lang="nl-NL" sz="1200" kern="1200" dirty="0">
                <a:solidFill>
                  <a:schemeClr val="tx1"/>
                </a:solidFill>
                <a:effectLst/>
                <a:latin typeface="+mn-lt"/>
                <a:ea typeface="+mn-ea"/>
                <a:cs typeface="+mn-cs"/>
              </a:rPr>
              <a:t>. Bij </a:t>
            </a:r>
            <a:r>
              <a:rPr lang="nl-NL" sz="1200" kern="1200" dirty="0" err="1">
                <a:solidFill>
                  <a:schemeClr val="tx1"/>
                </a:solidFill>
                <a:effectLst/>
                <a:latin typeface="+mn-lt"/>
                <a:ea typeface="+mn-ea"/>
                <a:cs typeface="+mn-cs"/>
              </a:rPr>
              <a:t>SimaPro</a:t>
            </a:r>
            <a:r>
              <a:rPr lang="nl-NL" sz="1200" kern="1200" dirty="0">
                <a:solidFill>
                  <a:schemeClr val="tx1"/>
                </a:solidFill>
                <a:effectLst/>
                <a:latin typeface="+mn-lt"/>
                <a:ea typeface="+mn-ea"/>
                <a:cs typeface="+mn-cs"/>
              </a:rPr>
              <a:t> wordt veelal de </a:t>
            </a:r>
            <a:r>
              <a:rPr lang="nl-NL" sz="1200" kern="1200" dirty="0" err="1">
                <a:solidFill>
                  <a:schemeClr val="tx1"/>
                </a:solidFill>
                <a:effectLst/>
                <a:latin typeface="+mn-lt"/>
                <a:ea typeface="+mn-ea"/>
                <a:cs typeface="+mn-cs"/>
              </a:rPr>
              <a:t>Ecoinvent</a:t>
            </a:r>
            <a:r>
              <a:rPr lang="nl-NL" sz="1200" kern="1200" dirty="0">
                <a:solidFill>
                  <a:schemeClr val="tx1"/>
                </a:solidFill>
                <a:effectLst/>
                <a:latin typeface="+mn-lt"/>
                <a:ea typeface="+mn-ea"/>
                <a:cs typeface="+mn-cs"/>
              </a:rPr>
              <a:t> database meegeleverd. Veel basisprocessen van de Nationale database komen uit </a:t>
            </a:r>
            <a:r>
              <a:rPr lang="nl-NL" sz="1200" kern="1200" dirty="0" err="1">
                <a:solidFill>
                  <a:schemeClr val="tx1"/>
                </a:solidFill>
                <a:effectLst/>
                <a:latin typeface="+mn-lt"/>
                <a:ea typeface="+mn-ea"/>
                <a:cs typeface="+mn-cs"/>
              </a:rPr>
              <a:t>Ecoinven</a:t>
            </a:r>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68</a:t>
            </a:fld>
            <a:endParaRPr lang="nl-NL"/>
          </a:p>
        </p:txBody>
      </p:sp>
    </p:spTree>
    <p:extLst>
      <p:ext uri="{BB962C8B-B14F-4D97-AF65-F5344CB8AC3E}">
        <p14:creationId xmlns:p14="http://schemas.microsoft.com/office/powerpoint/2010/main" val="5396024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78FACC1F-386F-4E42-8E38-7BACBF493300}" type="slidenum">
              <a:rPr lang="nl-NL" smtClean="0"/>
              <a:t>69</a:t>
            </a:fld>
            <a:endParaRPr lang="nl-NL"/>
          </a:p>
        </p:txBody>
      </p:sp>
    </p:spTree>
    <p:extLst>
      <p:ext uri="{BB962C8B-B14F-4D97-AF65-F5344CB8AC3E}">
        <p14:creationId xmlns:p14="http://schemas.microsoft.com/office/powerpoint/2010/main" val="32463929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78FACC1F-386F-4E42-8E38-7BACBF493300}" type="slidenum">
              <a:rPr lang="nl-NL" smtClean="0"/>
              <a:t>70</a:t>
            </a:fld>
            <a:endParaRPr lang="nl-NL"/>
          </a:p>
        </p:txBody>
      </p:sp>
    </p:spTree>
    <p:extLst>
      <p:ext uri="{BB962C8B-B14F-4D97-AF65-F5344CB8AC3E}">
        <p14:creationId xmlns:p14="http://schemas.microsoft.com/office/powerpoint/2010/main" val="19004219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Behoefte aan gecontroleerde ‘eerlijke’ communicatie tussen industrie (aanbod) en bouw (praktijk). </a:t>
            </a:r>
            <a:r>
              <a:rPr lang="nl-NL" sz="1200" kern="1200" dirty="0">
                <a:solidFill>
                  <a:schemeClr val="tx1"/>
                </a:solidFill>
                <a:effectLst/>
                <a:latin typeface="+mn-lt"/>
                <a:ea typeface="+mn-ea"/>
                <a:cs typeface="+mn-cs"/>
              </a:rPr>
              <a:t>De rijksoverheid wil graag dat de milieubelasting van bouwwerken wordt verminderd door het gebruik van duurzame materialen. Dan helpt het als alle partijen in de bouw op eenzelfde manier de milieuprestatie van een bouwwerk berekenen. Met dat doel voor ogen heeft de rijksoverheid aan Stichting Nationale </a:t>
            </a:r>
            <a:r>
              <a:rPr lang="nl-NL" sz="1200" kern="1200" dirty="0" err="1">
                <a:solidFill>
                  <a:schemeClr val="tx1"/>
                </a:solidFill>
                <a:effectLst/>
                <a:latin typeface="+mn-lt"/>
                <a:ea typeface="+mn-ea"/>
                <a:cs typeface="+mn-cs"/>
              </a:rPr>
              <a:t>Mileudatabase</a:t>
            </a:r>
            <a:r>
              <a:rPr lang="nl-NL" sz="1200" kern="1200" dirty="0">
                <a:solidFill>
                  <a:schemeClr val="tx1"/>
                </a:solidFill>
                <a:effectLst/>
                <a:latin typeface="+mn-lt"/>
                <a:ea typeface="+mn-ea"/>
                <a:cs typeface="+mn-cs"/>
              </a:rPr>
              <a:t> gevraagd een stelsel op te zetten dat eenduidig, onafhankelijk, volledig en betrouwbaar is. </a:t>
            </a: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Het stelsel (of het systeem) van bevat:</a:t>
            </a:r>
            <a:endParaRPr lang="nl-NL" sz="1200" kern="1200" dirty="0">
              <a:solidFill>
                <a:schemeClr val="tx1"/>
              </a:solidFill>
              <a:effectLst/>
              <a:latin typeface="+mn-lt"/>
              <a:ea typeface="+mn-ea"/>
              <a:cs typeface="+mn-cs"/>
            </a:endParaRPr>
          </a:p>
          <a:p>
            <a:r>
              <a:rPr lang="nl-NL" dirty="0"/>
              <a:t>Compleet systeem met op kwaliteitsborging bij iedere stap:</a:t>
            </a:r>
          </a:p>
          <a:p>
            <a:pPr marL="228600" indent="-228600">
              <a:buFont typeface="+mj-lt"/>
              <a:buAutoNum type="arabicPeriod"/>
            </a:pPr>
            <a:r>
              <a:rPr lang="nl-NL" dirty="0"/>
              <a:t>Europese regelgeving EN15804 waarin milieubelasting opgesplitst is per fase. </a:t>
            </a:r>
          </a:p>
          <a:p>
            <a:pPr marL="228600" indent="-228600">
              <a:buFont typeface="+mj-lt"/>
              <a:buAutoNum type="arabicPeriod"/>
            </a:pPr>
            <a:r>
              <a:rPr lang="nl-NL" dirty="0"/>
              <a:t>De Nederlandse regels zijn opgenomen in de Bepalingsmethode Milieuprestatie. </a:t>
            </a:r>
          </a:p>
          <a:p>
            <a:r>
              <a:rPr lang="nl-NL" dirty="0"/>
              <a:t>Let op::</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nl-NL" dirty="0"/>
              <a:t>De Bepalingsmethode beperkt zich tot het </a:t>
            </a:r>
            <a:r>
              <a:rPr lang="nl-NL" dirty="0" err="1"/>
              <a:t>materiaalgebonden</a:t>
            </a:r>
            <a:r>
              <a:rPr lang="nl-NL" dirty="0"/>
              <a:t> milieu impact, dus smaller dan de Europese norm EN15804 (geen B6 en B7) </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nl-NL" dirty="0"/>
              <a:t>B6 komt aan de orde bij de energieprestatie (BENG), Europa vraagt een gescheiden regelgeving rond energie en milieu. Deze afbeelding laat zien dat een energieprestatieberekening kijkt naar de milieu-impact tijdens het gebruik van een gebouw. Dit is dus een stukje van de cirkel. Bij een LCA berekening wordt naar de milieu-impact van de gehele cyclus.  In </a:t>
            </a:r>
          </a:p>
          <a:p>
            <a:pPr marL="228600" indent="-228600">
              <a:buFont typeface="+mj-lt"/>
              <a:buAutoNum type="arabicPeriod" startAt="3"/>
            </a:pPr>
            <a:r>
              <a:rPr lang="nl-NL" dirty="0"/>
              <a:t>In de Bepalingsmethode zijn dus afspraken opgenomen hoe een LCA te berekenen.</a:t>
            </a:r>
          </a:p>
          <a:p>
            <a:pPr marL="228600" indent="-228600">
              <a:buFont typeface="+mj-lt"/>
              <a:buAutoNum type="arabicPeriod" startAt="3"/>
            </a:pPr>
            <a:r>
              <a:rPr lang="nl-NL" dirty="0"/>
              <a:t>Producenten laten </a:t>
            </a:r>
            <a:r>
              <a:rPr lang="nl-NL" dirty="0" err="1"/>
              <a:t>EPD’s</a:t>
            </a:r>
            <a:r>
              <a:rPr lang="nl-NL" dirty="0"/>
              <a:t> (=milieuprofiel, </a:t>
            </a:r>
            <a:r>
              <a:rPr lang="nl-NL" dirty="0" err="1"/>
              <a:t>Environmental</a:t>
            </a:r>
            <a:r>
              <a:rPr lang="nl-NL" dirty="0"/>
              <a:t> Product </a:t>
            </a:r>
            <a:r>
              <a:rPr lang="nl-NL" dirty="0" err="1"/>
              <a:t>Declaration</a:t>
            </a:r>
            <a:r>
              <a:rPr lang="nl-NL" dirty="0"/>
              <a:t>) opstellen, die voldoen aan eisen van de Bepalingsmethode (gebaseerd op Europese norm 15804) en gebruiken erkende (internationale) data</a:t>
            </a:r>
          </a:p>
          <a:p>
            <a:pPr marL="228600" indent="-228600">
              <a:buFont typeface="+mj-lt"/>
              <a:buAutoNum type="arabicPeriod" startAt="3"/>
            </a:pPr>
            <a:r>
              <a:rPr lang="nl-NL" dirty="0"/>
              <a:t>Productdata wordt pas in NMD opgenomen na toets door externe erkende LCA-deskundige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nl-NL" dirty="0"/>
              <a:t>De Bepalingsmethode geeft ook rekenregels hoe een MPG te berekenen. Deze rekenregels zijn opgenomen in instrumenten (software). Deze instrumenten dienen ook gecontroleerd en gevalideerd te worden voordat deze mag worden gebruikt (door Stichting NMD, op basis van validatieprotocol en </a:t>
            </a:r>
            <a:r>
              <a:rPr lang="nl-NL" dirty="0" err="1"/>
              <a:t>validatieset</a:t>
            </a:r>
            <a:r>
              <a:rPr lang="nl-NL" dirty="0"/>
              <a:t>). Op de gegeven website zijn de gevalideerde instrumenten in een lijst opgenomen.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nl-NL" dirty="0"/>
              <a:t>Ontwerpers, ingenieurs, marktpartijen gebruiken deze instrumenten bij het ontwerp- en inkoopproces.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1" dirty="0">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latin typeface="Corbel" panose="020B0503020204020204" pitchFamily="34" charset="0"/>
              </a:rPr>
              <a:t>Toets of onderstaand leerdoel is behaald:</a:t>
            </a:r>
          </a:p>
          <a:p>
            <a:pPr marL="171450" indent="-171450">
              <a:buFontTx/>
              <a:buChar char="-"/>
            </a:pPr>
            <a:r>
              <a:rPr lang="nl-NL" dirty="0"/>
              <a:t>De student herkent de totale organisatie rondom de milieuprestatie, zodanig dat de student de methodiek van de milieuprestatie herkent en het belang van de MPG benoemt.</a:t>
            </a:r>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71</a:t>
            </a:fld>
            <a:endParaRPr lang="nl-NL"/>
          </a:p>
        </p:txBody>
      </p:sp>
    </p:spTree>
    <p:extLst>
      <p:ext uri="{BB962C8B-B14F-4D97-AF65-F5344CB8AC3E}">
        <p14:creationId xmlns:p14="http://schemas.microsoft.com/office/powerpoint/2010/main" val="505484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72</a:t>
            </a:fld>
            <a:endParaRPr lang="nl-NL"/>
          </a:p>
        </p:txBody>
      </p:sp>
    </p:spTree>
    <p:extLst>
      <p:ext uri="{BB962C8B-B14F-4D97-AF65-F5344CB8AC3E}">
        <p14:creationId xmlns:p14="http://schemas.microsoft.com/office/powerpoint/2010/main" val="36875018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Stel de volgende vraag:</a:t>
            </a:r>
          </a:p>
          <a:p>
            <a:r>
              <a:rPr lang="nl-NL" dirty="0"/>
              <a:t>U ziet hier een schematische productkaart die is opgenomen in de Nationale Milieu Database. Op basis van deze productkaarten maakt u een MPG berekening (details en uitleg volgen later in de presentatie).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Als u hier naar kijkt zijn voor u stappen van de leven cyclus herkenbaar (grondstoffen, productie, distributie, gebruik, afvalfase)?</a:t>
            </a:r>
          </a:p>
          <a:p>
            <a:pPr marL="171450" indent="-171450">
              <a:buFontTx/>
              <a:buChar char="-"/>
            </a:pPr>
            <a:r>
              <a:rPr lang="nl-NL" dirty="0"/>
              <a:t>Als u hier naar kijkt zijn voor u de circulaire strategieën herkenbaar (in gekleurde vakjes nogmaals gegeven)?</a:t>
            </a:r>
          </a:p>
          <a:p>
            <a:pPr marL="171450" indent="-171450">
              <a:buFontTx/>
              <a:buChar char="-"/>
            </a:pPr>
            <a:endParaRPr lang="nl-NL" dirty="0"/>
          </a:p>
          <a:p>
            <a:r>
              <a:rPr lang="nl-NL" dirty="0"/>
              <a:t>Licht toe dat: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dirty="0"/>
              <a:t>De MPG beperkt zich tot het </a:t>
            </a:r>
            <a:r>
              <a:rPr lang="nl-NL" dirty="0" err="1"/>
              <a:t>materiaalgebonden</a:t>
            </a:r>
            <a:r>
              <a:rPr lang="nl-NL" dirty="0"/>
              <a:t> milieu impact, dus smaller dan de Europese norm EN15804 (geen B6 en B7)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dirty="0"/>
              <a:t>B6 komt aan de orde bij de energieprestatie (BENG), Europa vraagt een gescheiden regelgeving rond energie en milieu. Deze afbeelding laat zien dat een energieprestatieberekening kijkt naar de milieu-impact tijdens het gebruik van een gebouw. Dit is dus een stukje van de cirkel. Bij een LCA berekening wordt naar de milieu-impact van de gehele cyclus.  </a:t>
            </a:r>
          </a:p>
          <a:p>
            <a:pPr marL="228600" indent="-228600">
              <a:buFont typeface="+mj-lt"/>
              <a:buAutoNum type="arabicPeriod"/>
            </a:pPr>
            <a:r>
              <a:rPr lang="nl-NL" dirty="0"/>
              <a:t>Opvallend dat er meerdere circulaire strategieën te herkennen zijn (veel gebruikte set van 10 R-strategieën)</a:t>
            </a:r>
          </a:p>
          <a:p>
            <a:pPr marL="228600" indent="-228600">
              <a:buFont typeface="+mj-lt"/>
              <a:buAutoNum type="arabicPeriod"/>
            </a:pPr>
            <a:endParaRPr lang="nl-NL" dirty="0"/>
          </a:p>
          <a:p>
            <a:pPr marL="0" indent="0">
              <a:buFont typeface="+mj-lt"/>
              <a:buNone/>
            </a:pPr>
            <a:r>
              <a:rPr lang="nl-NL" dirty="0"/>
              <a:t>Ter info docent:</a:t>
            </a:r>
          </a:p>
          <a:p>
            <a:pPr marL="0" indent="0">
              <a:buFont typeface="+mj-lt"/>
              <a:buNone/>
            </a:pPr>
            <a:r>
              <a:rPr lang="nl-NL" dirty="0"/>
              <a:t>Duidelijk zijn de 5 strategieën (gebaseerd op de 10-R strategieën) om circulair te bouwen zichtbaar.</a:t>
            </a:r>
          </a:p>
          <a:p>
            <a:pPr marL="228600" indent="-228600" algn="l" defTabSz="914400" rtl="0" eaLnBrk="1" latinLnBrk="0" hangingPunct="1">
              <a:buFont typeface="+mj-lt"/>
              <a:buAutoNum type="arabicPeriod"/>
            </a:pPr>
            <a:r>
              <a:rPr lang="nl-NL" sz="1200" kern="1200" dirty="0" err="1">
                <a:solidFill>
                  <a:schemeClr val="tx1"/>
                </a:solidFill>
                <a:latin typeface="+mn-lt"/>
                <a:ea typeface="+mn-ea"/>
                <a:cs typeface="+mn-cs"/>
              </a:rPr>
              <a:t>Rethink</a:t>
            </a:r>
            <a:r>
              <a:rPr lang="nl-NL" sz="1200" kern="1200" dirty="0">
                <a:solidFill>
                  <a:schemeClr val="tx1"/>
                </a:solidFill>
                <a:latin typeface="+mn-lt"/>
                <a:ea typeface="+mn-ea"/>
                <a:cs typeface="+mn-cs"/>
              </a:rPr>
              <a:t>: heroverwegen. Het gaat om anders denken en een andere manier van organiseren. Dit vraagt om sociale innovatie. Het is het begin van circulair denken en doen. </a:t>
            </a:r>
          </a:p>
          <a:p>
            <a:pPr marL="228600" indent="-228600" algn="l" defTabSz="914400" rtl="0" eaLnBrk="1" latinLnBrk="0" hangingPunct="1">
              <a:buFont typeface="+mj-lt"/>
              <a:buAutoNum type="arabicPeriod"/>
            </a:pPr>
            <a:r>
              <a:rPr lang="nl-NL" sz="1200" kern="1200" dirty="0" err="1">
                <a:solidFill>
                  <a:schemeClr val="tx1"/>
                </a:solidFill>
                <a:latin typeface="+mn-lt"/>
                <a:ea typeface="+mn-ea"/>
                <a:cs typeface="+mn-cs"/>
              </a:rPr>
              <a:t>Redesig</a:t>
            </a:r>
            <a:r>
              <a:rPr lang="nl-NL" sz="1200" kern="1200" dirty="0">
                <a:solidFill>
                  <a:schemeClr val="tx1"/>
                </a:solidFill>
                <a:latin typeface="+mn-lt"/>
                <a:ea typeface="+mn-ea"/>
                <a:cs typeface="+mn-cs"/>
              </a:rPr>
              <a:t>: herontwerpen. Het gaat hierbij om het anders of nieuw ontwerpen of het zodanig aanpassen van het ontwerp dat het product een langere levensduur heeft, een betere modulaire opbouw en bestaat uit duurzame materialen. </a:t>
            </a:r>
          </a:p>
          <a:p>
            <a:pPr marL="0" indent="0" algn="l" defTabSz="914400" rtl="0" eaLnBrk="1" latinLnBrk="0" hangingPunct="1">
              <a:buFont typeface="+mj-lt"/>
              <a:buNone/>
            </a:pPr>
            <a:r>
              <a:rPr lang="nl-NL" sz="1200" kern="1200" dirty="0">
                <a:solidFill>
                  <a:schemeClr val="tx1"/>
                </a:solidFill>
                <a:latin typeface="+mn-lt"/>
                <a:ea typeface="+mn-ea"/>
                <a:cs typeface="+mn-cs"/>
              </a:rPr>
              <a:t>3. </a:t>
            </a:r>
            <a:r>
              <a:rPr lang="nl-NL" sz="1200" kern="1200" dirty="0" err="1">
                <a:solidFill>
                  <a:schemeClr val="tx1"/>
                </a:solidFill>
                <a:latin typeface="+mn-lt"/>
                <a:ea typeface="+mn-ea"/>
                <a:cs typeface="+mn-cs"/>
              </a:rPr>
              <a:t>Reduce</a:t>
            </a:r>
            <a:r>
              <a:rPr lang="nl-NL" sz="1200" kern="1200" dirty="0">
                <a:solidFill>
                  <a:schemeClr val="tx1"/>
                </a:solidFill>
                <a:latin typeface="+mn-lt"/>
                <a:ea typeface="+mn-ea"/>
                <a:cs typeface="+mn-cs"/>
              </a:rPr>
              <a:t>: verminderen. Het gaat er hierbij om het verbruik van grondstoffen tijdens de productie te reduceren. </a:t>
            </a:r>
          </a:p>
          <a:p>
            <a:pPr marL="0" indent="0" algn="l" defTabSz="914400" rtl="0" eaLnBrk="1" latinLnBrk="0" hangingPunct="1">
              <a:buFont typeface="+mj-lt"/>
              <a:buNone/>
            </a:pPr>
            <a:r>
              <a:rPr lang="nl-NL" sz="1200" kern="1200" dirty="0">
                <a:solidFill>
                  <a:schemeClr val="tx1"/>
                </a:solidFill>
                <a:latin typeface="+mn-lt"/>
                <a:ea typeface="+mn-ea"/>
                <a:cs typeface="+mn-cs"/>
              </a:rPr>
              <a:t>-&gt; vergelijkbaar met de opmerking zoals bij 1 en 2.</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4. </a:t>
            </a:r>
            <a:r>
              <a:rPr lang="nl-NL" sz="1200" kern="1200" dirty="0" err="1">
                <a:solidFill>
                  <a:schemeClr val="tx1"/>
                </a:solidFill>
                <a:latin typeface="+mn-lt"/>
                <a:ea typeface="+mn-ea"/>
                <a:cs typeface="+mn-cs"/>
              </a:rPr>
              <a:t>Reuse</a:t>
            </a:r>
            <a:r>
              <a:rPr lang="nl-NL" sz="1200" kern="1200" dirty="0">
                <a:solidFill>
                  <a:schemeClr val="tx1"/>
                </a:solidFill>
                <a:latin typeface="+mn-lt"/>
                <a:ea typeface="+mn-ea"/>
                <a:cs typeface="+mn-cs"/>
              </a:rPr>
              <a:t>: hergebruik. Het gaat hierbij om het volwaardig hergebruik van producten in zijn geheel in dezelfde functie door een andere gebruiker. -&gt; B4 en D</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5. </a:t>
            </a:r>
            <a:r>
              <a:rPr lang="nl-NL" sz="1200" kern="1200" dirty="0" err="1">
                <a:solidFill>
                  <a:schemeClr val="tx1"/>
                </a:solidFill>
                <a:latin typeface="+mn-lt"/>
                <a:ea typeface="+mn-ea"/>
                <a:cs typeface="+mn-cs"/>
              </a:rPr>
              <a:t>Repair</a:t>
            </a:r>
            <a:r>
              <a:rPr lang="nl-NL" sz="1200" kern="1200" dirty="0">
                <a:solidFill>
                  <a:schemeClr val="tx1"/>
                </a:solidFill>
                <a:latin typeface="+mn-lt"/>
                <a:ea typeface="+mn-ea"/>
                <a:cs typeface="+mn-cs"/>
              </a:rPr>
              <a:t>: repareren. Vanuit duurzaamheidsoogpunt is het beter om goed onderhoud en reparatie uit te voeren dan materialen af te danken en nieuwe materialen te gebruiken. -&gt; B3</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6. </a:t>
            </a:r>
            <a:r>
              <a:rPr lang="nl-NL" sz="1200" kern="1200" dirty="0" err="1">
                <a:solidFill>
                  <a:schemeClr val="tx1"/>
                </a:solidFill>
                <a:latin typeface="+mn-lt"/>
                <a:ea typeface="+mn-ea"/>
                <a:cs typeface="+mn-cs"/>
              </a:rPr>
              <a:t>Refurbish</a:t>
            </a:r>
            <a:r>
              <a:rPr lang="nl-NL" sz="1200" kern="1200" dirty="0">
                <a:solidFill>
                  <a:schemeClr val="tx1"/>
                </a:solidFill>
                <a:latin typeface="+mn-lt"/>
                <a:ea typeface="+mn-ea"/>
                <a:cs typeface="+mn-cs"/>
              </a:rPr>
              <a:t>: renoveren of opknappen. Het gaat er hierbij om producten of bouwdelen te herstellen of te vernieuwen door ze op te knappen. Niet alles hoeft nieuw te zijn. -&gt; B5</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7. </a:t>
            </a:r>
            <a:r>
              <a:rPr lang="nl-NL" sz="1200" kern="1200" dirty="0" err="1">
                <a:solidFill>
                  <a:schemeClr val="tx1"/>
                </a:solidFill>
                <a:latin typeface="+mn-lt"/>
                <a:ea typeface="+mn-ea"/>
                <a:cs typeface="+mn-cs"/>
              </a:rPr>
              <a:t>Remanufacture</a:t>
            </a:r>
            <a:r>
              <a:rPr lang="nl-NL" sz="1200" kern="1200" dirty="0">
                <a:solidFill>
                  <a:schemeClr val="tx1"/>
                </a:solidFill>
                <a:latin typeface="+mn-lt"/>
                <a:ea typeface="+mn-ea"/>
                <a:cs typeface="+mn-cs"/>
              </a:rPr>
              <a:t>: reviseren. Het gaat er hierbij om nieuwe producten te maken van oude producten of onderdelen hiervan.</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8. </a:t>
            </a:r>
            <a:r>
              <a:rPr lang="nl-NL" sz="1200" kern="1200" dirty="0" err="1">
                <a:solidFill>
                  <a:schemeClr val="tx1"/>
                </a:solidFill>
                <a:latin typeface="+mn-lt"/>
                <a:ea typeface="+mn-ea"/>
                <a:cs typeface="+mn-cs"/>
              </a:rPr>
              <a:t>Repurpose</a:t>
            </a:r>
            <a:r>
              <a:rPr lang="nl-NL" sz="1200" kern="1200" dirty="0">
                <a:solidFill>
                  <a:schemeClr val="tx1"/>
                </a:solidFill>
                <a:latin typeface="+mn-lt"/>
                <a:ea typeface="+mn-ea"/>
                <a:cs typeface="+mn-cs"/>
              </a:rPr>
              <a:t>: hergebruiken van producten met een ander doel. </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9. Recycle: is een brede term die we gebruiken voor de verwerking en hergebruik van materialen. -&gt; D</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10. </a:t>
            </a:r>
            <a:r>
              <a:rPr lang="nl-NL" sz="1200" kern="1200" dirty="0" err="1">
                <a:solidFill>
                  <a:schemeClr val="tx1"/>
                </a:solidFill>
                <a:latin typeface="+mn-lt"/>
                <a:ea typeface="+mn-ea"/>
                <a:cs typeface="+mn-cs"/>
              </a:rPr>
              <a:t>Recover</a:t>
            </a:r>
            <a:r>
              <a:rPr lang="nl-NL" sz="1200" kern="1200" dirty="0">
                <a:solidFill>
                  <a:schemeClr val="tx1"/>
                </a:solidFill>
                <a:latin typeface="+mn-lt"/>
                <a:ea typeface="+mn-ea"/>
                <a:cs typeface="+mn-cs"/>
              </a:rPr>
              <a:t>: is herwinnen. Hierbij gaat het om energieterugwinning uit materialen. Verbranding zonder energieterugwinning en storten horen niet in een circulaire economie. -&gt; D</a:t>
            </a:r>
          </a:p>
          <a:p>
            <a:pPr marL="0" indent="0">
              <a:buFont typeface="+mj-lt"/>
              <a:buNone/>
            </a:pPr>
            <a:endParaRPr lang="nl-NL" dirty="0"/>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73</a:t>
            </a:fld>
            <a:endParaRPr lang="nl-NL"/>
          </a:p>
        </p:txBody>
      </p:sp>
    </p:spTree>
    <p:extLst>
      <p:ext uri="{BB962C8B-B14F-4D97-AF65-F5344CB8AC3E}">
        <p14:creationId xmlns:p14="http://schemas.microsoft.com/office/powerpoint/2010/main" val="3196060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0" fontAlgn="base" hangingPunct="0"/>
            <a:r>
              <a:rPr lang="nl-NL" sz="1200" kern="1200" dirty="0">
                <a:solidFill>
                  <a:schemeClr val="tx1"/>
                </a:solidFill>
                <a:effectLst/>
                <a:latin typeface="+mn-lt"/>
                <a:ea typeface="+mn-ea"/>
                <a:cs typeface="+mn-cs"/>
              </a:rPr>
              <a:t>De Bepalingsmethode is onlosmakelijk verbonden met de NMD waarin de milieugegevens over producten en milieueffecten zijn opgeslagen:</a:t>
            </a:r>
          </a:p>
          <a:p>
            <a:pPr lvl="0" eaLnBrk="0" fontAlgn="base" hangingPunct="0"/>
            <a:endParaRPr lang="nl-NL" sz="1200" kern="1200" dirty="0">
              <a:solidFill>
                <a:schemeClr val="tx1"/>
              </a:solidFill>
              <a:effectLst/>
              <a:latin typeface="+mn-lt"/>
              <a:ea typeface="+mn-ea"/>
              <a:cs typeface="+mn-cs"/>
            </a:endParaRPr>
          </a:p>
          <a:p>
            <a:pPr lvl="0" eaLnBrk="0" fontAlgn="base" hangingPunct="0"/>
            <a:r>
              <a:rPr lang="nl-NL" sz="1200" kern="1200" dirty="0">
                <a:solidFill>
                  <a:schemeClr val="tx1"/>
                </a:solidFill>
                <a:effectLst/>
                <a:latin typeface="+mn-lt"/>
                <a:ea typeface="+mn-ea"/>
                <a:cs typeface="+mn-cs"/>
              </a:rPr>
              <a:t>De basisprocessen staan in een </a:t>
            </a:r>
            <a:r>
              <a:rPr lang="nl-NL" sz="1200" kern="1200" dirty="0" err="1">
                <a:solidFill>
                  <a:schemeClr val="tx1"/>
                </a:solidFill>
                <a:effectLst/>
                <a:latin typeface="+mn-lt"/>
                <a:ea typeface="+mn-ea"/>
                <a:cs typeface="+mn-cs"/>
              </a:rPr>
              <a:t>SimaPro</a:t>
            </a:r>
            <a:r>
              <a:rPr lang="nl-NL" sz="1200" kern="1200" dirty="0">
                <a:solidFill>
                  <a:schemeClr val="tx1"/>
                </a:solidFill>
                <a:effectLst/>
                <a:latin typeface="+mn-lt"/>
                <a:ea typeface="+mn-ea"/>
                <a:cs typeface="+mn-cs"/>
              </a:rPr>
              <a:t> database (</a:t>
            </a:r>
            <a:r>
              <a:rPr lang="nl-NL" sz="1200" kern="1200" dirty="0" err="1">
                <a:solidFill>
                  <a:schemeClr val="tx1"/>
                </a:solidFill>
                <a:effectLst/>
                <a:latin typeface="+mn-lt"/>
                <a:ea typeface="+mn-ea"/>
                <a:cs typeface="+mn-cs"/>
              </a:rPr>
              <a:t>SimaPro</a:t>
            </a:r>
            <a:r>
              <a:rPr lang="nl-NL" sz="1200" kern="1200" dirty="0">
                <a:solidFill>
                  <a:schemeClr val="tx1"/>
                </a:solidFill>
                <a:effectLst/>
                <a:latin typeface="+mn-lt"/>
                <a:ea typeface="+mn-ea"/>
                <a:cs typeface="+mn-cs"/>
              </a:rPr>
              <a:t> is in Nederland gangbare LCA-program­matuur). De doorrekening van de basisprocessen leidt tot basisprofielen van bijvoorbeeld de productie van basismaterialen, afdanking van het materiaal en transport.</a:t>
            </a:r>
            <a:r>
              <a:rPr lang="nl-NL" dirty="0">
                <a:effectLst/>
              </a:rPr>
              <a:t> </a:t>
            </a:r>
            <a:r>
              <a:rPr lang="nl-NL" sz="1200" kern="1200" dirty="0">
                <a:solidFill>
                  <a:schemeClr val="tx1"/>
                </a:solidFill>
                <a:effectLst/>
                <a:latin typeface="+mn-lt"/>
                <a:ea typeface="+mn-ea"/>
                <a:cs typeface="+mn-cs"/>
              </a:rPr>
              <a:t>Basisprofielen geven daarmee de milieueffecten van productie van een materiaal, afdanking van het materiaal, transport naar de bouwplaats e.d. De </a:t>
            </a:r>
            <a:r>
              <a:rPr lang="nl-NL" sz="1200" kern="1200" dirty="0" err="1">
                <a:solidFill>
                  <a:schemeClr val="tx1"/>
                </a:solidFill>
                <a:effectLst/>
                <a:latin typeface="+mn-lt"/>
                <a:ea typeface="+mn-ea"/>
                <a:cs typeface="+mn-cs"/>
              </a:rPr>
              <a:t>pro­ductkaarten</a:t>
            </a:r>
            <a:r>
              <a:rPr lang="nl-NL" sz="1200" kern="1200" dirty="0">
                <a:solidFill>
                  <a:schemeClr val="tx1"/>
                </a:solidFill>
                <a:effectLst/>
                <a:latin typeface="+mn-lt"/>
                <a:ea typeface="+mn-ea"/>
                <a:cs typeface="+mn-cs"/>
              </a:rPr>
              <a:t> (B&amp;U) en itemkaarten (GWW) bevatten algemene productinformatie (dus geen milieu-infor­matie) over bouwproducten en -elementen. Denk aan samenstelling, bouwafval, levensduur onderhoudsscenario’s en afdankingscenario’s. De informatie over een materiaal of proces op de product- en itemkaarten is gekoppeld aan de informatie daarover in de </a:t>
            </a:r>
            <a:r>
              <a:rPr lang="nl-NL" sz="1200" kern="1200" dirty="0" err="1">
                <a:solidFill>
                  <a:schemeClr val="tx1"/>
                </a:solidFill>
                <a:effectLst/>
                <a:latin typeface="+mn-lt"/>
                <a:ea typeface="+mn-ea"/>
                <a:cs typeface="+mn-cs"/>
              </a:rPr>
              <a:t>basispro­fielen</a:t>
            </a:r>
            <a:r>
              <a:rPr lang="nl-NL" sz="1200" kern="1200" dirty="0">
                <a:solidFill>
                  <a:schemeClr val="tx1"/>
                </a:solidFill>
                <a:effectLst/>
                <a:latin typeface="+mn-lt"/>
                <a:ea typeface="+mn-ea"/>
                <a:cs typeface="+mn-cs"/>
              </a:rPr>
              <a:t>.</a:t>
            </a:r>
          </a:p>
          <a:p>
            <a:pPr lvl="0" eaLnBrk="0" fontAlgn="base" hangingPunct="0"/>
            <a:endParaRPr lang="nl-NL" sz="1200" kern="1200" dirty="0">
              <a:solidFill>
                <a:schemeClr val="tx1"/>
              </a:solidFill>
              <a:effectLst/>
              <a:latin typeface="+mn-lt"/>
              <a:ea typeface="+mn-ea"/>
              <a:cs typeface="+mn-cs"/>
            </a:endParaRPr>
          </a:p>
          <a:p>
            <a:pPr eaLnBrk="0" fontAlgn="base" hangingPunct="0"/>
            <a:r>
              <a:rPr lang="nl-NL" sz="1200" kern="1200" dirty="0">
                <a:solidFill>
                  <a:schemeClr val="tx1"/>
                </a:solidFill>
                <a:effectLst/>
                <a:latin typeface="+mn-lt"/>
                <a:ea typeface="+mn-ea"/>
                <a:cs typeface="+mn-cs"/>
              </a:rPr>
              <a:t>Bovenstaande geeft in hoofdlijnen de opbouw van de NMD weer. De “exportfile” van de NMD bestaat uit product- en item-kaarten gekoppeld aan basisprofielen (de zogenaamde productprofielen). Deze file wordt ingelezen in de </a:t>
            </a:r>
            <a:r>
              <a:rPr lang="nl-NL" sz="1200" kern="1200" dirty="0" err="1">
                <a:solidFill>
                  <a:schemeClr val="tx1"/>
                </a:solidFill>
                <a:effectLst/>
                <a:latin typeface="+mn-lt"/>
                <a:ea typeface="+mn-ea"/>
                <a:cs typeface="+mn-cs"/>
              </a:rPr>
              <a:t>rekenin­strumenten</a:t>
            </a:r>
            <a:r>
              <a:rPr lang="nl-NL" sz="1200" kern="1200" dirty="0">
                <a:solidFill>
                  <a:schemeClr val="tx1"/>
                </a:solidFill>
                <a:effectLst/>
                <a:latin typeface="+mn-lt"/>
                <a:ea typeface="+mn-ea"/>
                <a:cs typeface="+mn-cs"/>
              </a:rPr>
              <a:t>, zoals GPR Gebouw.</a:t>
            </a:r>
          </a:p>
          <a:p>
            <a:pPr eaLnBrk="0" fontAlgn="base" hangingPunct="0"/>
            <a:endParaRPr lang="nl-NL" sz="1200" kern="1200" dirty="0">
              <a:solidFill>
                <a:schemeClr val="tx1"/>
              </a:solidFill>
              <a:effectLst/>
              <a:latin typeface="+mn-lt"/>
              <a:ea typeface="+mn-ea"/>
              <a:cs typeface="+mn-cs"/>
            </a:endParaRPr>
          </a:p>
          <a:p>
            <a:pPr eaLnBrk="0" fontAlgn="base" hangingPunct="0"/>
            <a:r>
              <a:rPr lang="nl-NL" sz="1200" kern="1200" dirty="0">
                <a:solidFill>
                  <a:schemeClr val="tx1"/>
                </a:solidFill>
                <a:effectLst/>
                <a:latin typeface="+mn-lt"/>
                <a:ea typeface="+mn-ea"/>
                <a:cs typeface="+mn-cs"/>
              </a:rPr>
              <a:t>Er zijn in de NMD drie categorieën productinformatie:</a:t>
            </a:r>
          </a:p>
          <a:p>
            <a:pPr eaLnBrk="0" fontAlgn="base" hangingPunct="0"/>
            <a:r>
              <a:rPr lang="nl-NL" sz="1200" kern="1200" dirty="0">
                <a:solidFill>
                  <a:schemeClr val="tx1"/>
                </a:solidFill>
                <a:effectLst/>
                <a:latin typeface="+mn-lt"/>
                <a:ea typeface="+mn-ea"/>
                <a:cs typeface="+mn-cs"/>
              </a:rPr>
              <a:t>1. </a:t>
            </a:r>
            <a:r>
              <a:rPr lang="nl-NL" sz="1200" i="1" kern="1200" dirty="0">
                <a:solidFill>
                  <a:schemeClr val="tx1"/>
                </a:solidFill>
                <a:effectLst/>
                <a:latin typeface="+mn-lt"/>
                <a:ea typeface="+mn-ea"/>
                <a:cs typeface="+mn-cs"/>
              </a:rPr>
              <a:t>Categorie 1: </a:t>
            </a:r>
            <a:r>
              <a:rPr lang="nl-NL" sz="1200" kern="1200" dirty="0" err="1">
                <a:solidFill>
                  <a:schemeClr val="tx1"/>
                </a:solidFill>
                <a:effectLst/>
                <a:latin typeface="+mn-lt"/>
                <a:ea typeface="+mn-ea"/>
                <a:cs typeface="+mn-cs"/>
              </a:rPr>
              <a:t>merkgebonden</a:t>
            </a:r>
            <a:r>
              <a:rPr lang="nl-NL" sz="1200" kern="1200" dirty="0">
                <a:solidFill>
                  <a:schemeClr val="tx1"/>
                </a:solidFill>
                <a:effectLst/>
                <a:latin typeface="+mn-lt"/>
                <a:ea typeface="+mn-ea"/>
                <a:cs typeface="+mn-cs"/>
              </a:rPr>
              <a:t> data, getoetst door een onafhankelijke, gekwalificeerde derde partij volgens het NMD-Toetsingsprotocol “Opname data in de Nationale Milieudatabase”. Zie voor de documenten </a:t>
            </a:r>
            <a:r>
              <a:rPr lang="nl-NL" sz="1200" u="sng" kern="1200" dirty="0">
                <a:solidFill>
                  <a:schemeClr val="tx1"/>
                </a:solidFill>
                <a:effectLst/>
                <a:latin typeface="+mn-lt"/>
                <a:ea typeface="+mn-ea"/>
                <a:cs typeface="+mn-cs"/>
                <a:hlinkClick r:id="rId3"/>
              </a:rPr>
              <a:t>opwww.milieudatabase.nl</a:t>
            </a:r>
            <a:endParaRPr lang="nl-NL" sz="1200" kern="1200" dirty="0">
              <a:solidFill>
                <a:schemeClr val="tx1"/>
              </a:solidFill>
              <a:effectLst/>
              <a:latin typeface="+mn-lt"/>
              <a:ea typeface="+mn-ea"/>
              <a:cs typeface="+mn-cs"/>
            </a:endParaRPr>
          </a:p>
          <a:p>
            <a:pPr lvl="0" eaLnBrk="0" fontAlgn="base" hangingPunct="0"/>
            <a:r>
              <a:rPr lang="nl-NL" sz="1200" kern="1200" dirty="0">
                <a:solidFill>
                  <a:schemeClr val="tx1"/>
                </a:solidFill>
                <a:effectLst/>
                <a:latin typeface="+mn-lt"/>
                <a:ea typeface="+mn-ea"/>
                <a:cs typeface="+mn-cs"/>
              </a:rPr>
              <a:t>Openbaarheid: onderliggende data niet openbaar, milieuprofielen toegankelijk via de fabrikant of via instrumenten als </a:t>
            </a:r>
            <a:r>
              <a:rPr lang="nl-NL" sz="1200" kern="1200" dirty="0" err="1">
                <a:solidFill>
                  <a:schemeClr val="tx1"/>
                </a:solidFill>
                <a:effectLst/>
                <a:latin typeface="+mn-lt"/>
                <a:ea typeface="+mn-ea"/>
                <a:cs typeface="+mn-cs"/>
              </a:rPr>
              <a:t>DuboCalc</a:t>
            </a:r>
            <a:r>
              <a:rPr lang="nl-NL" sz="1200" kern="1200" dirty="0">
                <a:solidFill>
                  <a:schemeClr val="tx1"/>
                </a:solidFill>
                <a:effectLst/>
                <a:latin typeface="+mn-lt"/>
                <a:ea typeface="+mn-ea"/>
                <a:cs typeface="+mn-cs"/>
              </a:rPr>
              <a:t>, DGBC-tool, MRPI-MPG en GPR.</a:t>
            </a:r>
          </a:p>
          <a:p>
            <a:pPr lvl="0" eaLnBrk="0" fontAlgn="base" hangingPunct="0"/>
            <a:r>
              <a:rPr lang="nl-NL" sz="1200" kern="1200" dirty="0">
                <a:solidFill>
                  <a:schemeClr val="tx1"/>
                </a:solidFill>
                <a:effectLst/>
                <a:latin typeface="+mn-lt"/>
                <a:ea typeface="+mn-ea"/>
                <a:cs typeface="+mn-cs"/>
              </a:rPr>
              <a:t>Voor wie: fabrikanten, toeleveranciers.</a:t>
            </a:r>
          </a:p>
          <a:p>
            <a:pPr lvl="0" eaLnBrk="0" fontAlgn="base" hangingPunct="0"/>
            <a:endParaRPr lang="nl-NL" sz="1200" kern="1200" dirty="0">
              <a:solidFill>
                <a:schemeClr val="tx1"/>
              </a:solidFill>
              <a:effectLst/>
              <a:latin typeface="+mn-lt"/>
              <a:ea typeface="+mn-ea"/>
              <a:cs typeface="+mn-cs"/>
            </a:endParaRPr>
          </a:p>
          <a:p>
            <a:pPr eaLnBrk="0" fontAlgn="base" hangingPunct="0"/>
            <a:r>
              <a:rPr lang="nl-NL" sz="1200" kern="1200" dirty="0">
                <a:solidFill>
                  <a:schemeClr val="tx1"/>
                </a:solidFill>
                <a:effectLst/>
                <a:latin typeface="+mn-lt"/>
                <a:ea typeface="+mn-ea"/>
                <a:cs typeface="+mn-cs"/>
              </a:rPr>
              <a:t>2. </a:t>
            </a:r>
            <a:r>
              <a:rPr lang="nl-NL" sz="1200" i="1" kern="1200" dirty="0">
                <a:solidFill>
                  <a:schemeClr val="tx1"/>
                </a:solidFill>
                <a:effectLst/>
                <a:latin typeface="+mn-lt"/>
                <a:ea typeface="+mn-ea"/>
                <a:cs typeface="+mn-cs"/>
              </a:rPr>
              <a:t>Categorie 2: </a:t>
            </a:r>
            <a:r>
              <a:rPr lang="nl-NL" sz="1200" kern="1200" dirty="0" err="1">
                <a:solidFill>
                  <a:schemeClr val="tx1"/>
                </a:solidFill>
                <a:effectLst/>
                <a:latin typeface="+mn-lt"/>
                <a:ea typeface="+mn-ea"/>
                <a:cs typeface="+mn-cs"/>
              </a:rPr>
              <a:t>merkongebonden</a:t>
            </a:r>
            <a:r>
              <a:rPr lang="nl-NL" sz="1200" kern="1200" dirty="0">
                <a:solidFill>
                  <a:schemeClr val="tx1"/>
                </a:solidFill>
                <a:effectLst/>
                <a:latin typeface="+mn-lt"/>
                <a:ea typeface="+mn-ea"/>
                <a:cs typeface="+mn-cs"/>
              </a:rPr>
              <a:t> data (merkloos), getoetst door een onafhankelijke, gekwalificeerde derde partij volgens het NMD-Toetsingsprotocol, met vermelding van representativiteit representatief voor bijvoorbeeld de Nederlandse markt of een groep van producenten).</a:t>
            </a:r>
          </a:p>
          <a:p>
            <a:pPr lvl="0" eaLnBrk="0" fontAlgn="base" hangingPunct="0"/>
            <a:r>
              <a:rPr lang="nl-NL" sz="1200" kern="1200" dirty="0">
                <a:solidFill>
                  <a:schemeClr val="tx1"/>
                </a:solidFill>
                <a:effectLst/>
                <a:latin typeface="+mn-lt"/>
                <a:ea typeface="+mn-ea"/>
                <a:cs typeface="+mn-cs"/>
              </a:rPr>
              <a:t>Openbaarheid: onderliggende data niet openbaar, milieuprofielen toegankelijk via de toeleveran­cier/branche of via de instrumenten als </a:t>
            </a:r>
            <a:r>
              <a:rPr lang="nl-NL" sz="1200" kern="1200" dirty="0" err="1">
                <a:solidFill>
                  <a:schemeClr val="tx1"/>
                </a:solidFill>
                <a:effectLst/>
                <a:latin typeface="+mn-lt"/>
                <a:ea typeface="+mn-ea"/>
                <a:cs typeface="+mn-cs"/>
              </a:rPr>
              <a:t>DuboCalc</a:t>
            </a:r>
            <a:r>
              <a:rPr lang="nl-NL" sz="1200" kern="1200" dirty="0">
                <a:solidFill>
                  <a:schemeClr val="tx1"/>
                </a:solidFill>
                <a:effectLst/>
                <a:latin typeface="+mn-lt"/>
                <a:ea typeface="+mn-ea"/>
                <a:cs typeface="+mn-cs"/>
              </a:rPr>
              <a:t>, DGBC-tool, MRPI-MPG en GPR.</a:t>
            </a:r>
          </a:p>
          <a:p>
            <a:pPr lvl="0" eaLnBrk="0" fontAlgn="base" hangingPunct="0"/>
            <a:r>
              <a:rPr lang="nl-NL" sz="1200" kern="1200" dirty="0">
                <a:solidFill>
                  <a:schemeClr val="tx1"/>
                </a:solidFill>
                <a:effectLst/>
                <a:latin typeface="+mn-lt"/>
                <a:ea typeface="+mn-ea"/>
                <a:cs typeface="+mn-cs"/>
              </a:rPr>
              <a:t>Voor wie: groepen van fabrikanten, toeleveranciers en branches.</a:t>
            </a:r>
          </a:p>
          <a:p>
            <a:pPr lvl="0" eaLnBrk="0" fontAlgn="base" hangingPunct="0"/>
            <a:endParaRPr lang="nl-NL" sz="1200" kern="1200" dirty="0">
              <a:solidFill>
                <a:schemeClr val="tx1"/>
              </a:solidFill>
              <a:effectLst/>
              <a:latin typeface="+mn-lt"/>
              <a:ea typeface="+mn-ea"/>
              <a:cs typeface="+mn-cs"/>
            </a:endParaRPr>
          </a:p>
          <a:p>
            <a:pPr eaLnBrk="0" fontAlgn="base" hangingPunct="0"/>
            <a:r>
              <a:rPr lang="nl-NL" sz="1200" i="1" kern="1200" dirty="0">
                <a:solidFill>
                  <a:schemeClr val="tx1"/>
                </a:solidFill>
                <a:effectLst/>
                <a:latin typeface="+mn-lt"/>
                <a:ea typeface="+mn-ea"/>
                <a:cs typeface="+mn-cs"/>
              </a:rPr>
              <a:t>3. Categorie 3: </a:t>
            </a:r>
            <a:r>
              <a:rPr lang="nl-NL" sz="1200" kern="1200" dirty="0" err="1">
                <a:solidFill>
                  <a:schemeClr val="tx1"/>
                </a:solidFill>
                <a:effectLst/>
                <a:latin typeface="+mn-lt"/>
                <a:ea typeface="+mn-ea"/>
                <a:cs typeface="+mn-cs"/>
              </a:rPr>
              <a:t>merkongebonden</a:t>
            </a:r>
            <a:r>
              <a:rPr lang="nl-NL" sz="1200" kern="1200" dirty="0">
                <a:solidFill>
                  <a:schemeClr val="tx1"/>
                </a:solidFill>
                <a:effectLst/>
                <a:latin typeface="+mn-lt"/>
                <a:ea typeface="+mn-ea"/>
                <a:cs typeface="+mn-cs"/>
              </a:rPr>
              <a:t> data (merkloos), niet getoetst volgens het NMD-Toetsingsprotocol.</a:t>
            </a:r>
          </a:p>
          <a:p>
            <a:pPr lvl="0" eaLnBrk="0" fontAlgn="base" hangingPunct="0"/>
            <a:r>
              <a:rPr lang="nl-NL" sz="1200" kern="1200" dirty="0">
                <a:solidFill>
                  <a:schemeClr val="tx1"/>
                </a:solidFill>
                <a:effectLst/>
                <a:latin typeface="+mn-lt"/>
                <a:ea typeface="+mn-ea"/>
                <a:cs typeface="+mn-cs"/>
              </a:rPr>
              <a:t>Openbaarheid: onderliggende data en profiel openbaar via Stichting NMD</a:t>
            </a:r>
          </a:p>
          <a:p>
            <a:pPr lvl="0" eaLnBrk="0" fontAlgn="base" hangingPunct="0"/>
            <a:r>
              <a:rPr lang="nl-NL" sz="1200" kern="1200" dirty="0">
                <a:solidFill>
                  <a:schemeClr val="tx1"/>
                </a:solidFill>
                <a:effectLst/>
                <a:latin typeface="+mn-lt"/>
                <a:ea typeface="+mn-ea"/>
                <a:cs typeface="+mn-cs"/>
              </a:rPr>
              <a:t>Voor wie: branches, fabrikanten, toeleveranciers en opdrachtgevers.</a:t>
            </a:r>
          </a:p>
          <a:p>
            <a:pPr lvl="0" eaLnBrk="0" fontAlgn="base" hangingPunct="0"/>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6E529456-99C0-4820-ADB8-DB2549F23818}" type="slidenum">
              <a:rPr lang="nl-NL" smtClean="0"/>
              <a:t>74</a:t>
            </a:fld>
            <a:endParaRPr lang="nl-NL"/>
          </a:p>
        </p:txBody>
      </p:sp>
    </p:spTree>
    <p:extLst>
      <p:ext uri="{BB962C8B-B14F-4D97-AF65-F5344CB8AC3E}">
        <p14:creationId xmlns:p14="http://schemas.microsoft.com/office/powerpoint/2010/main" val="22439097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75</a:t>
            </a:fld>
            <a:endParaRPr lang="nl-NL" dirty="0"/>
          </a:p>
        </p:txBody>
      </p:sp>
    </p:spTree>
    <p:extLst>
      <p:ext uri="{BB962C8B-B14F-4D97-AF65-F5344CB8AC3E}">
        <p14:creationId xmlns:p14="http://schemas.microsoft.com/office/powerpoint/2010/main" val="6493223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76</a:t>
            </a:fld>
            <a:endParaRPr lang="nl-NL" dirty="0"/>
          </a:p>
        </p:txBody>
      </p:sp>
    </p:spTree>
    <p:extLst>
      <p:ext uri="{BB962C8B-B14F-4D97-AF65-F5344CB8AC3E}">
        <p14:creationId xmlns:p14="http://schemas.microsoft.com/office/powerpoint/2010/main" val="1996220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a:t>
            </a:fld>
            <a:endParaRPr lang="nl-NL" dirty="0"/>
          </a:p>
        </p:txBody>
      </p:sp>
    </p:spTree>
    <p:extLst>
      <p:ext uri="{BB962C8B-B14F-4D97-AF65-F5344CB8AC3E}">
        <p14:creationId xmlns:p14="http://schemas.microsoft.com/office/powerpoint/2010/main" val="24706755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1-7-2019: NMD 3.0 treedt formeel in werking. Samen met een nieuwe NMD wordt de Bepalingsmethode uitgebreid met nieuwe rekenregels. Top 3 belangrijkste wijzigingen zijn weergegeven in de slide. Echter in praktijk is de NMD niet beschikbaar op dat moment. Vanaf kwartaal 2 2020 is deze versie beschikbaar in vernieuwde rekensoftware.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1" dirty="0">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Vanaf NMD 3.0 voorbeelden gebruik inzicht: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Fase B geeft inzicht in de onderhoudsbehoefte (incl. vervangingen).</a:t>
            </a:r>
          </a:p>
          <a:p>
            <a:r>
              <a:rPr lang="nl-NL" dirty="0"/>
              <a:t>* Fase D is eigenlijk de milieu impact die niet meer binnen de gebouwcyclus is toe te bedelen. In praktijk o.a. de winst door hergebruik en recycling.</a:t>
            </a:r>
            <a:br>
              <a:rPr lang="nl-NL" dirty="0"/>
            </a:br>
            <a:r>
              <a:rPr lang="nl-NL" dirty="0"/>
              <a:t>De opdeling in fasen geeft inzicht zie voorbeeldje. 2 gebouwen met dezelfde MPG blijken een afwijkende fasescores te hebben.</a:t>
            </a:r>
          </a:p>
          <a:p>
            <a:r>
              <a:rPr lang="nl-NL" dirty="0"/>
              <a:t>Bij 1 veel primair materiaal erin, maar veel teruggewonnen door recycling bij de output (fase D). Bij 2 is veel secundair materiaal gebruikt wat een betere score bij A oplevert, maar komt er weinig te recyclen materiaal vrij. In het systeem is er secundair materiaal verloren gegaan wat bij fase D juist een positieve impact oplevert. </a:t>
            </a:r>
          </a:p>
          <a:p>
            <a:endParaRPr lang="nl-NL" sz="1200" i="1" dirty="0">
              <a:latin typeface="Corbel" panose="020B0503020204020204" pitchFamily="34" charset="0"/>
            </a:endParaRPr>
          </a:p>
          <a:p>
            <a:r>
              <a:rPr lang="nl-NL" sz="1200" i="1" dirty="0">
                <a:latin typeface="Corbel" panose="020B0503020204020204" pitchFamily="34" charset="0"/>
              </a:rPr>
              <a:t>Eventueel extra indicatoren noemen: materialen voor energie, geëxporteerde energie en (niet) gevaarlijk afval. (docent schat in of deze informatie waardevol is voor studenten of te veel is).</a:t>
            </a:r>
          </a:p>
          <a:p>
            <a:endParaRPr lang="nl-NL" sz="1200" i="1" dirty="0">
              <a:latin typeface="Corbel" panose="020B0503020204020204" pitchFamily="34" charset="0"/>
            </a:endParaRPr>
          </a:p>
          <a:p>
            <a:r>
              <a:rPr lang="nl-NL" sz="1200" i="0" dirty="0">
                <a:latin typeface="Corbel" panose="020B0503020204020204" pitchFamily="34" charset="0"/>
              </a:rPr>
              <a:t>Afbeeldingen:</a:t>
            </a:r>
          </a:p>
          <a:p>
            <a:r>
              <a:rPr lang="nl-NL" dirty="0"/>
              <a:t>Bepalingsmethode MPG (in bouwbesluit 1-1-2013): Prestatiegericht. Juist geen lijstje met welk materiaal duurzamer is dan het andere materiaal. Het is namelijk ook afhankelijk hoeveel er in welk gebouw wordt toegepast. Materiaal, afmetingen en levensduur gebouw zijn van belang. </a:t>
            </a:r>
          </a:p>
          <a:p>
            <a:endParaRPr lang="nl-NL" sz="1200" i="0" dirty="0">
              <a:latin typeface="Corbel" panose="020B0503020204020204" pitchFamily="34" charset="0"/>
            </a:endParaRPr>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77</a:t>
            </a:fld>
            <a:endParaRPr lang="nl-NL"/>
          </a:p>
        </p:txBody>
      </p:sp>
    </p:spTree>
    <p:extLst>
      <p:ext uri="{BB962C8B-B14F-4D97-AF65-F5344CB8AC3E}">
        <p14:creationId xmlns:p14="http://schemas.microsoft.com/office/powerpoint/2010/main" val="40561335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78</a:t>
            </a:fld>
            <a:endParaRPr lang="nl-NL" dirty="0"/>
          </a:p>
        </p:txBody>
      </p:sp>
    </p:spTree>
    <p:extLst>
      <p:ext uri="{BB962C8B-B14F-4D97-AF65-F5344CB8AC3E}">
        <p14:creationId xmlns:p14="http://schemas.microsoft.com/office/powerpoint/2010/main" val="10301927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0" fontAlgn="base" hangingPunct="0"/>
            <a:r>
              <a:rPr lang="nl-NL" sz="1200" kern="1200" dirty="0">
                <a:solidFill>
                  <a:schemeClr val="tx1"/>
                </a:solidFill>
                <a:effectLst/>
                <a:latin typeface="+mn-lt"/>
                <a:ea typeface="+mn-ea"/>
                <a:cs typeface="+mn-cs"/>
              </a:rPr>
              <a:t>Bron plaatje: https://milieudatabase.nl/milieuprestatie/rekeninstrumenten/</a:t>
            </a:r>
          </a:p>
          <a:p>
            <a:pPr eaLnBrk="0" fontAlgn="base" hangingPunct="0"/>
            <a:endParaRPr lang="nl-NL" sz="1200" kern="1200" dirty="0">
              <a:solidFill>
                <a:schemeClr val="tx1"/>
              </a:solidFill>
              <a:effectLst/>
              <a:latin typeface="+mn-lt"/>
              <a:ea typeface="+mn-ea"/>
              <a:cs typeface="+mn-cs"/>
            </a:endParaRPr>
          </a:p>
          <a:p>
            <a:pPr eaLnBrk="0" fontAlgn="base" hangingPunct="0"/>
            <a:r>
              <a:rPr lang="nl-NL" sz="1200" kern="1200" dirty="0">
                <a:solidFill>
                  <a:schemeClr val="tx1"/>
                </a:solidFill>
                <a:effectLst/>
                <a:latin typeface="+mn-lt"/>
                <a:ea typeface="+mn-ea"/>
                <a:cs typeface="+mn-cs"/>
              </a:rPr>
              <a:t>De Bepalingsmethode bevat rekenregels voor het berekenen van de milieuprestatie van een compleet bouwwerk op basis van de prestatie van de producten en elementen waaruit het is opgebouwd. </a:t>
            </a:r>
          </a:p>
          <a:p>
            <a:pPr eaLnBrk="0" fontAlgn="base" hangingPunct="0"/>
            <a:r>
              <a:rPr lang="nl-NL" sz="1200" kern="1200" dirty="0">
                <a:solidFill>
                  <a:schemeClr val="tx1"/>
                </a:solidFill>
                <a:effectLst/>
                <a:latin typeface="+mn-lt"/>
                <a:ea typeface="+mn-ea"/>
                <a:cs typeface="+mn-cs"/>
              </a:rPr>
              <a:t>De bepalings­methode en de daarop gebaseerde rekeninstrumenten werken ongeveer hetzelfde als een kostencalculatie. In de instru­menten voert u kenmerken van uw bouwwerk in, zoals afmetingen en levensduur en u specificeert welke bouw­producten u gebruikt en in welke hoeveelheden.</a:t>
            </a:r>
          </a:p>
          <a:p>
            <a:pPr eaLnBrk="0" fontAlgn="base" hangingPunct="0"/>
            <a:endParaRPr lang="nl-NL" sz="1200" i="1" kern="1200" dirty="0">
              <a:solidFill>
                <a:schemeClr val="tx1"/>
              </a:solidFill>
              <a:effectLst/>
              <a:latin typeface="+mn-lt"/>
              <a:ea typeface="+mn-ea"/>
              <a:cs typeface="+mn-cs"/>
            </a:endParaRPr>
          </a:p>
          <a:p>
            <a:pPr eaLnBrk="0" fontAlgn="base" hangingPunct="0"/>
            <a:r>
              <a:rPr lang="nl-NL" sz="1200" i="1" kern="1200" dirty="0">
                <a:solidFill>
                  <a:schemeClr val="tx1"/>
                </a:solidFill>
                <a:effectLst/>
                <a:latin typeface="+mn-lt"/>
                <a:ea typeface="+mn-ea"/>
                <a:cs typeface="+mn-cs"/>
              </a:rPr>
              <a:t>De milieudata</a:t>
            </a:r>
            <a:endParaRPr lang="nl-NL" sz="1200" kern="1200" dirty="0">
              <a:solidFill>
                <a:schemeClr val="tx1"/>
              </a:solidFill>
              <a:effectLst/>
              <a:latin typeface="+mn-lt"/>
              <a:ea typeface="+mn-ea"/>
              <a:cs typeface="+mn-cs"/>
            </a:endParaRPr>
          </a:p>
          <a:p>
            <a:pPr eaLnBrk="0" fontAlgn="base" hangingPunct="0"/>
            <a:r>
              <a:rPr lang="nl-NL" sz="1200" kern="1200" dirty="0">
                <a:solidFill>
                  <a:schemeClr val="tx1"/>
                </a:solidFill>
                <a:effectLst/>
                <a:latin typeface="+mn-lt"/>
                <a:ea typeface="+mn-ea"/>
                <a:cs typeface="+mn-cs"/>
              </a:rPr>
              <a:t>De NMD heeft van alle basismaterialen gegevens over de milieueffecten in elf milieueffectcategorieën, zoals uitput­ting van grondstoffen, broeikaseffect en aantasting van de ozonlaag. Op basis van de gegevens over de milieueffec­ten van basismaterialen geeft de Bepalingsmethode een berekening van:</a:t>
            </a:r>
          </a:p>
          <a:p>
            <a:pPr lvl="0" eaLnBrk="0" fontAlgn="base" hangingPunct="0"/>
            <a:r>
              <a:rPr lang="nl-NL" sz="1200" kern="1200" dirty="0">
                <a:solidFill>
                  <a:schemeClr val="tx1"/>
                </a:solidFill>
                <a:effectLst/>
                <a:latin typeface="+mn-lt"/>
                <a:ea typeface="+mn-ea"/>
                <a:cs typeface="+mn-cs"/>
              </a:rPr>
              <a:t>- de specificaties en milieueffecten van gebouwele­menten (opgebouwd uit basismaterialen);</a:t>
            </a:r>
          </a:p>
          <a:p>
            <a:pPr lvl="0" eaLnBrk="0" fontAlgn="base" hangingPunct="0"/>
            <a:r>
              <a:rPr lang="nl-NL" sz="1200" kern="1200" dirty="0">
                <a:solidFill>
                  <a:schemeClr val="tx1"/>
                </a:solidFill>
                <a:effectLst/>
                <a:latin typeface="+mn-lt"/>
                <a:ea typeface="+mn-ea"/>
                <a:cs typeface="+mn-cs"/>
              </a:rPr>
              <a:t>- de specificaties en milieueffecten van het gebouw of bouwwerk (opgebouwd uit de elementen).</a:t>
            </a:r>
          </a:p>
          <a:p>
            <a:pPr eaLnBrk="0" fontAlgn="base" hangingPunct="0"/>
            <a:endParaRPr lang="nl-NL" sz="1200" i="1" kern="1200" dirty="0">
              <a:solidFill>
                <a:schemeClr val="tx1"/>
              </a:solidFill>
              <a:effectLst/>
              <a:latin typeface="+mn-lt"/>
              <a:ea typeface="+mn-ea"/>
              <a:cs typeface="+mn-cs"/>
            </a:endParaRPr>
          </a:p>
          <a:p>
            <a:pPr eaLnBrk="0" fontAlgn="base" hangingPunct="0"/>
            <a:r>
              <a:rPr lang="nl-NL" sz="1200" i="1" kern="1200" dirty="0">
                <a:solidFill>
                  <a:schemeClr val="tx1"/>
                </a:solidFill>
                <a:effectLst/>
                <a:latin typeface="+mn-lt"/>
                <a:ea typeface="+mn-ea"/>
                <a:cs typeface="+mn-cs"/>
              </a:rPr>
              <a:t>De berekening</a:t>
            </a:r>
            <a:endParaRPr lang="nl-NL" sz="1200" kern="1200" dirty="0">
              <a:solidFill>
                <a:schemeClr val="tx1"/>
              </a:solidFill>
              <a:effectLst/>
              <a:latin typeface="+mn-lt"/>
              <a:ea typeface="+mn-ea"/>
              <a:cs typeface="+mn-cs"/>
            </a:endParaRPr>
          </a:p>
          <a:p>
            <a:pPr eaLnBrk="0" fontAlgn="base" hangingPunct="0"/>
            <a:r>
              <a:rPr lang="nl-NL" sz="1200" kern="1200" dirty="0">
                <a:solidFill>
                  <a:schemeClr val="tx1"/>
                </a:solidFill>
                <a:effectLst/>
                <a:latin typeface="+mn-lt"/>
                <a:ea typeface="+mn-ea"/>
                <a:cs typeface="+mn-cs"/>
              </a:rPr>
              <a:t>Het resultaat van de berekening is een milieuprofiel. Dat profiel bevat momenteel elf milieueffecten uitgedrukt in getalswaarden. De Bepalingsmethode aggregeert deze effecten tot zowel twee milieukengetallen emissies en grondstoffen en een 1-puntscore (Emissies en Grond­stoffen opgeteld). De weging tot de een score vindt plaats aan de hand van fictieve kosten die we zouden moeten maken om de optredende milieueffecten ongedaan te maken.</a:t>
            </a:r>
          </a:p>
          <a:p>
            <a:pPr eaLnBrk="0" fontAlgn="base" hangingPunct="0"/>
            <a:r>
              <a:rPr lang="nl-NL" sz="1200" kern="1200" dirty="0">
                <a:solidFill>
                  <a:schemeClr val="tx1"/>
                </a:solidFill>
                <a:effectLst/>
                <a:latin typeface="+mn-lt"/>
                <a:ea typeface="+mn-ea"/>
                <a:cs typeface="+mn-cs"/>
              </a:rPr>
              <a:t>Met de resultaten van de Bepalingsmethode kunt u de milieueffecten inzichtelijk maken en bij verschillende berekeningen van diverse ontwerpen de prestaties vergelijken; de methode geeft zelf geen grenswaarden of normstellingen. </a:t>
            </a:r>
          </a:p>
          <a:p>
            <a:pPr eaLnBrk="0" fontAlgn="base" hangingPunct="0"/>
            <a:endParaRPr lang="nl-NL" sz="1200" kern="1200" dirty="0">
              <a:solidFill>
                <a:schemeClr val="tx1"/>
              </a:solidFill>
              <a:effectLst/>
              <a:latin typeface="+mn-lt"/>
              <a:ea typeface="+mn-ea"/>
              <a:cs typeface="+mn-cs"/>
            </a:endParaRPr>
          </a:p>
          <a:p>
            <a:pPr eaLnBrk="0" fontAlgn="base" hangingPunct="0"/>
            <a:r>
              <a:rPr lang="nl-NL" sz="1200" kern="1200" dirty="0">
                <a:solidFill>
                  <a:schemeClr val="tx1"/>
                </a:solidFill>
                <a:effectLst/>
                <a:latin typeface="+mn-lt"/>
                <a:ea typeface="+mn-ea"/>
                <a:cs typeface="+mn-cs"/>
              </a:rPr>
              <a:t>De marktpartijen moeten hier in beginsel zelf afspraken maken over het gewenste kwaliteitsniveau. Bijvoorbeeld welke prestatie gerealiseerd moet worden binnen een specifiek project. Gebouwcertificeringen zoals </a:t>
            </a:r>
            <a:r>
              <a:rPr lang="nl-NL" sz="1200" kern="1200" dirty="0" err="1">
                <a:solidFill>
                  <a:schemeClr val="tx1"/>
                </a:solidFill>
                <a:effectLst/>
                <a:latin typeface="+mn-lt"/>
                <a:ea typeface="+mn-ea"/>
                <a:cs typeface="+mn-cs"/>
              </a:rPr>
              <a:t>BreeamNL</a:t>
            </a:r>
            <a:r>
              <a:rPr lang="nl-NL" sz="1200" kern="1200" dirty="0">
                <a:solidFill>
                  <a:schemeClr val="tx1"/>
                </a:solidFill>
                <a:effectLst/>
                <a:latin typeface="+mn-lt"/>
                <a:ea typeface="+mn-ea"/>
                <a:cs typeface="+mn-cs"/>
              </a:rPr>
              <a:t> en GPR Gebouw</a:t>
            </a:r>
            <a:r>
              <a:rPr lang="nl-NL"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hebben reeds kwaliteitseisen vastgelegd in de beoordelingsrichtlijn. </a:t>
            </a:r>
          </a:p>
          <a:p>
            <a:pPr eaLnBrk="0" fontAlgn="base" hangingPunct="0"/>
            <a:r>
              <a:rPr lang="nl-NL" sz="1200" kern="1200" dirty="0">
                <a:solidFill>
                  <a:schemeClr val="tx1"/>
                </a:solidFill>
                <a:effectLst/>
                <a:latin typeface="+mn-lt"/>
                <a:ea typeface="+mn-ea"/>
                <a:cs typeface="+mn-cs"/>
              </a:rPr>
              <a:t>Ook kan er van overheidswege een ondergrens worden gesteld om in aanmerking te kunnen komen voor aanbesteding (Beste Kwaliteit-Prijs verhouding, </a:t>
            </a:r>
            <a:r>
              <a:rPr lang="nl-NL" sz="1200" kern="1200" dirty="0" err="1">
                <a:solidFill>
                  <a:schemeClr val="tx1"/>
                </a:solidFill>
                <a:effectLst/>
                <a:latin typeface="+mn-lt"/>
                <a:ea typeface="+mn-ea"/>
                <a:cs typeface="+mn-cs"/>
              </a:rPr>
              <a:t>DuboCalc</a:t>
            </a:r>
            <a:r>
              <a:rPr lang="nl-NL" sz="1200" kern="1200" dirty="0">
                <a:solidFill>
                  <a:schemeClr val="tx1"/>
                </a:solidFill>
                <a:effectLst/>
                <a:latin typeface="+mn-lt"/>
                <a:ea typeface="+mn-ea"/>
                <a:cs typeface="+mn-cs"/>
              </a:rPr>
              <a:t>), fiscale regelingen (MIA), vergunningen e.d.</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79</a:t>
            </a:fld>
            <a:endParaRPr lang="nl-NL" dirty="0"/>
          </a:p>
        </p:txBody>
      </p:sp>
    </p:spTree>
    <p:extLst>
      <p:ext uri="{BB962C8B-B14F-4D97-AF65-F5344CB8AC3E}">
        <p14:creationId xmlns:p14="http://schemas.microsoft.com/office/powerpoint/2010/main" val="29483243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81</a:t>
            </a:fld>
            <a:endParaRPr lang="nl-NL" dirty="0"/>
          </a:p>
        </p:txBody>
      </p:sp>
    </p:spTree>
    <p:extLst>
      <p:ext uri="{BB962C8B-B14F-4D97-AF65-F5344CB8AC3E}">
        <p14:creationId xmlns:p14="http://schemas.microsoft.com/office/powerpoint/2010/main" val="37440689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gids is een praktisch hulpmiddel voor een aantal interpretaties en ontwerpvraagstukken bij het berekenen van de milieuprestatie van gebouwen. De gids staat grotendeels in het kader van de  grenswaarde voor de milieuprestatie in het Bouwbesluit, die per 1 januari 2018 van kracht is. De gids bevat geen verklaring van de bouwregelgeving, noch van de Bepalingsmethode Milieuprestatie op zich noch van reken- en schematiseringsregels bij het ‘uittrekken’ van gebouwen voor het berekenen van de hoeveelheden. Voor de uitleg daarover wordt verwezen naar de website van respectievelijk de rijksoverheid, van milieudatabase.nl en van de verschillende rekeninstrumenten.</a:t>
            </a:r>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82</a:t>
            </a:fld>
            <a:endParaRPr lang="nl-NL" dirty="0"/>
          </a:p>
        </p:txBody>
      </p:sp>
    </p:spTree>
    <p:extLst>
      <p:ext uri="{BB962C8B-B14F-4D97-AF65-F5344CB8AC3E}">
        <p14:creationId xmlns:p14="http://schemas.microsoft.com/office/powerpoint/2010/main" val="6054060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dirty="0">
                <a:latin typeface="Corbel" panose="020B0503020204020204" pitchFamily="34" charset="0"/>
              </a:rPr>
              <a:t>MPG is kort gezegd een optel som is van de milieubelasting van het gebouw </a:t>
            </a:r>
            <a:r>
              <a:rPr lang="nl-NL" sz="1200" b="1" i="0" dirty="0">
                <a:latin typeface="Corbel" panose="020B0503020204020204" pitchFamily="34" charset="0"/>
              </a:rPr>
              <a:t>gerelateerd aan de hoofdkenmerken van het gebouw. Deze hoofdkenmerken zijn het bruto vloer oppervlak en de gebouwlevensduur</a:t>
            </a:r>
            <a:r>
              <a:rPr lang="nl-NL" sz="1200" i="0" dirty="0">
                <a:latin typeface="Corbel" panose="020B05030202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dirty="0">
                <a:latin typeface="Corbel" panose="020B0503020204020204" pitchFamily="34" charset="0"/>
              </a:rPr>
              <a:t>Het gebouw kun je opdelen in verschillende hoofdelementen. Deze hoofdelementen geven de structuur van een gebouw in de berekening weer. </a:t>
            </a:r>
          </a:p>
          <a:p>
            <a:pPr marL="0" indent="0">
              <a:buNone/>
            </a:pPr>
            <a:endParaRPr lang="nl-NL" sz="1200" i="0" dirty="0">
              <a:latin typeface="Corbel" panose="020B0503020204020204" pitchFamily="34" charset="0"/>
            </a:endParaRPr>
          </a:p>
          <a:p>
            <a:pPr marL="0" indent="0">
              <a:buNone/>
            </a:pPr>
            <a:endParaRPr lang="nl-NL" sz="1200" i="0" dirty="0">
              <a:latin typeface="Corbel" panose="020B0503020204020204" pitchFamily="34" charset="0"/>
            </a:endParaRPr>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84</a:t>
            </a:fld>
            <a:endParaRPr lang="nl-NL"/>
          </a:p>
        </p:txBody>
      </p:sp>
    </p:spTree>
    <p:extLst>
      <p:ext uri="{BB962C8B-B14F-4D97-AF65-F5344CB8AC3E}">
        <p14:creationId xmlns:p14="http://schemas.microsoft.com/office/powerpoint/2010/main" val="20696138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Hoewel de aanwezigheid van een cv-ketel, radiator of verlichtingselement volgens het Bouwbesluit niet vereist is, maar wel een onderdeel kan zijn van een installatie</a:t>
            </a:r>
          </a:p>
          <a:p>
            <a:r>
              <a:rPr lang="nl-NL" dirty="0"/>
              <a:t>die is bedoeld om aan het voorschrift over de energieprestatie te voldoen, moet milieulast daarvan dus wel in de berekening worden meegenomen.</a:t>
            </a:r>
          </a:p>
          <a:p>
            <a:r>
              <a:rPr lang="nl-NL" dirty="0"/>
              <a:t>Dit geldt ook voor tegelwerk dat in voorkomende gevallen moet worden aangebracht om aan het voorschrift voor de waterdichtheid te kunnen voldoen. Aan vele constructies zijn constructieve eisen verbonden en behoren tot de milieuprestatie in het Bouwbesluit.</a:t>
            </a:r>
          </a:p>
          <a:p>
            <a:r>
              <a:rPr lang="nl-NL" dirty="0"/>
              <a:t>Van de energieleverende voorzieningen die voor de milieuprestatieberekening volgens het Bouwbesluit in beschouwing worden genomen, hoeft slechts het gebouwgebonden energiegebruik van de gebruiksfuncties is bedoeld. </a:t>
            </a:r>
          </a:p>
          <a:p>
            <a:r>
              <a:rPr lang="nl-NL" dirty="0"/>
              <a:t>Zo kan er bij energielevering door zonnepanelen een onderscheid worden gemaakt in een deel dat voor huishoudelijk gebruik wordt aangewend en een deel voor toepassingen die nodig zijn om te voldoen aan de overige voorschriften van het Bouwbesluit 2012. Voor toepassing voor het Bouwbesluit hoeft de milieulast ten behoeve van huishoudelijk gebruik dan niet te worden meegenomen.</a:t>
            </a:r>
          </a:p>
          <a:p>
            <a:endParaRPr lang="nl-NL" dirty="0"/>
          </a:p>
          <a:p>
            <a:r>
              <a:rPr lang="nl-NL" dirty="0"/>
              <a:t>3.1 Systeembenadering voor toepassing in het Bouwbesluit Een specifiek element hierin is het aanwenden van diensten van buiten het gebouw om aan de energieprestatie te kunnen voldoen. </a:t>
            </a:r>
          </a:p>
          <a:p>
            <a:r>
              <a:rPr lang="nl-NL" dirty="0"/>
              <a:t>Denk hierbij windmolens, standaard elektriciteitsaansluitingen, warmteaansluitingen, WKO-systemen. Voor de toedeling van die externe energielevering in de milieuprestatieberekening zijn in de NMD </a:t>
            </a:r>
            <a:r>
              <a:rPr lang="nl-NL" dirty="0" err="1"/>
              <a:t>defaultwaarden</a:t>
            </a:r>
            <a:r>
              <a:rPr lang="nl-NL" dirty="0"/>
              <a:t> opgenomen. </a:t>
            </a:r>
          </a:p>
          <a:p>
            <a:r>
              <a:rPr lang="nl-NL" dirty="0"/>
              <a:t>Verder geldt voor die energiebronnen evenals bij de PV-panelen, dat slechts dat deel van de </a:t>
            </a:r>
            <a:r>
              <a:rPr lang="nl-NL" dirty="0" err="1"/>
              <a:t>defaultwaarde</a:t>
            </a:r>
            <a:r>
              <a:rPr lang="nl-NL" dirty="0"/>
              <a:t> in de milieuprestatieberekening hoeft te worden meegenomen als dat deel dat wordt gebruikt om aan de bij vergunningaanvraag aangegeven energieprestatie te kunnen voldoen.</a:t>
            </a:r>
          </a:p>
        </p:txBody>
      </p:sp>
      <p:sp>
        <p:nvSpPr>
          <p:cNvPr id="4" name="Slide Number Placeholder 3"/>
          <p:cNvSpPr>
            <a:spLocks noGrp="1"/>
          </p:cNvSpPr>
          <p:nvPr>
            <p:ph type="sldNum" sz="quarter" idx="10"/>
          </p:nvPr>
        </p:nvSpPr>
        <p:spPr/>
        <p:txBody>
          <a:bodyPr/>
          <a:lstStyle/>
          <a:p>
            <a:fld id="{78FACC1F-386F-4E42-8E38-7BACBF493300}" type="slidenum">
              <a:rPr lang="nl-NL" smtClean="0"/>
              <a:t>85</a:t>
            </a:fld>
            <a:endParaRPr lang="nl-NL"/>
          </a:p>
        </p:txBody>
      </p:sp>
    </p:spTree>
    <p:extLst>
      <p:ext uri="{BB962C8B-B14F-4D97-AF65-F5344CB8AC3E}">
        <p14:creationId xmlns:p14="http://schemas.microsoft.com/office/powerpoint/2010/main" val="26045413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Parkeren en een berging vallen niet onder de woonfunctie of kantoorfunctie en kunnen derhalve de MPG-berekening worden gelaten.</a:t>
            </a:r>
          </a:p>
          <a:p>
            <a:r>
              <a:rPr lang="nl-NL" dirty="0"/>
              <a:t>De inboedel en inrichting vallen niet onder de bouwvoorschriften.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86</a:t>
            </a:fld>
            <a:endParaRPr lang="nl-NL" dirty="0"/>
          </a:p>
        </p:txBody>
      </p:sp>
    </p:spTree>
    <p:extLst>
      <p:ext uri="{BB962C8B-B14F-4D97-AF65-F5344CB8AC3E}">
        <p14:creationId xmlns:p14="http://schemas.microsoft.com/office/powerpoint/2010/main" val="24642606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dirty="0">
                <a:latin typeface="Corbel" panose="020B0503020204020204" pitchFamily="34" charset="0"/>
              </a:rPr>
              <a:t>Elk hoofdelement is opgebouwd uit 1 of meerdere elementen.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dirty="0">
                <a:latin typeface="Corbel" panose="020B0503020204020204" pitchFamily="34" charset="0"/>
              </a:rPr>
              <a:t>Per element dient uit de Nationale Milieudatabase (NMD) een of meerdere product gekozen te worden. Instrumenten waarmee een MPG berekent kan worden bieden de gegevens uit de NMD op een juiste wijze aan.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dirty="0">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dirty="0">
                <a:latin typeface="Corbel" panose="020B0503020204020204" pitchFamily="34" charset="0"/>
              </a:rPr>
              <a:t>In dit voorbeeld is voor het hoofdelement vloeren een product slimline vloer gekozen. </a:t>
            </a:r>
          </a:p>
          <a:p>
            <a:pPr marL="0" indent="0">
              <a:buNone/>
            </a:pPr>
            <a:endParaRPr lang="nl-NL" sz="1200" i="0" dirty="0">
              <a:latin typeface="Corbel" panose="020B0503020204020204" pitchFamily="34" charset="0"/>
            </a:endParaRPr>
          </a:p>
          <a:p>
            <a:pPr marL="0" indent="0">
              <a:buNone/>
            </a:pPr>
            <a:endParaRPr lang="nl-NL" sz="1200" i="0" dirty="0">
              <a:latin typeface="Corbel" panose="020B0503020204020204" pitchFamily="34" charset="0"/>
            </a:endParaRPr>
          </a:p>
        </p:txBody>
      </p:sp>
      <p:sp>
        <p:nvSpPr>
          <p:cNvPr id="4" name="Tijdelijke aanduiding voor dianummer 3"/>
          <p:cNvSpPr>
            <a:spLocks noGrp="1"/>
          </p:cNvSpPr>
          <p:nvPr>
            <p:ph type="sldNum" sz="quarter" idx="5"/>
          </p:nvPr>
        </p:nvSpPr>
        <p:spPr/>
        <p:txBody>
          <a:bodyPr/>
          <a:lstStyle/>
          <a:p>
            <a:fld id="{2A01FCCC-3B39-4F5A-9279-A0AAA552F3F9}" type="slidenum">
              <a:rPr lang="nl-NL" smtClean="0"/>
              <a:t>87</a:t>
            </a:fld>
            <a:endParaRPr lang="nl-NL"/>
          </a:p>
        </p:txBody>
      </p:sp>
    </p:spTree>
    <p:extLst>
      <p:ext uri="{BB962C8B-B14F-4D97-AF65-F5344CB8AC3E}">
        <p14:creationId xmlns:p14="http://schemas.microsoft.com/office/powerpoint/2010/main" val="36474332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a:p>
            <a:r>
              <a:rPr lang="nl-NL" dirty="0"/>
              <a:t>In de Bepalingsmethode Milieuprestatie is geen vaste waarde voor de levensduur van een gebouw gegeven; deze kan naar eigen inzichten worden bepaald. Gebruikelijk is dat voor woningen en woongebouwen de defaultwaarde5 van 75 jaar wordt gebruikt. Voor kantoorgebouwen is dat 50 jaar. Men mag ook een andere waarde aanhouden, mits dat onderbouwd en gemotiveerd is. Voor het vaststellen van een afwijkende levensduur kan de publicatie “Richtsnoer Specifieke gebouwlevensduur; Aanvulling op de Bepalingsmethode Milieuprestatie’ worden gebruikt. Deze publicatie is in opdracht van het Ministerie van Binnenlandse Zaken en Koninkrijksrelaties opgesteld en is te vinden op de www.milieudatabase.nl . Verder geeft ISO 15686-8 meer academische richtlijnen voor de berekening van de geschatte levensduur met behulp van de factormethode. </a:t>
            </a:r>
          </a:p>
          <a:p>
            <a:r>
              <a:rPr lang="nl-NL" dirty="0"/>
              <a:t>De gebouwlevensduur is dus een relevante factor: </a:t>
            </a:r>
          </a:p>
          <a:p>
            <a:r>
              <a:rPr lang="nl-NL" dirty="0"/>
              <a:t>Kortere gebouwlevensduur </a:t>
            </a:r>
          </a:p>
          <a:p>
            <a:endParaRPr lang="nl-NL" dirty="0"/>
          </a:p>
          <a:p>
            <a:r>
              <a:rPr lang="nl-NL" dirty="0"/>
              <a:t>Bij een gebouwlevensduur korter dan de </a:t>
            </a:r>
            <a:r>
              <a:rPr lang="nl-NL" dirty="0" err="1"/>
              <a:t>defaultwaarde</a:t>
            </a:r>
            <a:r>
              <a:rPr lang="nl-NL" dirty="0"/>
              <a:t> van 75 jaar, neemt de milieuprestatie bij ongewijzigde standaard materialisatie snel toe. Als er toch een relatief korte levensduur te verwachten is, dan is het extra belangrijk om aandacht te besteden aan producten met een lage milieubelasting, kort-cyclische producten en aan circulaire principes zoals hergebruik, recycling en afbreekbaarheid. </a:t>
            </a:r>
          </a:p>
          <a:p>
            <a:r>
              <a:rPr lang="nl-NL" dirty="0"/>
              <a:t>Langere gebouwlevensduur </a:t>
            </a:r>
          </a:p>
          <a:p>
            <a:endParaRPr lang="nl-NL" dirty="0"/>
          </a:p>
          <a:p>
            <a:r>
              <a:rPr lang="nl-NL" dirty="0"/>
              <a:t>Bij een gebouwlevensduur langer dan de </a:t>
            </a:r>
            <a:r>
              <a:rPr lang="nl-NL" dirty="0" err="1"/>
              <a:t>defaultwaarde</a:t>
            </a:r>
            <a:r>
              <a:rPr lang="nl-NL" dirty="0"/>
              <a:t> van 75 jaar neemt de milieuprestatie weliswaar relatief af, maar lang niet evenredig met de langere levensduur. Dit komt omdat de langere levensduur alleen relevant is voor lang-cyclische elementen waarvan de levensduur gelijk is aan die van het gebouw. </a:t>
            </a:r>
          </a:p>
          <a:p>
            <a:r>
              <a:rPr lang="nl-NL" dirty="0"/>
              <a:t>De andere elementen worden in die 75 jaar toch al één of meerdere keren vervangen, waardoor de totale milieubelasting bijna evenredig omhoog gaat. Bij de lang-cyclische elementen gaat het vooral om het casco en gedeeltelijk de schil (dichte geveldelen). Beide elementen die een relatief beperkte bijdrage leveren aan de totale milieuprestatie. </a:t>
            </a:r>
          </a:p>
        </p:txBody>
      </p:sp>
      <p:sp>
        <p:nvSpPr>
          <p:cNvPr id="4" name="Slide Number Placeholder 3"/>
          <p:cNvSpPr>
            <a:spLocks noGrp="1"/>
          </p:cNvSpPr>
          <p:nvPr>
            <p:ph type="sldNum" sz="quarter" idx="10"/>
          </p:nvPr>
        </p:nvSpPr>
        <p:spPr/>
        <p:txBody>
          <a:bodyPr/>
          <a:lstStyle/>
          <a:p>
            <a:fld id="{78FACC1F-386F-4E42-8E38-7BACBF493300}" type="slidenum">
              <a:rPr lang="nl-NL" smtClean="0"/>
              <a:t>88</a:t>
            </a:fld>
            <a:endParaRPr lang="nl-NL"/>
          </a:p>
        </p:txBody>
      </p:sp>
    </p:spTree>
    <p:extLst>
      <p:ext uri="{BB962C8B-B14F-4D97-AF65-F5344CB8AC3E}">
        <p14:creationId xmlns:p14="http://schemas.microsoft.com/office/powerpoint/2010/main" val="13730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https://ec.europa.eu/knowledge4policy/foresight/topic/aggravating-resource-scarcity/global-materials-extraction-resource-type_en</a:t>
            </a:r>
          </a:p>
          <a:p>
            <a:endParaRPr lang="nl-NL" dirty="0"/>
          </a:p>
          <a:p>
            <a:r>
              <a:rPr lang="nl-NL" sz="1200" b="0" i="0" u="none" strike="noStrike" kern="1200" baseline="0" dirty="0">
                <a:solidFill>
                  <a:schemeClr val="tx1"/>
                </a:solidFill>
                <a:latin typeface="+mn-lt"/>
                <a:ea typeface="+mn-ea"/>
                <a:cs typeface="+mn-cs"/>
              </a:rPr>
              <a:t>De noodzaak om te streven naar een circulaire economie komt voort uit een samenloop van een drietal ontwikkelingen.</a:t>
            </a:r>
          </a:p>
          <a:p>
            <a:r>
              <a:rPr lang="nl-NL" sz="1200" b="0" i="0" u="none" strike="noStrike" kern="1200" baseline="0" dirty="0">
                <a:solidFill>
                  <a:schemeClr val="tx1"/>
                </a:solidFill>
                <a:latin typeface="+mn-lt"/>
                <a:ea typeface="+mn-ea"/>
                <a:cs typeface="+mn-cs"/>
              </a:rPr>
              <a:t>1) Explosieve vraag naar grondstoffen</a:t>
            </a:r>
          </a:p>
          <a:p>
            <a:r>
              <a:rPr lang="nl-NL" sz="1200" b="0" i="0" u="none" strike="noStrike" kern="1200" baseline="0" dirty="0">
                <a:solidFill>
                  <a:schemeClr val="tx1"/>
                </a:solidFill>
                <a:latin typeface="+mn-lt"/>
                <a:ea typeface="+mn-ea"/>
                <a:cs typeface="+mn-cs"/>
              </a:rPr>
              <a:t>Het belangrijkste vraagstuk is de explosieve stijging van de vraag naar grondstoffen gedurende de afgelopen eeuw: de wereldbevolking is 34 keer meer materialen</a:t>
            </a:r>
          </a:p>
          <a:p>
            <a:r>
              <a:rPr lang="nl-NL" sz="1200" b="0" i="0" u="none" strike="noStrike" kern="1200" baseline="0" dirty="0">
                <a:solidFill>
                  <a:schemeClr val="tx1"/>
                </a:solidFill>
                <a:latin typeface="+mn-lt"/>
                <a:ea typeface="+mn-ea"/>
                <a:cs typeface="+mn-cs"/>
              </a:rPr>
              <a:t>gaan gebruiken, 27 keer meer mineralen, 12 keer meer fossiele brandstoffen en 3,6 keer meer biomassa. Deze toename is geïllustreerd in onderstaande figuur. De vraag</a:t>
            </a:r>
          </a:p>
          <a:p>
            <a:r>
              <a:rPr lang="nl-NL" sz="1200" b="0" i="0" u="none" strike="noStrike" kern="1200" baseline="0" dirty="0">
                <a:solidFill>
                  <a:schemeClr val="tx1"/>
                </a:solidFill>
                <a:latin typeface="+mn-lt"/>
                <a:ea typeface="+mn-ea"/>
                <a:cs typeface="+mn-cs"/>
              </a:rPr>
              <a:t>naar grondstoffen zal verder toenemen als gevolg van de mondiale bevolkingsgroei (van ruim 7 naar 9 à 10 miljard wereldburgers in 2050), de snelgroeiende middenklasse</a:t>
            </a:r>
          </a:p>
          <a:p>
            <a:r>
              <a:rPr lang="nl-NL" sz="1200" b="0" i="0" u="none" strike="noStrike" kern="1200" baseline="0" dirty="0">
                <a:solidFill>
                  <a:schemeClr val="tx1"/>
                </a:solidFill>
                <a:latin typeface="+mn-lt"/>
                <a:ea typeface="+mn-ea"/>
                <a:cs typeface="+mn-cs"/>
              </a:rPr>
              <a:t>in opkomende economieën en de toepassing van nieuwe technologieën waarvoor specifieke grondstoffen nodig zijn. Bijvoorbeeld zeldzame aardmetalen voor accu’s,</a:t>
            </a:r>
          </a:p>
          <a:p>
            <a:r>
              <a:rPr lang="nl-NL" sz="1200" b="0" i="0" u="none" strike="noStrike" kern="1200" baseline="0" dirty="0">
                <a:solidFill>
                  <a:schemeClr val="tx1"/>
                </a:solidFill>
                <a:latin typeface="+mn-lt"/>
                <a:ea typeface="+mn-ea"/>
                <a:cs typeface="+mn-cs"/>
              </a:rPr>
              <a:t>dynamo’s en elektromotoren. Deze groei is niet houdbaar. Naast een hogere milieudruk is ook sprake van toenemende aantasting en uitputting van het natuurlijk</a:t>
            </a:r>
          </a:p>
          <a:p>
            <a:r>
              <a:rPr lang="nl-NL" sz="1200" b="0" i="0" u="none" strike="noStrike" kern="1200" baseline="0" dirty="0">
                <a:solidFill>
                  <a:schemeClr val="tx1"/>
                </a:solidFill>
                <a:latin typeface="+mn-lt"/>
                <a:ea typeface="+mn-ea"/>
                <a:cs typeface="+mn-cs"/>
              </a:rPr>
              <a:t>kapitaal13, verlies aan biodiversiteit, dreigende grondstoffenuitputting en klimaatverandering. Een verder toenemende grondstoffenvraag vergroot daarmee de</a:t>
            </a:r>
          </a:p>
          <a:p>
            <a:r>
              <a:rPr lang="nl-NL" sz="1200" b="0" i="0" u="none" strike="noStrike" kern="1200" baseline="0" dirty="0">
                <a:solidFill>
                  <a:schemeClr val="tx1"/>
                </a:solidFill>
                <a:latin typeface="+mn-lt"/>
                <a:ea typeface="+mn-ea"/>
                <a:cs typeface="+mn-cs"/>
              </a:rPr>
              <a:t>milieu-, klimaat- en andere duurzaamheidsproblemen.</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2) Afhankelijkheid van andere landen</a:t>
            </a:r>
          </a:p>
          <a:p>
            <a:r>
              <a:rPr lang="nl-NL" sz="1200" b="0" i="0" u="none" strike="noStrike" kern="1200" baseline="0" dirty="0">
                <a:solidFill>
                  <a:schemeClr val="tx1"/>
                </a:solidFill>
                <a:latin typeface="+mn-lt"/>
                <a:ea typeface="+mn-ea"/>
                <a:cs typeface="+mn-cs"/>
              </a:rPr>
              <a:t>Daar komt bij dat Nederland en Europa in hoge mate grondstofafhankelijk zijn van derde landen. Van de 54 kritieke materialen voor Europa, moet 90 procent</a:t>
            </a:r>
          </a:p>
          <a:p>
            <a:r>
              <a:rPr lang="nl-NL" sz="1200" b="0" i="0" u="none" strike="noStrike" kern="1200" baseline="0" dirty="0">
                <a:solidFill>
                  <a:schemeClr val="tx1"/>
                </a:solidFill>
                <a:latin typeface="+mn-lt"/>
                <a:ea typeface="+mn-ea"/>
                <a:cs typeface="+mn-cs"/>
              </a:rPr>
              <a:t>worden geïmporteerd, vooral uit China. Nederland haalt 68 procent van zijn grondstoffen uit het buitenland. De relatief beperkte beschikbaarheid van deze</a:t>
            </a:r>
          </a:p>
          <a:p>
            <a:r>
              <a:rPr lang="nl-NL" sz="1200" b="0" i="0" u="none" strike="noStrike" kern="1200" baseline="0" dirty="0">
                <a:solidFill>
                  <a:schemeClr val="tx1"/>
                </a:solidFill>
                <a:latin typeface="+mn-lt"/>
                <a:ea typeface="+mn-ea"/>
                <a:cs typeface="+mn-cs"/>
              </a:rPr>
              <a:t>grondstoffen zal tot (meer) geopolitieke spanningen leiden. Dat heeft zijn effect op grondstoffenprijzen en de leveringszekerheid en daarmee op de stabiliteit van de</a:t>
            </a:r>
          </a:p>
          <a:p>
            <a:r>
              <a:rPr lang="nl-NL" sz="1200" b="0" i="0" u="none" strike="noStrike" kern="1200" baseline="0" dirty="0">
                <a:solidFill>
                  <a:schemeClr val="tx1"/>
                </a:solidFill>
                <a:latin typeface="+mn-lt"/>
                <a:ea typeface="+mn-ea"/>
                <a:cs typeface="+mn-cs"/>
              </a:rPr>
              <a:t>Nederlandse en Europese economie. Verder kan deze ontwikkeling leiden tot toenemende ongelijkheid in de toegang tot grondstoffen, waarvan de armste bevolkingsgroepen de meeste nadelen ondervinden. Dit raakt aan het (niet) behalen van de </a:t>
            </a:r>
            <a:r>
              <a:rPr lang="nl-NL" sz="1200" b="0" i="0" u="none" strike="noStrike" kern="1200" baseline="0" dirty="0" err="1">
                <a:solidFill>
                  <a:schemeClr val="tx1"/>
                </a:solidFill>
                <a:latin typeface="+mn-lt"/>
                <a:ea typeface="+mn-ea"/>
                <a:cs typeface="+mn-cs"/>
              </a:rPr>
              <a:t>Sustainable</a:t>
            </a:r>
            <a:r>
              <a:rPr lang="nl-NL" sz="1200" b="0" i="0" u="none" strike="noStrike" kern="1200" baseline="0" dirty="0">
                <a:solidFill>
                  <a:schemeClr val="tx1"/>
                </a:solidFill>
                <a:latin typeface="+mn-lt"/>
                <a:ea typeface="+mn-ea"/>
                <a:cs typeface="+mn-cs"/>
              </a:rPr>
              <a:t> Development Goals (</a:t>
            </a:r>
            <a:r>
              <a:rPr lang="nl-NL" sz="1200" b="0" i="0" u="none" strike="noStrike" kern="1200" baseline="0" dirty="0" err="1">
                <a:solidFill>
                  <a:schemeClr val="tx1"/>
                </a:solidFill>
                <a:latin typeface="+mn-lt"/>
                <a:ea typeface="+mn-ea"/>
                <a:cs typeface="+mn-cs"/>
              </a:rPr>
              <a:t>SDG’s</a:t>
            </a:r>
            <a:r>
              <a:rPr lang="nl-NL" sz="1200" b="0" i="0" u="none" strike="noStrike" kern="1200" baseline="0" dirty="0">
                <a:solidFill>
                  <a:schemeClr val="tx1"/>
                </a:solidFill>
                <a:latin typeface="+mn-lt"/>
                <a:ea typeface="+mn-ea"/>
                <a:cs typeface="+mn-cs"/>
              </a:rPr>
              <a:t>) van de Verenigde Naties.</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Natuurlijk kapitaal is de voorraad aan natuurlijke ecosystemen die een stroom van waardevolle producten en diensten voortbrengt, nu en in de toekomst. Het is de uitbreiding van het economische begrip kapitaal (vervaardigde productiemiddelen) met de producten en diensten die de natuurlijke omgeving voortbrengt. Bijvoorbeeld een</a:t>
            </a:r>
          </a:p>
          <a:p>
            <a:r>
              <a:rPr lang="nl-NL" sz="1200" b="0" i="0" u="none" strike="noStrike" kern="1200" baseline="0" dirty="0">
                <a:solidFill>
                  <a:schemeClr val="tx1"/>
                </a:solidFill>
                <a:latin typeface="+mn-lt"/>
                <a:ea typeface="+mn-ea"/>
                <a:cs typeface="+mn-cs"/>
              </a:rPr>
              <a:t>bos of een vispopulatie brengt een stroom van nieuwe bomen of vis voort, een stroom die oneindig kan doorgaan. Natuurlijk kapitaal kan ook diensten leveren zoals afbreken van verontreinigingen, waterberging en erosiebestrijding. De stroom van diensten uit ecosystemen vereist dat zo’n systeem goed en volledig functioneert.</a:t>
            </a:r>
          </a:p>
          <a:p>
            <a:r>
              <a:rPr lang="nl-NL" sz="1200" b="0" i="0" u="none" strike="noStrike" kern="1200" baseline="0" dirty="0">
                <a:solidFill>
                  <a:schemeClr val="tx1"/>
                </a:solidFill>
                <a:latin typeface="+mn-lt"/>
                <a:ea typeface="+mn-ea"/>
                <a:cs typeface="+mn-cs"/>
              </a:rPr>
              <a:t>(bron: Wikipedia)</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3) Samenhang met klimaat (uitstoot CO2)</a:t>
            </a:r>
          </a:p>
          <a:p>
            <a:r>
              <a:rPr lang="nl-NL" sz="1200" b="0" i="0" u="none" strike="noStrike" kern="1200" baseline="0" dirty="0">
                <a:solidFill>
                  <a:schemeClr val="tx1"/>
                </a:solidFill>
                <a:latin typeface="+mn-lt"/>
                <a:ea typeface="+mn-ea"/>
                <a:cs typeface="+mn-cs"/>
              </a:rPr>
              <a:t>Het winnen en verbruiken van grondstoffen heeft niet alleen een negatief effect op het milieu en het natuurlijk kapitaal, maar levert bovendien een aanzienlijke bijdrage</a:t>
            </a:r>
          </a:p>
          <a:p>
            <a:r>
              <a:rPr lang="nl-NL" sz="1200" b="0" i="0" u="none" strike="noStrike" kern="1200" baseline="0" dirty="0">
                <a:solidFill>
                  <a:schemeClr val="tx1"/>
                </a:solidFill>
                <a:latin typeface="+mn-lt"/>
                <a:ea typeface="+mn-ea"/>
                <a:cs typeface="+mn-cs"/>
              </a:rPr>
              <a:t>aan het energieverbruik en aan de uitstoot van CO2. De urgentie voor circulaire economie wordt onderstreept door het recent in Parijs gesloten Klimaatakkoord, waarmee</a:t>
            </a:r>
          </a:p>
          <a:p>
            <a:r>
              <a:rPr lang="nl-NL" sz="1200" b="0" i="0" u="none" strike="noStrike" kern="1200" baseline="0" dirty="0">
                <a:solidFill>
                  <a:schemeClr val="tx1"/>
                </a:solidFill>
                <a:latin typeface="+mn-lt"/>
                <a:ea typeface="+mn-ea"/>
                <a:cs typeface="+mn-cs"/>
              </a:rPr>
              <a:t>landen zich inzetten de opwarming van de aarde te beperken tot ruim onder 2 graden Celsius, met het streven deze tot anderhalve graad te beperken.</a:t>
            </a:r>
          </a:p>
          <a:p>
            <a:r>
              <a:rPr lang="nl-NL" sz="1200" b="0" i="0" u="none" strike="noStrike" kern="1200" baseline="0" dirty="0">
                <a:solidFill>
                  <a:schemeClr val="tx1"/>
                </a:solidFill>
                <a:latin typeface="+mn-lt"/>
                <a:ea typeface="+mn-ea"/>
                <a:cs typeface="+mn-cs"/>
              </a:rPr>
              <a:t>Tussen klimaatbeleid en circulaire economie kunnen ook tegenstrijdigheden optreden, bijvoorbeeld bij het gebruik van kritieke metalen of biomassa voor de opwekking van</a:t>
            </a:r>
          </a:p>
          <a:p>
            <a:r>
              <a:rPr lang="nl-NL" sz="1200" b="0" i="0" u="none" strike="noStrike" kern="1200" baseline="0" dirty="0">
                <a:solidFill>
                  <a:schemeClr val="tx1"/>
                </a:solidFill>
                <a:latin typeface="+mn-lt"/>
                <a:ea typeface="+mn-ea"/>
                <a:cs typeface="+mn-cs"/>
              </a:rPr>
              <a:t>energie. Bewaking van de coherentie is daarom van belang. Bovenstaande ontwikkelingen maken het efficiënter omgaan met grondstoffen en de substitutie naar duurzaam</a:t>
            </a:r>
          </a:p>
          <a:p>
            <a:r>
              <a:rPr lang="nl-NL" sz="1200" b="0" i="0" u="none" strike="noStrike" kern="1200" baseline="0" dirty="0">
                <a:solidFill>
                  <a:schemeClr val="tx1"/>
                </a:solidFill>
                <a:latin typeface="+mn-lt"/>
                <a:ea typeface="+mn-ea"/>
                <a:cs typeface="+mn-cs"/>
              </a:rPr>
              <a:t>geproduceerde, hernieuwbare en algemeen beschikbare grondstoffen noodzakelijk. Ook als de economie reageert op schaarste, dan nog zijn de sociale en milieuconsequenties groot, omdat de mensheid met de benutting van het natuurlijk kapitaal nu al de draagkracht van de aarde ver overschrijdt. Om de mensheid blijvend te kunnen voeden en voorzien van noodzakelijke goederen en om een menswaardig bestaan te garanderen, is daarom een fundamenteel anders omgaan met grondstoffen nodig. Het gaat om een economie die voorziet in behoeften zonder onaanvaardbare milieudruk en zonder uitputting van natuurlijke hulpbronnen. Dit vereist niet alleen relatieve ontkoppeling van grondstoffengebruik en economische groei, maar ook absolute ontkoppeling van economische groei en milieu-impacts.</a:t>
            </a:r>
          </a:p>
          <a:p>
            <a:r>
              <a:rPr lang="nl-NL" sz="1200" b="0" i="0" u="none" strike="noStrike" kern="1200" baseline="0" dirty="0">
                <a:solidFill>
                  <a:schemeClr val="tx1"/>
                </a:solidFill>
                <a:latin typeface="+mn-lt"/>
                <a:ea typeface="+mn-ea"/>
                <a:cs typeface="+mn-cs"/>
              </a:rPr>
              <a:t>Borging van het natuurlijk kapitaal, vanuit het oogpunt van voorzieningszekerheid en duurzaamheid is daarbij randvoorwaarde. Dat is een enorme opgave, maar</a:t>
            </a:r>
          </a:p>
          <a:p>
            <a:r>
              <a:rPr lang="nl-NL" sz="1200" b="0" i="0" u="none" strike="noStrike" kern="1200" baseline="0" dirty="0">
                <a:solidFill>
                  <a:schemeClr val="tx1"/>
                </a:solidFill>
                <a:latin typeface="+mn-lt"/>
                <a:ea typeface="+mn-ea"/>
                <a:cs typeface="+mn-cs"/>
              </a:rPr>
              <a:t>niet onmogelijk. De circulaire economie biedt daarmee een antwoord op de grote uitdaging in de 21ste eeuw om veel efficiënter om te gaan met grondstoffen.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baseline="0" dirty="0">
                <a:solidFill>
                  <a:schemeClr val="tx1"/>
                </a:solidFill>
                <a:latin typeface="+mn-lt"/>
                <a:ea typeface="+mn-ea"/>
                <a:cs typeface="+mn-cs"/>
              </a:rPr>
              <a:t>Bron: </a:t>
            </a:r>
            <a:r>
              <a:rPr lang="nl-NL" sz="1200" i="1" kern="1200" dirty="0">
                <a:solidFill>
                  <a:schemeClr val="tx1"/>
                </a:solidFill>
                <a:effectLst/>
                <a:latin typeface="+mn-lt"/>
                <a:ea typeface="+mn-ea"/>
                <a:cs typeface="+mn-cs"/>
              </a:rPr>
              <a:t>Nederland circulair in 2050, Ministerie van Infrastructuur en Milieu en het ministerie van Economische Zaken, 2016</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9</a:t>
            </a:fld>
            <a:endParaRPr lang="nl-NL" dirty="0"/>
          </a:p>
        </p:txBody>
      </p:sp>
    </p:spTree>
    <p:extLst>
      <p:ext uri="{BB962C8B-B14F-4D97-AF65-F5344CB8AC3E}">
        <p14:creationId xmlns:p14="http://schemas.microsoft.com/office/powerpoint/2010/main" val="41231909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https://milieudatabase.nl/wp-content/uploads/2019/05/Rapport____Richtsnoer_Specifieke_gebouwlevensduur___.pdf</a:t>
            </a:r>
          </a:p>
          <a:p>
            <a:endParaRPr lang="nl-NL" dirty="0"/>
          </a:p>
          <a:p>
            <a:r>
              <a:rPr lang="nl-NL" dirty="0"/>
              <a:t>Richtsnoer onderbouwing specifieke gebouwlevensduur</a:t>
            </a:r>
          </a:p>
          <a:p>
            <a:r>
              <a:rPr lang="nl-NL" dirty="0"/>
              <a:t>In de Bepalingsmethode Milieuprestatie is geen bepalingsmethode voor de levensduur van een gebouw gegeven; deze kan naar eigen inzichten worden bepaald. Wel worden veel gehanteerde </a:t>
            </a:r>
            <a:r>
              <a:rPr lang="nl-NL" dirty="0" err="1"/>
              <a:t>defaultwaarden</a:t>
            </a:r>
            <a:r>
              <a:rPr lang="nl-NL" dirty="0"/>
              <a:t> genoemd, zijnde 75 jaar voor woningen en 50 jaar voor de utilitaire gebouwen. Deze </a:t>
            </a:r>
            <a:r>
              <a:rPr lang="nl-NL" dirty="0" err="1"/>
              <a:t>defaultswaarden</a:t>
            </a:r>
            <a:r>
              <a:rPr lang="nl-NL" dirty="0"/>
              <a:t> zijn in de meeste rekeninstrumenten overgenomen. In de Bepalingsmethode en rekeninstrumenten is niet beschreven onder welke voorwaarden van deze </a:t>
            </a:r>
            <a:r>
              <a:rPr lang="nl-NL" dirty="0" err="1"/>
              <a:t>defaultwaarden</a:t>
            </a:r>
            <a:r>
              <a:rPr lang="nl-NL" dirty="0"/>
              <a:t> afgeweken moet of mag worden. Ook is er niet aangegeven hoe dit zou moeten gebeuren. In de bouwpraktijk is er daardoor behoefte ontstaan aan een genormeerde levensduurbepaling van het gebouw als gemotiveerde afwijking van de </a:t>
            </a:r>
            <a:r>
              <a:rPr lang="nl-NL" dirty="0" err="1"/>
              <a:t>defaultwaarde</a:t>
            </a:r>
            <a:r>
              <a:rPr lang="nl-NL" dirty="0"/>
              <a:t>. Dit om de milieuprestatie van gebouwen te kunnen benchmarken etc. Ook kan hiermee al in het ontwerpstadium bewust aangestuurd worden op een lange(re) of korte(re) levensduurverwachting.</a:t>
            </a:r>
          </a:p>
          <a:p>
            <a:r>
              <a:rPr lang="nl-NL" dirty="0"/>
              <a:t>In opdracht van het ministerie van BZK heeft W/E adviseurs het rapport ‘ Richtsnoer ‘Specifieke gebouw-levensduur - aanvulling op de Bepalingsmethode Milieuprestatie’ opgesteld. (zie www.milieudatabase.nl). Dit rapport geeft een richtsnoer voor een vrijwillig gebruik van een dergelijke genormeerde levensduurbepaling. Bij voldoende draagvlak kan dit richtsnoer zo nodig als normatief in de Bepalingsmethode </a:t>
            </a:r>
            <a:r>
              <a:rPr lang="nl-NL" sz="1200" kern="1200" dirty="0">
                <a:solidFill>
                  <a:schemeClr val="tx1"/>
                </a:solidFill>
                <a:effectLst/>
                <a:latin typeface="+mn-lt"/>
                <a:ea typeface="+mn-ea"/>
                <a:cs typeface="+mn-cs"/>
              </a:rPr>
              <a:t>Milieuprestatie worden opgenomen. </a:t>
            </a: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89</a:t>
            </a:fld>
            <a:endParaRPr lang="nl-NL" dirty="0"/>
          </a:p>
        </p:txBody>
      </p:sp>
    </p:spTree>
    <p:extLst>
      <p:ext uri="{BB962C8B-B14F-4D97-AF65-F5344CB8AC3E}">
        <p14:creationId xmlns:p14="http://schemas.microsoft.com/office/powerpoint/2010/main" val="10245776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71700" y="1052513"/>
            <a:ext cx="9351963" cy="5260975"/>
          </a:xfrm>
        </p:spPr>
      </p:sp>
      <p:sp>
        <p:nvSpPr>
          <p:cNvPr id="3" name="Tijdelijke aanduiding voor notities 2"/>
          <p:cNvSpPr>
            <a:spLocks noGrp="1"/>
          </p:cNvSpPr>
          <p:nvPr>
            <p:ph type="body" idx="1"/>
          </p:nvPr>
        </p:nvSpPr>
        <p:spPr/>
        <p:txBody>
          <a:bodyPr/>
          <a:lstStyle/>
          <a:p>
            <a:r>
              <a:rPr lang="nl-NL" dirty="0"/>
              <a:t>Gunstig effect op MPG valt samen met gunstig effect op portemonnee</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E3BFD-303C-49DA-BB57-44E25E691B37}"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10179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E529456-99C0-4820-ADB8-DB2549F23818}" type="slidenum">
              <a:rPr lang="nl-NL" smtClean="0"/>
              <a:t>91</a:t>
            </a:fld>
            <a:endParaRPr lang="nl-NL"/>
          </a:p>
        </p:txBody>
      </p:sp>
    </p:spTree>
    <p:extLst>
      <p:ext uri="{BB962C8B-B14F-4D97-AF65-F5344CB8AC3E}">
        <p14:creationId xmlns:p14="http://schemas.microsoft.com/office/powerpoint/2010/main" val="31668018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Hoewel de aanwezigheid van een cv-ketel, radiator of verlichtingselement volgens</a:t>
            </a:r>
          </a:p>
          <a:p>
            <a:r>
              <a:rPr lang="nl-NL" dirty="0"/>
              <a:t>het Bouwbesluit niet vereist is, maar wel een onderdeel kan zijn van een installatie</a:t>
            </a:r>
          </a:p>
          <a:p>
            <a:r>
              <a:rPr lang="nl-NL" dirty="0"/>
              <a:t>die is bedoeld om aan het voorschrift over de energieprestatie te voldoen, moet</a:t>
            </a:r>
          </a:p>
          <a:p>
            <a:r>
              <a:rPr lang="nl-NL" dirty="0"/>
              <a:t>milieulast daarvan dus wel in de berekening worden meegenomen.</a:t>
            </a:r>
          </a:p>
          <a:p>
            <a:r>
              <a:rPr lang="nl-NL" dirty="0"/>
              <a:t>Dit geldt ook voor tegelwerk dat in voorkomende gevallen moet worden aangebracht</a:t>
            </a:r>
          </a:p>
          <a:p>
            <a:r>
              <a:rPr lang="nl-NL" dirty="0"/>
              <a:t>om aan het voorschrift voor de waterdichtheid te kunnen voldoen. Aan vele</a:t>
            </a:r>
          </a:p>
          <a:p>
            <a:r>
              <a:rPr lang="nl-NL" dirty="0"/>
              <a:t>constructies zijn constructieve eisen verbonden en behoren tot de milieuprestatie</a:t>
            </a:r>
          </a:p>
          <a:p>
            <a:r>
              <a:rPr lang="nl-NL" dirty="0"/>
              <a:t>in het Bouwbesluit.</a:t>
            </a:r>
          </a:p>
          <a:p>
            <a:r>
              <a:rPr lang="nl-NL" dirty="0"/>
              <a:t>Van de energieleverende voorzieningen die voor de milieuprestatieberekening</a:t>
            </a:r>
          </a:p>
          <a:p>
            <a:r>
              <a:rPr lang="nl-NL" dirty="0"/>
              <a:t>volgens het Bouwbesluit in beschouwing worden genomen, hoeft slechts het</a:t>
            </a:r>
          </a:p>
          <a:p>
            <a:r>
              <a:rPr lang="nl-NL" dirty="0"/>
              <a:t>procentuele deel van de milieulast in rekening te worden gebracht dat voor het</a:t>
            </a:r>
          </a:p>
          <a:p>
            <a:r>
              <a:rPr lang="nl-NL" dirty="0" err="1"/>
              <a:t>gebouwgebonden</a:t>
            </a:r>
            <a:r>
              <a:rPr lang="nl-NL" dirty="0"/>
              <a:t> energiegebruik van de gebruiksfuncties is bedoeld. Zo kan er bij</a:t>
            </a:r>
          </a:p>
          <a:p>
            <a:r>
              <a:rPr lang="nl-NL" dirty="0"/>
              <a:t>energielevering door zonnepanelen een onderscheid worden gemaakt in een deel</a:t>
            </a:r>
          </a:p>
          <a:p>
            <a:r>
              <a:rPr lang="nl-NL" dirty="0"/>
              <a:t>dat voor huishoudelijk gebruik wordt aangewend en een deel voor toepassingen</a:t>
            </a:r>
          </a:p>
          <a:p>
            <a:r>
              <a:rPr lang="nl-NL" dirty="0"/>
              <a:t>die nodig zijn om te voldoen aan de overige voorschriften van het Bouwbesluit</a:t>
            </a:r>
          </a:p>
          <a:p>
            <a:r>
              <a:rPr lang="nl-NL" dirty="0"/>
              <a:t>2012. Voor toepassing voor het Bouwbesluit hoeft de milieulast ten behoeve van</a:t>
            </a:r>
          </a:p>
          <a:p>
            <a:r>
              <a:rPr lang="nl-NL" dirty="0"/>
              <a:t>huishoudelijk gebruik dan niet te worden meegenomen.</a:t>
            </a:r>
          </a:p>
          <a:p>
            <a:r>
              <a:rPr lang="nl-NL" dirty="0"/>
              <a:t>3.1 Systeembenadering voor toepassing in het Bouwbesluit</a:t>
            </a:r>
          </a:p>
          <a:p>
            <a:r>
              <a:rPr lang="nl-NL" dirty="0"/>
              <a:t>Een specifiek element hierin is het aanwenden van diensten van buiten het</a:t>
            </a:r>
          </a:p>
          <a:p>
            <a:r>
              <a:rPr lang="nl-NL" dirty="0"/>
              <a:t>gebouw om aan de energieprestatie te kunnen voldoen. Denk hierbij windmolens,</a:t>
            </a:r>
          </a:p>
          <a:p>
            <a:r>
              <a:rPr lang="nl-NL" dirty="0"/>
              <a:t>standaard elektriciteitsaansluitingen, warmteaansluitingen, WKO-systemen. Voor</a:t>
            </a:r>
          </a:p>
          <a:p>
            <a:r>
              <a:rPr lang="nl-NL" dirty="0"/>
              <a:t>de toedeling van die externe energielevering in de milieuprestatieberekening zijn</a:t>
            </a:r>
          </a:p>
          <a:p>
            <a:r>
              <a:rPr lang="nl-NL" dirty="0"/>
              <a:t>in de NMD </a:t>
            </a:r>
            <a:r>
              <a:rPr lang="nl-NL" dirty="0" err="1"/>
              <a:t>defaultwaarden</a:t>
            </a:r>
            <a:r>
              <a:rPr lang="nl-NL" dirty="0"/>
              <a:t> opgenomen. Verder geldt voor die energiebronnen</a:t>
            </a:r>
          </a:p>
          <a:p>
            <a:r>
              <a:rPr lang="nl-NL" dirty="0"/>
              <a:t>evenals bij de PV-panelen, dat slechts dat deel van de </a:t>
            </a:r>
            <a:r>
              <a:rPr lang="nl-NL" dirty="0" err="1"/>
              <a:t>defaultwaarde</a:t>
            </a:r>
            <a:r>
              <a:rPr lang="nl-NL" dirty="0"/>
              <a:t> in de</a:t>
            </a:r>
          </a:p>
          <a:p>
            <a:r>
              <a:rPr lang="nl-NL" dirty="0"/>
              <a:t>milieuprestatieberekening hoeft te worden meegenomen als dat deel dat wordt</a:t>
            </a:r>
          </a:p>
          <a:p>
            <a:r>
              <a:rPr lang="nl-NL" dirty="0"/>
              <a:t>gebruikt om aan de bij vergunningaanvraag aangegeven energieprestatie te</a:t>
            </a:r>
          </a:p>
          <a:p>
            <a:r>
              <a:rPr lang="nl-NL" dirty="0"/>
              <a:t>kunnen voldoen.</a:t>
            </a:r>
          </a:p>
        </p:txBody>
      </p:sp>
      <p:sp>
        <p:nvSpPr>
          <p:cNvPr id="4" name="Slide Number Placeholder 3"/>
          <p:cNvSpPr>
            <a:spLocks noGrp="1"/>
          </p:cNvSpPr>
          <p:nvPr>
            <p:ph type="sldNum" sz="quarter" idx="10"/>
          </p:nvPr>
        </p:nvSpPr>
        <p:spPr/>
        <p:txBody>
          <a:bodyPr/>
          <a:lstStyle/>
          <a:p>
            <a:fld id="{78FACC1F-386F-4E42-8E38-7BACBF493300}" type="slidenum">
              <a:rPr lang="nl-NL" smtClean="0"/>
              <a:t>92</a:t>
            </a:fld>
            <a:endParaRPr lang="nl-NL"/>
          </a:p>
        </p:txBody>
      </p:sp>
    </p:spTree>
    <p:extLst>
      <p:ext uri="{BB962C8B-B14F-4D97-AF65-F5344CB8AC3E}">
        <p14:creationId xmlns:p14="http://schemas.microsoft.com/office/powerpoint/2010/main" val="10429841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https://milieudatabase.nl/wp-content/uploads/2019/05/Eindrapport-Onderzoek-principes-en-parameters-MPG-24-02-2017.pdf</a:t>
            </a:r>
          </a:p>
          <a:p>
            <a:endParaRPr lang="nl-NL" dirty="0"/>
          </a:p>
          <a:p>
            <a:r>
              <a:rPr lang="nl-NL" dirty="0"/>
              <a:t>Figuur 4.20: Bijdrage bouwdelen aan de milieuprestatie gemiddeld over alle 4 RVO-referentiewoningen</a:t>
            </a:r>
          </a:p>
        </p:txBody>
      </p:sp>
      <p:sp>
        <p:nvSpPr>
          <p:cNvPr id="4" name="Slide Number Placeholder 3"/>
          <p:cNvSpPr>
            <a:spLocks noGrp="1"/>
          </p:cNvSpPr>
          <p:nvPr>
            <p:ph type="sldNum" sz="quarter" idx="10"/>
          </p:nvPr>
        </p:nvSpPr>
        <p:spPr/>
        <p:txBody>
          <a:bodyPr/>
          <a:lstStyle/>
          <a:p>
            <a:fld id="{78FACC1F-386F-4E42-8E38-7BACBF493300}" type="slidenum">
              <a:rPr lang="nl-NL" smtClean="0"/>
              <a:t>93</a:t>
            </a:fld>
            <a:endParaRPr lang="nl-NL"/>
          </a:p>
        </p:txBody>
      </p:sp>
    </p:spTree>
    <p:extLst>
      <p:ext uri="{BB962C8B-B14F-4D97-AF65-F5344CB8AC3E}">
        <p14:creationId xmlns:p14="http://schemas.microsoft.com/office/powerpoint/2010/main" val="26119814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95</a:t>
            </a:fld>
            <a:endParaRPr lang="nl-NL" dirty="0"/>
          </a:p>
        </p:txBody>
      </p:sp>
    </p:spTree>
    <p:extLst>
      <p:ext uri="{BB962C8B-B14F-4D97-AF65-F5344CB8AC3E}">
        <p14:creationId xmlns:p14="http://schemas.microsoft.com/office/powerpoint/2010/main" val="39660916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https://milieudatabase.nl/milieuprestatie/milieuprestatieberekening/</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dirty="0">
                <a:solidFill>
                  <a:schemeClr val="tx1"/>
                </a:solidFill>
                <a:effectLst/>
                <a:latin typeface="+mn-lt"/>
                <a:ea typeface="+mn-ea"/>
                <a:cs typeface="+mn-cs"/>
              </a:rPr>
              <a:t>Referentiegebouwen voor monitoring- en effectstudies Milieuprestatie</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Om op steekhoudende wijze effect- en monitoringsstudies gericht op eventuele wijzigingen in de MPG te kunnen uitvoeren, heeft Stichting NMD aan W/E adviseurs gevraagd om in samenwerking met LBP/</a:t>
            </a:r>
            <a:r>
              <a:rPr lang="nl-NL" sz="1200" b="0" i="0" kern="1200" dirty="0" err="1">
                <a:solidFill>
                  <a:schemeClr val="tx1"/>
                </a:solidFill>
                <a:effectLst/>
                <a:latin typeface="+mn-lt"/>
                <a:ea typeface="+mn-ea"/>
                <a:cs typeface="+mn-cs"/>
              </a:rPr>
              <a:t>Sight</a:t>
            </a:r>
            <a:r>
              <a:rPr lang="nl-NL" sz="1200" b="0" i="0" kern="1200" dirty="0">
                <a:solidFill>
                  <a:schemeClr val="tx1"/>
                </a:solidFill>
                <a:effectLst/>
                <a:latin typeface="+mn-lt"/>
                <a:ea typeface="+mn-ea"/>
                <a:cs typeface="+mn-cs"/>
              </a:rPr>
              <a:t> het onderzoek ‘Materialisatie Referentiebouwwerken’ uit te voeren. Dit heeft een aantal volledig gematerialiseerde referentiegebouwen opgeleverd, die beschikbaar zijn om MPG-berekeningen mee uit te voeren.</a:t>
            </a:r>
            <a:endParaRPr lang="nl-NL" dirty="0"/>
          </a:p>
        </p:txBody>
      </p:sp>
      <p:sp>
        <p:nvSpPr>
          <p:cNvPr id="4" name="Tijdelijke aanduiding voor dianummer 3"/>
          <p:cNvSpPr>
            <a:spLocks noGrp="1"/>
          </p:cNvSpPr>
          <p:nvPr>
            <p:ph type="sldNum" sz="quarter" idx="5"/>
          </p:nvPr>
        </p:nvSpPr>
        <p:spPr/>
        <p:txBody>
          <a:bodyPr/>
          <a:lstStyle/>
          <a:p>
            <a:fld id="{E4ADA720-72D4-4082-A9C7-FE49C777250E}" type="slidenum">
              <a:rPr lang="nl-NL" smtClean="0"/>
              <a:t>97</a:t>
            </a:fld>
            <a:endParaRPr lang="nl-NL"/>
          </a:p>
        </p:txBody>
      </p:sp>
    </p:spTree>
    <p:extLst>
      <p:ext uri="{BB962C8B-B14F-4D97-AF65-F5344CB8AC3E}">
        <p14:creationId xmlns:p14="http://schemas.microsoft.com/office/powerpoint/2010/main" val="35491718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nl-NL" sz="1200" b="0" i="0" u="none" strike="noStrike" kern="1200" baseline="0" dirty="0">
                <a:solidFill>
                  <a:schemeClr val="tx1"/>
                </a:solidFill>
                <a:latin typeface="+mn-lt"/>
                <a:ea typeface="+mn-ea"/>
                <a:cs typeface="+mn-cs"/>
              </a:rPr>
              <a:t>Een MPG berekening maken kunt u met meerdere gevalideerde rekeninstrumenten. In onderstaande figuur is zijn de rekeninstrumenten weergegeven die op moment van schrijven van deze handleiding beschikbaar zijn. Alle rekeninstrumenten dienen te rekenen volgens de regels van de Bepalingsmethode Milieuprestatie. Inclusief de implementatie van de juiste Nationale Milieu Database (NMD). Stichting Nationale Milieudatabase toetst de instrumenten op basis van de voor de software ontwikkelde validatie-richtlijn. </a:t>
            </a:r>
          </a:p>
          <a:p>
            <a:pPr rtl="0"/>
            <a:endParaRPr lang="nl-NL" sz="1200" b="1" i="0" u="none" strike="noStrike" kern="1200" baseline="0" dirty="0">
              <a:solidFill>
                <a:schemeClr val="tx1"/>
              </a:solidFill>
              <a:latin typeface="+mn-lt"/>
              <a:ea typeface="+mn-ea"/>
              <a:cs typeface="+mn-cs"/>
            </a:endParaRPr>
          </a:p>
          <a:p>
            <a:pPr rtl="0"/>
            <a:r>
              <a:rPr lang="nl-NL" sz="1200" b="0" i="0" u="none" strike="noStrike" kern="1200" baseline="0" dirty="0">
                <a:solidFill>
                  <a:schemeClr val="tx1"/>
                </a:solidFill>
                <a:latin typeface="+mn-lt"/>
                <a:ea typeface="+mn-ea"/>
                <a:cs typeface="+mn-cs"/>
              </a:rPr>
              <a:t>Een actueel overzicht wordt weergegeven op: </a:t>
            </a:r>
            <a:r>
              <a:rPr lang="nl-NL" sz="1200" b="0" i="0" u="sng" strike="noStrike" kern="1200" baseline="0" dirty="0">
                <a:solidFill>
                  <a:schemeClr val="tx1"/>
                </a:solidFill>
                <a:latin typeface="+mn-lt"/>
                <a:ea typeface="+mn-ea"/>
                <a:cs typeface="+mn-cs"/>
                <a:hlinkClick r:id="rId3"/>
              </a:rPr>
              <a:t>https://milieudatabase.nl/milieuprestatie/rekeninstrumenten/</a:t>
            </a:r>
            <a:endParaRPr lang="nl-NL" sz="1200" b="0" i="0" u="none" strike="noStrike" kern="1200" baseline="0" dirty="0">
              <a:solidFill>
                <a:schemeClr val="tx1"/>
              </a:solidFill>
              <a:latin typeface="+mn-lt"/>
              <a:ea typeface="+mn-ea"/>
              <a:cs typeface="+mn-cs"/>
              <a:hlinkClick r:id="rId3"/>
            </a:endParaRPr>
          </a:p>
          <a:p>
            <a:pPr rtl="0"/>
            <a:endParaRPr lang="nl-NL" sz="1200" b="0" i="0" u="none" strike="noStrike" kern="1200" baseline="0" dirty="0">
              <a:solidFill>
                <a:schemeClr val="tx1"/>
              </a:solidFill>
              <a:latin typeface="+mn-lt"/>
              <a:ea typeface="+mn-ea"/>
              <a:cs typeface="+mn-cs"/>
            </a:endParaRPr>
          </a:p>
          <a:p>
            <a:pPr rtl="0"/>
            <a:r>
              <a:rPr lang="nl-NL" sz="1200" b="0" i="0" u="none" strike="noStrike" kern="1200" baseline="0" dirty="0">
                <a:solidFill>
                  <a:schemeClr val="tx1"/>
                </a:solidFill>
                <a:latin typeface="+mn-lt"/>
                <a:ea typeface="+mn-ea"/>
                <a:cs typeface="+mn-cs"/>
              </a:rPr>
              <a:t>Ieder rekeninstrument kent zijn eigen specifieke vormgeving. Sommige instrumenten bieden extra faciliteiten zoals beschikbare referentiegebouwen, analyse mogelijkheden of ex/importeren van gemaakte berekeningen. </a:t>
            </a:r>
          </a:p>
          <a:p>
            <a:endParaRPr lang="nl-NL" dirty="0"/>
          </a:p>
        </p:txBody>
      </p:sp>
      <p:sp>
        <p:nvSpPr>
          <p:cNvPr id="4" name="Slide Number Placeholder 3"/>
          <p:cNvSpPr>
            <a:spLocks noGrp="1"/>
          </p:cNvSpPr>
          <p:nvPr>
            <p:ph type="sldNum" sz="quarter" idx="10"/>
          </p:nvPr>
        </p:nvSpPr>
        <p:spPr/>
        <p:txBody>
          <a:bodyPr/>
          <a:lstStyle/>
          <a:p>
            <a:fld id="{78FACC1F-386F-4E42-8E38-7BACBF493300}" type="slidenum">
              <a:rPr lang="nl-NL" smtClean="0"/>
              <a:t>98</a:t>
            </a:fld>
            <a:endParaRPr lang="nl-NL"/>
          </a:p>
        </p:txBody>
      </p:sp>
    </p:spTree>
    <p:extLst>
      <p:ext uri="{BB962C8B-B14F-4D97-AF65-F5344CB8AC3E}">
        <p14:creationId xmlns:p14="http://schemas.microsoft.com/office/powerpoint/2010/main" val="202899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99</a:t>
            </a:fld>
            <a:endParaRPr lang="nl-NL" dirty="0"/>
          </a:p>
        </p:txBody>
      </p:sp>
    </p:spTree>
    <p:extLst>
      <p:ext uri="{BB962C8B-B14F-4D97-AF65-F5344CB8AC3E}">
        <p14:creationId xmlns:p14="http://schemas.microsoft.com/office/powerpoint/2010/main" val="3744694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nl-NL" altLang="nl-NL" sz="800" b="1" dirty="0"/>
              <a:t>NIBE (Nederlands Instituut voor Biologie en Ecologie) Beoordelingsmethodiek</a:t>
            </a:r>
          </a:p>
          <a:p>
            <a:pPr>
              <a:lnSpc>
                <a:spcPct val="80000"/>
              </a:lnSpc>
            </a:pPr>
            <a:endParaRPr lang="nl-NL" altLang="nl-NL" sz="800" dirty="0"/>
          </a:p>
          <a:p>
            <a:pPr>
              <a:lnSpc>
                <a:spcPct val="80000"/>
              </a:lnSpc>
            </a:pPr>
            <a:r>
              <a:rPr lang="nl-NL" altLang="nl-NL" sz="800" dirty="0"/>
              <a:t>Het TWIN-model 2002</a:t>
            </a:r>
          </a:p>
          <a:p>
            <a:pPr>
              <a:lnSpc>
                <a:spcPct val="80000"/>
              </a:lnSpc>
            </a:pPr>
            <a:r>
              <a:rPr lang="nl-NL" altLang="nl-NL" sz="800" dirty="0"/>
              <a:t>milieuaspecten, gezondheidsaspecten van bouwmaterialen en bouwconstructies (tot op gebouwniveau)</a:t>
            </a:r>
          </a:p>
          <a:p>
            <a:pPr>
              <a:lnSpc>
                <a:spcPct val="80000"/>
              </a:lnSpc>
            </a:pPr>
            <a:endParaRPr lang="nl-NL" altLang="nl-NL" sz="800" dirty="0"/>
          </a:p>
          <a:p>
            <a:pPr>
              <a:lnSpc>
                <a:spcPct val="80000"/>
              </a:lnSpc>
            </a:pPr>
            <a:r>
              <a:rPr lang="nl-NL" altLang="nl-NL" sz="800" dirty="0"/>
              <a:t>Het model bestaat uit kwantitatief en kwalitatief beoordeelde aspecten. </a:t>
            </a:r>
          </a:p>
          <a:p>
            <a:pPr>
              <a:lnSpc>
                <a:spcPct val="80000"/>
              </a:lnSpc>
            </a:pPr>
            <a:r>
              <a:rPr lang="nl-NL" altLang="nl-NL" sz="800" dirty="0"/>
              <a:t>kwantitatieve aspecten: levenscyclusanalyse (LCA) `"van wieg tot graf". </a:t>
            </a:r>
          </a:p>
          <a:p>
            <a:pPr>
              <a:lnSpc>
                <a:spcPct val="80000"/>
              </a:lnSpc>
            </a:pPr>
            <a:r>
              <a:rPr lang="nl-NL" altLang="nl-NL" sz="800" dirty="0"/>
              <a:t>kwalitatieve aspecten: schalen met prestatiebeschrijvingen ontwikkeld &gt; de verborgen milieukosten. </a:t>
            </a:r>
          </a:p>
          <a:p>
            <a:pPr>
              <a:lnSpc>
                <a:spcPct val="80000"/>
              </a:lnSpc>
            </a:pPr>
            <a:r>
              <a:rPr lang="nl-NL" altLang="nl-NL" sz="800" dirty="0"/>
              <a:t> </a:t>
            </a:r>
          </a:p>
          <a:p>
            <a:pPr>
              <a:lnSpc>
                <a:spcPct val="80000"/>
              </a:lnSpc>
            </a:pPr>
            <a:r>
              <a:rPr lang="nl-NL" altLang="nl-NL" sz="800" dirty="0"/>
              <a:t>Verborgen milieukosten: de kosten die gemaakt moeten worden om te voorkomen dat milieuverontreiniging optreedt. De verborgen milieukosten zijn een maat voor duurzaamheid. Meer informatie </a:t>
            </a:r>
            <a:r>
              <a:rPr lang="nl-NL" altLang="nl-NL" sz="800" u="sng" dirty="0">
                <a:hlinkClick r:id="rId3"/>
              </a:rPr>
              <a:t>www.nibe.org</a:t>
            </a:r>
            <a:r>
              <a:rPr lang="nl-NL" altLang="nl-NL" sz="800" dirty="0"/>
              <a:t>.</a:t>
            </a:r>
          </a:p>
          <a:p>
            <a:endParaRPr lang="nl-NL" dirty="0"/>
          </a:p>
        </p:txBody>
      </p:sp>
      <p:sp>
        <p:nvSpPr>
          <p:cNvPr id="4" name="Slide Number Placeholder 3"/>
          <p:cNvSpPr>
            <a:spLocks noGrp="1"/>
          </p:cNvSpPr>
          <p:nvPr>
            <p:ph type="sldNum" sz="quarter" idx="10"/>
          </p:nvPr>
        </p:nvSpPr>
        <p:spPr/>
        <p:txBody>
          <a:bodyPr/>
          <a:lstStyle/>
          <a:p>
            <a:fld id="{78FACC1F-386F-4E42-8E38-7BACBF493300}" type="slidenum">
              <a:rPr lang="nl-NL" smtClean="0"/>
              <a:t>100</a:t>
            </a:fld>
            <a:endParaRPr lang="nl-NL"/>
          </a:p>
        </p:txBody>
      </p:sp>
    </p:spTree>
    <p:extLst>
      <p:ext uri="{BB962C8B-B14F-4D97-AF65-F5344CB8AC3E}">
        <p14:creationId xmlns:p14="http://schemas.microsoft.com/office/powerpoint/2010/main" val="510323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10</a:t>
            </a:fld>
            <a:endParaRPr lang="nl-NL" dirty="0"/>
          </a:p>
        </p:txBody>
      </p:sp>
    </p:spTree>
    <p:extLst>
      <p:ext uri="{BB962C8B-B14F-4D97-AF65-F5344CB8AC3E}">
        <p14:creationId xmlns:p14="http://schemas.microsoft.com/office/powerpoint/2010/main" val="39595034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jdelijke aanduiding voor dia-afbeelding 1"/>
          <p:cNvSpPr>
            <a:spLocks noGrp="1" noRot="1" noChangeAspect="1" noTextEdit="1"/>
          </p:cNvSpPr>
          <p:nvPr>
            <p:ph type="sldImg"/>
          </p:nvPr>
        </p:nvSpPr>
        <p:spPr>
          <a:ln/>
        </p:spPr>
      </p:sp>
      <p:sp>
        <p:nvSpPr>
          <p:cNvPr id="216067" name="Tijdelijke aanduiding voor notities 2"/>
          <p:cNvSpPr>
            <a:spLocks noGrp="1"/>
          </p:cNvSpPr>
          <p:nvPr>
            <p:ph type="body" idx="1"/>
          </p:nvPr>
        </p:nvSpPr>
        <p:spPr>
          <a:xfrm>
            <a:off x="754097" y="4277130"/>
            <a:ext cx="6029478" cy="40537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nl-NL" altLang="nl-NL" sz="300" b="1" dirty="0"/>
              <a:t>NIBE (Nederlands Instituut voor Biologie en Ecologie) Beoordelingsmethodiek</a:t>
            </a:r>
          </a:p>
          <a:p>
            <a:pPr>
              <a:lnSpc>
                <a:spcPct val="80000"/>
              </a:lnSpc>
            </a:pPr>
            <a:endParaRPr lang="nl-NL" altLang="nl-NL" sz="500" dirty="0"/>
          </a:p>
          <a:p>
            <a:r>
              <a:rPr lang="nl-NL" sz="800" b="1" dirty="0"/>
              <a:t>Gezondheidsaspecten</a:t>
            </a:r>
          </a:p>
          <a:p>
            <a:r>
              <a:rPr lang="nl-NL" sz="800" dirty="0"/>
              <a:t>De beoordeling van de gezondheidseffecten zijn onderverdeeld in een matrix van fases en criteria. De vijf fases in deze matrix vormen de levenscyclus van wieg tot graf: grondstoffase, productiefase, constructiefase, gebruiksfase en sloop/afvalfase. De vijf criteria zijn: fysische-, chemische- en biologische agentia, ergonomie en veiligheid. Deze criteria zijn hieronder verder uitgewerkt.</a:t>
            </a:r>
          </a:p>
          <a:p>
            <a:r>
              <a:rPr lang="nl-NL" sz="800" b="1" dirty="0"/>
              <a:t>Fysische agentia</a:t>
            </a:r>
          </a:p>
          <a:p>
            <a:r>
              <a:rPr lang="nl-NL" sz="800" dirty="0"/>
              <a:t>Gezondheidseffecten die behoren tot de fysische agentia hebben te maken met straling, geluid, vochtregulerend vermogen en warmte isolerend vermogen die een product kan bezitten.</a:t>
            </a:r>
          </a:p>
          <a:p>
            <a:r>
              <a:rPr lang="nl-NL" sz="800" b="1" dirty="0"/>
              <a:t>Chemische agentia</a:t>
            </a:r>
          </a:p>
          <a:p>
            <a:r>
              <a:rPr lang="nl-NL" sz="800" dirty="0"/>
              <a:t>De chemische agentia omvat alle toxische stoffen waarmee de mens in aanraking kan komen. Hierbij kan er onderscheid worden gemaakt in vaste-, vloeibare- en gasvormige toxische stoffen.</a:t>
            </a:r>
          </a:p>
          <a:p>
            <a:r>
              <a:rPr lang="nl-NL" sz="800" b="1" dirty="0"/>
              <a:t>Biologische agentia</a:t>
            </a:r>
          </a:p>
          <a:p>
            <a:r>
              <a:rPr lang="nl-NL" sz="800" dirty="0"/>
              <a:t>Biologische agentia zijn micro-organismen en andere dragers van plantaardige of dierlijke herkomst. Hierbij moet worden gedacht aan schimmels, bacteriën en parasieten. Bepaalde bouwproducten kunnen gevoelig zijn voor deze biologische agentia en dat kan resulteren in negatieve gezondheidseffecten. Gesteld kan worden dat producten die buitenshuis worden gebruikt en/of toegepast, geen risico vormen voor de gezondheid. De beoordeling op biologische agentia is dan ook gebaseerd op bouwproducten die enkel binnenshuis worden gebruikt en/of toegepast.</a:t>
            </a:r>
          </a:p>
          <a:p>
            <a:r>
              <a:rPr lang="nl-NL" sz="800" b="1" dirty="0"/>
              <a:t>Ergonomie</a:t>
            </a:r>
          </a:p>
          <a:p>
            <a:r>
              <a:rPr lang="nl-NL" sz="800" dirty="0"/>
              <a:t>Gezondheidseffecten op het gebied van ergonomie hebben te maken met de fysieke belasting van het lichaam tijdens werkzaamheden. Voor de beoordeling op het gebied van ergonomie is er gekeken naar het gewicht in combinatie met tillen, houding, trillingen en repeterende bewegingen. Met name tijdens de constructiefase zijn negatieve gezondheidseffecten te verwachten bij dit criterium.</a:t>
            </a:r>
          </a:p>
          <a:p>
            <a:r>
              <a:rPr lang="nl-NL" sz="800" b="1" dirty="0"/>
              <a:t>Veiligheid</a:t>
            </a:r>
          </a:p>
          <a:p>
            <a:r>
              <a:rPr lang="nl-NL" sz="800" dirty="0"/>
              <a:t>Op het gebied van veiligheid is brand- en explosiegevaar van belang. Daarnaast is er in sommige fasen een kans op ongelukken aanwezig. De gebruiksfase wordt buiten beschouwing gelaten, omdat van bouwproducten verwacht mag worden dat zij veilig zijn voor de gebruiker. Naast de mogelijke gezondheidseffecten, worden ook maatregelen aanbevolen op het gebied van veiligheid, waarmee de risico’s kunnen worden beperkt.</a:t>
            </a:r>
          </a:p>
          <a:p>
            <a:r>
              <a:rPr lang="nl-NL" sz="800" dirty="0"/>
              <a:t> </a:t>
            </a:r>
          </a:p>
          <a:p>
            <a:r>
              <a:rPr lang="nl-NL" sz="800" b="1" dirty="0"/>
              <a:t>Gezondheidsscore</a:t>
            </a:r>
          </a:p>
          <a:p>
            <a:r>
              <a:rPr lang="nl-NL" sz="800" dirty="0"/>
              <a:t>De gezondheidsscore van een product bestaat uit een cijfer en een letter. Het cijfer is gebaseerd op de belangrijkste fase: de gebruiksfase. De letter staat voor de gezondheidsscore van de andere fases. Hieronder volgt een uitleg van de berekening van de gezondheidsscore.</a:t>
            </a:r>
          </a:p>
          <a:p>
            <a:r>
              <a:rPr lang="nl-NL" sz="800" b="1" dirty="0"/>
              <a:t>Beoordeling van de </a:t>
            </a:r>
            <a:r>
              <a:rPr lang="nl-NL" sz="800" b="1" dirty="0" err="1"/>
              <a:t>gezondheidsasprecten</a:t>
            </a:r>
            <a:endParaRPr lang="nl-NL" sz="800" b="1" dirty="0"/>
          </a:p>
          <a:p>
            <a:r>
              <a:rPr lang="nl-NL" sz="800" dirty="0"/>
              <a:t>Ieder gezondheidsaspect is beoordeeld. Daarbij is steeds gekeken naar de ernst van het aspect. In sommige gevallen is er ook sprake van een positieve bijdrage aan de gezondheid. In die gevallen is er dan ook een positieve beoordeling toegekend. In de onderstaande tabel een overzicht van de beoordelingen van de verschillende mate van effecten op de gezondheid.</a:t>
            </a:r>
          </a:p>
          <a:p>
            <a:r>
              <a:rPr lang="nl-NL" sz="800" dirty="0"/>
              <a:t> </a:t>
            </a:r>
          </a:p>
          <a:p>
            <a:r>
              <a:rPr lang="nl-NL" sz="800" b="1" dirty="0"/>
              <a:t>Berekening van de score</a:t>
            </a:r>
          </a:p>
          <a:p>
            <a:r>
              <a:rPr lang="nl-NL" sz="800" dirty="0"/>
              <a:t>Voor het berekenen van de score van een product zijn de beoordelingen per fase bij elkaar opgeteld. Dit resulteert in vijf scores.</a:t>
            </a:r>
          </a:p>
          <a:p>
            <a:r>
              <a:rPr lang="nl-NL" sz="800" dirty="0"/>
              <a:t>Wanneer een gezondheidsaspect van toepassing is op een materiaal van het product, is er rekening gehouden met het aandeel van het materiaal aan het totale product. Wanneer een product dus voor de helft bestaat uit materiaal X, dan worden de gezondheidseffecten van materiaal X bij de beoordeling ook voor de helft van gezondheidsaspecten van het product berekend.</a:t>
            </a:r>
          </a:p>
          <a:p>
            <a:r>
              <a:rPr lang="nl-NL" sz="800" dirty="0"/>
              <a:t>Wanneer het gezondheidsaspect betrekking heeft op het gehele product, dan is uiteraard de volledige score van de beoordeling toegekend aan het product.</a:t>
            </a:r>
          </a:p>
          <a:p>
            <a:r>
              <a:rPr lang="nl-NL" sz="800" dirty="0"/>
              <a:t> </a:t>
            </a:r>
          </a:p>
          <a:p>
            <a:r>
              <a:rPr lang="nl-NL" sz="800" b="1" dirty="0"/>
              <a:t>Classificatie</a:t>
            </a:r>
          </a:p>
          <a:p>
            <a:r>
              <a:rPr lang="nl-NL" sz="800" dirty="0"/>
              <a:t>Net als bij de milieuclassificatie, is de gezondheidsclassificatie een relatieve beoordeling en worden de bouwproducten vergeleken met het beste bouwproduct uit een productgroep. Het beste bouwproduct is in dit geval het bouwproduct met de hoogste gezondheidsscore.</a:t>
            </a:r>
          </a:p>
          <a:p>
            <a:r>
              <a:rPr lang="nl-NL" sz="800" dirty="0"/>
              <a:t>De classificering van een bouwproduct bestaat uit twee scores: de score tijdens de gebruiksfase, weergegeven door een cijfer en een score van de andere vier fases, weergegeven door een letter. De gebruiksfase staat centraal in de classificering, omdat deze voor de gebruiker het belangrijkst is en deze fase het langst duurt.</a:t>
            </a:r>
          </a:p>
          <a:p>
            <a:r>
              <a:rPr lang="nl-NL" sz="800" dirty="0"/>
              <a:t>Van beide scores is onafhankelijk van elkaar een beste product bepaald in een productgroep en daar zijn alle andere scores van afgeschaald. Het verschil met het beste product bepaalt de klasse.</a:t>
            </a:r>
          </a:p>
          <a:p>
            <a:r>
              <a:rPr lang="nl-NL" sz="800" dirty="0"/>
              <a:t> </a:t>
            </a:r>
          </a:p>
          <a:p>
            <a:r>
              <a:rPr lang="nl-NL" sz="800" dirty="0"/>
              <a:t>Het beste product van een productgroep heeft dus altijd gezondheidsklasse 1, maar is niet noodzakelijkerwijs ook 1a. Wanneer de overige klassen niet de beste zijn binnen een productgroep kan het beste product dus bijvoorbeeld 1c scoren. De gezondheidsklasse van de gebruiksfase is belangrijker dan de gezondheidsklasse van de overige fases.</a:t>
            </a:r>
          </a:p>
          <a:p>
            <a:pPr>
              <a:lnSpc>
                <a:spcPct val="80000"/>
              </a:lnSpc>
            </a:pPr>
            <a:endParaRPr lang="nl-NL" altLang="nl-NL" sz="300" dirty="0"/>
          </a:p>
        </p:txBody>
      </p:sp>
      <p:sp>
        <p:nvSpPr>
          <p:cNvPr id="216068" name="Tijdelijke aanduiding voor dianummer 3"/>
          <p:cNvSpPr txBox="1">
            <a:spLocks noGrp="1"/>
          </p:cNvSpPr>
          <p:nvPr/>
        </p:nvSpPr>
        <p:spPr bwMode="auto">
          <a:xfrm>
            <a:off x="4269381" y="8555749"/>
            <a:ext cx="3266650" cy="44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43" tIns="48172" rIns="96343" bIns="48172" anchor="b"/>
          <a:lstStyle>
            <a:lvl1pPr defTabSz="2674938">
              <a:defRPr sz="1000">
                <a:solidFill>
                  <a:schemeClr val="tx1"/>
                </a:solidFill>
                <a:latin typeface="Arial" charset="0"/>
              </a:defRPr>
            </a:lvl1pPr>
            <a:lvl2pPr marL="742950" indent="-285750" defTabSz="2674938">
              <a:defRPr sz="1000">
                <a:solidFill>
                  <a:schemeClr val="tx1"/>
                </a:solidFill>
                <a:latin typeface="Arial" charset="0"/>
              </a:defRPr>
            </a:lvl2pPr>
            <a:lvl3pPr marL="1143000" indent="-228600" defTabSz="2674938">
              <a:defRPr sz="1000">
                <a:solidFill>
                  <a:schemeClr val="tx1"/>
                </a:solidFill>
                <a:latin typeface="Arial" charset="0"/>
              </a:defRPr>
            </a:lvl3pPr>
            <a:lvl4pPr marL="1600200" indent="-228600" defTabSz="2674938">
              <a:defRPr sz="1000">
                <a:solidFill>
                  <a:schemeClr val="tx1"/>
                </a:solidFill>
                <a:latin typeface="Arial" charset="0"/>
              </a:defRPr>
            </a:lvl4pPr>
            <a:lvl5pPr marL="2057400" indent="-228600" defTabSz="2674938">
              <a:defRPr sz="1000">
                <a:solidFill>
                  <a:schemeClr val="tx1"/>
                </a:solidFill>
                <a:latin typeface="Arial" charset="0"/>
              </a:defRPr>
            </a:lvl5pPr>
            <a:lvl6pPr marL="2514600" indent="-228600" defTabSz="2674938" eaLnBrk="0" fontAlgn="base" hangingPunct="0">
              <a:spcBef>
                <a:spcPct val="0"/>
              </a:spcBef>
              <a:spcAft>
                <a:spcPct val="0"/>
              </a:spcAft>
              <a:defRPr sz="1000">
                <a:solidFill>
                  <a:schemeClr val="tx1"/>
                </a:solidFill>
                <a:latin typeface="Arial" charset="0"/>
              </a:defRPr>
            </a:lvl6pPr>
            <a:lvl7pPr marL="2971800" indent="-228600" defTabSz="2674938" eaLnBrk="0" fontAlgn="base" hangingPunct="0">
              <a:spcBef>
                <a:spcPct val="0"/>
              </a:spcBef>
              <a:spcAft>
                <a:spcPct val="0"/>
              </a:spcAft>
              <a:defRPr sz="1000">
                <a:solidFill>
                  <a:schemeClr val="tx1"/>
                </a:solidFill>
                <a:latin typeface="Arial" charset="0"/>
              </a:defRPr>
            </a:lvl7pPr>
            <a:lvl8pPr marL="3429000" indent="-228600" defTabSz="2674938" eaLnBrk="0" fontAlgn="base" hangingPunct="0">
              <a:spcBef>
                <a:spcPct val="0"/>
              </a:spcBef>
              <a:spcAft>
                <a:spcPct val="0"/>
              </a:spcAft>
              <a:defRPr sz="1000">
                <a:solidFill>
                  <a:schemeClr val="tx1"/>
                </a:solidFill>
                <a:latin typeface="Arial" charset="0"/>
              </a:defRPr>
            </a:lvl8pPr>
            <a:lvl9pPr marL="3886200" indent="-228600" defTabSz="2674938" eaLnBrk="0" fontAlgn="base" hangingPunct="0">
              <a:spcBef>
                <a:spcPct val="0"/>
              </a:spcBef>
              <a:spcAft>
                <a:spcPct val="0"/>
              </a:spcAft>
              <a:defRPr sz="1000">
                <a:solidFill>
                  <a:schemeClr val="tx1"/>
                </a:solidFill>
                <a:latin typeface="Arial" charset="0"/>
              </a:defRPr>
            </a:lvl9pPr>
          </a:lstStyle>
          <a:p>
            <a:pPr algn="r" eaLnBrk="1" hangingPunct="1"/>
            <a:fld id="{D2430B19-EA17-4AED-B0AB-7C49C6E2440A}" type="slidenum">
              <a:rPr lang="en-US" altLang="nl-NL" sz="1300">
                <a:solidFill>
                  <a:srgbClr val="000000"/>
                </a:solidFill>
                <a:latin typeface="Trebuchet MS" pitchFamily="34" charset="0"/>
              </a:rPr>
              <a:pPr algn="r" eaLnBrk="1" hangingPunct="1"/>
              <a:t>102</a:t>
            </a:fld>
            <a:endParaRPr lang="en-US" altLang="nl-NL" sz="1300">
              <a:solidFill>
                <a:srgbClr val="000000"/>
              </a:solidFill>
              <a:latin typeface="Trebuchet MS" pitchFamily="34" charset="0"/>
            </a:endParaRPr>
          </a:p>
        </p:txBody>
      </p:sp>
      <p:sp>
        <p:nvSpPr>
          <p:cNvPr id="216069" name="Tijdelijke aanduiding voor datum 1"/>
          <p:cNvSpPr>
            <a:spLocks noGrp="1"/>
          </p:cNvSpPr>
          <p:nvPr>
            <p:ph type="dt" sz="quarter" idx="1"/>
          </p:nvPr>
        </p:nvSpPr>
        <p:spPr>
          <a:noFill/>
        </p:spPr>
        <p:txBody>
          <a:bodyPr/>
          <a:lstStyle>
            <a:lvl1pPr defTabSz="962013">
              <a:defRPr sz="1000">
                <a:solidFill>
                  <a:schemeClr val="tx1"/>
                </a:solidFill>
                <a:latin typeface="Arial" charset="0"/>
              </a:defRPr>
            </a:lvl1pPr>
            <a:lvl2pPr marL="247066" indent="-94194" defTabSz="962013">
              <a:defRPr sz="1000">
                <a:solidFill>
                  <a:schemeClr val="tx1"/>
                </a:solidFill>
                <a:latin typeface="Arial" charset="0"/>
              </a:defRPr>
            </a:lvl2pPr>
            <a:lvl3pPr marL="379864" indent="-75664" defTabSz="962013">
              <a:defRPr sz="1000">
                <a:solidFill>
                  <a:schemeClr val="tx1"/>
                </a:solidFill>
                <a:latin typeface="Arial" charset="0"/>
              </a:defRPr>
            </a:lvl3pPr>
            <a:lvl4pPr marL="531191" indent="-75664" defTabSz="962013">
              <a:defRPr sz="1000">
                <a:solidFill>
                  <a:schemeClr val="tx1"/>
                </a:solidFill>
                <a:latin typeface="Arial" charset="0"/>
              </a:defRPr>
            </a:lvl4pPr>
            <a:lvl5pPr marL="684064" indent="-75664" defTabSz="962013">
              <a:defRPr sz="1000">
                <a:solidFill>
                  <a:schemeClr val="tx1"/>
                </a:solidFill>
                <a:latin typeface="Arial" charset="0"/>
              </a:defRPr>
            </a:lvl5pPr>
            <a:lvl6pPr marL="1128782" indent="-75664" defTabSz="962013" eaLnBrk="0" fontAlgn="base" hangingPunct="0">
              <a:spcBef>
                <a:spcPct val="0"/>
              </a:spcBef>
              <a:spcAft>
                <a:spcPct val="0"/>
              </a:spcAft>
              <a:defRPr sz="1000">
                <a:solidFill>
                  <a:schemeClr val="tx1"/>
                </a:solidFill>
                <a:latin typeface="Arial" charset="0"/>
              </a:defRPr>
            </a:lvl6pPr>
            <a:lvl7pPr marL="1573501" indent="-75664" defTabSz="962013" eaLnBrk="0" fontAlgn="base" hangingPunct="0">
              <a:spcBef>
                <a:spcPct val="0"/>
              </a:spcBef>
              <a:spcAft>
                <a:spcPct val="0"/>
              </a:spcAft>
              <a:defRPr sz="1000">
                <a:solidFill>
                  <a:schemeClr val="tx1"/>
                </a:solidFill>
                <a:latin typeface="Arial" charset="0"/>
              </a:defRPr>
            </a:lvl7pPr>
            <a:lvl8pPr marL="2018219" indent="-75664" defTabSz="962013" eaLnBrk="0" fontAlgn="base" hangingPunct="0">
              <a:spcBef>
                <a:spcPct val="0"/>
              </a:spcBef>
              <a:spcAft>
                <a:spcPct val="0"/>
              </a:spcAft>
              <a:defRPr sz="1000">
                <a:solidFill>
                  <a:schemeClr val="tx1"/>
                </a:solidFill>
                <a:latin typeface="Arial" charset="0"/>
              </a:defRPr>
            </a:lvl8pPr>
            <a:lvl9pPr marL="2462938" indent="-75664" defTabSz="962013" eaLnBrk="0" fontAlgn="base" hangingPunct="0">
              <a:spcBef>
                <a:spcPct val="0"/>
              </a:spcBef>
              <a:spcAft>
                <a:spcPct val="0"/>
              </a:spcAft>
              <a:defRPr sz="1000">
                <a:solidFill>
                  <a:schemeClr val="tx1"/>
                </a:solidFill>
                <a:latin typeface="Arial" charset="0"/>
              </a:defRPr>
            </a:lvl9pPr>
          </a:lstStyle>
          <a:p>
            <a:fld id="{BAC10FBC-AF36-4625-ABA0-6775CFC0AEAC}" type="datetime1">
              <a:rPr lang="nl-NL" altLang="nl-NL" sz="1300">
                <a:latin typeface="Times New Roman" pitchFamily="18" charset="0"/>
              </a:rPr>
              <a:t>15-7-2020</a:t>
            </a:fld>
            <a:endParaRPr lang="nl-NL" altLang="nl-NL" sz="1300">
              <a:latin typeface="Times New Roman" pitchFamily="18" charset="0"/>
            </a:endParaRPr>
          </a:p>
        </p:txBody>
      </p:sp>
      <p:sp>
        <p:nvSpPr>
          <p:cNvPr id="216070" name="Tijdelijke aanduiding voor voettekst 2"/>
          <p:cNvSpPr>
            <a:spLocks noGrp="1"/>
          </p:cNvSpPr>
          <p:nvPr>
            <p:ph type="ftr" sz="quarter" idx="4"/>
          </p:nvPr>
        </p:nvSpPr>
        <p:spPr>
          <a:noFill/>
        </p:spPr>
        <p:txBody>
          <a:bodyPr/>
          <a:lstStyle>
            <a:lvl1pPr defTabSz="962013">
              <a:defRPr sz="1000">
                <a:solidFill>
                  <a:schemeClr val="tx1"/>
                </a:solidFill>
                <a:latin typeface="Arial" charset="0"/>
              </a:defRPr>
            </a:lvl1pPr>
            <a:lvl2pPr marL="247066" indent="-94194" defTabSz="962013">
              <a:defRPr sz="1000">
                <a:solidFill>
                  <a:schemeClr val="tx1"/>
                </a:solidFill>
                <a:latin typeface="Arial" charset="0"/>
              </a:defRPr>
            </a:lvl2pPr>
            <a:lvl3pPr marL="379864" indent="-75664" defTabSz="962013">
              <a:defRPr sz="1000">
                <a:solidFill>
                  <a:schemeClr val="tx1"/>
                </a:solidFill>
                <a:latin typeface="Arial" charset="0"/>
              </a:defRPr>
            </a:lvl3pPr>
            <a:lvl4pPr marL="531191" indent="-75664" defTabSz="962013">
              <a:defRPr sz="1000">
                <a:solidFill>
                  <a:schemeClr val="tx1"/>
                </a:solidFill>
                <a:latin typeface="Arial" charset="0"/>
              </a:defRPr>
            </a:lvl4pPr>
            <a:lvl5pPr marL="684064" indent="-75664" defTabSz="962013">
              <a:defRPr sz="1000">
                <a:solidFill>
                  <a:schemeClr val="tx1"/>
                </a:solidFill>
                <a:latin typeface="Arial" charset="0"/>
              </a:defRPr>
            </a:lvl5pPr>
            <a:lvl6pPr marL="1128782" indent="-75664" defTabSz="962013" eaLnBrk="0" fontAlgn="base" hangingPunct="0">
              <a:spcBef>
                <a:spcPct val="0"/>
              </a:spcBef>
              <a:spcAft>
                <a:spcPct val="0"/>
              </a:spcAft>
              <a:defRPr sz="1000">
                <a:solidFill>
                  <a:schemeClr val="tx1"/>
                </a:solidFill>
                <a:latin typeface="Arial" charset="0"/>
              </a:defRPr>
            </a:lvl6pPr>
            <a:lvl7pPr marL="1573501" indent="-75664" defTabSz="962013" eaLnBrk="0" fontAlgn="base" hangingPunct="0">
              <a:spcBef>
                <a:spcPct val="0"/>
              </a:spcBef>
              <a:spcAft>
                <a:spcPct val="0"/>
              </a:spcAft>
              <a:defRPr sz="1000">
                <a:solidFill>
                  <a:schemeClr val="tx1"/>
                </a:solidFill>
                <a:latin typeface="Arial" charset="0"/>
              </a:defRPr>
            </a:lvl7pPr>
            <a:lvl8pPr marL="2018219" indent="-75664" defTabSz="962013" eaLnBrk="0" fontAlgn="base" hangingPunct="0">
              <a:spcBef>
                <a:spcPct val="0"/>
              </a:spcBef>
              <a:spcAft>
                <a:spcPct val="0"/>
              </a:spcAft>
              <a:defRPr sz="1000">
                <a:solidFill>
                  <a:schemeClr val="tx1"/>
                </a:solidFill>
                <a:latin typeface="Arial" charset="0"/>
              </a:defRPr>
            </a:lvl8pPr>
            <a:lvl9pPr marL="2462938" indent="-75664" defTabSz="962013" eaLnBrk="0" fontAlgn="base" hangingPunct="0">
              <a:spcBef>
                <a:spcPct val="0"/>
              </a:spcBef>
              <a:spcAft>
                <a:spcPct val="0"/>
              </a:spcAft>
              <a:defRPr sz="1000">
                <a:solidFill>
                  <a:schemeClr val="tx1"/>
                </a:solidFill>
                <a:latin typeface="Arial" charset="0"/>
              </a:defRPr>
            </a:lvl9pPr>
          </a:lstStyle>
          <a:p>
            <a:r>
              <a:rPr lang="nl-NL" altLang="nl-NL" sz="1300">
                <a:latin typeface="Times New Roman" pitchFamily="18" charset="0"/>
              </a:rPr>
              <a:t>© B. Kranenburg</a:t>
            </a:r>
          </a:p>
        </p:txBody>
      </p:sp>
    </p:spTree>
    <p:extLst>
      <p:ext uri="{BB962C8B-B14F-4D97-AF65-F5344CB8AC3E}">
        <p14:creationId xmlns:p14="http://schemas.microsoft.com/office/powerpoint/2010/main" val="20314824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t>•de database is nu gebaseerd op de Nationale Milieu Database</a:t>
            </a:r>
          </a:p>
          <a:p>
            <a:endParaRPr lang="nl-NL" altLang="nl-NL" dirty="0"/>
          </a:p>
          <a:p>
            <a:r>
              <a:rPr lang="nl-NL" altLang="nl-NL" dirty="0"/>
              <a:t>* B2B (bron </a:t>
            </a:r>
            <a:r>
              <a:rPr lang="nl-NL" altLang="nl-NL" dirty="0" err="1"/>
              <a:t>to</a:t>
            </a:r>
            <a:r>
              <a:rPr lang="nl-NL" altLang="nl-NL" dirty="0"/>
              <a:t> bron) factor toegevoegd, deze factor geeft een indicatie van de mate waarin het bouwproduct voldoet aan het </a:t>
            </a:r>
            <a:r>
              <a:rPr lang="nl-NL" altLang="nl-NL" dirty="0" err="1"/>
              <a:t>cradle-to-cradle</a:t>
            </a:r>
            <a:r>
              <a:rPr lang="nl-NL" altLang="nl-NL" dirty="0"/>
              <a:t>® principe</a:t>
            </a:r>
          </a:p>
          <a:p>
            <a:endParaRPr lang="nl-NL" altLang="nl-NL" dirty="0"/>
          </a:p>
          <a:p>
            <a:r>
              <a:rPr lang="nl-NL" altLang="nl-NL" dirty="0"/>
              <a:t>De schaduwkosten, ook wel verborgen milieukosten genoemd, van een emissie worden bepaald door de kosten van de laatste nog net noodzakelijke maatregel om een emissiedoelstelling te halen. Deze schaduwkosten weerspiegelen de kosten die de maatschappij er voor over heeft het betreffende milieudoel te bewerkstelligen. Het zijn dus (theoretische/hypothetische) kosten van maatregelen, die nog zouden moeten worden uitgevoerd.</a:t>
            </a:r>
          </a:p>
          <a:p>
            <a:endParaRPr lang="nl-NL" altLang="nl-NL" dirty="0"/>
          </a:p>
          <a:p>
            <a:r>
              <a:rPr lang="nl-NL" altLang="nl-NL" dirty="0"/>
              <a:t>Hoe belangrijker de politiek een milieueffect vindt, hoe hoger de weegfactor van dat effect is en dus hoe hoger de kosten. Aan alle milieucriteria is zo’n weegfactor gehangen, uitgedrukt in euro’s, waardoor tot één schaduwprijs per product kan worden gekomen. De schaduwkosten weergegeven in de tabel zijn berekend per functionele eenheid.</a:t>
            </a:r>
          </a:p>
          <a:p>
            <a:endParaRPr lang="nl-NL" altLang="nl-NL" dirty="0"/>
          </a:p>
          <a:p>
            <a:endParaRPr lang="nl-NL" altLang="nl-NL" dirty="0"/>
          </a:p>
        </p:txBody>
      </p:sp>
      <p:sp>
        <p:nvSpPr>
          <p:cNvPr id="218116" name="Tijdelijke aanduiding voor datum 1"/>
          <p:cNvSpPr>
            <a:spLocks noGrp="1"/>
          </p:cNvSpPr>
          <p:nvPr>
            <p:ph type="dt" sz="quarter" idx="1"/>
          </p:nvPr>
        </p:nvSpPr>
        <p:spPr>
          <a:noFill/>
        </p:spPr>
        <p:txBody>
          <a:bodyPr/>
          <a:lstStyle>
            <a:lvl1pPr defTabSz="962013">
              <a:defRPr sz="1000">
                <a:solidFill>
                  <a:schemeClr val="tx1"/>
                </a:solidFill>
                <a:latin typeface="Arial" charset="0"/>
              </a:defRPr>
            </a:lvl1pPr>
            <a:lvl2pPr marL="247066" indent="-94194" defTabSz="962013">
              <a:defRPr sz="1000">
                <a:solidFill>
                  <a:schemeClr val="tx1"/>
                </a:solidFill>
                <a:latin typeface="Arial" charset="0"/>
              </a:defRPr>
            </a:lvl2pPr>
            <a:lvl3pPr marL="379864" indent="-75664" defTabSz="962013">
              <a:defRPr sz="1000">
                <a:solidFill>
                  <a:schemeClr val="tx1"/>
                </a:solidFill>
                <a:latin typeface="Arial" charset="0"/>
              </a:defRPr>
            </a:lvl3pPr>
            <a:lvl4pPr marL="531191" indent="-75664" defTabSz="962013">
              <a:defRPr sz="1000">
                <a:solidFill>
                  <a:schemeClr val="tx1"/>
                </a:solidFill>
                <a:latin typeface="Arial" charset="0"/>
              </a:defRPr>
            </a:lvl4pPr>
            <a:lvl5pPr marL="684064" indent="-75664" defTabSz="962013">
              <a:defRPr sz="1000">
                <a:solidFill>
                  <a:schemeClr val="tx1"/>
                </a:solidFill>
                <a:latin typeface="Arial" charset="0"/>
              </a:defRPr>
            </a:lvl5pPr>
            <a:lvl6pPr marL="1128782" indent="-75664" defTabSz="962013" eaLnBrk="0" fontAlgn="base" hangingPunct="0">
              <a:spcBef>
                <a:spcPct val="0"/>
              </a:spcBef>
              <a:spcAft>
                <a:spcPct val="0"/>
              </a:spcAft>
              <a:defRPr sz="1000">
                <a:solidFill>
                  <a:schemeClr val="tx1"/>
                </a:solidFill>
                <a:latin typeface="Arial" charset="0"/>
              </a:defRPr>
            </a:lvl6pPr>
            <a:lvl7pPr marL="1573501" indent="-75664" defTabSz="962013" eaLnBrk="0" fontAlgn="base" hangingPunct="0">
              <a:spcBef>
                <a:spcPct val="0"/>
              </a:spcBef>
              <a:spcAft>
                <a:spcPct val="0"/>
              </a:spcAft>
              <a:defRPr sz="1000">
                <a:solidFill>
                  <a:schemeClr val="tx1"/>
                </a:solidFill>
                <a:latin typeface="Arial" charset="0"/>
              </a:defRPr>
            </a:lvl7pPr>
            <a:lvl8pPr marL="2018219" indent="-75664" defTabSz="962013" eaLnBrk="0" fontAlgn="base" hangingPunct="0">
              <a:spcBef>
                <a:spcPct val="0"/>
              </a:spcBef>
              <a:spcAft>
                <a:spcPct val="0"/>
              </a:spcAft>
              <a:defRPr sz="1000">
                <a:solidFill>
                  <a:schemeClr val="tx1"/>
                </a:solidFill>
                <a:latin typeface="Arial" charset="0"/>
              </a:defRPr>
            </a:lvl8pPr>
            <a:lvl9pPr marL="2462938" indent="-75664" defTabSz="962013" eaLnBrk="0" fontAlgn="base" hangingPunct="0">
              <a:spcBef>
                <a:spcPct val="0"/>
              </a:spcBef>
              <a:spcAft>
                <a:spcPct val="0"/>
              </a:spcAft>
              <a:defRPr sz="1000">
                <a:solidFill>
                  <a:schemeClr val="tx1"/>
                </a:solidFill>
                <a:latin typeface="Arial" charset="0"/>
              </a:defRPr>
            </a:lvl9pPr>
          </a:lstStyle>
          <a:p>
            <a:fld id="{7F281689-E57F-4056-A380-D41699103294}" type="datetime1">
              <a:rPr lang="nl-NL" altLang="nl-NL" sz="1300">
                <a:latin typeface="Times New Roman" pitchFamily="18" charset="0"/>
              </a:rPr>
              <a:t>15-7-2020</a:t>
            </a:fld>
            <a:endParaRPr lang="nl-NL" altLang="nl-NL" sz="1300">
              <a:latin typeface="Times New Roman" pitchFamily="18" charset="0"/>
            </a:endParaRPr>
          </a:p>
        </p:txBody>
      </p:sp>
      <p:sp>
        <p:nvSpPr>
          <p:cNvPr id="218117" name="Tijdelijke aanduiding voor voettekst 2"/>
          <p:cNvSpPr>
            <a:spLocks noGrp="1"/>
          </p:cNvSpPr>
          <p:nvPr>
            <p:ph type="ftr" sz="quarter" idx="4"/>
          </p:nvPr>
        </p:nvSpPr>
        <p:spPr>
          <a:noFill/>
        </p:spPr>
        <p:txBody>
          <a:bodyPr/>
          <a:lstStyle>
            <a:lvl1pPr defTabSz="962013">
              <a:defRPr sz="1000">
                <a:solidFill>
                  <a:schemeClr val="tx1"/>
                </a:solidFill>
                <a:latin typeface="Arial" charset="0"/>
              </a:defRPr>
            </a:lvl1pPr>
            <a:lvl2pPr marL="247066" indent="-94194" defTabSz="962013">
              <a:defRPr sz="1000">
                <a:solidFill>
                  <a:schemeClr val="tx1"/>
                </a:solidFill>
                <a:latin typeface="Arial" charset="0"/>
              </a:defRPr>
            </a:lvl2pPr>
            <a:lvl3pPr marL="379864" indent="-75664" defTabSz="962013">
              <a:defRPr sz="1000">
                <a:solidFill>
                  <a:schemeClr val="tx1"/>
                </a:solidFill>
                <a:latin typeface="Arial" charset="0"/>
              </a:defRPr>
            </a:lvl3pPr>
            <a:lvl4pPr marL="531191" indent="-75664" defTabSz="962013">
              <a:defRPr sz="1000">
                <a:solidFill>
                  <a:schemeClr val="tx1"/>
                </a:solidFill>
                <a:latin typeface="Arial" charset="0"/>
              </a:defRPr>
            </a:lvl4pPr>
            <a:lvl5pPr marL="684064" indent="-75664" defTabSz="962013">
              <a:defRPr sz="1000">
                <a:solidFill>
                  <a:schemeClr val="tx1"/>
                </a:solidFill>
                <a:latin typeface="Arial" charset="0"/>
              </a:defRPr>
            </a:lvl5pPr>
            <a:lvl6pPr marL="1128782" indent="-75664" defTabSz="962013" eaLnBrk="0" fontAlgn="base" hangingPunct="0">
              <a:spcBef>
                <a:spcPct val="0"/>
              </a:spcBef>
              <a:spcAft>
                <a:spcPct val="0"/>
              </a:spcAft>
              <a:defRPr sz="1000">
                <a:solidFill>
                  <a:schemeClr val="tx1"/>
                </a:solidFill>
                <a:latin typeface="Arial" charset="0"/>
              </a:defRPr>
            </a:lvl6pPr>
            <a:lvl7pPr marL="1573501" indent="-75664" defTabSz="962013" eaLnBrk="0" fontAlgn="base" hangingPunct="0">
              <a:spcBef>
                <a:spcPct val="0"/>
              </a:spcBef>
              <a:spcAft>
                <a:spcPct val="0"/>
              </a:spcAft>
              <a:defRPr sz="1000">
                <a:solidFill>
                  <a:schemeClr val="tx1"/>
                </a:solidFill>
                <a:latin typeface="Arial" charset="0"/>
              </a:defRPr>
            </a:lvl7pPr>
            <a:lvl8pPr marL="2018219" indent="-75664" defTabSz="962013" eaLnBrk="0" fontAlgn="base" hangingPunct="0">
              <a:spcBef>
                <a:spcPct val="0"/>
              </a:spcBef>
              <a:spcAft>
                <a:spcPct val="0"/>
              </a:spcAft>
              <a:defRPr sz="1000">
                <a:solidFill>
                  <a:schemeClr val="tx1"/>
                </a:solidFill>
                <a:latin typeface="Arial" charset="0"/>
              </a:defRPr>
            </a:lvl8pPr>
            <a:lvl9pPr marL="2462938" indent="-75664" defTabSz="962013" eaLnBrk="0" fontAlgn="base" hangingPunct="0">
              <a:spcBef>
                <a:spcPct val="0"/>
              </a:spcBef>
              <a:spcAft>
                <a:spcPct val="0"/>
              </a:spcAft>
              <a:defRPr sz="1000">
                <a:solidFill>
                  <a:schemeClr val="tx1"/>
                </a:solidFill>
                <a:latin typeface="Arial" charset="0"/>
              </a:defRPr>
            </a:lvl9pPr>
          </a:lstStyle>
          <a:p>
            <a:r>
              <a:rPr lang="nl-NL" altLang="nl-NL" sz="1300">
                <a:latin typeface="Times New Roman" pitchFamily="18" charset="0"/>
              </a:rPr>
              <a:t>© B. Kranenburg</a:t>
            </a:r>
          </a:p>
        </p:txBody>
      </p:sp>
    </p:spTree>
    <p:extLst>
      <p:ext uri="{BB962C8B-B14F-4D97-AF65-F5344CB8AC3E}">
        <p14:creationId xmlns:p14="http://schemas.microsoft.com/office/powerpoint/2010/main" val="21600880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0" fontAlgn="base" hangingPunct="0"/>
            <a:r>
              <a:rPr lang="nl-NL" sz="1200" b="1" kern="1200" dirty="0" err="1">
                <a:solidFill>
                  <a:schemeClr val="tx1"/>
                </a:solidFill>
                <a:effectLst/>
                <a:latin typeface="+mn-lt"/>
                <a:ea typeface="+mn-ea"/>
                <a:cs typeface="+mn-cs"/>
              </a:rPr>
              <a:t>DUBOkeur</a:t>
            </a:r>
            <a:r>
              <a:rPr lang="nl-NL" sz="1200" b="1" kern="1200" dirty="0">
                <a:solidFill>
                  <a:schemeClr val="tx1"/>
                </a:solidFill>
                <a:effectLst/>
                <a:latin typeface="+mn-lt"/>
                <a:ea typeface="+mn-ea"/>
                <a:cs typeface="+mn-cs"/>
              </a:rPr>
              <a:t>®</a:t>
            </a:r>
            <a:endParaRPr lang="nl-NL" sz="1200" kern="1200" dirty="0">
              <a:solidFill>
                <a:schemeClr val="tx1"/>
              </a:solidFill>
              <a:effectLst/>
              <a:latin typeface="+mn-lt"/>
              <a:ea typeface="+mn-ea"/>
              <a:cs typeface="+mn-cs"/>
            </a:endParaRPr>
          </a:p>
          <a:p>
            <a:pPr eaLnBrk="0" fontAlgn="base" hangingPunct="0"/>
            <a:r>
              <a:rPr lang="nl-NL" sz="1200" kern="1200" dirty="0">
                <a:solidFill>
                  <a:schemeClr val="tx1"/>
                </a:solidFill>
                <a:effectLst/>
                <a:latin typeface="+mn-lt"/>
                <a:ea typeface="+mn-ea"/>
                <a:cs typeface="+mn-cs"/>
              </a:rPr>
              <a:t>Het </a:t>
            </a:r>
            <a:r>
              <a:rPr lang="nl-NL" sz="1200" kern="1200" dirty="0" err="1">
                <a:solidFill>
                  <a:schemeClr val="tx1"/>
                </a:solidFill>
                <a:effectLst/>
                <a:latin typeface="+mn-lt"/>
                <a:ea typeface="+mn-ea"/>
                <a:cs typeface="+mn-cs"/>
              </a:rPr>
              <a:t>DUBOkeur</a:t>
            </a:r>
            <a:r>
              <a:rPr lang="nl-NL" sz="1200" kern="1200" dirty="0">
                <a:solidFill>
                  <a:schemeClr val="tx1"/>
                </a:solidFill>
                <a:effectLst/>
                <a:latin typeface="+mn-lt"/>
                <a:ea typeface="+mn-ea"/>
                <a:cs typeface="+mn-cs"/>
              </a:rPr>
              <a:t>® is een keurmerk dat laat zien dat een specifiek bouwproduct tot de meest milieuvriendelijke producten behoort. Voor het </a:t>
            </a:r>
            <a:r>
              <a:rPr lang="nl-NL" sz="1200" kern="1200" dirty="0" err="1">
                <a:solidFill>
                  <a:schemeClr val="tx1"/>
                </a:solidFill>
                <a:effectLst/>
                <a:latin typeface="+mn-lt"/>
                <a:ea typeface="+mn-ea"/>
                <a:cs typeface="+mn-cs"/>
              </a:rPr>
              <a:t>DUBOkeur</a:t>
            </a:r>
            <a:r>
              <a:rPr lang="nl-NL" sz="1200" kern="1200" dirty="0">
                <a:solidFill>
                  <a:schemeClr val="tx1"/>
                </a:solidFill>
                <a:effectLst/>
                <a:latin typeface="+mn-lt"/>
                <a:ea typeface="+mn-ea"/>
                <a:cs typeface="+mn-cs"/>
              </a:rPr>
              <a:t>® wordt hiervoor gekeken naar het specifieke toepassingsgebied van een product. Binnen iedere productgroep komen alleen de producten met een zeer lage milieu-impact in aanmerking voor het </a:t>
            </a:r>
            <a:r>
              <a:rPr lang="nl-NL" sz="1200" kern="1200" dirty="0" err="1">
                <a:solidFill>
                  <a:schemeClr val="tx1"/>
                </a:solidFill>
                <a:effectLst/>
                <a:latin typeface="+mn-lt"/>
                <a:ea typeface="+mn-ea"/>
                <a:cs typeface="+mn-cs"/>
              </a:rPr>
              <a:t>DUBOkeur</a:t>
            </a:r>
            <a:r>
              <a:rPr lang="nl-NL" sz="1200" kern="1200" dirty="0">
                <a:solidFill>
                  <a:schemeClr val="tx1"/>
                </a:solidFill>
                <a:effectLst/>
                <a:latin typeface="+mn-lt"/>
                <a:ea typeface="+mn-ea"/>
                <a:cs typeface="+mn-cs"/>
              </a:rPr>
              <a:t>®. Om te bepalen wat de </a:t>
            </a:r>
            <a:r>
              <a:rPr lang="nl-NL" sz="1200" kern="1200" dirty="0" err="1">
                <a:solidFill>
                  <a:schemeClr val="tx1"/>
                </a:solidFill>
                <a:effectLst/>
                <a:latin typeface="+mn-lt"/>
                <a:ea typeface="+mn-ea"/>
                <a:cs typeface="+mn-cs"/>
              </a:rPr>
              <a:t>milieu­impact</a:t>
            </a:r>
            <a:r>
              <a:rPr lang="nl-NL" sz="1200" kern="1200" dirty="0">
                <a:solidFill>
                  <a:schemeClr val="tx1"/>
                </a:solidFill>
                <a:effectLst/>
                <a:latin typeface="+mn-lt"/>
                <a:ea typeface="+mn-ea"/>
                <a:cs typeface="+mn-cs"/>
              </a:rPr>
              <a:t> van een product is wordt er gebruik gemaakt van de Levenscyclusanalyse (LCA) methodiek. Hiermee sluit het </a:t>
            </a:r>
            <a:r>
              <a:rPr lang="nl-NL" sz="1200" kern="1200" dirty="0" err="1">
                <a:solidFill>
                  <a:schemeClr val="tx1"/>
                </a:solidFill>
                <a:effectLst/>
                <a:latin typeface="+mn-lt"/>
                <a:ea typeface="+mn-ea"/>
                <a:cs typeface="+mn-cs"/>
              </a:rPr>
              <a:t>DUBOkeur</a:t>
            </a:r>
            <a:r>
              <a:rPr lang="nl-NL" sz="1200" kern="1200" dirty="0">
                <a:solidFill>
                  <a:schemeClr val="tx1"/>
                </a:solidFill>
                <a:effectLst/>
                <a:latin typeface="+mn-lt"/>
                <a:ea typeface="+mn-ea"/>
                <a:cs typeface="+mn-cs"/>
              </a:rPr>
              <a:t>® aan op de Bepalingsmethode en de Nationale Milieudatabase en de vereiste berekening in het Bouwbesluit 2012.</a:t>
            </a:r>
          </a:p>
          <a:p>
            <a:r>
              <a:rPr lang="nl-NL" sz="1200" kern="1200" dirty="0">
                <a:solidFill>
                  <a:schemeClr val="tx1"/>
                </a:solidFill>
                <a:effectLst/>
                <a:latin typeface="+mn-lt"/>
                <a:ea typeface="+mn-ea"/>
                <a:cs typeface="+mn-cs"/>
              </a:rPr>
              <a:t>Het doel van het </a:t>
            </a:r>
            <a:r>
              <a:rPr lang="nl-NL" sz="1200" kern="1200" dirty="0" err="1">
                <a:solidFill>
                  <a:schemeClr val="tx1"/>
                </a:solidFill>
                <a:effectLst/>
                <a:latin typeface="+mn-lt"/>
                <a:ea typeface="+mn-ea"/>
                <a:cs typeface="+mn-cs"/>
              </a:rPr>
              <a:t>DUBOkeur</a:t>
            </a:r>
            <a:r>
              <a:rPr lang="nl-NL" sz="1200" kern="1200" dirty="0">
                <a:solidFill>
                  <a:schemeClr val="tx1"/>
                </a:solidFill>
                <a:effectLst/>
                <a:latin typeface="+mn-lt"/>
                <a:ea typeface="+mn-ea"/>
                <a:cs typeface="+mn-cs"/>
              </a:rPr>
              <a:t>® is het topsegment van producten op milieugebied binnen een toepassingsge­bied te keuren en voor iedereen herkenbaar te certifice­ren. Meer uitleg over de beoordelingsmethodiek en alle producten uit de </a:t>
            </a:r>
            <a:r>
              <a:rPr lang="nl-NL" sz="1200" kern="1200" dirty="0" err="1">
                <a:solidFill>
                  <a:schemeClr val="tx1"/>
                </a:solidFill>
                <a:effectLst/>
                <a:latin typeface="+mn-lt"/>
                <a:ea typeface="+mn-ea"/>
                <a:cs typeface="+mn-cs"/>
              </a:rPr>
              <a:t>DUBOkeur</a:t>
            </a:r>
            <a:r>
              <a:rPr lang="nl-NL" sz="1200" kern="1200" dirty="0">
                <a:solidFill>
                  <a:schemeClr val="tx1"/>
                </a:solidFill>
                <a:effectLst/>
                <a:latin typeface="+mn-lt"/>
                <a:ea typeface="+mn-ea"/>
                <a:cs typeface="+mn-cs"/>
              </a:rPr>
              <a:t>® familie, is te vinden op: www.nibe.info.</a:t>
            </a:r>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104</a:t>
            </a:fld>
            <a:endParaRPr lang="nl-NL" dirty="0"/>
          </a:p>
        </p:txBody>
      </p:sp>
    </p:spTree>
    <p:extLst>
      <p:ext uri="{BB962C8B-B14F-4D97-AF65-F5344CB8AC3E}">
        <p14:creationId xmlns:p14="http://schemas.microsoft.com/office/powerpoint/2010/main" val="17817499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Greenworks</a:t>
            </a:r>
            <a:r>
              <a:rPr lang="nl-NL" dirty="0"/>
              <a:t> is de verzamelnaam voor het assortiment duurzame producten van Saint-Gobain Building Distribution, o.a. </a:t>
            </a:r>
            <a:r>
              <a:rPr lang="nl-NL" dirty="0" err="1"/>
              <a:t>Raab</a:t>
            </a:r>
            <a:r>
              <a:rPr lang="nl-NL" dirty="0"/>
              <a:t> </a:t>
            </a:r>
            <a:r>
              <a:rPr lang="nl-NL" dirty="0" err="1"/>
              <a:t>Karcher</a:t>
            </a:r>
            <a:r>
              <a:rPr lang="nl-NL" dirty="0"/>
              <a:t> in Nederland en is tot stand gekomen na afstemming met diverse partijen, waaronder de rijksoverheid. </a:t>
            </a:r>
            <a:r>
              <a:rPr lang="nl-NL" dirty="0" err="1"/>
              <a:t>Greenworks</a:t>
            </a:r>
            <a:r>
              <a:rPr lang="nl-NL" dirty="0"/>
              <a:t> maakt de pragmatische vertaalslag van wet- en regelgeving, Bepalingsmethoden e.d. naar een bruikbaar informatiemodel voor de gehele bouwkolom. </a:t>
            </a:r>
          </a:p>
          <a:p>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Doel: heel de gebouwde omgeving in Nederland duurzaam en gezond, door het kiezen voor duurzaamheid en comfort super makkelijk maken (</a:t>
            </a:r>
            <a:r>
              <a:rPr lang="nl-NL" dirty="0" err="1"/>
              <a:t>Raab</a:t>
            </a:r>
            <a:r>
              <a:rPr lang="nl-NL" dirty="0"/>
              <a:t> </a:t>
            </a:r>
            <a:r>
              <a:rPr lang="nl-NL" dirty="0" err="1"/>
              <a:t>Karcher</a:t>
            </a:r>
            <a:r>
              <a:rPr lang="nl-NL" dirty="0"/>
              <a:t>).</a:t>
            </a:r>
          </a:p>
          <a:p>
            <a:endParaRPr lang="nl-NL" dirty="0"/>
          </a:p>
          <a:p>
            <a:r>
              <a:rPr lang="nl-NL" dirty="0"/>
              <a:t>Op de </a:t>
            </a:r>
            <a:r>
              <a:rPr lang="nl-NL" dirty="0" err="1"/>
              <a:t>Greenworks</a:t>
            </a:r>
            <a:r>
              <a:rPr lang="nl-NL" dirty="0"/>
              <a:t> productbladen is informatie te vinden over zowel duurzame als technische productinformatie. Tevens is te zien welke keurmerken het product bevat zoals o.a. </a:t>
            </a:r>
            <a:r>
              <a:rPr lang="nl-NL" dirty="0" err="1"/>
              <a:t>Dubokeur</a:t>
            </a:r>
            <a:r>
              <a:rPr lang="nl-NL" dirty="0"/>
              <a:t>, C2C, FSC en PEFC . Het figuur ‘’ranking binnen rekeninstrumenten” geeft op voorhand al inzage in de 1-puntscore (schaduwprijs) van producten afgeleid van </a:t>
            </a:r>
            <a:r>
              <a:rPr lang="nl-NL" dirty="0" err="1"/>
              <a:t>LCA’s</a:t>
            </a:r>
            <a:r>
              <a:rPr lang="nl-NL" dirty="0"/>
              <a:t> opgenomen in de nationale milieu database en zichtbaar in de rekeninstrumenten. </a:t>
            </a:r>
            <a:r>
              <a:rPr lang="nl-NL" dirty="0" err="1"/>
              <a:t>Greenworks</a:t>
            </a:r>
            <a:r>
              <a:rPr lang="nl-NL" dirty="0"/>
              <a:t> producten hebben te allen tijde een score binnen de bandbreedte van gemiddeld tot de beste score binnen het betreffende toepassingsgebied.</a:t>
            </a:r>
          </a:p>
          <a:p>
            <a:endParaRPr lang="nl-NL" dirty="0"/>
          </a:p>
          <a:p>
            <a:r>
              <a:rPr lang="nl-NL" dirty="0"/>
              <a:t>https://slideplayer.nl/slide/2016970/</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105</a:t>
            </a:fld>
            <a:endParaRPr lang="nl-NL" dirty="0"/>
          </a:p>
        </p:txBody>
      </p:sp>
    </p:spTree>
    <p:extLst>
      <p:ext uri="{BB962C8B-B14F-4D97-AF65-F5344CB8AC3E}">
        <p14:creationId xmlns:p14="http://schemas.microsoft.com/office/powerpoint/2010/main" val="7947316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Milieurelevante prestatieverklaringen van bouwproducten en bouwmaterialen.</a:t>
            </a:r>
          </a:p>
          <a:p>
            <a:r>
              <a:rPr lang="nl-NL" dirty="0" err="1"/>
              <a:t>MilieuRelevante</a:t>
            </a:r>
            <a:r>
              <a:rPr lang="nl-NL" dirty="0"/>
              <a:t> Product Informatie (MRPI) MRPI is een nationaal EPD programma voor bouw- en GWW producten &amp; materialen, </a:t>
            </a:r>
            <a:r>
              <a:rPr lang="nl-NL" dirty="0" err="1"/>
              <a:t>founding</a:t>
            </a:r>
            <a:r>
              <a:rPr lang="nl-NL" dirty="0"/>
              <a:t> member van het Europese ECO-platform. Met een geregistreerd MRPI certificaat kunt u uw milieudata transparant publiceren</a:t>
            </a:r>
          </a:p>
          <a:p>
            <a:r>
              <a:rPr lang="nl-NL" dirty="0"/>
              <a:t> </a:t>
            </a:r>
          </a:p>
          <a:p>
            <a:r>
              <a:rPr lang="nl-NL" dirty="0"/>
              <a:t>en communiceren in Nederland en in Europa. Het </a:t>
            </a:r>
            <a:r>
              <a:rPr lang="nl-NL" dirty="0" err="1"/>
              <a:t>MRPI¬ertificaat</a:t>
            </a:r>
            <a:r>
              <a:rPr lang="nl-NL" dirty="0"/>
              <a:t> voldoet geheel aan de eisen van de Bepalingsmethode en geeft direct toegang tot de Nationale Milieudatabase.</a:t>
            </a:r>
          </a:p>
          <a:p>
            <a:r>
              <a:rPr lang="nl-NL" dirty="0"/>
              <a:t>MRPI werkt sinds 1997 aan een onafhankelijke declaratie van milieudata op basis van getoetste </a:t>
            </a:r>
            <a:r>
              <a:rPr lang="nl-NL" dirty="0" err="1"/>
              <a:t>LCA’s</a:t>
            </a:r>
            <a:r>
              <a:rPr lang="nl-NL" dirty="0"/>
              <a:t>. Als initiatief van de Nederlandse bouwtoelevering (NVTB) heeft de stichting aan de basis gestaan van de NEN 8006 en de eerste versie van de nationale Bepalingsmethode Milieuprestatie. Sinds het verschijnen van de Europese Standaard EN 15.804 is stichting MRPI nauw betrokken bij de harmonisering van milieudata op Europees niveau. Belangrijk wapenfeit voor de industrie is de oprichting van het ECO-platform met de belangrijkste Europese partners en het vormgeven van wederzijdse erkenning van milieudata binnen deze landen. De kwaliteitsstandaarden van MRPI sluiten volledig aan bij de standaarden van ECO platform en de Bepalingsmethode.</a:t>
            </a:r>
          </a:p>
          <a:p>
            <a:r>
              <a:rPr lang="nl-NL" dirty="0"/>
              <a:t>Meer informatie over MRPI: www.mrpi.nl</a:t>
            </a:r>
          </a:p>
          <a:p>
            <a:r>
              <a:rPr lang="nl-NL" dirty="0"/>
              <a:t>Meer informatie over ECO-platform: http://www.eco¬platform.org</a:t>
            </a:r>
          </a:p>
          <a:p>
            <a:endParaRPr lang="nl-NL" dirty="0"/>
          </a:p>
        </p:txBody>
      </p:sp>
      <p:sp>
        <p:nvSpPr>
          <p:cNvPr id="4" name="Tijdelijke aanduiding voor dianummer 3"/>
          <p:cNvSpPr>
            <a:spLocks noGrp="1"/>
          </p:cNvSpPr>
          <p:nvPr>
            <p:ph type="sldNum" sz="quarter" idx="10"/>
          </p:nvPr>
        </p:nvSpPr>
        <p:spPr/>
        <p:txBody>
          <a:bodyPr/>
          <a:lstStyle/>
          <a:p>
            <a:fld id="{FAABF7D7-092D-4384-941C-F8145FDEEE04}" type="slidenum">
              <a:rPr lang="nl-NL" smtClean="0"/>
              <a:t>106</a:t>
            </a:fld>
            <a:endParaRPr lang="nl-NL" dirty="0"/>
          </a:p>
        </p:txBody>
      </p:sp>
    </p:spTree>
    <p:extLst>
      <p:ext uri="{BB962C8B-B14F-4D97-AF65-F5344CB8AC3E}">
        <p14:creationId xmlns:p14="http://schemas.microsoft.com/office/powerpoint/2010/main" val="12053774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108</a:t>
            </a:fld>
            <a:endParaRPr lang="nl-NL" dirty="0"/>
          </a:p>
        </p:txBody>
      </p:sp>
    </p:spTree>
    <p:extLst>
      <p:ext uri="{BB962C8B-B14F-4D97-AF65-F5344CB8AC3E}">
        <p14:creationId xmlns:p14="http://schemas.microsoft.com/office/powerpoint/2010/main" val="3921967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Inspiratieboek van Bouwend Nederland met praktische tips en voorbeelden voor zowel B&amp;U als GWW-sector.</a:t>
            </a:r>
          </a:p>
          <a:p>
            <a:r>
              <a:rPr lang="nl-NL" dirty="0">
                <a:hlinkClick r:id="rId3"/>
              </a:rPr>
              <a:t>https://www.bouwendnederland.nl/actueel/onderwerpen-a-z/circulair-bouwen</a:t>
            </a:r>
            <a:endParaRPr lang="nl-NL" dirty="0"/>
          </a:p>
          <a:p>
            <a:endParaRPr lang="nl-NL" dirty="0"/>
          </a:p>
          <a:p>
            <a:r>
              <a:rPr lang="nl-NL" dirty="0" err="1"/>
              <a:t>Infographic</a:t>
            </a:r>
            <a:r>
              <a:rPr lang="nl-NL" dirty="0"/>
              <a:t> van de </a:t>
            </a:r>
            <a:r>
              <a:rPr lang="nl-NL" dirty="0" err="1"/>
              <a:t>Greenhouse</a:t>
            </a:r>
            <a:endParaRPr lang="nl-NL" dirty="0"/>
          </a:p>
          <a:p>
            <a:r>
              <a:rPr lang="nl-NL" dirty="0">
                <a:hlinkClick r:id="rId4"/>
              </a:rPr>
              <a:t>https://www.thegreenhouserestaurant.nl/infographic/</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109</a:t>
            </a:fld>
            <a:endParaRPr lang="nl-NL" dirty="0"/>
          </a:p>
        </p:txBody>
      </p:sp>
    </p:spTree>
    <p:extLst>
      <p:ext uri="{BB962C8B-B14F-4D97-AF65-F5344CB8AC3E}">
        <p14:creationId xmlns:p14="http://schemas.microsoft.com/office/powerpoint/2010/main" val="28983471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Infographic</a:t>
            </a:r>
            <a:r>
              <a:rPr lang="nl-NL" dirty="0"/>
              <a:t> van de </a:t>
            </a:r>
            <a:r>
              <a:rPr lang="nl-NL" dirty="0" err="1"/>
              <a:t>Greenhouse</a:t>
            </a:r>
            <a:endParaRPr lang="nl-NL" dirty="0"/>
          </a:p>
          <a:p>
            <a:r>
              <a:rPr lang="nl-NL" dirty="0">
                <a:hlinkClick r:id="rId3"/>
              </a:rPr>
              <a:t>https://www.thegreenhouserestaurant.nl/infographic/</a:t>
            </a:r>
            <a:endParaRPr lang="nl-NL" dirty="0"/>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110</a:t>
            </a:fld>
            <a:endParaRPr lang="nl-NL" dirty="0"/>
          </a:p>
        </p:txBody>
      </p:sp>
    </p:spTree>
    <p:extLst>
      <p:ext uri="{BB962C8B-B14F-4D97-AF65-F5344CB8AC3E}">
        <p14:creationId xmlns:p14="http://schemas.microsoft.com/office/powerpoint/2010/main" val="29636128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Circulaire producten en diensten</a:t>
            </a:r>
          </a:p>
          <a:p>
            <a:r>
              <a:rPr lang="nl-NL" sz="1200" u="sng" kern="1200" dirty="0">
                <a:solidFill>
                  <a:schemeClr val="tx1"/>
                </a:solidFill>
                <a:effectLst/>
                <a:latin typeface="+mn-lt"/>
                <a:ea typeface="+mn-ea"/>
                <a:cs typeface="+mn-cs"/>
                <a:hlinkClick r:id="rId3"/>
              </a:rPr>
              <a:t>https://circulairebouweconomie.nl/topic/producten-diensten/</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111</a:t>
            </a:fld>
            <a:endParaRPr lang="nl-NL" dirty="0"/>
          </a:p>
        </p:txBody>
      </p:sp>
    </p:spTree>
    <p:extLst>
      <p:ext uri="{BB962C8B-B14F-4D97-AF65-F5344CB8AC3E}">
        <p14:creationId xmlns:p14="http://schemas.microsoft.com/office/powerpoint/2010/main" val="2007099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Bron: </a:t>
            </a:r>
            <a:r>
              <a:rPr lang="nl-NL" sz="1200" kern="1200" dirty="0">
                <a:solidFill>
                  <a:schemeClr val="tx1"/>
                </a:solidFill>
                <a:effectLst/>
                <a:latin typeface="+mn-lt"/>
                <a:ea typeface="+mn-ea"/>
                <a:cs typeface="+mn-cs"/>
              </a:rPr>
              <a:t>Circulaire producten en diensten</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112</a:t>
            </a:fld>
            <a:endParaRPr lang="nl-NL" dirty="0"/>
          </a:p>
        </p:txBody>
      </p:sp>
    </p:spTree>
    <p:extLst>
      <p:ext uri="{BB962C8B-B14F-4D97-AF65-F5344CB8AC3E}">
        <p14:creationId xmlns:p14="http://schemas.microsoft.com/office/powerpoint/2010/main" val="996131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7590A-7949-4E29-B3C8-E38C2F9D402D}"/>
              </a:ext>
            </a:extLst>
          </p:cNvPr>
          <p:cNvSpPr>
            <a:spLocks noGrp="1"/>
          </p:cNvSpPr>
          <p:nvPr>
            <p:ph type="ctrTitle"/>
          </p:nvPr>
        </p:nvSpPr>
        <p:spPr>
          <a:xfrm>
            <a:off x="1524000" y="1122363"/>
            <a:ext cx="9144000" cy="2387600"/>
          </a:xfrm>
        </p:spPr>
        <p:txBody>
          <a:bodyPr anchor="b"/>
          <a:lstStyle>
            <a:lvl1pPr algn="ctr">
              <a:defRPr sz="6000">
                <a:solidFill>
                  <a:schemeClr val="accent6">
                    <a:lumMod val="75000"/>
                  </a:schemeClr>
                </a:solidFill>
              </a:defRPr>
            </a:lvl1pPr>
          </a:lstStyle>
          <a:p>
            <a:r>
              <a:rPr lang="nl-NL" dirty="0"/>
              <a:t>Klik om stijl te bewerken</a:t>
            </a:r>
          </a:p>
        </p:txBody>
      </p:sp>
      <p:sp>
        <p:nvSpPr>
          <p:cNvPr id="3" name="Ondertitel 2">
            <a:extLst>
              <a:ext uri="{FF2B5EF4-FFF2-40B4-BE49-F238E27FC236}">
                <a16:creationId xmlns:a16="http://schemas.microsoft.com/office/drawing/2014/main" id="{3B427545-5593-4AB5-A1E4-086290901F73}"/>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6">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C99216F5-694D-4260-86A5-5ED34EFB073C}"/>
              </a:ext>
            </a:extLst>
          </p:cNvPr>
          <p:cNvSpPr>
            <a:spLocks noGrp="1"/>
          </p:cNvSpPr>
          <p:nvPr>
            <p:ph type="dt" sz="half" idx="10"/>
          </p:nvPr>
        </p:nvSpPr>
        <p:spPr/>
        <p:txBody>
          <a:bodyPr/>
          <a:lstStyle/>
          <a:p>
            <a:fld id="{6534F8E9-F173-4554-8478-8B72E02BE2CE}"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1234DB73-6A0B-454C-9A5F-DB2CA2D7F80E}"/>
              </a:ext>
            </a:extLst>
          </p:cNvPr>
          <p:cNvSpPr>
            <a:spLocks noGrp="1"/>
          </p:cNvSpPr>
          <p:nvPr>
            <p:ph type="ftr" sz="quarter" idx="11"/>
          </p:nvPr>
        </p:nvSpPr>
        <p:spPr>
          <a:xfrm>
            <a:off x="4038600" y="6356350"/>
            <a:ext cx="4114800" cy="365125"/>
          </a:xfrm>
        </p:spPr>
        <p:txBody>
          <a:bodyPr/>
          <a:lstStyle/>
          <a:p>
            <a:r>
              <a:rPr lang="nl-NL" dirty="0"/>
              <a:t> </a:t>
            </a:r>
          </a:p>
        </p:txBody>
      </p:sp>
      <p:sp>
        <p:nvSpPr>
          <p:cNvPr id="6" name="Tijdelijke aanduiding voor dianummer 5">
            <a:extLst>
              <a:ext uri="{FF2B5EF4-FFF2-40B4-BE49-F238E27FC236}">
                <a16:creationId xmlns:a16="http://schemas.microsoft.com/office/drawing/2014/main" id="{7247C6BE-7085-4414-913B-91FEF51FE1B5}"/>
              </a:ext>
            </a:extLst>
          </p:cNvPr>
          <p:cNvSpPr>
            <a:spLocks noGrp="1"/>
          </p:cNvSpPr>
          <p:nvPr>
            <p:ph type="sldNum" sz="quarter" idx="12"/>
          </p:nvPr>
        </p:nvSpPr>
        <p:spPr/>
        <p:txBody>
          <a:bodyPr/>
          <a:lstStyle/>
          <a:p>
            <a:fld id="{993A4BE7-94F8-43D0-A956-A40AC5AB901E}" type="slidenum">
              <a:rPr lang="nl-NL" smtClean="0"/>
              <a:t>‹nr.›</a:t>
            </a:fld>
            <a:endParaRPr lang="nl-NL" dirty="0"/>
          </a:p>
        </p:txBody>
      </p:sp>
      <p:pic>
        <p:nvPicPr>
          <p:cNvPr id="8" name="Afbeelding 7">
            <a:extLst>
              <a:ext uri="{FF2B5EF4-FFF2-40B4-BE49-F238E27FC236}">
                <a16:creationId xmlns:a16="http://schemas.microsoft.com/office/drawing/2014/main" id="{8AD5759E-F8C7-4E94-98BC-219750BCD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0" y="42512"/>
            <a:ext cx="5181600" cy="2067628"/>
          </a:xfrm>
          <a:prstGeom prst="rect">
            <a:avLst/>
          </a:prstGeom>
        </p:spPr>
      </p:pic>
    </p:spTree>
    <p:extLst>
      <p:ext uri="{BB962C8B-B14F-4D97-AF65-F5344CB8AC3E}">
        <p14:creationId xmlns:p14="http://schemas.microsoft.com/office/powerpoint/2010/main" val="415159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AD6855-023E-484C-8369-A0D69FC60A5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F7E32EC-2818-45EC-8E4E-04F50EE13CB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31A543-9428-45A3-B668-6CE336F7314D}"/>
              </a:ext>
            </a:extLst>
          </p:cNvPr>
          <p:cNvSpPr>
            <a:spLocks noGrp="1"/>
          </p:cNvSpPr>
          <p:nvPr>
            <p:ph type="dt" sz="half" idx="10"/>
          </p:nvPr>
        </p:nvSpPr>
        <p:spPr/>
        <p:txBody>
          <a:bodyPr/>
          <a:lstStyle/>
          <a:p>
            <a:fld id="{B16E44E3-EB91-45D0-AD48-0DBE1A457954}"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A9334A90-0D3B-4462-AEF8-743C608FC813}"/>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458CFDEB-5814-4BB0-BCE4-11230673C08B}"/>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3402484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0D1B9AC-5C04-4A4D-AD67-0C083E41D4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38B44CD-0E22-4ABA-A530-B489AC6AA3F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21ACB80-3FEE-41B8-AEE6-C3FCB7F4721B}"/>
              </a:ext>
            </a:extLst>
          </p:cNvPr>
          <p:cNvSpPr>
            <a:spLocks noGrp="1"/>
          </p:cNvSpPr>
          <p:nvPr>
            <p:ph type="dt" sz="half" idx="10"/>
          </p:nvPr>
        </p:nvSpPr>
        <p:spPr/>
        <p:txBody>
          <a:bodyPr/>
          <a:lstStyle/>
          <a:p>
            <a:fld id="{C1A09200-A347-47DB-8028-245837EC853B}"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27EF8D4A-3240-4BCB-A619-586475A1AFEF}"/>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5A24FC01-DC9A-4EFF-B714-442676F7EFCC}"/>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2208306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15-7-2020</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
        <p:nvSpPr>
          <p:cNvPr id="5" name="Content Placeholder 4"/>
          <p:cNvSpPr>
            <a:spLocks noGrp="1"/>
          </p:cNvSpPr>
          <p:nvPr>
            <p:ph sz="quarter" idx="10"/>
          </p:nvPr>
        </p:nvSpPr>
        <p:spPr>
          <a:xfrm>
            <a:off x="2865438" y="650716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5180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15-7-2020</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
        <p:nvSpPr>
          <p:cNvPr id="5" name="Content Placeholder 4"/>
          <p:cNvSpPr>
            <a:spLocks noGrp="1"/>
          </p:cNvSpPr>
          <p:nvPr>
            <p:ph sz="quarter" idx="10"/>
          </p:nvPr>
        </p:nvSpPr>
        <p:spPr>
          <a:xfrm>
            <a:off x="2865438" y="650716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9283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29F5B-6D95-4B06-A70D-5836DB3CAA26}"/>
              </a:ext>
            </a:extLst>
          </p:cNvPr>
          <p:cNvSpPr>
            <a:spLocks noGrp="1"/>
          </p:cNvSpPr>
          <p:nvPr>
            <p:ph type="title"/>
          </p:nvPr>
        </p:nvSpPr>
        <p:spPr>
          <a:xfrm>
            <a:off x="838200" y="365126"/>
            <a:ext cx="10515600" cy="789420"/>
          </a:xfrm>
        </p:spPr>
        <p:txBody>
          <a:bodyPr>
            <a:normAutofit/>
          </a:bodyPr>
          <a:lstStyle>
            <a:lvl1pPr>
              <a:defRPr sz="3200">
                <a:solidFill>
                  <a:schemeClr val="accent6">
                    <a:lumMod val="75000"/>
                  </a:schemeClr>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24933ED0-3DF6-4868-A200-655C15DBAD0E}"/>
              </a:ext>
            </a:extLst>
          </p:cNvPr>
          <p:cNvSpPr>
            <a:spLocks noGrp="1"/>
          </p:cNvSpPr>
          <p:nvPr>
            <p:ph idx="1"/>
          </p:nvPr>
        </p:nvSpPr>
        <p:spPr>
          <a:xfrm>
            <a:off x="838200" y="1311564"/>
            <a:ext cx="10515600" cy="4865399"/>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A43372DD-C44F-45B2-B0DA-20EC65D72B23}"/>
              </a:ext>
            </a:extLst>
          </p:cNvPr>
          <p:cNvSpPr>
            <a:spLocks noGrp="1"/>
          </p:cNvSpPr>
          <p:nvPr>
            <p:ph type="dt" sz="half" idx="10"/>
          </p:nvPr>
        </p:nvSpPr>
        <p:spPr/>
        <p:txBody>
          <a:bodyPr/>
          <a:lstStyle/>
          <a:p>
            <a:fld id="{2945FCF7-21BB-4AAF-93BF-CD155A5646D6}"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DE36480D-5C79-487D-BAB4-62D58F7A76B4}"/>
              </a:ext>
            </a:extLst>
          </p:cNvPr>
          <p:cNvSpPr>
            <a:spLocks noGrp="1"/>
          </p:cNvSpPr>
          <p:nvPr>
            <p:ph type="ftr" sz="quarter" idx="11"/>
          </p:nvPr>
        </p:nvSpPr>
        <p:spPr>
          <a:xfrm>
            <a:off x="4038600" y="6356350"/>
            <a:ext cx="4114800" cy="365125"/>
          </a:xfrm>
        </p:spPr>
        <p:txBody>
          <a:bodyPr/>
          <a:lstStyle>
            <a:lvl1pPr>
              <a:defRPr sz="1400" b="1"/>
            </a:lvl1pPr>
          </a:lstStyle>
          <a:p>
            <a:r>
              <a:rPr lang="nl-NL" dirty="0"/>
              <a:t> </a:t>
            </a:r>
          </a:p>
        </p:txBody>
      </p:sp>
      <p:sp>
        <p:nvSpPr>
          <p:cNvPr id="6" name="Tijdelijke aanduiding voor dianummer 5">
            <a:extLst>
              <a:ext uri="{FF2B5EF4-FFF2-40B4-BE49-F238E27FC236}">
                <a16:creationId xmlns:a16="http://schemas.microsoft.com/office/drawing/2014/main" id="{193DE54C-0710-4BC9-A186-6ADC18A3B40A}"/>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091022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2DC52-72D3-477D-B6F0-46F2C047027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255089E-EA90-446D-B465-55F0E1DFC8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307FE38-ED8F-41CF-AAF8-A638FD7F5849}"/>
              </a:ext>
            </a:extLst>
          </p:cNvPr>
          <p:cNvSpPr>
            <a:spLocks noGrp="1"/>
          </p:cNvSpPr>
          <p:nvPr>
            <p:ph type="dt" sz="half" idx="10"/>
          </p:nvPr>
        </p:nvSpPr>
        <p:spPr/>
        <p:txBody>
          <a:bodyPr/>
          <a:lstStyle/>
          <a:p>
            <a:fld id="{9B2000CC-3872-45D8-B504-CA9ABF011A0A}"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7DA6304F-3211-4B11-B24D-60ED5681BE1C}"/>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0C82FC41-6C11-44C5-82E4-0012E27326BF}"/>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029820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95D6B-B6A7-4458-8697-19DFA764986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43AF605-F9F2-4709-96E2-75E80C6ED74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A75672C-BA67-470F-96C9-D883272155A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57EDC23-0976-4273-A507-7C285E84425B}"/>
              </a:ext>
            </a:extLst>
          </p:cNvPr>
          <p:cNvSpPr>
            <a:spLocks noGrp="1"/>
          </p:cNvSpPr>
          <p:nvPr>
            <p:ph type="dt" sz="half" idx="10"/>
          </p:nvPr>
        </p:nvSpPr>
        <p:spPr/>
        <p:txBody>
          <a:bodyPr/>
          <a:lstStyle/>
          <a:p>
            <a:fld id="{E225F76F-CA0A-4914-8828-8E61BFB0196C}" type="datetime1">
              <a:rPr lang="nl-NL" smtClean="0"/>
              <a:t>15-7-2020</a:t>
            </a:fld>
            <a:endParaRPr lang="nl-NL" dirty="0"/>
          </a:p>
        </p:txBody>
      </p:sp>
      <p:sp>
        <p:nvSpPr>
          <p:cNvPr id="6" name="Tijdelijke aanduiding voor voettekst 5">
            <a:extLst>
              <a:ext uri="{FF2B5EF4-FFF2-40B4-BE49-F238E27FC236}">
                <a16:creationId xmlns:a16="http://schemas.microsoft.com/office/drawing/2014/main" id="{048E15CF-9320-4D42-A221-31D7E571AE6F}"/>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EF060648-B935-4C3B-AAA8-4BCFEF5504E4}"/>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268900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A4DB83-98AF-45B2-98F3-DC2F22637CC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E672238-334C-4096-AEE8-135591DEB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02651D7-D5A6-43F2-B422-9219127B998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A690C4B-5A15-43AA-939D-AD6C91AD32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DE612D8-B140-4F5E-85B7-9D44A2B1B1C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B57BEDD-50F3-46BF-B917-4BAF7CD72809}"/>
              </a:ext>
            </a:extLst>
          </p:cNvPr>
          <p:cNvSpPr>
            <a:spLocks noGrp="1"/>
          </p:cNvSpPr>
          <p:nvPr>
            <p:ph type="dt" sz="half" idx="10"/>
          </p:nvPr>
        </p:nvSpPr>
        <p:spPr/>
        <p:txBody>
          <a:bodyPr/>
          <a:lstStyle/>
          <a:p>
            <a:fld id="{E13DD047-A8EF-47A3-BC9A-7C3A1AD6D5F6}" type="datetime1">
              <a:rPr lang="nl-NL" smtClean="0"/>
              <a:t>15-7-2020</a:t>
            </a:fld>
            <a:endParaRPr lang="nl-NL" dirty="0"/>
          </a:p>
        </p:txBody>
      </p:sp>
      <p:sp>
        <p:nvSpPr>
          <p:cNvPr id="8" name="Tijdelijke aanduiding voor voettekst 7">
            <a:extLst>
              <a:ext uri="{FF2B5EF4-FFF2-40B4-BE49-F238E27FC236}">
                <a16:creationId xmlns:a16="http://schemas.microsoft.com/office/drawing/2014/main" id="{69C99928-28ED-4523-8F55-0E5BC2DAE9E0}"/>
              </a:ext>
            </a:extLst>
          </p:cNvPr>
          <p:cNvSpPr>
            <a:spLocks noGrp="1"/>
          </p:cNvSpPr>
          <p:nvPr>
            <p:ph type="ftr" sz="quarter" idx="11"/>
          </p:nvPr>
        </p:nvSpPr>
        <p:spPr/>
        <p:txBody>
          <a:bodyPr/>
          <a:lstStyle/>
          <a:p>
            <a:r>
              <a:rPr lang="nl-NL" dirty="0"/>
              <a:t> </a:t>
            </a:r>
          </a:p>
        </p:txBody>
      </p:sp>
      <p:sp>
        <p:nvSpPr>
          <p:cNvPr id="9" name="Tijdelijke aanduiding voor dianummer 8">
            <a:extLst>
              <a:ext uri="{FF2B5EF4-FFF2-40B4-BE49-F238E27FC236}">
                <a16:creationId xmlns:a16="http://schemas.microsoft.com/office/drawing/2014/main" id="{3780A58C-0ABC-4E03-9865-4E677A5DD41F}"/>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82338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D483-B28B-4E6D-9BB3-685743B25D5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359D373-E80A-47D3-85EC-1D6279ECAF58}"/>
              </a:ext>
            </a:extLst>
          </p:cNvPr>
          <p:cNvSpPr>
            <a:spLocks noGrp="1"/>
          </p:cNvSpPr>
          <p:nvPr>
            <p:ph type="dt" sz="half" idx="10"/>
          </p:nvPr>
        </p:nvSpPr>
        <p:spPr/>
        <p:txBody>
          <a:bodyPr/>
          <a:lstStyle/>
          <a:p>
            <a:fld id="{B6338A21-32D0-4B79-B8E5-5FA65F16E1B4}" type="datetime1">
              <a:rPr lang="nl-NL" smtClean="0"/>
              <a:t>15-7-2020</a:t>
            </a:fld>
            <a:endParaRPr lang="nl-NL" dirty="0"/>
          </a:p>
        </p:txBody>
      </p:sp>
      <p:sp>
        <p:nvSpPr>
          <p:cNvPr id="4" name="Tijdelijke aanduiding voor voettekst 3">
            <a:extLst>
              <a:ext uri="{FF2B5EF4-FFF2-40B4-BE49-F238E27FC236}">
                <a16:creationId xmlns:a16="http://schemas.microsoft.com/office/drawing/2014/main" id="{5A83174F-1317-4CDF-AC52-D448DDE21188}"/>
              </a:ext>
            </a:extLst>
          </p:cNvPr>
          <p:cNvSpPr>
            <a:spLocks noGrp="1"/>
          </p:cNvSpPr>
          <p:nvPr>
            <p:ph type="ftr" sz="quarter" idx="11"/>
          </p:nvPr>
        </p:nvSpPr>
        <p:spPr/>
        <p:txBody>
          <a:bodyPr/>
          <a:lstStyle/>
          <a:p>
            <a:r>
              <a:rPr lang="nl-NL" dirty="0"/>
              <a:t> </a:t>
            </a:r>
          </a:p>
        </p:txBody>
      </p:sp>
      <p:sp>
        <p:nvSpPr>
          <p:cNvPr id="5" name="Tijdelijke aanduiding voor dianummer 4">
            <a:extLst>
              <a:ext uri="{FF2B5EF4-FFF2-40B4-BE49-F238E27FC236}">
                <a16:creationId xmlns:a16="http://schemas.microsoft.com/office/drawing/2014/main" id="{A224605D-6887-4182-A633-4DC04FAD1D23}"/>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15019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AC47318-B58C-41B2-90C5-1696A0EA20F6}"/>
              </a:ext>
            </a:extLst>
          </p:cNvPr>
          <p:cNvSpPr>
            <a:spLocks noGrp="1"/>
          </p:cNvSpPr>
          <p:nvPr>
            <p:ph type="dt" sz="half" idx="10"/>
          </p:nvPr>
        </p:nvSpPr>
        <p:spPr/>
        <p:txBody>
          <a:bodyPr/>
          <a:lstStyle/>
          <a:p>
            <a:fld id="{8143455E-2156-4666-80BA-7DB2E415C25A}" type="datetime1">
              <a:rPr lang="nl-NL" smtClean="0"/>
              <a:t>15-7-2020</a:t>
            </a:fld>
            <a:endParaRPr lang="nl-NL" dirty="0"/>
          </a:p>
        </p:txBody>
      </p:sp>
      <p:sp>
        <p:nvSpPr>
          <p:cNvPr id="3" name="Tijdelijke aanduiding voor voettekst 2">
            <a:extLst>
              <a:ext uri="{FF2B5EF4-FFF2-40B4-BE49-F238E27FC236}">
                <a16:creationId xmlns:a16="http://schemas.microsoft.com/office/drawing/2014/main" id="{A494D748-1D55-4B7F-BA2B-8DCFAB90952A}"/>
              </a:ext>
            </a:extLst>
          </p:cNvPr>
          <p:cNvSpPr>
            <a:spLocks noGrp="1"/>
          </p:cNvSpPr>
          <p:nvPr>
            <p:ph type="ftr" sz="quarter" idx="11"/>
          </p:nvPr>
        </p:nvSpPr>
        <p:spPr/>
        <p:txBody>
          <a:bodyPr/>
          <a:lstStyle/>
          <a:p>
            <a:r>
              <a:rPr lang="nl-NL" dirty="0"/>
              <a:t> </a:t>
            </a:r>
          </a:p>
        </p:txBody>
      </p:sp>
      <p:sp>
        <p:nvSpPr>
          <p:cNvPr id="4" name="Tijdelijke aanduiding voor dianummer 3">
            <a:extLst>
              <a:ext uri="{FF2B5EF4-FFF2-40B4-BE49-F238E27FC236}">
                <a16:creationId xmlns:a16="http://schemas.microsoft.com/office/drawing/2014/main" id="{093FBAE1-A262-41A5-8C54-1F8B588D6676}"/>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24105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EF53A-43E9-4187-AD18-4B99EA3DFF9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C62D63D-454D-4E23-B2E1-2FD6F67C8A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A9C9224-C920-474A-8F86-74E61409B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A072ED6-BAF4-4CE8-9D24-3B55138DA37B}"/>
              </a:ext>
            </a:extLst>
          </p:cNvPr>
          <p:cNvSpPr>
            <a:spLocks noGrp="1"/>
          </p:cNvSpPr>
          <p:nvPr>
            <p:ph type="dt" sz="half" idx="10"/>
          </p:nvPr>
        </p:nvSpPr>
        <p:spPr/>
        <p:txBody>
          <a:bodyPr/>
          <a:lstStyle/>
          <a:p>
            <a:fld id="{CA34CACB-1ABC-415C-A25B-DB245849CF30}" type="datetime1">
              <a:rPr lang="nl-NL" smtClean="0"/>
              <a:t>15-7-2020</a:t>
            </a:fld>
            <a:endParaRPr lang="nl-NL" dirty="0"/>
          </a:p>
        </p:txBody>
      </p:sp>
      <p:sp>
        <p:nvSpPr>
          <p:cNvPr id="6" name="Tijdelijke aanduiding voor voettekst 5">
            <a:extLst>
              <a:ext uri="{FF2B5EF4-FFF2-40B4-BE49-F238E27FC236}">
                <a16:creationId xmlns:a16="http://schemas.microsoft.com/office/drawing/2014/main" id="{3776F5CB-4F09-4A8F-B671-2186308D51AC}"/>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47C70829-EBC0-4823-886A-6F489505917E}"/>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3068268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B1E0D-71B0-4C43-AD24-2BF47CBD676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9A632A8-7DD0-43FE-BCE8-06618CDB0E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D343EDB6-1E17-45DD-919E-C0B6CB794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0F01465-2F98-4460-BD61-3A9B0797ABEE}"/>
              </a:ext>
            </a:extLst>
          </p:cNvPr>
          <p:cNvSpPr>
            <a:spLocks noGrp="1"/>
          </p:cNvSpPr>
          <p:nvPr>
            <p:ph type="dt" sz="half" idx="10"/>
          </p:nvPr>
        </p:nvSpPr>
        <p:spPr/>
        <p:txBody>
          <a:bodyPr/>
          <a:lstStyle/>
          <a:p>
            <a:fld id="{E61B81CA-FD89-44CC-88FA-A8AD281D6F53}" type="datetime1">
              <a:rPr lang="nl-NL" smtClean="0"/>
              <a:t>15-7-2020</a:t>
            </a:fld>
            <a:endParaRPr lang="nl-NL" dirty="0"/>
          </a:p>
        </p:txBody>
      </p:sp>
      <p:sp>
        <p:nvSpPr>
          <p:cNvPr id="6" name="Tijdelijke aanduiding voor voettekst 5">
            <a:extLst>
              <a:ext uri="{FF2B5EF4-FFF2-40B4-BE49-F238E27FC236}">
                <a16:creationId xmlns:a16="http://schemas.microsoft.com/office/drawing/2014/main" id="{E89B60CC-3729-4CE1-A9AE-7D88330DAD51}"/>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45434220-CA7D-4EEE-A6A1-A9F8148E2848}"/>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54673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29D0F46-93E3-4CB6-B92B-FB77B252AE04}"/>
              </a:ext>
            </a:extLst>
          </p:cNvPr>
          <p:cNvPicPr>
            <a:picLocks noChangeAspect="1"/>
          </p:cNvPicPr>
          <p:nvPr userDrawn="1"/>
        </p:nvPicPr>
        <p:blipFill>
          <a:blip r:embed="rId15"/>
          <a:stretch>
            <a:fillRect/>
          </a:stretch>
        </p:blipFill>
        <p:spPr>
          <a:xfrm>
            <a:off x="9296400" y="2667909"/>
            <a:ext cx="2743200" cy="4190091"/>
          </a:xfrm>
          <a:prstGeom prst="rect">
            <a:avLst/>
          </a:prstGeom>
        </p:spPr>
      </p:pic>
      <p:pic>
        <p:nvPicPr>
          <p:cNvPr id="7" name="Afbeelding 6">
            <a:extLst>
              <a:ext uri="{FF2B5EF4-FFF2-40B4-BE49-F238E27FC236}">
                <a16:creationId xmlns:a16="http://schemas.microsoft.com/office/drawing/2014/main" id="{0E8DD7CC-999F-4925-ABD4-6FC92AF2342C}"/>
              </a:ext>
            </a:extLst>
          </p:cNvPr>
          <p:cNvPicPr>
            <a:picLocks noChangeAspect="1"/>
          </p:cNvPicPr>
          <p:nvPr userDrawn="1"/>
        </p:nvPicPr>
        <p:blipFill>
          <a:blip r:embed="rId16"/>
          <a:stretch>
            <a:fillRect/>
          </a:stretch>
        </p:blipFill>
        <p:spPr>
          <a:xfrm>
            <a:off x="0" y="6359627"/>
            <a:ext cx="12192000" cy="409575"/>
          </a:xfrm>
          <a:prstGeom prst="rect">
            <a:avLst/>
          </a:prstGeom>
        </p:spPr>
      </p:pic>
      <p:sp>
        <p:nvSpPr>
          <p:cNvPr id="2" name="Tijdelijke aanduiding voor titel 1">
            <a:extLst>
              <a:ext uri="{FF2B5EF4-FFF2-40B4-BE49-F238E27FC236}">
                <a16:creationId xmlns:a16="http://schemas.microsoft.com/office/drawing/2014/main" id="{649D7DB4-E68C-49A3-8A6D-B7A5A96E825E}"/>
              </a:ext>
            </a:extLst>
          </p:cNvPr>
          <p:cNvSpPr>
            <a:spLocks noGrp="1"/>
          </p:cNvSpPr>
          <p:nvPr>
            <p:ph type="title"/>
          </p:nvPr>
        </p:nvSpPr>
        <p:spPr>
          <a:xfrm>
            <a:off x="838200" y="365125"/>
            <a:ext cx="10515600" cy="650875"/>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16C65C7-CA71-4C81-B3E9-6798BCA33AD2}"/>
              </a:ext>
            </a:extLst>
          </p:cNvPr>
          <p:cNvSpPr>
            <a:spLocks noGrp="1"/>
          </p:cNvSpPr>
          <p:nvPr>
            <p:ph type="body" idx="1"/>
          </p:nvPr>
        </p:nvSpPr>
        <p:spPr>
          <a:xfrm>
            <a:off x="838200" y="1145309"/>
            <a:ext cx="10515600" cy="503165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88EB46D-A75D-4E54-A1C5-3E49AFC68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A1EE2-39FC-4DA8-991A-E14962A9DD32}" type="datetime1">
              <a:rPr lang="nl-NL" smtClean="0"/>
              <a:t>15-7-2020</a:t>
            </a:fld>
            <a:endParaRPr lang="nl-NL" dirty="0"/>
          </a:p>
        </p:txBody>
      </p:sp>
      <p:sp>
        <p:nvSpPr>
          <p:cNvPr id="5" name="Tijdelijke aanduiding voor voettekst 4">
            <a:extLst>
              <a:ext uri="{FF2B5EF4-FFF2-40B4-BE49-F238E27FC236}">
                <a16:creationId xmlns:a16="http://schemas.microsoft.com/office/drawing/2014/main" id="{D4646E49-C9D1-4531-8A94-58CBEC1CA9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lnSpc>
                <a:spcPct val="100000"/>
              </a:lnSpc>
              <a:defRPr sz="1200" b="1">
                <a:solidFill>
                  <a:schemeClr val="tx1">
                    <a:tint val="75000"/>
                  </a:schemeClr>
                </a:solidFill>
              </a:defRPr>
            </a:lvl1pPr>
          </a:lstStyle>
          <a:p>
            <a:endParaRPr lang="nl-NL" dirty="0"/>
          </a:p>
          <a:p>
            <a:endParaRPr lang="nl-NL" dirty="0"/>
          </a:p>
        </p:txBody>
      </p:sp>
      <p:sp>
        <p:nvSpPr>
          <p:cNvPr id="6" name="Tijdelijke aanduiding voor dianummer 5">
            <a:extLst>
              <a:ext uri="{FF2B5EF4-FFF2-40B4-BE49-F238E27FC236}">
                <a16:creationId xmlns:a16="http://schemas.microsoft.com/office/drawing/2014/main" id="{84EFBBF4-1EBD-4BBD-B18E-33FDBA179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lumMod val="65000"/>
                    <a:lumOff val="35000"/>
                  </a:schemeClr>
                </a:solidFill>
              </a:defRPr>
            </a:lvl1pPr>
          </a:lstStyle>
          <a:p>
            <a:fld id="{993A4BE7-94F8-43D0-A956-A40AC5AB901E}" type="slidenum">
              <a:rPr lang="nl-NL" smtClean="0"/>
              <a:pPr/>
              <a:t>‹nr.›</a:t>
            </a:fld>
            <a:endParaRPr lang="nl-NL" dirty="0"/>
          </a:p>
        </p:txBody>
      </p:sp>
      <p:pic>
        <p:nvPicPr>
          <p:cNvPr id="10" name="Afbeelding 9">
            <a:extLst>
              <a:ext uri="{FF2B5EF4-FFF2-40B4-BE49-F238E27FC236}">
                <a16:creationId xmlns:a16="http://schemas.microsoft.com/office/drawing/2014/main" id="{DFD189F4-F013-40D9-A16F-D8B5418BF836}"/>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868" t="20949" r="10740" b="21424"/>
          <a:stretch/>
        </p:blipFill>
        <p:spPr>
          <a:xfrm>
            <a:off x="4603172" y="6128789"/>
            <a:ext cx="2545774" cy="728171"/>
          </a:xfrm>
          <a:prstGeom prst="rect">
            <a:avLst/>
          </a:prstGeom>
        </p:spPr>
      </p:pic>
    </p:spTree>
    <p:extLst>
      <p:ext uri="{BB962C8B-B14F-4D97-AF65-F5344CB8AC3E}">
        <p14:creationId xmlns:p14="http://schemas.microsoft.com/office/powerpoint/2010/main" val="3145514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3200" kern="120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www.nibe.info/" TargetMode="External"/><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tmp"/><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1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1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hyperlink" Target="https://www.youtube.com/watch?v=-dIrZ7ocRz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39.jpg"/></Relationships>
</file>

<file path=ppt/slides/_rels/slide121.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www.breeam.nl/"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hyperlink" Target="https://www.rijksoverheid.nl/onderwerpen/bouwregelgeving/inhoud/bouwbesluit-2012" TargetMode="External"/><Relationship Id="rId4" Type="http://schemas.openxmlformats.org/officeDocument/2006/relationships/hyperlink" Target="http://www.gprgebouw.nl/"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hyperlink" Target="https://www.vpro.nl/programmas/tegenlicht/kijk/afleveringen/2015-2016/einde-van-bezit.html"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1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3" Type="http://schemas.openxmlformats.org/officeDocument/2006/relationships/hyperlink" Target="https://www.youtube.com/watch?v=OVM6xgqQTKE"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41.xml.rels><?xml version="1.0" encoding="UTF-8" standalone="yes"?>
<Relationships xmlns="http://schemas.openxmlformats.org/package/2006/relationships"><Relationship Id="rId3" Type="http://schemas.openxmlformats.org/officeDocument/2006/relationships/hyperlink" Target="https://www.youtube.com/watch?v=cNw1VG6s3-M"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ustainabledevelopment.un.org/sdg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www.rijksoverheid.nl/onderwerpen/klimaatverandering/documenten/beleidsnotas/2020/04/24/klimaatplan-2021-203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e56GK-16YKE&amp;"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themasites.pbl.nl/circular-econom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rijksoverheid.bouwbesluit.com/Inhoud/docs/wet/bb2012"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hyperlink" Target="https://rijksoverheid.bouwbesluit.com/Inhoud/docs/wet/bb2012/hfd5/afd5-2" TargetMode="Externa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XsQafvJVYu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hyperlink" Target="https://youtu.be/VMSH8WpeytQ"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hyperlink" Target="https://milieudatabase.nl/wp-content/uploads/2019/05/SBK-Bepalingsmethode-versie-3.0-1-januari-2019.pdf"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greenbuilding.saint-gobain.com/sustainable-habitat-strategy"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milieudatabase.nl/milieuprestatie/rekeninstrumenten/"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hyperlink" Target="https://milieudatabase.nl/"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98.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hyperlink" Target="https://mpgcalc.nl/" TargetMode="External"/><Relationship Id="rId7" Type="http://schemas.openxmlformats.org/officeDocument/2006/relationships/image" Target="../media/image102.jpeg"/><Relationship Id="rId12" Type="http://schemas.openxmlformats.org/officeDocument/2006/relationships/image" Target="../media/image107.jpe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https://www.dubocalc.nl/" TargetMode="External"/><Relationship Id="rId11" Type="http://schemas.openxmlformats.org/officeDocument/2006/relationships/image" Target="../media/image106.png"/><Relationship Id="rId5" Type="http://schemas.openxmlformats.org/officeDocument/2006/relationships/hyperlink" Target="https://www.oneclicklca.com/milieuprestatie-gebouwen-breeam-nl-materialentool/" TargetMode="External"/><Relationship Id="rId10" Type="http://schemas.openxmlformats.org/officeDocument/2006/relationships/image" Target="../media/image105.png"/><Relationship Id="rId4" Type="http://schemas.openxmlformats.org/officeDocument/2006/relationships/hyperlink" Target="http://www.mrpi-mpg.nl/" TargetMode="External"/><Relationship Id="rId9" Type="http://schemas.openxmlformats.org/officeDocument/2006/relationships/image" Target="../media/image104.png"/></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453947"/>
            <a:ext cx="9144000" cy="1950105"/>
          </a:xfrm>
        </p:spPr>
        <p:txBody>
          <a:bodyPr>
            <a:normAutofit fontScale="90000"/>
          </a:bodyPr>
          <a:lstStyle/>
          <a:p>
            <a:r>
              <a:rPr lang="nl-NL" dirty="0"/>
              <a:t>Milieuprestatie</a:t>
            </a:r>
            <a:br>
              <a:rPr lang="nl-NL" dirty="0"/>
            </a:br>
            <a:r>
              <a:rPr lang="nl-NL" sz="3100" dirty="0"/>
              <a:t>meetmethode om de milieueffecten van</a:t>
            </a:r>
            <a:br>
              <a:rPr lang="nl-NL" sz="3100" dirty="0"/>
            </a:br>
            <a:r>
              <a:rPr lang="nl-NL" sz="3100" dirty="0"/>
              <a:t>duurzaamheid en circulariteit te bepalen </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fontScale="85000" lnSpcReduction="10000"/>
          </a:bodyPr>
          <a:lstStyle/>
          <a:p>
            <a:r>
              <a:rPr lang="nl-NL" sz="3200" b="1" dirty="0">
                <a:solidFill>
                  <a:schemeClr val="accent6">
                    <a:lumMod val="50000"/>
                  </a:schemeClr>
                </a:solidFill>
              </a:rPr>
              <a:t>Inhoud, doel en eindtermen van de lessen Milieuprestatie</a:t>
            </a:r>
          </a:p>
        </p:txBody>
      </p:sp>
    </p:spTree>
    <p:extLst>
      <p:ext uri="{BB962C8B-B14F-4D97-AF65-F5344CB8AC3E}">
        <p14:creationId xmlns:p14="http://schemas.microsoft.com/office/powerpoint/2010/main" val="3074009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OECD - </a:t>
            </a:r>
            <a:r>
              <a:rPr lang="en-US" dirty="0"/>
              <a:t>Global Material Resources Outlook to 2060</a:t>
            </a:r>
            <a:endParaRPr lang="nl-NL" dirty="0"/>
          </a:p>
        </p:txBody>
      </p:sp>
      <p:sp>
        <p:nvSpPr>
          <p:cNvPr id="3" name="Tijdelijke aanduiding voor inhoud 2"/>
          <p:cNvSpPr>
            <a:spLocks noGrp="1"/>
          </p:cNvSpPr>
          <p:nvPr>
            <p:ph idx="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10</a:t>
            </a:fld>
            <a:endParaRPr lang="nl-NL"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278"/>
          <a:stretch/>
        </p:blipFill>
        <p:spPr bwMode="auto">
          <a:xfrm>
            <a:off x="1556516" y="1200147"/>
            <a:ext cx="9078967" cy="4925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12195175" cy="6858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6296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Informatief instrument - NIBE milieuclassificatie</a:t>
            </a:r>
          </a:p>
        </p:txBody>
      </p:sp>
      <p:sp>
        <p:nvSpPr>
          <p:cNvPr id="3" name="Content Placeholder 2"/>
          <p:cNvSpPr>
            <a:spLocks noGrp="1"/>
          </p:cNvSpPr>
          <p:nvPr>
            <p:ph idx="1"/>
          </p:nvPr>
        </p:nvSpPr>
        <p:spPr>
          <a:xfrm>
            <a:off x="941472" y="1274124"/>
            <a:ext cx="9016915" cy="4726626"/>
          </a:xfrm>
        </p:spPr>
        <p:txBody>
          <a:bodyPr/>
          <a:lstStyle/>
          <a:p>
            <a:r>
              <a:rPr lang="nl-NL" dirty="0"/>
              <a:t>Milieuclassificatie van Bouwmaterialen:</a:t>
            </a:r>
          </a:p>
          <a:p>
            <a:r>
              <a:rPr lang="nl-NL" dirty="0"/>
              <a:t>Vergelijking van bouwproducten op basis van functionele eenheid</a:t>
            </a:r>
          </a:p>
          <a:p>
            <a:r>
              <a:rPr lang="nl-NL" dirty="0"/>
              <a:t>Relatieve schaalverdeling</a:t>
            </a:r>
          </a:p>
          <a:p>
            <a:r>
              <a:rPr lang="nl-NL" dirty="0"/>
              <a:t>Milieuklassen 1 tot en met 7</a:t>
            </a:r>
          </a:p>
          <a:p>
            <a:endParaRPr lang="nl-NL" dirty="0"/>
          </a:p>
        </p:txBody>
      </p:sp>
      <p:sp>
        <p:nvSpPr>
          <p:cNvPr id="4" name="Slide Number Placeholder 3"/>
          <p:cNvSpPr>
            <a:spLocks noGrp="1"/>
          </p:cNvSpPr>
          <p:nvPr>
            <p:ph type="sldNum" sz="quarter" idx="4294967295"/>
          </p:nvPr>
        </p:nvSpPr>
        <p:spPr>
          <a:xfrm>
            <a:off x="262800" y="6418800"/>
            <a:ext cx="574829" cy="166777"/>
          </a:xfrm>
          <a:prstGeom prst="rect">
            <a:avLst/>
          </a:prstGeom>
        </p:spPr>
        <p:txBody>
          <a:bodyPr/>
          <a:lstStyle/>
          <a:p>
            <a:pPr marL="25400">
              <a:lnSpc>
                <a:spcPts val="1425"/>
              </a:lnSpc>
            </a:pPr>
            <a:fld id="{68BC35B1-DB37-4D69-B23B-4C9E9B475BB5}" type="slidenum">
              <a:rPr lang="en-GB" smtClean="0"/>
              <a:pPr marL="25400">
                <a:lnSpc>
                  <a:spcPts val="1425"/>
                </a:lnSpc>
              </a:pPr>
              <a:t>100</a:t>
            </a:fld>
            <a:endParaRPr lang="en-GB" dirty="0"/>
          </a:p>
        </p:txBody>
      </p:sp>
      <p:graphicFrame>
        <p:nvGraphicFramePr>
          <p:cNvPr id="5" name="Group 92"/>
          <p:cNvGraphicFramePr>
            <a:graphicFrameLocks noGrp="1"/>
          </p:cNvGraphicFramePr>
          <p:nvPr/>
        </p:nvGraphicFramePr>
        <p:xfrm>
          <a:off x="2678801" y="4018935"/>
          <a:ext cx="6364885" cy="1923800"/>
        </p:xfrm>
        <a:graphic>
          <a:graphicData uri="http://schemas.openxmlformats.org/drawingml/2006/table">
            <a:tbl>
              <a:tblPr/>
              <a:tblGrid>
                <a:gridCol w="1785989">
                  <a:extLst>
                    <a:ext uri="{9D8B030D-6E8A-4147-A177-3AD203B41FA5}">
                      <a16:colId xmlns:a16="http://schemas.microsoft.com/office/drawing/2014/main" val="20000"/>
                    </a:ext>
                  </a:extLst>
                </a:gridCol>
                <a:gridCol w="2234325">
                  <a:extLst>
                    <a:ext uri="{9D8B030D-6E8A-4147-A177-3AD203B41FA5}">
                      <a16:colId xmlns:a16="http://schemas.microsoft.com/office/drawing/2014/main" val="20001"/>
                    </a:ext>
                  </a:extLst>
                </a:gridCol>
                <a:gridCol w="2344571">
                  <a:extLst>
                    <a:ext uri="{9D8B030D-6E8A-4147-A177-3AD203B41FA5}">
                      <a16:colId xmlns:a16="http://schemas.microsoft.com/office/drawing/2014/main" val="20002"/>
                    </a:ext>
                  </a:extLst>
                </a:gridCol>
              </a:tblGrid>
              <a:tr h="215938">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NIBE-milieuklasse</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Omschrijving</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a:ln>
                            <a:noFill/>
                          </a:ln>
                          <a:solidFill>
                            <a:schemeClr val="tx1"/>
                          </a:solidFill>
                          <a:effectLst/>
                          <a:latin typeface="Arial" charset="0"/>
                          <a:cs typeface="Times New Roman" pitchFamily="18" charset="0"/>
                        </a:rPr>
                        <a:t>Milieubelastingfactor</a:t>
                      </a:r>
                      <a:endParaRPr kumimoji="0" lang="nl-NL" sz="1400" b="0" i="0" u="none" strike="noStrike" cap="none" normalizeH="0" baseline="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15938">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1</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Beste keuze</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a:ln>
                            <a:noFill/>
                          </a:ln>
                          <a:solidFill>
                            <a:schemeClr val="tx1"/>
                          </a:solidFill>
                          <a:effectLst/>
                          <a:latin typeface="Arial" charset="0"/>
                          <a:cs typeface="Times New Roman" pitchFamily="18" charset="0"/>
                        </a:rPr>
                        <a:t>≤ 1,9</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15938">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2</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Goede keuze</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a:ln>
                            <a:noFill/>
                          </a:ln>
                          <a:solidFill>
                            <a:schemeClr val="tx1"/>
                          </a:solidFill>
                          <a:effectLst/>
                          <a:latin typeface="Arial" charset="0"/>
                          <a:cs typeface="Times New Roman" pitchFamily="18" charset="0"/>
                        </a:rPr>
                        <a:t>&gt; 1,9 - ≤ 3,28</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15938">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3</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Aanvaardbare keuze</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a:ln>
                            <a:noFill/>
                          </a:ln>
                          <a:solidFill>
                            <a:schemeClr val="tx1"/>
                          </a:solidFill>
                          <a:effectLst/>
                          <a:latin typeface="Arial" charset="0"/>
                          <a:cs typeface="Times New Roman" pitchFamily="18" charset="0"/>
                        </a:rPr>
                        <a:t>&gt; 3,28 - ≤ 5,68</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15938">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a:ln>
                            <a:noFill/>
                          </a:ln>
                          <a:solidFill>
                            <a:schemeClr val="tx1"/>
                          </a:solidFill>
                          <a:effectLst/>
                          <a:latin typeface="Arial" charset="0"/>
                          <a:cs typeface="Times New Roman" pitchFamily="18" charset="0"/>
                        </a:rPr>
                        <a:t>4</a:t>
                      </a:r>
                      <a:endParaRPr kumimoji="0" lang="nl-NL" sz="1400" b="0" i="0" u="none" strike="noStrike" cap="none" normalizeH="0" baseline="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Minder goede keuze</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&gt; 5,68 - ≤ 9,81</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15938">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a:ln>
                            <a:noFill/>
                          </a:ln>
                          <a:solidFill>
                            <a:schemeClr val="tx1"/>
                          </a:solidFill>
                          <a:effectLst/>
                          <a:latin typeface="Arial" charset="0"/>
                          <a:cs typeface="Times New Roman" pitchFamily="18" charset="0"/>
                        </a:rPr>
                        <a:t>5</a:t>
                      </a:r>
                      <a:endParaRPr kumimoji="0" lang="nl-NL" sz="1400" b="0" i="0" u="none" strike="noStrike" cap="none" normalizeH="0" baseline="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a:ln>
                            <a:noFill/>
                          </a:ln>
                          <a:solidFill>
                            <a:schemeClr val="tx1"/>
                          </a:solidFill>
                          <a:effectLst/>
                          <a:latin typeface="Arial" charset="0"/>
                          <a:cs typeface="Times New Roman" pitchFamily="18" charset="0"/>
                        </a:rPr>
                        <a:t>Af te raden keuze</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&gt; 9,81 - ≤ 16,95</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15938">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a:ln>
                            <a:noFill/>
                          </a:ln>
                          <a:solidFill>
                            <a:schemeClr val="tx1"/>
                          </a:solidFill>
                          <a:effectLst/>
                          <a:latin typeface="Arial" charset="0"/>
                          <a:cs typeface="Times New Roman" pitchFamily="18" charset="0"/>
                        </a:rPr>
                        <a:t>6</a:t>
                      </a:r>
                      <a:endParaRPr kumimoji="0" lang="nl-NL" sz="1400" b="0" i="0" u="none" strike="noStrike" cap="none" normalizeH="0" baseline="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a:ln>
                            <a:noFill/>
                          </a:ln>
                          <a:solidFill>
                            <a:schemeClr val="tx1"/>
                          </a:solidFill>
                          <a:effectLst/>
                          <a:latin typeface="Arial" charset="0"/>
                          <a:cs typeface="Times New Roman" pitchFamily="18" charset="0"/>
                        </a:rPr>
                        <a:t>Slechte keuze</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&gt;16,95 - ≤ 29,29</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15938">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7</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Onaanvaardbare keuze</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&gt; 29,29</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82954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294967295"/>
          </p:nvPr>
        </p:nvSpPr>
        <p:spPr>
          <a:xfrm>
            <a:off x="262800" y="6418800"/>
            <a:ext cx="574829" cy="166777"/>
          </a:xfrm>
          <a:prstGeom prst="rect">
            <a:avLst/>
          </a:prstGeom>
        </p:spPr>
        <p:txBody>
          <a:bodyPr/>
          <a:lstStyle/>
          <a:p>
            <a:pPr marL="25400">
              <a:lnSpc>
                <a:spcPts val="1425"/>
              </a:lnSpc>
            </a:pPr>
            <a:fld id="{68BC35B1-DB37-4D69-B23B-4C9E9B475BB5}" type="slidenum">
              <a:rPr lang="en-GB" smtClean="0"/>
              <a:pPr marL="25400">
                <a:lnSpc>
                  <a:spcPts val="1425"/>
                </a:lnSpc>
              </a:pPr>
              <a:t>101</a:t>
            </a:fld>
            <a:endParaRPr lang="en-GB" dirty="0"/>
          </a:p>
        </p:txBody>
      </p:sp>
      <p:pic>
        <p:nvPicPr>
          <p:cNvPr id="5" name="Afbeelding 4"/>
          <p:cNvPicPr>
            <a:picLocks noChangeAspect="1"/>
          </p:cNvPicPr>
          <p:nvPr/>
        </p:nvPicPr>
        <p:blipFill rotWithShape="1">
          <a:blip r:embed="rId2"/>
          <a:srcRect l="24826" t="18494" r="26345"/>
          <a:stretch/>
        </p:blipFill>
        <p:spPr>
          <a:xfrm>
            <a:off x="2029097" y="1"/>
            <a:ext cx="7658661" cy="6858000"/>
          </a:xfrm>
          <a:prstGeom prst="rect">
            <a:avLst/>
          </a:prstGeom>
        </p:spPr>
      </p:pic>
      <p:sp>
        <p:nvSpPr>
          <p:cNvPr id="7" name="Tekstvak 6"/>
          <p:cNvSpPr txBox="1"/>
          <p:nvPr/>
        </p:nvSpPr>
        <p:spPr>
          <a:xfrm>
            <a:off x="9532093" y="5235860"/>
            <a:ext cx="2560320" cy="400110"/>
          </a:xfrm>
          <a:prstGeom prst="rect">
            <a:avLst/>
          </a:prstGeom>
          <a:noFill/>
        </p:spPr>
        <p:txBody>
          <a:bodyPr wrap="square" rtlCol="0">
            <a:spAutoFit/>
          </a:bodyPr>
          <a:lstStyle/>
          <a:p>
            <a:pPr algn="ctr"/>
            <a:r>
              <a:rPr lang="en-US" sz="2000" dirty="0">
                <a:solidFill>
                  <a:srgbClr val="213343"/>
                </a:solidFill>
                <a:latin typeface="+mj-lt"/>
                <a:hlinkClick r:id="rId3"/>
              </a:rPr>
              <a:t>www.nibe.info</a:t>
            </a:r>
            <a:endParaRPr lang="en-US" sz="2000" dirty="0">
              <a:solidFill>
                <a:srgbClr val="213343"/>
              </a:solidFill>
              <a:latin typeface="+mj-lt"/>
            </a:endParaRPr>
          </a:p>
        </p:txBody>
      </p:sp>
      <p:grpSp>
        <p:nvGrpSpPr>
          <p:cNvPr id="11" name="Groep 10"/>
          <p:cNvGrpSpPr/>
          <p:nvPr/>
        </p:nvGrpSpPr>
        <p:grpSpPr>
          <a:xfrm>
            <a:off x="1290484" y="1875479"/>
            <a:ext cx="7638161" cy="4252475"/>
            <a:chOff x="1115218" y="1845425"/>
            <a:chExt cx="8261538" cy="4806654"/>
          </a:xfrm>
        </p:grpSpPr>
        <p:pic>
          <p:nvPicPr>
            <p:cNvPr id="6" name="Afbeelding 5"/>
            <p:cNvPicPr>
              <a:picLocks noChangeAspect="1"/>
            </p:cNvPicPr>
            <p:nvPr/>
          </p:nvPicPr>
          <p:blipFill rotWithShape="1">
            <a:blip r:embed="rId4"/>
            <a:srcRect l="41950" t="19160" r="27288" b="52683"/>
            <a:stretch/>
          </p:blipFill>
          <p:spPr>
            <a:xfrm>
              <a:off x="1115218" y="3118869"/>
              <a:ext cx="7195487" cy="3533210"/>
            </a:xfrm>
            <a:prstGeom prst="rect">
              <a:avLst/>
            </a:prstGeom>
          </p:spPr>
        </p:pic>
        <p:sp>
          <p:nvSpPr>
            <p:cNvPr id="8" name="Rechthoek 7"/>
            <p:cNvSpPr/>
            <p:nvPr/>
          </p:nvSpPr>
          <p:spPr>
            <a:xfrm>
              <a:off x="4771505" y="1845425"/>
              <a:ext cx="4605251" cy="2248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Rechte verbindingslijn met pijl 9"/>
            <p:cNvCxnSpPr>
              <a:stCxn id="8" idx="2"/>
            </p:cNvCxnSpPr>
            <p:nvPr/>
          </p:nvCxnSpPr>
          <p:spPr>
            <a:xfrm flipH="1">
              <a:off x="6384175" y="2070299"/>
              <a:ext cx="689956" cy="10485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hthoek 11"/>
          <p:cNvSpPr/>
          <p:nvPr/>
        </p:nvSpPr>
        <p:spPr>
          <a:xfrm>
            <a:off x="4771505" y="773084"/>
            <a:ext cx="1086922" cy="2442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7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NIBE milieuclassificatie</a:t>
            </a:r>
          </a:p>
        </p:txBody>
      </p:sp>
      <p:sp>
        <p:nvSpPr>
          <p:cNvPr id="187395" name="Tijdelijke aanduiding voor inhoud 2"/>
          <p:cNvSpPr>
            <a:spLocks noGrp="1"/>
          </p:cNvSpPr>
          <p:nvPr>
            <p:ph idx="1"/>
          </p:nvPr>
        </p:nvSpPr>
        <p:spPr/>
        <p:txBody>
          <a:bodyPr>
            <a:normAutofit/>
          </a:bodyPr>
          <a:lstStyle/>
          <a:p>
            <a:pPr marL="0" indent="0">
              <a:buNone/>
              <a:defRPr/>
            </a:pPr>
            <a:r>
              <a:rPr lang="nl-NL" sz="1800" b="1" dirty="0">
                <a:solidFill>
                  <a:srgbClr val="00B050"/>
                </a:solidFill>
                <a:latin typeface="Arial" charset="0"/>
              </a:rPr>
              <a:t>Gezondheidsclassificatie</a:t>
            </a:r>
            <a:r>
              <a:rPr lang="nl-NL" sz="1800" b="1" dirty="0">
                <a:latin typeface="Arial" charset="0"/>
              </a:rPr>
              <a:t> van Bouwmaterialen:</a:t>
            </a:r>
          </a:p>
        </p:txBody>
      </p:sp>
      <p:sp>
        <p:nvSpPr>
          <p:cNvPr id="10" name="Tijdelijke aanduiding voor dianummer 9"/>
          <p:cNvSpPr>
            <a:spLocks noGrp="1"/>
          </p:cNvSpPr>
          <p:nvPr>
            <p:ph type="sldNum" sz="quarter" idx="12"/>
          </p:nvPr>
        </p:nvSpPr>
        <p:spPr>
          <a:prstGeom prst="rect">
            <a:avLst/>
          </a:prstGeom>
        </p:spPr>
        <p:txBody>
          <a:bodyPr/>
          <a:lstStyle/>
          <a:p>
            <a:pPr>
              <a:defRPr/>
            </a:pPr>
            <a:fld id="{D13FD066-E427-402C-82F7-6D20C097EB40}" type="slidenum">
              <a:rPr lang="nl-NL" smtClean="0"/>
              <a:pPr>
                <a:defRPr/>
              </a:pPr>
              <a:t>102</a:t>
            </a:fld>
            <a:endParaRPr lang="nl-NL"/>
          </a:p>
        </p:txBody>
      </p:sp>
      <p:graphicFrame>
        <p:nvGraphicFramePr>
          <p:cNvPr id="187484" name="Group 92"/>
          <p:cNvGraphicFramePr>
            <a:graphicFrameLocks noGrp="1"/>
          </p:cNvGraphicFramePr>
          <p:nvPr/>
        </p:nvGraphicFramePr>
        <p:xfrm>
          <a:off x="2605929" y="3496953"/>
          <a:ext cx="7162479" cy="2430975"/>
        </p:xfrm>
        <a:graphic>
          <a:graphicData uri="http://schemas.openxmlformats.org/drawingml/2006/table">
            <a:tbl>
              <a:tblPr/>
              <a:tblGrid>
                <a:gridCol w="2501120">
                  <a:extLst>
                    <a:ext uri="{9D8B030D-6E8A-4147-A177-3AD203B41FA5}">
                      <a16:colId xmlns:a16="http://schemas.microsoft.com/office/drawing/2014/main" val="20000"/>
                    </a:ext>
                  </a:extLst>
                </a:gridCol>
                <a:gridCol w="250111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tblGrid>
              <a:tr h="158750">
                <a:tc>
                  <a:txBody>
                    <a:bodyPr/>
                    <a:lstStyle/>
                    <a:p>
                      <a:pPr marL="0" marR="0" lvl="0" indent="0" algn="l"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Gezondheidsklasse</a:t>
                      </a:r>
                      <a:br>
                        <a:rPr kumimoji="0" lang="nl-NL" sz="1400" b="1" i="0" u="none" strike="noStrike" cap="none" normalizeH="0" baseline="0" dirty="0">
                          <a:ln>
                            <a:noFill/>
                          </a:ln>
                          <a:solidFill>
                            <a:schemeClr val="tx1"/>
                          </a:solidFill>
                          <a:effectLst/>
                          <a:latin typeface="Arial" charset="0"/>
                          <a:cs typeface="Times New Roman" pitchFamily="18" charset="0"/>
                        </a:rPr>
                      </a:br>
                      <a:r>
                        <a:rPr kumimoji="0" lang="nl-NL" sz="1400" b="1" i="0" u="none" strike="noStrike" cap="none" normalizeH="0" baseline="0" dirty="0">
                          <a:ln>
                            <a:noFill/>
                          </a:ln>
                          <a:solidFill>
                            <a:schemeClr val="tx1"/>
                          </a:solidFill>
                          <a:effectLst/>
                          <a:latin typeface="Arial" charset="0"/>
                          <a:cs typeface="Times New Roman" pitchFamily="18" charset="0"/>
                        </a:rPr>
                        <a:t>Gebruiksfase</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Verschil met beste product</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Gezondheidsklasse overige fasen</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58750">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1</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&lt; 1,58</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a</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58750">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2</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1,58	2,74</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b</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58750">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a:ln>
                            <a:noFill/>
                          </a:ln>
                          <a:solidFill>
                            <a:schemeClr val="tx1"/>
                          </a:solidFill>
                          <a:effectLst/>
                          <a:latin typeface="Arial" charset="0"/>
                          <a:cs typeface="Times New Roman" pitchFamily="18" charset="0"/>
                        </a:rPr>
                        <a:t>3</a:t>
                      </a:r>
                      <a:endParaRPr kumimoji="0" lang="nl-NL" sz="1400" b="0" i="0" u="none" strike="noStrike" cap="none" normalizeH="0" baseline="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2,74	4,73</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c</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58750">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a:ln>
                            <a:noFill/>
                          </a:ln>
                          <a:solidFill>
                            <a:schemeClr val="tx1"/>
                          </a:solidFill>
                          <a:effectLst/>
                          <a:latin typeface="Arial" charset="0"/>
                          <a:cs typeface="Times New Roman" pitchFamily="18" charset="0"/>
                        </a:rPr>
                        <a:t>4</a:t>
                      </a:r>
                      <a:endParaRPr kumimoji="0" lang="nl-NL" sz="1400" b="0" i="0" u="none" strike="noStrike" cap="none" normalizeH="0" baseline="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4,73	8,17</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d</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58750">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a:ln>
                            <a:noFill/>
                          </a:ln>
                          <a:solidFill>
                            <a:schemeClr val="tx1"/>
                          </a:solidFill>
                          <a:effectLst/>
                          <a:latin typeface="Arial" charset="0"/>
                          <a:cs typeface="Times New Roman" pitchFamily="18" charset="0"/>
                        </a:rPr>
                        <a:t>5</a:t>
                      </a:r>
                      <a:endParaRPr kumimoji="0" lang="nl-NL" sz="1400" b="0" i="0" u="none" strike="noStrike" cap="none" normalizeH="0" baseline="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8,17	14,12</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e</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31775">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6</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14,12	24,40</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f</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58750">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7</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24,40	42,17</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g</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158750">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&gt;7</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h</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05140364"/>
                  </a:ext>
                </a:extLst>
              </a:tr>
            </a:tbl>
          </a:graphicData>
        </a:graphic>
      </p:graphicFrame>
      <p:graphicFrame>
        <p:nvGraphicFramePr>
          <p:cNvPr id="11" name="Group 92"/>
          <p:cNvGraphicFramePr>
            <a:graphicFrameLocks noGrp="1"/>
          </p:cNvGraphicFramePr>
          <p:nvPr/>
        </p:nvGraphicFramePr>
        <p:xfrm>
          <a:off x="2605929" y="1772016"/>
          <a:ext cx="7162479" cy="1442850"/>
        </p:xfrm>
        <a:graphic>
          <a:graphicData uri="http://schemas.openxmlformats.org/drawingml/2006/table">
            <a:tbl>
              <a:tblPr/>
              <a:tblGrid>
                <a:gridCol w="1526603">
                  <a:extLst>
                    <a:ext uri="{9D8B030D-6E8A-4147-A177-3AD203B41FA5}">
                      <a16:colId xmlns:a16="http://schemas.microsoft.com/office/drawing/2014/main" val="20000"/>
                    </a:ext>
                  </a:extLst>
                </a:gridCol>
                <a:gridCol w="5635876">
                  <a:extLst>
                    <a:ext uri="{9D8B030D-6E8A-4147-A177-3AD203B41FA5}">
                      <a16:colId xmlns:a16="http://schemas.microsoft.com/office/drawing/2014/main" val="20001"/>
                    </a:ext>
                  </a:extLst>
                </a:gridCol>
              </a:tblGrid>
              <a:tr h="158750">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Beoordeling</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Beschrijving toekenning</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58750">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+1</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Positief gezondheidseffect</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58750">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0</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Geen gezondheidseffect bekend en/of verwacht</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58750">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-1</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Incidenteel negatief gezondheidseffect</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58750">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-5</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Chronisch negatief gezondheidseffect</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58750">
                <a:tc>
                  <a:txBody>
                    <a:bodyPr/>
                    <a:lstStyle/>
                    <a:p>
                      <a:pPr marL="0" marR="0" lvl="0" indent="0" algn="ctr" defTabSz="914400" rtl="0" eaLnBrk="1" fontAlgn="base" latinLnBrk="0" hangingPunct="0">
                        <a:lnSpc>
                          <a:spcPct val="125000"/>
                        </a:lnSpc>
                        <a:spcBef>
                          <a:spcPct val="0"/>
                        </a:spcBef>
                        <a:spcAft>
                          <a:spcPct val="0"/>
                        </a:spcAft>
                        <a:buClrTx/>
                        <a:buSzTx/>
                        <a:buFontTx/>
                        <a:buNone/>
                        <a:tabLst/>
                      </a:pPr>
                      <a:r>
                        <a:rPr kumimoji="0" lang="nl-NL" sz="1400" b="1" i="0" u="none" strike="noStrike" cap="none" normalizeH="0" baseline="0" dirty="0">
                          <a:ln>
                            <a:noFill/>
                          </a:ln>
                          <a:solidFill>
                            <a:schemeClr val="tx1"/>
                          </a:solidFill>
                          <a:effectLst/>
                          <a:latin typeface="Arial" charset="0"/>
                          <a:cs typeface="Times New Roman" pitchFamily="18" charset="0"/>
                        </a:rPr>
                        <a:t>-10</a:t>
                      </a:r>
                      <a:endParaRPr kumimoji="0" lang="nl-NL" sz="1400" b="0" i="0" u="none" strike="noStrike" cap="none" normalizeH="0" baseline="0" dirty="0">
                        <a:ln>
                          <a:noFill/>
                        </a:ln>
                        <a:solidFill>
                          <a:schemeClr val="tx1"/>
                        </a:solidFill>
                        <a:effectLst/>
                        <a:latin typeface="Arial"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0">
                        <a:lnSpc>
                          <a:spcPct val="125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charset="0"/>
                          <a:cs typeface="Times New Roman" pitchFamily="18" charset="0"/>
                        </a:rPr>
                        <a:t>Kankerverwekkend en/of levensbedreigend gezondheidseffect</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361929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bwMode="auto">
          <a:xfrm>
            <a:off x="4727848" y="3140968"/>
            <a:ext cx="5760640" cy="144016"/>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a:latin typeface="Arial" charset="0"/>
            </a:endParaRPr>
          </a:p>
        </p:txBody>
      </p:sp>
      <p:sp>
        <p:nvSpPr>
          <p:cNvPr id="3" name="Titel 2"/>
          <p:cNvSpPr>
            <a:spLocks noGrp="1"/>
          </p:cNvSpPr>
          <p:nvPr>
            <p:ph type="title"/>
          </p:nvPr>
        </p:nvSpPr>
        <p:spPr/>
        <p:txBody>
          <a:bodyPr/>
          <a:lstStyle/>
          <a:p>
            <a:r>
              <a:rPr lang="nl-NL" dirty="0"/>
              <a:t>NIBE milieuclassificatie</a:t>
            </a:r>
            <a:endParaRPr lang="en-US" dirty="0"/>
          </a:p>
        </p:txBody>
      </p:sp>
      <p:sp>
        <p:nvSpPr>
          <p:cNvPr id="14" name="Tijdelijke aanduiding voor dianummer 13"/>
          <p:cNvSpPr>
            <a:spLocks noGrp="1"/>
          </p:cNvSpPr>
          <p:nvPr>
            <p:ph type="sldNum" sz="quarter" idx="4294967295"/>
          </p:nvPr>
        </p:nvSpPr>
        <p:spPr>
          <a:xfrm>
            <a:off x="0" y="6418263"/>
            <a:ext cx="574675" cy="166687"/>
          </a:xfrm>
        </p:spPr>
        <p:txBody>
          <a:bodyPr/>
          <a:lstStyle/>
          <a:p>
            <a:pPr>
              <a:defRPr/>
            </a:pPr>
            <a:fld id="{4AAB1709-8CA3-4FE5-9F12-765B7F81FE9C}" type="slidenum">
              <a:rPr lang="nl-NL" smtClean="0"/>
              <a:pPr>
                <a:defRPr/>
              </a:pPr>
              <a:t>103</a:t>
            </a:fld>
            <a:endParaRPr lang="nl-NL"/>
          </a:p>
        </p:txBody>
      </p:sp>
      <p:pic>
        <p:nvPicPr>
          <p:cNvPr id="2" name="Afbeelding 1" descr="Schermopn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916" y="1127717"/>
            <a:ext cx="9328360" cy="3115710"/>
          </a:xfrm>
          <a:prstGeom prst="rect">
            <a:avLst/>
          </a:prstGeom>
        </p:spPr>
      </p:pic>
      <p:sp>
        <p:nvSpPr>
          <p:cNvPr id="8" name="Rechthoek 7"/>
          <p:cNvSpPr/>
          <p:nvPr/>
        </p:nvSpPr>
        <p:spPr>
          <a:xfrm>
            <a:off x="1566863" y="4397632"/>
            <a:ext cx="9036050" cy="1754326"/>
          </a:xfrm>
          <a:prstGeom prst="rect">
            <a:avLst/>
          </a:prstGeom>
        </p:spPr>
        <p:txBody>
          <a:bodyPr wrap="square">
            <a:spAutoFit/>
          </a:bodyPr>
          <a:lstStyle/>
          <a:p>
            <a:r>
              <a:rPr lang="nl-NL" sz="1200" b="1" dirty="0">
                <a:solidFill>
                  <a:srgbClr val="909706"/>
                </a:solidFill>
              </a:rPr>
              <a:t>Grondstoffase</a:t>
            </a:r>
          </a:p>
          <a:p>
            <a:r>
              <a:rPr lang="nl-NL" sz="1200" b="1" dirty="0"/>
              <a:t>Fysische agentia: </a:t>
            </a:r>
            <a:r>
              <a:rPr lang="nl-NL" sz="1200" dirty="0"/>
              <a:t>Winning grondstoffen voor cement gaat gepaard met hard geluid wat geluidshinder kan veroorzaken.</a:t>
            </a:r>
          </a:p>
          <a:p>
            <a:r>
              <a:rPr lang="nl-NL" sz="1200" b="1" dirty="0"/>
              <a:t>Chemische agentia: </a:t>
            </a:r>
            <a:r>
              <a:rPr lang="nl-NL" sz="1200" dirty="0"/>
              <a:t>Beton bestaat uit cement, grind en zand. Bij de winning van deze grondstoffen treden stofemissies op. Herhaalde langdurige blootstelling aan stof veroorzaakt gezondheidsrisico's, zoals longfibrose of longkanker.</a:t>
            </a:r>
          </a:p>
          <a:p>
            <a:r>
              <a:rPr lang="nl-NL" sz="1200" b="1" dirty="0"/>
              <a:t>Veiligheid: </a:t>
            </a:r>
            <a:r>
              <a:rPr lang="nl-NL" sz="1200" dirty="0"/>
              <a:t>Door inzet groot materieel bij de winning van grondstoffen bestaat de kans op ongelukken. Gehoorbescherming en bescherming tegen stof zijn noodzakelijk.</a:t>
            </a:r>
          </a:p>
          <a:p>
            <a:endParaRPr lang="nl-NL" sz="1200" dirty="0"/>
          </a:p>
          <a:p>
            <a:r>
              <a:rPr lang="nl-NL" sz="1200" b="1" dirty="0">
                <a:solidFill>
                  <a:srgbClr val="909706"/>
                </a:solidFill>
              </a:rPr>
              <a:t>Productiefase</a:t>
            </a:r>
          </a:p>
          <a:p>
            <a:r>
              <a:rPr lang="nl-NL" sz="1200" b="1" dirty="0"/>
              <a:t>Chemische agentia: </a:t>
            </a:r>
            <a:r>
              <a:rPr lang="nl-NL" sz="1200" dirty="0"/>
              <a:t>Blootstelling werknemers aan cement kan huidproblemen geven.</a:t>
            </a:r>
          </a:p>
        </p:txBody>
      </p:sp>
    </p:spTree>
    <p:extLst>
      <p:ext uri="{BB962C8B-B14F-4D97-AF65-F5344CB8AC3E}">
        <p14:creationId xmlns:p14="http://schemas.microsoft.com/office/powerpoint/2010/main" val="18337941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err="1"/>
              <a:t>DUBOkeur</a:t>
            </a:r>
            <a:r>
              <a:rPr lang="nl-NL" dirty="0"/>
              <a:t>®</a:t>
            </a:r>
          </a:p>
        </p:txBody>
      </p:sp>
      <p:pic>
        <p:nvPicPr>
          <p:cNvPr id="7170"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6543638" y="938521"/>
            <a:ext cx="3078497"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jdelijke aanduiding voor inhoud 4"/>
          <p:cNvSpPr>
            <a:spLocks noGrp="1"/>
          </p:cNvSpPr>
          <p:nvPr>
            <p:ph sz="half" idx="2"/>
          </p:nvPr>
        </p:nvSpPr>
        <p:spPr>
          <a:xfrm>
            <a:off x="685800" y="1543449"/>
            <a:ext cx="5181600" cy="4351338"/>
          </a:xfrm>
        </p:spPr>
        <p:txBody>
          <a:bodyPr/>
          <a:lstStyle/>
          <a:p>
            <a:r>
              <a:rPr lang="nl-NL" dirty="0"/>
              <a:t>Keurmerk met LCA-MPG als basis</a:t>
            </a:r>
          </a:p>
          <a:p>
            <a:r>
              <a:rPr lang="nl-NL" dirty="0"/>
              <a:t>Voor meest milieuvriendelijke producten voor een toepassing</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104</a:t>
            </a:fld>
            <a:endParaRPr lang="nl-NL" dirty="0"/>
          </a:p>
        </p:txBody>
      </p:sp>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6364" y="1283097"/>
            <a:ext cx="3357105" cy="487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29494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Greenworks</a:t>
            </a:r>
            <a:endParaRPr lang="nl-NL" dirty="0"/>
          </a:p>
        </p:txBody>
      </p:sp>
      <p:sp>
        <p:nvSpPr>
          <p:cNvPr id="3" name="Tijdelijke aanduiding voor inhoud 2"/>
          <p:cNvSpPr>
            <a:spLocks noGrp="1"/>
          </p:cNvSpPr>
          <p:nvPr>
            <p:ph idx="1"/>
          </p:nvPr>
        </p:nvSpPr>
        <p:spPr/>
        <p:txBody>
          <a:bodyPr>
            <a:normAutofit/>
          </a:bodyPr>
          <a:lstStyle/>
          <a:p>
            <a:r>
              <a:rPr lang="nl-NL" dirty="0"/>
              <a:t>Initiatief vanuit leveranciers (</a:t>
            </a:r>
            <a:r>
              <a:rPr lang="nl-NL" dirty="0" err="1"/>
              <a:t>Raab</a:t>
            </a:r>
            <a:r>
              <a:rPr lang="nl-NL" dirty="0"/>
              <a:t> </a:t>
            </a:r>
            <a:r>
              <a:rPr lang="nl-NL" dirty="0" err="1"/>
              <a:t>Karcher</a:t>
            </a:r>
            <a:r>
              <a:rPr lang="nl-NL" dirty="0"/>
              <a:t>)</a:t>
            </a:r>
          </a:p>
          <a:p>
            <a:r>
              <a:rPr lang="nl-NL" dirty="0" err="1"/>
              <a:t>Greenworks</a:t>
            </a:r>
            <a:r>
              <a:rPr lang="nl-NL" dirty="0"/>
              <a:t> is hét duurzaamheidslabel voor bouw- en installatiematerialen. Het kwam tot stand in samenwerking met Rijksoverheid en rekeninstrumenten zoals GPR Gebouw en BREEAM-NL. </a:t>
            </a:r>
          </a:p>
          <a:p>
            <a:r>
              <a:rPr lang="nl-NL" dirty="0"/>
              <a:t>Ook scholing: </a:t>
            </a:r>
            <a:r>
              <a:rPr lang="nl-NL" dirty="0" err="1"/>
              <a:t>Greenworks</a:t>
            </a:r>
            <a:r>
              <a:rPr lang="nl-NL" dirty="0"/>
              <a:t> Academy</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105</a:t>
            </a:fld>
            <a:endParaRPr lang="nl-NL"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2931" y="0"/>
            <a:ext cx="2771775"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0674" y="3728016"/>
            <a:ext cx="5404513" cy="2506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25536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MilieuRelevante</a:t>
            </a:r>
            <a:r>
              <a:rPr lang="nl-NL" dirty="0"/>
              <a:t> Product Informatie (MRPI) </a:t>
            </a:r>
          </a:p>
        </p:txBody>
      </p:sp>
      <p:sp>
        <p:nvSpPr>
          <p:cNvPr id="6" name="Tijdelijke aanduiding voor inhoud 5"/>
          <p:cNvSpPr>
            <a:spLocks noGrp="1"/>
          </p:cNvSpPr>
          <p:nvPr>
            <p:ph sz="half" idx="1"/>
          </p:nvPr>
        </p:nvSpPr>
        <p:spPr/>
        <p:txBody>
          <a:bodyPr/>
          <a:lstStyle/>
          <a:p>
            <a:r>
              <a:rPr lang="nl-NL" dirty="0"/>
              <a:t>Stichting MRPI is initiatief van de Nederlandse bouwtoelevering (NVTB)</a:t>
            </a:r>
          </a:p>
          <a:p>
            <a:r>
              <a:rPr lang="nl-NL" dirty="0"/>
              <a:t>Onafhankelijke declaratie van milieudata op basis van getoetste </a:t>
            </a:r>
            <a:r>
              <a:rPr lang="nl-NL" dirty="0" err="1"/>
              <a:t>LCA’s</a:t>
            </a:r>
            <a:endParaRPr lang="nl-NL" dirty="0"/>
          </a:p>
        </p:txBody>
      </p:sp>
      <p:sp>
        <p:nvSpPr>
          <p:cNvPr id="7" name="Tijdelijke aanduiding voor inhoud 6"/>
          <p:cNvSpPr>
            <a:spLocks noGrp="1"/>
          </p:cNvSpPr>
          <p:nvPr>
            <p:ph sz="half" idx="2"/>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93A4BE7-94F8-43D0-A956-A40AC5AB901E}" type="slidenum">
              <a:rPr lang="nl-NL" smtClean="0"/>
              <a:t>106</a:t>
            </a:fld>
            <a:endParaRPr lang="nl-NL"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958" y="218366"/>
            <a:ext cx="4136042" cy="605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1399892"/>
            <a:ext cx="3238009" cy="4659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64116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401620-3ECE-4A3C-AD9D-0ED9B42C850C}"/>
              </a:ext>
            </a:extLst>
          </p:cNvPr>
          <p:cNvSpPr>
            <a:spLocks noGrp="1"/>
          </p:cNvSpPr>
          <p:nvPr>
            <p:ph type="title"/>
          </p:nvPr>
        </p:nvSpPr>
        <p:spPr/>
        <p:txBody>
          <a:bodyPr>
            <a:normAutofit/>
          </a:bodyPr>
          <a:lstStyle/>
          <a:p>
            <a:r>
              <a:rPr lang="nl-NL" dirty="0"/>
              <a:t>Rekenen aan milieuprestatie, eindtermen</a:t>
            </a:r>
          </a:p>
        </p:txBody>
      </p:sp>
      <p:sp>
        <p:nvSpPr>
          <p:cNvPr id="3" name="Tijdelijke aanduiding voor inhoud 2">
            <a:extLst>
              <a:ext uri="{FF2B5EF4-FFF2-40B4-BE49-F238E27FC236}">
                <a16:creationId xmlns:a16="http://schemas.microsoft.com/office/drawing/2014/main" id="{F5C0E97D-9584-4121-8213-AC75F399AC87}"/>
              </a:ext>
            </a:extLst>
          </p:cNvPr>
          <p:cNvSpPr>
            <a:spLocks noGrp="1"/>
          </p:cNvSpPr>
          <p:nvPr>
            <p:ph idx="1"/>
          </p:nvPr>
        </p:nvSpPr>
        <p:spPr/>
        <p:txBody>
          <a:bodyPr>
            <a:normAutofit fontScale="70000" lnSpcReduction="20000"/>
          </a:bodyPr>
          <a:lstStyle/>
          <a:p>
            <a:pPr marL="0" indent="0">
              <a:buNone/>
            </a:pPr>
            <a:r>
              <a:rPr lang="nl-NL" dirty="0"/>
              <a:t>Samenvatting van dit onderdeel</a:t>
            </a:r>
          </a:p>
          <a:p>
            <a:pPr lvl="0"/>
            <a:r>
              <a:rPr lang="nl-NL" dirty="0"/>
              <a:t>Je kent de relatie tussen MPG en MKI;</a:t>
            </a:r>
          </a:p>
          <a:p>
            <a:pPr lvl="0"/>
            <a:r>
              <a:rPr lang="nl-NL" dirty="0"/>
              <a:t>Je weet welke data nodig zijn voor het maken van een MPG-berekening;</a:t>
            </a:r>
          </a:p>
          <a:p>
            <a:pPr lvl="0"/>
            <a:r>
              <a:rPr lang="nl-NL" dirty="0"/>
              <a:t>Je weet met welke instrumenten een MPG/MKI berekening kan worden gemaakt;</a:t>
            </a:r>
          </a:p>
          <a:p>
            <a:pPr lvl="0"/>
            <a:r>
              <a:rPr lang="nl-NL" dirty="0"/>
              <a:t>Je kan een MPG-berekening opstellen;</a:t>
            </a:r>
          </a:p>
          <a:p>
            <a:pPr lvl="0"/>
            <a:r>
              <a:rPr lang="nl-NL" dirty="0"/>
              <a:t>Je kent de knoppen van de berekening om de MPG-score te kunnen verlagen:</a:t>
            </a:r>
          </a:p>
          <a:p>
            <a:pPr lvl="0"/>
            <a:r>
              <a:rPr lang="nl-NL" dirty="0"/>
              <a:t>Je kan de MPG-score verlagen;</a:t>
            </a:r>
          </a:p>
          <a:p>
            <a:pPr lvl="0"/>
            <a:r>
              <a:rPr lang="nl-NL" dirty="0"/>
              <a:t>Je bent je bewust van de relatie tussen milieuprestatie en andere technische voorschriften en kwaliteitsaspecten;</a:t>
            </a:r>
          </a:p>
          <a:p>
            <a:pPr lvl="0"/>
            <a:r>
              <a:rPr lang="nl-NL" dirty="0"/>
              <a:t>Je kan een bewuste materiaalkeuze maken;</a:t>
            </a:r>
          </a:p>
          <a:p>
            <a:pPr lvl="0"/>
            <a:r>
              <a:rPr lang="nl-NL" dirty="0"/>
              <a:t>Je kan een MPG-taartdiagram lezen en analyseren;</a:t>
            </a:r>
          </a:p>
          <a:p>
            <a:pPr lvl="0"/>
            <a:r>
              <a:rPr lang="nl-NL" dirty="0"/>
              <a:t>Je kent de mogelijkheden van de informatieve instrumenten NIBE-milieuclassificaties, MRPI en </a:t>
            </a:r>
            <a:r>
              <a:rPr lang="nl-NL" dirty="0" err="1"/>
              <a:t>Greenworks</a:t>
            </a:r>
            <a:r>
              <a:rPr lang="nl-NL" dirty="0"/>
              <a:t>;</a:t>
            </a:r>
          </a:p>
          <a:p>
            <a:pPr lvl="0"/>
            <a:r>
              <a:rPr lang="nl-NL" dirty="0"/>
              <a:t>Je kent de weg in het oerwoud van termen, begrippen, regels en normen, organisaties, keurmerken, certificaten en labels.</a:t>
            </a:r>
          </a:p>
          <a:p>
            <a:pPr lvl="0"/>
            <a:endParaRPr lang="nl-NL" dirty="0"/>
          </a:p>
          <a:p>
            <a:pPr lvl="0"/>
            <a:endParaRPr lang="nl-NL" dirty="0"/>
          </a:p>
        </p:txBody>
      </p:sp>
      <p:sp>
        <p:nvSpPr>
          <p:cNvPr id="4" name="Tijdelijke aanduiding voor dianummer 3">
            <a:extLst>
              <a:ext uri="{FF2B5EF4-FFF2-40B4-BE49-F238E27FC236}">
                <a16:creationId xmlns:a16="http://schemas.microsoft.com/office/drawing/2014/main" id="{03F0A903-6759-4BD4-A2EC-63ADCAE090F5}"/>
              </a:ext>
            </a:extLst>
          </p:cNvPr>
          <p:cNvSpPr>
            <a:spLocks noGrp="1"/>
          </p:cNvSpPr>
          <p:nvPr>
            <p:ph type="sldNum" sz="quarter" idx="12"/>
          </p:nvPr>
        </p:nvSpPr>
        <p:spPr/>
        <p:txBody>
          <a:bodyPr/>
          <a:lstStyle/>
          <a:p>
            <a:fld id="{993A4BE7-94F8-43D0-A956-A40AC5AB901E}" type="slidenum">
              <a:rPr lang="nl-NL" smtClean="0"/>
              <a:t>107</a:t>
            </a:fld>
            <a:endParaRPr lang="nl-NL" dirty="0"/>
          </a:p>
        </p:txBody>
      </p:sp>
    </p:spTree>
    <p:extLst>
      <p:ext uri="{BB962C8B-B14F-4D97-AF65-F5344CB8AC3E}">
        <p14:creationId xmlns:p14="http://schemas.microsoft.com/office/powerpoint/2010/main" val="32089696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453947"/>
            <a:ext cx="9144000" cy="1950105"/>
          </a:xfrm>
        </p:spPr>
        <p:txBody>
          <a:bodyPr>
            <a:normAutofit fontScale="90000"/>
          </a:bodyPr>
          <a:lstStyle/>
          <a:p>
            <a:r>
              <a:rPr lang="nl-NL" dirty="0"/>
              <a:t>Milieuprestatie</a:t>
            </a:r>
            <a:br>
              <a:rPr lang="nl-NL" dirty="0"/>
            </a:br>
            <a:r>
              <a:rPr lang="nl-NL" sz="3100" dirty="0"/>
              <a:t>meetmethode om de milieueffecten van</a:t>
            </a:r>
            <a:br>
              <a:rPr lang="nl-NL" sz="3100" dirty="0"/>
            </a:br>
            <a:r>
              <a:rPr lang="nl-NL" sz="3100" dirty="0"/>
              <a:t>duurzaamheid en circulariteit te bepalen </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De circulaire praktijk</a:t>
            </a:r>
          </a:p>
        </p:txBody>
      </p:sp>
    </p:spTree>
    <p:extLst>
      <p:ext uri="{BB962C8B-B14F-4D97-AF65-F5344CB8AC3E}">
        <p14:creationId xmlns:p14="http://schemas.microsoft.com/office/powerpoint/2010/main" val="16077548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1C630-23A7-480E-9165-47B10C2CBC64}"/>
              </a:ext>
            </a:extLst>
          </p:cNvPr>
          <p:cNvSpPr>
            <a:spLocks noGrp="1"/>
          </p:cNvSpPr>
          <p:nvPr>
            <p:ph type="title"/>
          </p:nvPr>
        </p:nvSpPr>
        <p:spPr/>
        <p:txBody>
          <a:bodyPr/>
          <a:lstStyle/>
          <a:p>
            <a:r>
              <a:rPr lang="nl-NL" dirty="0"/>
              <a:t>Inspiratieboek</a:t>
            </a:r>
          </a:p>
        </p:txBody>
      </p:sp>
      <p:sp>
        <p:nvSpPr>
          <p:cNvPr id="4" name="Tijdelijke aanduiding voor dianummer 3">
            <a:extLst>
              <a:ext uri="{FF2B5EF4-FFF2-40B4-BE49-F238E27FC236}">
                <a16:creationId xmlns:a16="http://schemas.microsoft.com/office/drawing/2014/main" id="{6931B50B-ABAF-46D2-8BBC-F1CAFD7592A4}"/>
              </a:ext>
            </a:extLst>
          </p:cNvPr>
          <p:cNvSpPr>
            <a:spLocks noGrp="1"/>
          </p:cNvSpPr>
          <p:nvPr>
            <p:ph type="sldNum" sz="quarter" idx="12"/>
          </p:nvPr>
        </p:nvSpPr>
        <p:spPr/>
        <p:txBody>
          <a:bodyPr/>
          <a:lstStyle/>
          <a:p>
            <a:fld id="{993A4BE7-94F8-43D0-A956-A40AC5AB901E}" type="slidenum">
              <a:rPr lang="nl-NL" smtClean="0"/>
              <a:t>109</a:t>
            </a:fld>
            <a:endParaRPr lang="nl-NL" dirty="0"/>
          </a:p>
        </p:txBody>
      </p:sp>
      <p:pic>
        <p:nvPicPr>
          <p:cNvPr id="6" name="Afbeelding 5">
            <a:extLst>
              <a:ext uri="{FF2B5EF4-FFF2-40B4-BE49-F238E27FC236}">
                <a16:creationId xmlns:a16="http://schemas.microsoft.com/office/drawing/2014/main" id="{ACDF0B77-5B69-4AE2-BEFB-CBB95F31DFCD}"/>
              </a:ext>
            </a:extLst>
          </p:cNvPr>
          <p:cNvPicPr>
            <a:picLocks noChangeAspect="1"/>
          </p:cNvPicPr>
          <p:nvPr/>
        </p:nvPicPr>
        <p:blipFill>
          <a:blip r:embed="rId3"/>
          <a:stretch>
            <a:fillRect/>
          </a:stretch>
        </p:blipFill>
        <p:spPr>
          <a:xfrm>
            <a:off x="838200" y="1060975"/>
            <a:ext cx="3498481" cy="4964649"/>
          </a:xfrm>
          <a:prstGeom prst="rect">
            <a:avLst/>
          </a:prstGeom>
          <a:ln>
            <a:solidFill>
              <a:schemeClr val="tx1"/>
            </a:solidFill>
          </a:ln>
        </p:spPr>
      </p:pic>
      <p:sp>
        <p:nvSpPr>
          <p:cNvPr id="7" name="Tekstvak 6">
            <a:extLst>
              <a:ext uri="{FF2B5EF4-FFF2-40B4-BE49-F238E27FC236}">
                <a16:creationId xmlns:a16="http://schemas.microsoft.com/office/drawing/2014/main" id="{8CFF8893-146E-4BFD-A768-7BCFF7814B40}"/>
              </a:ext>
            </a:extLst>
          </p:cNvPr>
          <p:cNvSpPr txBox="1"/>
          <p:nvPr/>
        </p:nvSpPr>
        <p:spPr>
          <a:xfrm>
            <a:off x="5905499" y="3429000"/>
            <a:ext cx="4848226" cy="1815882"/>
          </a:xfrm>
          <a:prstGeom prst="rect">
            <a:avLst/>
          </a:prstGeom>
          <a:noFill/>
        </p:spPr>
        <p:txBody>
          <a:bodyPr wrap="square" rtlCol="0">
            <a:spAutoFit/>
          </a:bodyPr>
          <a:lstStyle/>
          <a:p>
            <a:r>
              <a:rPr lang="nl-NL" sz="1600" dirty="0"/>
              <a:t>VOORBEELD: The Green House – Rijksvastgoedbedrijf</a:t>
            </a:r>
          </a:p>
          <a:p>
            <a:r>
              <a:rPr lang="nl-NL" sz="1600" dirty="0"/>
              <a:t>“Dit tijdelijke circulaire paviljoen is geheel demontabel, inclusief de fundwering van prefab betonblokken. Over vijftien jaar kan het elders weer worden opgebouwd. Bij de keuze van het materiaal is gestreefd naar hergebruik. Zo komt de glazen gevelbekleding van de voormalige naastgelegen knoopkazerne.”</a:t>
            </a:r>
          </a:p>
        </p:txBody>
      </p:sp>
      <p:pic>
        <p:nvPicPr>
          <p:cNvPr id="8" name="Afbeelding 7">
            <a:extLst>
              <a:ext uri="{FF2B5EF4-FFF2-40B4-BE49-F238E27FC236}">
                <a16:creationId xmlns:a16="http://schemas.microsoft.com/office/drawing/2014/main" id="{281FD8FE-CF12-4624-BD53-FE223877A55A}"/>
              </a:ext>
            </a:extLst>
          </p:cNvPr>
          <p:cNvPicPr>
            <a:picLocks noChangeAspect="1"/>
          </p:cNvPicPr>
          <p:nvPr/>
        </p:nvPicPr>
        <p:blipFill rotWithShape="1">
          <a:blip r:embed="rId4"/>
          <a:srcRect r="62197"/>
          <a:stretch/>
        </p:blipFill>
        <p:spPr>
          <a:xfrm>
            <a:off x="5905499" y="1378076"/>
            <a:ext cx="2276476" cy="1827393"/>
          </a:xfrm>
          <a:prstGeom prst="rect">
            <a:avLst/>
          </a:prstGeom>
        </p:spPr>
      </p:pic>
    </p:spTree>
    <p:extLst>
      <p:ext uri="{BB962C8B-B14F-4D97-AF65-F5344CB8AC3E}">
        <p14:creationId xmlns:p14="http://schemas.microsoft.com/office/powerpoint/2010/main" val="2844600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185"/>
          <a:stretch/>
        </p:blipFill>
        <p:spPr bwMode="auto">
          <a:xfrm>
            <a:off x="4162097" y="136525"/>
            <a:ext cx="8029903" cy="6113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dirty="0"/>
              <a:t>Earth </a:t>
            </a:r>
            <a:r>
              <a:rPr lang="nl-NL" dirty="0" err="1"/>
              <a:t>Overshoot</a:t>
            </a:r>
            <a:r>
              <a:rPr lang="nl-NL" dirty="0"/>
              <a:t> Day</a:t>
            </a:r>
          </a:p>
        </p:txBody>
      </p:sp>
      <p:sp>
        <p:nvSpPr>
          <p:cNvPr id="3" name="Tijdelijke aanduiding voor inhoud 2"/>
          <p:cNvSpPr>
            <a:spLocks noGrp="1"/>
          </p:cNvSpPr>
          <p:nvPr>
            <p:ph idx="1"/>
          </p:nvPr>
        </p:nvSpPr>
        <p:spPr>
          <a:xfrm>
            <a:off x="838200" y="1311564"/>
            <a:ext cx="4047699" cy="4865399"/>
          </a:xfrm>
        </p:spPr>
        <p:txBody>
          <a:bodyPr>
            <a:normAutofit fontScale="92500" lnSpcReduction="10000"/>
          </a:bodyPr>
          <a:lstStyle/>
          <a:p>
            <a:pPr marL="0" indent="0">
              <a:buNone/>
            </a:pPr>
            <a:r>
              <a:rPr lang="en-US" dirty="0"/>
              <a:t>Earth Overshoot Day marks the date when humanity’s demand for ecological resources and services (Ecological Footprint) in a given year exceeds what Earth can regenerate in that year (</a:t>
            </a:r>
            <a:r>
              <a:rPr lang="en-US" dirty="0" err="1"/>
              <a:t>biocapacity</a:t>
            </a:r>
            <a:r>
              <a:rPr lang="en-US" dirty="0"/>
              <a:t>).</a:t>
            </a:r>
          </a:p>
          <a:p>
            <a:pPr marL="0" indent="0">
              <a:buNone/>
            </a:pPr>
            <a:r>
              <a:rPr lang="en-US" dirty="0"/>
              <a:t>A country’s overshoot day is the date on which Earth Overshoot Day would fall if all of humanity consumed like the people in this country.</a:t>
            </a:r>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11</a:t>
            </a:fld>
            <a:endParaRPr lang="nl-NL" dirty="0"/>
          </a:p>
        </p:txBody>
      </p:sp>
    </p:spTree>
    <p:extLst>
      <p:ext uri="{BB962C8B-B14F-4D97-AF65-F5344CB8AC3E}">
        <p14:creationId xmlns:p14="http://schemas.microsoft.com/office/powerpoint/2010/main" val="27785719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7B5E7C2-E28F-4DB6-A445-CCAB225751E8}"/>
              </a:ext>
            </a:extLst>
          </p:cNvPr>
          <p:cNvSpPr>
            <a:spLocks noGrp="1"/>
          </p:cNvSpPr>
          <p:nvPr>
            <p:ph type="title"/>
          </p:nvPr>
        </p:nvSpPr>
        <p:spPr/>
        <p:txBody>
          <a:bodyPr/>
          <a:lstStyle/>
          <a:p>
            <a:r>
              <a:rPr lang="nl-NL" dirty="0"/>
              <a:t>The Green House Utrecht, tijdelijk paviljoen</a:t>
            </a:r>
          </a:p>
        </p:txBody>
      </p:sp>
      <p:sp>
        <p:nvSpPr>
          <p:cNvPr id="4" name="Tijdelijke aanduiding voor dianummer 3">
            <a:extLst>
              <a:ext uri="{FF2B5EF4-FFF2-40B4-BE49-F238E27FC236}">
                <a16:creationId xmlns:a16="http://schemas.microsoft.com/office/drawing/2014/main" id="{6F6C54E7-3D56-4C41-9148-5BC4F830AC1C}"/>
              </a:ext>
            </a:extLst>
          </p:cNvPr>
          <p:cNvSpPr>
            <a:spLocks noGrp="1"/>
          </p:cNvSpPr>
          <p:nvPr>
            <p:ph type="sldNum" sz="quarter" idx="12"/>
          </p:nvPr>
        </p:nvSpPr>
        <p:spPr/>
        <p:txBody>
          <a:bodyPr/>
          <a:lstStyle/>
          <a:p>
            <a:fld id="{993A4BE7-94F8-43D0-A956-A40AC5AB901E}" type="slidenum">
              <a:rPr lang="nl-NL" smtClean="0"/>
              <a:t>110</a:t>
            </a:fld>
            <a:endParaRPr lang="nl-NL" dirty="0"/>
          </a:p>
        </p:txBody>
      </p:sp>
      <p:pic>
        <p:nvPicPr>
          <p:cNvPr id="6" name="Afbeelding 5">
            <a:extLst>
              <a:ext uri="{FF2B5EF4-FFF2-40B4-BE49-F238E27FC236}">
                <a16:creationId xmlns:a16="http://schemas.microsoft.com/office/drawing/2014/main" id="{8C0C5873-8450-431D-9F94-E1693A09C088}"/>
              </a:ext>
            </a:extLst>
          </p:cNvPr>
          <p:cNvPicPr>
            <a:picLocks noChangeAspect="1"/>
          </p:cNvPicPr>
          <p:nvPr/>
        </p:nvPicPr>
        <p:blipFill>
          <a:blip r:embed="rId3"/>
          <a:stretch>
            <a:fillRect/>
          </a:stretch>
        </p:blipFill>
        <p:spPr>
          <a:xfrm>
            <a:off x="2455720" y="1016000"/>
            <a:ext cx="7280560" cy="5149951"/>
          </a:xfrm>
          <a:prstGeom prst="rect">
            <a:avLst/>
          </a:prstGeom>
        </p:spPr>
      </p:pic>
    </p:spTree>
    <p:extLst>
      <p:ext uri="{BB962C8B-B14F-4D97-AF65-F5344CB8AC3E}">
        <p14:creationId xmlns:p14="http://schemas.microsoft.com/office/powerpoint/2010/main" val="22642694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A1E1B1B-3708-425F-ADFB-B17DD01AE3B0}"/>
              </a:ext>
            </a:extLst>
          </p:cNvPr>
          <p:cNvSpPr>
            <a:spLocks noGrp="1"/>
          </p:cNvSpPr>
          <p:nvPr>
            <p:ph type="title"/>
          </p:nvPr>
        </p:nvSpPr>
        <p:spPr/>
        <p:txBody>
          <a:bodyPr/>
          <a:lstStyle/>
          <a:p>
            <a:r>
              <a:rPr lang="nl-NL" dirty="0"/>
              <a:t>Inspiratieboek</a:t>
            </a:r>
          </a:p>
        </p:txBody>
      </p:sp>
      <p:sp>
        <p:nvSpPr>
          <p:cNvPr id="4" name="Tijdelijke aanduiding voor dianummer 3">
            <a:extLst>
              <a:ext uri="{FF2B5EF4-FFF2-40B4-BE49-F238E27FC236}">
                <a16:creationId xmlns:a16="http://schemas.microsoft.com/office/drawing/2014/main" id="{785FB6BB-B654-4C95-8D8A-1C056129F8B4}"/>
              </a:ext>
            </a:extLst>
          </p:cNvPr>
          <p:cNvSpPr>
            <a:spLocks noGrp="1"/>
          </p:cNvSpPr>
          <p:nvPr>
            <p:ph type="sldNum" sz="quarter" idx="12"/>
          </p:nvPr>
        </p:nvSpPr>
        <p:spPr/>
        <p:txBody>
          <a:bodyPr/>
          <a:lstStyle/>
          <a:p>
            <a:fld id="{993A4BE7-94F8-43D0-A956-A40AC5AB901E}" type="slidenum">
              <a:rPr lang="nl-NL" smtClean="0"/>
              <a:t>111</a:t>
            </a:fld>
            <a:endParaRPr lang="nl-NL" dirty="0"/>
          </a:p>
        </p:txBody>
      </p:sp>
      <p:pic>
        <p:nvPicPr>
          <p:cNvPr id="2" name="Afbeelding 1">
            <a:extLst>
              <a:ext uri="{FF2B5EF4-FFF2-40B4-BE49-F238E27FC236}">
                <a16:creationId xmlns:a16="http://schemas.microsoft.com/office/drawing/2014/main" id="{02079D85-9237-4360-B008-34E1BF00BC4A}"/>
              </a:ext>
            </a:extLst>
          </p:cNvPr>
          <p:cNvPicPr>
            <a:picLocks noChangeAspect="1"/>
          </p:cNvPicPr>
          <p:nvPr/>
        </p:nvPicPr>
        <p:blipFill>
          <a:blip r:embed="rId3"/>
          <a:stretch>
            <a:fillRect/>
          </a:stretch>
        </p:blipFill>
        <p:spPr>
          <a:xfrm>
            <a:off x="7502241" y="2366681"/>
            <a:ext cx="4389790" cy="3012143"/>
          </a:xfrm>
          <a:prstGeom prst="rect">
            <a:avLst/>
          </a:prstGeom>
        </p:spPr>
      </p:pic>
      <p:pic>
        <p:nvPicPr>
          <p:cNvPr id="3" name="Afbeelding 2">
            <a:extLst>
              <a:ext uri="{FF2B5EF4-FFF2-40B4-BE49-F238E27FC236}">
                <a16:creationId xmlns:a16="http://schemas.microsoft.com/office/drawing/2014/main" id="{569108AD-885C-47E1-9B19-80D5575A152A}"/>
              </a:ext>
            </a:extLst>
          </p:cNvPr>
          <p:cNvPicPr>
            <a:picLocks noChangeAspect="1"/>
          </p:cNvPicPr>
          <p:nvPr/>
        </p:nvPicPr>
        <p:blipFill>
          <a:blip r:embed="rId4"/>
          <a:stretch>
            <a:fillRect/>
          </a:stretch>
        </p:blipFill>
        <p:spPr>
          <a:xfrm>
            <a:off x="650221" y="1286860"/>
            <a:ext cx="6584854" cy="4637970"/>
          </a:xfrm>
          <a:prstGeom prst="rect">
            <a:avLst/>
          </a:prstGeom>
        </p:spPr>
      </p:pic>
    </p:spTree>
    <p:extLst>
      <p:ext uri="{BB962C8B-B14F-4D97-AF65-F5344CB8AC3E}">
        <p14:creationId xmlns:p14="http://schemas.microsoft.com/office/powerpoint/2010/main" val="40596734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95210807-3FA9-4417-8D43-31FFBBC8081A}"/>
              </a:ext>
            </a:extLst>
          </p:cNvPr>
          <p:cNvSpPr>
            <a:spLocks noGrp="1"/>
          </p:cNvSpPr>
          <p:nvPr>
            <p:ph type="sldNum" sz="quarter" idx="12"/>
          </p:nvPr>
        </p:nvSpPr>
        <p:spPr/>
        <p:txBody>
          <a:bodyPr/>
          <a:lstStyle/>
          <a:p>
            <a:fld id="{993A4BE7-94F8-43D0-A956-A40AC5AB901E}" type="slidenum">
              <a:rPr lang="nl-NL" smtClean="0"/>
              <a:t>112</a:t>
            </a:fld>
            <a:endParaRPr lang="nl-NL" dirty="0"/>
          </a:p>
        </p:txBody>
      </p:sp>
      <p:pic>
        <p:nvPicPr>
          <p:cNvPr id="3" name="Afbeelding 2">
            <a:extLst>
              <a:ext uri="{FF2B5EF4-FFF2-40B4-BE49-F238E27FC236}">
                <a16:creationId xmlns:a16="http://schemas.microsoft.com/office/drawing/2014/main" id="{9BBECFE9-DDE9-4D0B-A3FA-498B73346909}"/>
              </a:ext>
            </a:extLst>
          </p:cNvPr>
          <p:cNvPicPr>
            <a:picLocks noChangeAspect="1"/>
          </p:cNvPicPr>
          <p:nvPr/>
        </p:nvPicPr>
        <p:blipFill>
          <a:blip r:embed="rId3"/>
          <a:stretch>
            <a:fillRect/>
          </a:stretch>
        </p:blipFill>
        <p:spPr>
          <a:xfrm>
            <a:off x="1725529" y="136525"/>
            <a:ext cx="9029700" cy="6219825"/>
          </a:xfrm>
          <a:prstGeom prst="rect">
            <a:avLst/>
          </a:prstGeom>
        </p:spPr>
      </p:pic>
    </p:spTree>
    <p:extLst>
      <p:ext uri="{BB962C8B-B14F-4D97-AF65-F5344CB8AC3E}">
        <p14:creationId xmlns:p14="http://schemas.microsoft.com/office/powerpoint/2010/main" val="26742592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85FB6BB-B654-4C95-8D8A-1C056129F8B4}"/>
              </a:ext>
            </a:extLst>
          </p:cNvPr>
          <p:cNvSpPr>
            <a:spLocks noGrp="1"/>
          </p:cNvSpPr>
          <p:nvPr>
            <p:ph type="sldNum" sz="quarter" idx="12"/>
          </p:nvPr>
        </p:nvSpPr>
        <p:spPr/>
        <p:txBody>
          <a:bodyPr/>
          <a:lstStyle/>
          <a:p>
            <a:fld id="{993A4BE7-94F8-43D0-A956-A40AC5AB901E}" type="slidenum">
              <a:rPr lang="nl-NL" smtClean="0"/>
              <a:t>113</a:t>
            </a:fld>
            <a:endParaRPr lang="nl-NL" dirty="0"/>
          </a:p>
        </p:txBody>
      </p:sp>
      <p:pic>
        <p:nvPicPr>
          <p:cNvPr id="5" name="Afbeelding 4">
            <a:extLst>
              <a:ext uri="{FF2B5EF4-FFF2-40B4-BE49-F238E27FC236}">
                <a16:creationId xmlns:a16="http://schemas.microsoft.com/office/drawing/2014/main" id="{DE1A6212-3255-4B68-AB95-74A07B01FBBA}"/>
              </a:ext>
            </a:extLst>
          </p:cNvPr>
          <p:cNvPicPr>
            <a:picLocks noChangeAspect="1"/>
          </p:cNvPicPr>
          <p:nvPr/>
        </p:nvPicPr>
        <p:blipFill>
          <a:blip r:embed="rId3"/>
          <a:stretch>
            <a:fillRect/>
          </a:stretch>
        </p:blipFill>
        <p:spPr>
          <a:xfrm>
            <a:off x="1443188" y="136524"/>
            <a:ext cx="9673991" cy="6135269"/>
          </a:xfrm>
          <a:prstGeom prst="rect">
            <a:avLst/>
          </a:prstGeom>
        </p:spPr>
      </p:pic>
    </p:spTree>
    <p:extLst>
      <p:ext uri="{BB962C8B-B14F-4D97-AF65-F5344CB8AC3E}">
        <p14:creationId xmlns:p14="http://schemas.microsoft.com/office/powerpoint/2010/main" val="23474029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3020B74-6194-4EEB-9693-58BB944FABC7}"/>
              </a:ext>
            </a:extLst>
          </p:cNvPr>
          <p:cNvSpPr>
            <a:spLocks noGrp="1"/>
          </p:cNvSpPr>
          <p:nvPr>
            <p:ph type="sldNum" sz="quarter" idx="12"/>
          </p:nvPr>
        </p:nvSpPr>
        <p:spPr/>
        <p:txBody>
          <a:bodyPr/>
          <a:lstStyle/>
          <a:p>
            <a:fld id="{993A4BE7-94F8-43D0-A956-A40AC5AB901E}" type="slidenum">
              <a:rPr lang="nl-NL" smtClean="0"/>
              <a:t>114</a:t>
            </a:fld>
            <a:endParaRPr lang="nl-NL" dirty="0"/>
          </a:p>
        </p:txBody>
      </p:sp>
      <p:pic>
        <p:nvPicPr>
          <p:cNvPr id="3" name="Afbeelding 2">
            <a:extLst>
              <a:ext uri="{FF2B5EF4-FFF2-40B4-BE49-F238E27FC236}">
                <a16:creationId xmlns:a16="http://schemas.microsoft.com/office/drawing/2014/main" id="{E7AA67A2-3099-4E68-B8D7-B4E4857FAFBA}"/>
              </a:ext>
            </a:extLst>
          </p:cNvPr>
          <p:cNvPicPr>
            <a:picLocks noChangeAspect="1"/>
          </p:cNvPicPr>
          <p:nvPr/>
        </p:nvPicPr>
        <p:blipFill>
          <a:blip r:embed="rId3"/>
          <a:stretch>
            <a:fillRect/>
          </a:stretch>
        </p:blipFill>
        <p:spPr>
          <a:xfrm>
            <a:off x="1946108" y="251912"/>
            <a:ext cx="8299784" cy="5825810"/>
          </a:xfrm>
          <a:prstGeom prst="rect">
            <a:avLst/>
          </a:prstGeom>
        </p:spPr>
      </p:pic>
    </p:spTree>
    <p:extLst>
      <p:ext uri="{BB962C8B-B14F-4D97-AF65-F5344CB8AC3E}">
        <p14:creationId xmlns:p14="http://schemas.microsoft.com/office/powerpoint/2010/main" val="34646039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E9B41C72-79AD-47E6-BA11-4DFED5E82060}"/>
              </a:ext>
            </a:extLst>
          </p:cNvPr>
          <p:cNvSpPr/>
          <p:nvPr/>
        </p:nvSpPr>
        <p:spPr>
          <a:xfrm>
            <a:off x="318052" y="0"/>
            <a:ext cx="11516139"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highlight>
                <a:srgbClr val="FFFF00"/>
              </a:highlight>
            </a:endParaRPr>
          </a:p>
        </p:txBody>
      </p:sp>
      <p:sp>
        <p:nvSpPr>
          <p:cNvPr id="4" name="Tijdelijke aanduiding voor dianummer 3">
            <a:extLst>
              <a:ext uri="{FF2B5EF4-FFF2-40B4-BE49-F238E27FC236}">
                <a16:creationId xmlns:a16="http://schemas.microsoft.com/office/drawing/2014/main" id="{1CB3AB4D-4E1D-489B-808B-709C81D71D27}"/>
              </a:ext>
            </a:extLst>
          </p:cNvPr>
          <p:cNvSpPr>
            <a:spLocks noGrp="1"/>
          </p:cNvSpPr>
          <p:nvPr>
            <p:ph type="sldNum" sz="quarter" idx="12"/>
          </p:nvPr>
        </p:nvSpPr>
        <p:spPr/>
        <p:txBody>
          <a:bodyPr/>
          <a:lstStyle/>
          <a:p>
            <a:fld id="{993A4BE7-94F8-43D0-A956-A40AC5AB901E}" type="slidenum">
              <a:rPr lang="nl-NL" smtClean="0"/>
              <a:t>115</a:t>
            </a:fld>
            <a:endParaRPr lang="nl-NL" dirty="0"/>
          </a:p>
        </p:txBody>
      </p:sp>
      <p:sp>
        <p:nvSpPr>
          <p:cNvPr id="8" name="Tekstvak 7">
            <a:extLst>
              <a:ext uri="{FF2B5EF4-FFF2-40B4-BE49-F238E27FC236}">
                <a16:creationId xmlns:a16="http://schemas.microsoft.com/office/drawing/2014/main" id="{230508E1-0CCD-4739-88A8-1B33A18AFC47}"/>
              </a:ext>
            </a:extLst>
          </p:cNvPr>
          <p:cNvSpPr txBox="1"/>
          <p:nvPr/>
        </p:nvSpPr>
        <p:spPr>
          <a:xfrm>
            <a:off x="2881205" y="6572546"/>
            <a:ext cx="9558131" cy="276999"/>
          </a:xfrm>
          <a:prstGeom prst="rect">
            <a:avLst/>
          </a:prstGeom>
          <a:noFill/>
        </p:spPr>
        <p:txBody>
          <a:bodyPr wrap="square" rtlCol="0">
            <a:spAutoFit/>
          </a:bodyPr>
          <a:lstStyle/>
          <a:p>
            <a:r>
              <a:rPr lang="nl-NL" sz="1200" dirty="0"/>
              <a:t>Bron: 'Circulaire producten en diensten, inspirerende voorbeelden voor de bouw'; in opdracht van RVO; W/E adviseurs; Utrecht, januari 2020.</a:t>
            </a:r>
          </a:p>
        </p:txBody>
      </p:sp>
      <p:pic>
        <p:nvPicPr>
          <p:cNvPr id="2" name="Afbeelding 1">
            <a:extLst>
              <a:ext uri="{FF2B5EF4-FFF2-40B4-BE49-F238E27FC236}">
                <a16:creationId xmlns:a16="http://schemas.microsoft.com/office/drawing/2014/main" id="{13BF1784-BB51-415F-8140-7ED9EA0B9BDB}"/>
              </a:ext>
            </a:extLst>
          </p:cNvPr>
          <p:cNvPicPr>
            <a:picLocks noChangeAspect="1"/>
          </p:cNvPicPr>
          <p:nvPr/>
        </p:nvPicPr>
        <p:blipFill rotWithShape="1">
          <a:blip r:embed="rId3"/>
          <a:srcRect l="50445" t="21829" r="41271" b="62648"/>
          <a:stretch/>
        </p:blipFill>
        <p:spPr>
          <a:xfrm>
            <a:off x="10462674" y="136525"/>
            <a:ext cx="1411274" cy="1487559"/>
          </a:xfrm>
          <a:prstGeom prst="rect">
            <a:avLst/>
          </a:prstGeom>
        </p:spPr>
      </p:pic>
      <p:pic>
        <p:nvPicPr>
          <p:cNvPr id="5" name="Afbeelding 4">
            <a:extLst>
              <a:ext uri="{FF2B5EF4-FFF2-40B4-BE49-F238E27FC236}">
                <a16:creationId xmlns:a16="http://schemas.microsoft.com/office/drawing/2014/main" id="{99B6A3C7-5B21-4E66-AD46-1E2A08A431E6}"/>
              </a:ext>
            </a:extLst>
          </p:cNvPr>
          <p:cNvPicPr>
            <a:picLocks noChangeAspect="1"/>
          </p:cNvPicPr>
          <p:nvPr/>
        </p:nvPicPr>
        <p:blipFill rotWithShape="1">
          <a:blip r:embed="rId4"/>
          <a:srcRect l="12392" t="17004" r="26304" b="9183"/>
          <a:stretch/>
        </p:blipFill>
        <p:spPr>
          <a:xfrm>
            <a:off x="318051" y="-1"/>
            <a:ext cx="9664231" cy="6545321"/>
          </a:xfrm>
          <a:prstGeom prst="rect">
            <a:avLst/>
          </a:prstGeom>
        </p:spPr>
      </p:pic>
      <p:sp>
        <p:nvSpPr>
          <p:cNvPr id="3" name="Rechthoek 2">
            <a:extLst>
              <a:ext uri="{FF2B5EF4-FFF2-40B4-BE49-F238E27FC236}">
                <a16:creationId xmlns:a16="http://schemas.microsoft.com/office/drawing/2014/main" id="{CD9E4B18-F369-4AA6-ADE8-EEC24A198056}"/>
              </a:ext>
            </a:extLst>
          </p:cNvPr>
          <p:cNvSpPr/>
          <p:nvPr/>
        </p:nvSpPr>
        <p:spPr>
          <a:xfrm>
            <a:off x="6679096" y="1073426"/>
            <a:ext cx="728869" cy="152399"/>
          </a:xfrm>
          <a:prstGeom prst="rect">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B2FF1815-6A2A-48B7-B38E-3AD09D9B3F77}"/>
              </a:ext>
            </a:extLst>
          </p:cNvPr>
          <p:cNvSpPr/>
          <p:nvPr/>
        </p:nvSpPr>
        <p:spPr>
          <a:xfrm>
            <a:off x="5150166" y="1225825"/>
            <a:ext cx="2257799" cy="1530627"/>
          </a:xfrm>
          <a:prstGeom prst="rect">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118939B4-4953-4198-883A-C952798FBBEE}"/>
              </a:ext>
            </a:extLst>
          </p:cNvPr>
          <p:cNvSpPr/>
          <p:nvPr/>
        </p:nvSpPr>
        <p:spPr>
          <a:xfrm>
            <a:off x="6460435" y="3352800"/>
            <a:ext cx="947530" cy="185529"/>
          </a:xfrm>
          <a:prstGeom prst="rect">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987DBAA9-BC7E-4194-B7F6-4986746D1CC7}"/>
              </a:ext>
            </a:extLst>
          </p:cNvPr>
          <p:cNvSpPr/>
          <p:nvPr/>
        </p:nvSpPr>
        <p:spPr>
          <a:xfrm>
            <a:off x="7521538" y="742120"/>
            <a:ext cx="2257799" cy="2173358"/>
          </a:xfrm>
          <a:prstGeom prst="rect">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151051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E9B41C72-79AD-47E6-BA11-4DFED5E82060}"/>
              </a:ext>
            </a:extLst>
          </p:cNvPr>
          <p:cNvSpPr/>
          <p:nvPr/>
        </p:nvSpPr>
        <p:spPr>
          <a:xfrm>
            <a:off x="318052" y="0"/>
            <a:ext cx="11516139"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ianummer 3">
            <a:extLst>
              <a:ext uri="{FF2B5EF4-FFF2-40B4-BE49-F238E27FC236}">
                <a16:creationId xmlns:a16="http://schemas.microsoft.com/office/drawing/2014/main" id="{1CB3AB4D-4E1D-489B-808B-709C81D71D27}"/>
              </a:ext>
            </a:extLst>
          </p:cNvPr>
          <p:cNvSpPr>
            <a:spLocks noGrp="1"/>
          </p:cNvSpPr>
          <p:nvPr>
            <p:ph type="sldNum" sz="quarter" idx="12"/>
          </p:nvPr>
        </p:nvSpPr>
        <p:spPr/>
        <p:txBody>
          <a:bodyPr/>
          <a:lstStyle/>
          <a:p>
            <a:fld id="{993A4BE7-94F8-43D0-A956-A40AC5AB901E}" type="slidenum">
              <a:rPr lang="nl-NL" smtClean="0"/>
              <a:t>116</a:t>
            </a:fld>
            <a:endParaRPr lang="nl-NL" dirty="0"/>
          </a:p>
        </p:txBody>
      </p:sp>
      <p:sp>
        <p:nvSpPr>
          <p:cNvPr id="8" name="Tekstvak 7">
            <a:extLst>
              <a:ext uri="{FF2B5EF4-FFF2-40B4-BE49-F238E27FC236}">
                <a16:creationId xmlns:a16="http://schemas.microsoft.com/office/drawing/2014/main" id="{230508E1-0CCD-4739-88A8-1B33A18AFC47}"/>
              </a:ext>
            </a:extLst>
          </p:cNvPr>
          <p:cNvSpPr txBox="1"/>
          <p:nvPr/>
        </p:nvSpPr>
        <p:spPr>
          <a:xfrm>
            <a:off x="2881205" y="6572546"/>
            <a:ext cx="9558131" cy="276999"/>
          </a:xfrm>
          <a:prstGeom prst="rect">
            <a:avLst/>
          </a:prstGeom>
          <a:noFill/>
        </p:spPr>
        <p:txBody>
          <a:bodyPr wrap="square" rtlCol="0">
            <a:spAutoFit/>
          </a:bodyPr>
          <a:lstStyle/>
          <a:p>
            <a:r>
              <a:rPr lang="nl-NL" sz="1200" dirty="0"/>
              <a:t>Bron: 'Circulaire producten en diensten, inspirerende voorbeelden voor de bouw'; in opdracht van RVO; W/E adviseurs; Utrecht, januari 2020.</a:t>
            </a:r>
          </a:p>
        </p:txBody>
      </p:sp>
      <p:pic>
        <p:nvPicPr>
          <p:cNvPr id="2" name="Afbeelding 1">
            <a:extLst>
              <a:ext uri="{FF2B5EF4-FFF2-40B4-BE49-F238E27FC236}">
                <a16:creationId xmlns:a16="http://schemas.microsoft.com/office/drawing/2014/main" id="{13BF1784-BB51-415F-8140-7ED9EA0B9BDB}"/>
              </a:ext>
            </a:extLst>
          </p:cNvPr>
          <p:cNvPicPr>
            <a:picLocks noChangeAspect="1"/>
          </p:cNvPicPr>
          <p:nvPr/>
        </p:nvPicPr>
        <p:blipFill rotWithShape="1">
          <a:blip r:embed="rId3"/>
          <a:srcRect l="40410" t="21691" r="51306" b="62786"/>
          <a:stretch/>
        </p:blipFill>
        <p:spPr>
          <a:xfrm>
            <a:off x="10462674" y="136525"/>
            <a:ext cx="1411274" cy="1487559"/>
          </a:xfrm>
          <a:prstGeom prst="rect">
            <a:avLst/>
          </a:prstGeom>
        </p:spPr>
      </p:pic>
      <p:pic>
        <p:nvPicPr>
          <p:cNvPr id="3" name="Afbeelding 2">
            <a:extLst>
              <a:ext uri="{FF2B5EF4-FFF2-40B4-BE49-F238E27FC236}">
                <a16:creationId xmlns:a16="http://schemas.microsoft.com/office/drawing/2014/main" id="{D298D16B-85B9-434E-948C-D9C69FEB0CFE}"/>
              </a:ext>
            </a:extLst>
          </p:cNvPr>
          <p:cNvPicPr>
            <a:picLocks noChangeAspect="1"/>
          </p:cNvPicPr>
          <p:nvPr/>
        </p:nvPicPr>
        <p:blipFill rotWithShape="1">
          <a:blip r:embed="rId4"/>
          <a:srcRect l="19030" t="17910" r="20187" b="9182"/>
          <a:stretch/>
        </p:blipFill>
        <p:spPr>
          <a:xfrm>
            <a:off x="318052" y="-1"/>
            <a:ext cx="9741517" cy="6572547"/>
          </a:xfrm>
          <a:prstGeom prst="rect">
            <a:avLst/>
          </a:prstGeom>
        </p:spPr>
      </p:pic>
      <p:sp>
        <p:nvSpPr>
          <p:cNvPr id="10" name="Rechthoek 9">
            <a:extLst>
              <a:ext uri="{FF2B5EF4-FFF2-40B4-BE49-F238E27FC236}">
                <a16:creationId xmlns:a16="http://schemas.microsoft.com/office/drawing/2014/main" id="{C79D8B39-F72A-404C-9F4D-5A4039B7C03E}"/>
              </a:ext>
            </a:extLst>
          </p:cNvPr>
          <p:cNvSpPr/>
          <p:nvPr/>
        </p:nvSpPr>
        <p:spPr>
          <a:xfrm>
            <a:off x="5255070" y="1802375"/>
            <a:ext cx="2257799" cy="463747"/>
          </a:xfrm>
          <a:prstGeom prst="rect">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CD2F0EFB-F21E-4F61-8D08-DCC2163C0EEB}"/>
              </a:ext>
            </a:extLst>
          </p:cNvPr>
          <p:cNvSpPr/>
          <p:nvPr/>
        </p:nvSpPr>
        <p:spPr>
          <a:xfrm>
            <a:off x="6784000" y="880304"/>
            <a:ext cx="728869" cy="152399"/>
          </a:xfrm>
          <a:prstGeom prst="rect">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99327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Hoge sterkte beton om materiaal te besparen</a:t>
            </a:r>
          </a:p>
        </p:txBody>
      </p:sp>
      <p:sp>
        <p:nvSpPr>
          <p:cNvPr id="3" name="Tijdelijke aanduiding voor inhoud 2"/>
          <p:cNvSpPr>
            <a:spLocks noGrp="1"/>
          </p:cNvSpPr>
          <p:nvPr>
            <p:ph idx="1"/>
          </p:nvPr>
        </p:nvSpPr>
        <p:spPr/>
        <p:txBody>
          <a:bodyPr/>
          <a:lstStyle/>
          <a:p>
            <a:r>
              <a:rPr lang="nl-NL" dirty="0"/>
              <a:t>HOEKERSINGEL, ROTTERDAM</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117</a:t>
            </a:fld>
            <a:endParaRPr lang="nl-NL"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3309521"/>
            <a:ext cx="4279392" cy="2853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https://static.wixstatic.com/media/709f31_b727db6e67514a8e9635fb734f0aa9f8.jpg/v1/fill/w_320,h_181,al_c,q_80,usm_0.66_1.00_0.01/709f31_b727db6e67514a8e9635fb734f0aa9f8.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24" y="2170176"/>
            <a:ext cx="2820160" cy="159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068" y="4029695"/>
            <a:ext cx="31242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0228" y="1877378"/>
            <a:ext cx="4569855" cy="2859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81252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401B54-9164-4B8F-BD7E-48DCB545FAC1}"/>
              </a:ext>
            </a:extLst>
          </p:cNvPr>
          <p:cNvSpPr>
            <a:spLocks noGrp="1"/>
          </p:cNvSpPr>
          <p:nvPr>
            <p:ph type="title"/>
          </p:nvPr>
        </p:nvSpPr>
        <p:spPr/>
        <p:txBody>
          <a:bodyPr/>
          <a:lstStyle/>
          <a:p>
            <a:r>
              <a:rPr lang="nl-NL" dirty="0"/>
              <a:t>Circulair viaduct </a:t>
            </a:r>
          </a:p>
        </p:txBody>
      </p:sp>
      <p:sp>
        <p:nvSpPr>
          <p:cNvPr id="4" name="Tijdelijke aanduiding voor dianummer 3">
            <a:extLst>
              <a:ext uri="{FF2B5EF4-FFF2-40B4-BE49-F238E27FC236}">
                <a16:creationId xmlns:a16="http://schemas.microsoft.com/office/drawing/2014/main" id="{5FA7BDEA-F163-4446-B638-29C16A5BEE4A}"/>
              </a:ext>
            </a:extLst>
          </p:cNvPr>
          <p:cNvSpPr>
            <a:spLocks noGrp="1"/>
          </p:cNvSpPr>
          <p:nvPr>
            <p:ph type="sldNum" sz="quarter" idx="12"/>
          </p:nvPr>
        </p:nvSpPr>
        <p:spPr/>
        <p:txBody>
          <a:bodyPr/>
          <a:lstStyle/>
          <a:p>
            <a:fld id="{993A4BE7-94F8-43D0-A956-A40AC5AB901E}" type="slidenum">
              <a:rPr lang="nl-NL" smtClean="0"/>
              <a:t>118</a:t>
            </a:fld>
            <a:endParaRPr lang="nl-NL" dirty="0"/>
          </a:p>
        </p:txBody>
      </p:sp>
      <p:pic>
        <p:nvPicPr>
          <p:cNvPr id="2050" name="Picture 2">
            <a:extLst>
              <a:ext uri="{FF2B5EF4-FFF2-40B4-BE49-F238E27FC236}">
                <a16:creationId xmlns:a16="http://schemas.microsoft.com/office/drawing/2014/main" id="{2AEE794A-BF73-4E57-84F0-26590E006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953" y="1634705"/>
            <a:ext cx="6052601" cy="4035068"/>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13BD917D-1926-4C49-AB60-F2D211B9B7EA}"/>
              </a:ext>
            </a:extLst>
          </p:cNvPr>
          <p:cNvSpPr txBox="1"/>
          <p:nvPr/>
        </p:nvSpPr>
        <p:spPr>
          <a:xfrm>
            <a:off x="6763870" y="5669773"/>
            <a:ext cx="2142565" cy="369332"/>
          </a:xfrm>
          <a:prstGeom prst="rect">
            <a:avLst/>
          </a:prstGeom>
          <a:noFill/>
        </p:spPr>
        <p:txBody>
          <a:bodyPr wrap="square" rtlCol="0">
            <a:spAutoFit/>
          </a:bodyPr>
          <a:lstStyle/>
          <a:p>
            <a:r>
              <a:rPr lang="nl-NL" dirty="0"/>
              <a:t>Foto: Rijkswaterstaat</a:t>
            </a:r>
          </a:p>
        </p:txBody>
      </p:sp>
    </p:spTree>
    <p:extLst>
      <p:ext uri="{BB962C8B-B14F-4D97-AF65-F5344CB8AC3E}">
        <p14:creationId xmlns:p14="http://schemas.microsoft.com/office/powerpoint/2010/main" val="2453295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Hoofdkantoor </a:t>
            </a:r>
            <a:r>
              <a:rPr lang="nl-NL" dirty="0" err="1"/>
              <a:t>Alliander</a:t>
            </a:r>
            <a:r>
              <a:rPr lang="nl-NL" dirty="0"/>
              <a:t>, Duiven</a:t>
            </a:r>
          </a:p>
        </p:txBody>
      </p:sp>
      <p:sp>
        <p:nvSpPr>
          <p:cNvPr id="3" name="Tijdelijke aanduiding voor inhoud 2"/>
          <p:cNvSpPr>
            <a:spLocks noGrp="1"/>
          </p:cNvSpPr>
          <p:nvPr>
            <p:ph idx="1"/>
          </p:nvPr>
        </p:nvSpPr>
        <p:spPr>
          <a:xfrm>
            <a:off x="838201" y="1311564"/>
            <a:ext cx="5246688" cy="4865399"/>
          </a:xfrm>
        </p:spPr>
        <p:txBody>
          <a:bodyPr>
            <a:normAutofit fontScale="92500" lnSpcReduction="10000"/>
          </a:bodyPr>
          <a:lstStyle/>
          <a:p>
            <a:pPr marL="0" indent="0">
              <a:buNone/>
            </a:pPr>
            <a:r>
              <a:rPr lang="nl-NL" dirty="0"/>
              <a:t>Het nieuwe kantoor van </a:t>
            </a:r>
            <a:r>
              <a:rPr lang="nl-NL" dirty="0" err="1"/>
              <a:t>Alliander</a:t>
            </a:r>
            <a:r>
              <a:rPr lang="nl-NL" dirty="0"/>
              <a:t> in Duiven is voor 92% circulair, waarvan 50% van de bestaande materialen direct zijn hergebruikt op locatie. Veel beton en staal kreeg een nieuwe functie. De binnen- en buitengevels zijn bekleed met oud sloophout van pallets.</a:t>
            </a:r>
          </a:p>
          <a:p>
            <a:pPr marL="0" indent="0">
              <a:buNone/>
            </a:pPr>
            <a:endParaRPr lang="nl-NL" dirty="0"/>
          </a:p>
          <a:p>
            <a:pPr marL="0" indent="0">
              <a:buNone/>
            </a:pPr>
            <a:r>
              <a:rPr lang="nl-NL" sz="2200" i="1" dirty="0"/>
              <a:t>“We wisten op voorhand niet wat voor gebouw we zouden krijgen. We komen uit een wereld waarin we heel erg gewend zijn om dingen voor te schrijven. Hier hebben we geleerd om het resultaat en de ambitie te omschrijven, en de oplossing door de markt te laten invullen.”</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119</a:t>
            </a:fld>
            <a:endParaRPr lang="nl-NL"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7649" y="0"/>
            <a:ext cx="51532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7743" y="2054602"/>
            <a:ext cx="1218428" cy="1218428"/>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6190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Uitputting van grondstoffen</a:t>
            </a:r>
          </a:p>
        </p:txBody>
      </p:sp>
      <p:sp>
        <p:nvSpPr>
          <p:cNvPr id="5" name="Text Placeholder 5"/>
          <p:cNvSpPr>
            <a:spLocks noGrp="1"/>
          </p:cNvSpPr>
          <p:nvPr>
            <p:ph sz="half" idx="1"/>
          </p:nvPr>
        </p:nvSpPr>
        <p:spPr/>
        <p:txBody>
          <a:bodyPr/>
          <a:lstStyle/>
          <a:p>
            <a:pPr marL="0" indent="0">
              <a:buNone/>
            </a:pPr>
            <a:r>
              <a:rPr lang="nl-NL" dirty="0"/>
              <a:t>Naar schatting is de Nederlandse bouwsector op jaarbasis verantwoordelijk voor </a:t>
            </a:r>
          </a:p>
          <a:p>
            <a:r>
              <a:rPr lang="nl-NL" dirty="0"/>
              <a:t>Ca. </a:t>
            </a:r>
            <a:r>
              <a:rPr lang="nl-NL" sz="6600" dirty="0"/>
              <a:t>50% </a:t>
            </a:r>
            <a:r>
              <a:rPr lang="nl-NL" dirty="0"/>
              <a:t>van het grondstoffenverbruik </a:t>
            </a:r>
          </a:p>
          <a:p>
            <a:r>
              <a:rPr lang="nl-NL" dirty="0"/>
              <a:t>Ca. </a:t>
            </a:r>
            <a:r>
              <a:rPr lang="nl-NL" sz="6600" dirty="0"/>
              <a:t>30% </a:t>
            </a:r>
            <a:r>
              <a:rPr lang="nl-NL" dirty="0"/>
              <a:t>van de totale afvalstroom</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12</a:t>
            </a:fld>
            <a:endParaRPr lang="nl-NL"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793145"/>
            <a:ext cx="6019800" cy="387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4385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88568466-1089-4886-8D0D-5328D6CD9F53}"/>
              </a:ext>
            </a:extLst>
          </p:cNvPr>
          <p:cNvPicPr/>
          <p:nvPr/>
        </p:nvPicPr>
        <p:blipFill>
          <a:blip r:embed="rId3">
            <a:extLst>
              <a:ext uri="{28A0092B-C50C-407E-A947-70E740481C1C}">
                <a14:useLocalDpi xmlns:a14="http://schemas.microsoft.com/office/drawing/2010/main" val="0"/>
              </a:ext>
            </a:extLst>
          </a:blip>
          <a:stretch>
            <a:fillRect/>
          </a:stretch>
        </p:blipFill>
        <p:spPr>
          <a:xfrm>
            <a:off x="2541494" y="3535651"/>
            <a:ext cx="3321424" cy="2820699"/>
          </a:xfrm>
          <a:prstGeom prst="rect">
            <a:avLst/>
          </a:prstGeom>
        </p:spPr>
      </p:pic>
      <p:sp>
        <p:nvSpPr>
          <p:cNvPr id="2" name="Titel 1">
            <a:extLst>
              <a:ext uri="{FF2B5EF4-FFF2-40B4-BE49-F238E27FC236}">
                <a16:creationId xmlns:a16="http://schemas.microsoft.com/office/drawing/2014/main" id="{CA0555F7-7231-4546-95B0-F376A0921BD7}"/>
              </a:ext>
            </a:extLst>
          </p:cNvPr>
          <p:cNvSpPr>
            <a:spLocks noGrp="1"/>
          </p:cNvSpPr>
          <p:nvPr>
            <p:ph type="title"/>
          </p:nvPr>
        </p:nvSpPr>
        <p:spPr/>
        <p:txBody>
          <a:bodyPr>
            <a:normAutofit/>
          </a:bodyPr>
          <a:lstStyle/>
          <a:p>
            <a:r>
              <a:rPr lang="nl-NL" dirty="0"/>
              <a:t>Kantoorgebouw De Walvis Amsterdam</a:t>
            </a:r>
          </a:p>
        </p:txBody>
      </p:sp>
      <p:sp>
        <p:nvSpPr>
          <p:cNvPr id="4" name="Tijdelijke aanduiding voor dianummer 3">
            <a:extLst>
              <a:ext uri="{FF2B5EF4-FFF2-40B4-BE49-F238E27FC236}">
                <a16:creationId xmlns:a16="http://schemas.microsoft.com/office/drawing/2014/main" id="{779F8BB5-E544-4104-AF37-238D550B59CE}"/>
              </a:ext>
            </a:extLst>
          </p:cNvPr>
          <p:cNvSpPr>
            <a:spLocks noGrp="1"/>
          </p:cNvSpPr>
          <p:nvPr>
            <p:ph type="sldNum" sz="quarter" idx="12"/>
          </p:nvPr>
        </p:nvSpPr>
        <p:spPr/>
        <p:txBody>
          <a:bodyPr/>
          <a:lstStyle/>
          <a:p>
            <a:fld id="{993A4BE7-94F8-43D0-A956-A40AC5AB901E}" type="slidenum">
              <a:rPr lang="nl-NL" smtClean="0"/>
              <a:t>120</a:t>
            </a:fld>
            <a:endParaRPr lang="nl-NL" dirty="0"/>
          </a:p>
        </p:txBody>
      </p:sp>
      <p:sp>
        <p:nvSpPr>
          <p:cNvPr id="9" name="Tekstvak 8">
            <a:extLst>
              <a:ext uri="{FF2B5EF4-FFF2-40B4-BE49-F238E27FC236}">
                <a16:creationId xmlns:a16="http://schemas.microsoft.com/office/drawing/2014/main" id="{B945FCA7-2C0B-44BE-B158-2E07B6E9A9C6}"/>
              </a:ext>
            </a:extLst>
          </p:cNvPr>
          <p:cNvSpPr txBox="1"/>
          <p:nvPr/>
        </p:nvSpPr>
        <p:spPr>
          <a:xfrm>
            <a:off x="7903732" y="1278843"/>
            <a:ext cx="3778623" cy="707886"/>
          </a:xfrm>
          <a:prstGeom prst="rect">
            <a:avLst/>
          </a:prstGeom>
          <a:noFill/>
        </p:spPr>
        <p:txBody>
          <a:bodyPr wrap="square" rtlCol="0">
            <a:spAutoFit/>
          </a:bodyPr>
          <a:lstStyle/>
          <a:p>
            <a:r>
              <a:rPr lang="nl-NL" sz="4000" dirty="0"/>
              <a:t>MPG 0,40</a:t>
            </a:r>
          </a:p>
        </p:txBody>
      </p:sp>
      <p:pic>
        <p:nvPicPr>
          <p:cNvPr id="5" name="Afbeelding 4">
            <a:extLst>
              <a:ext uri="{FF2B5EF4-FFF2-40B4-BE49-F238E27FC236}">
                <a16:creationId xmlns:a16="http://schemas.microsoft.com/office/drawing/2014/main" id="{0DAF8A87-9507-4EB1-9F0F-E732C9A7F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248" y="1278843"/>
            <a:ext cx="4595310" cy="2132511"/>
          </a:xfrm>
          <a:prstGeom prst="rect">
            <a:avLst/>
          </a:prstGeom>
        </p:spPr>
      </p:pic>
      <p:graphicFrame>
        <p:nvGraphicFramePr>
          <p:cNvPr id="7" name="Tabel 6">
            <a:extLst>
              <a:ext uri="{FF2B5EF4-FFF2-40B4-BE49-F238E27FC236}">
                <a16:creationId xmlns:a16="http://schemas.microsoft.com/office/drawing/2014/main" id="{FC57D987-8042-4777-B758-D14A533A3C8F}"/>
              </a:ext>
            </a:extLst>
          </p:cNvPr>
          <p:cNvGraphicFramePr>
            <a:graphicFrameLocks noGrp="1"/>
          </p:cNvGraphicFramePr>
          <p:nvPr>
            <p:extLst>
              <p:ext uri="{D42A27DB-BD31-4B8C-83A1-F6EECF244321}">
                <p14:modId xmlns:p14="http://schemas.microsoft.com/office/powerpoint/2010/main" val="2844167807"/>
              </p:ext>
            </p:extLst>
          </p:nvPr>
        </p:nvGraphicFramePr>
        <p:xfrm>
          <a:off x="6575612" y="2199351"/>
          <a:ext cx="5298140" cy="3912259"/>
        </p:xfrm>
        <a:graphic>
          <a:graphicData uri="http://schemas.openxmlformats.org/drawingml/2006/table">
            <a:tbl>
              <a:tblPr firstRow="1" firstCol="1" bandRow="1">
                <a:tableStyleId>{5C22544A-7EE6-4342-B048-85BDC9FD1C3A}</a:tableStyleId>
              </a:tblPr>
              <a:tblGrid>
                <a:gridCol w="2971745">
                  <a:extLst>
                    <a:ext uri="{9D8B030D-6E8A-4147-A177-3AD203B41FA5}">
                      <a16:colId xmlns:a16="http://schemas.microsoft.com/office/drawing/2014/main" val="3349529877"/>
                    </a:ext>
                  </a:extLst>
                </a:gridCol>
                <a:gridCol w="2326395">
                  <a:extLst>
                    <a:ext uri="{9D8B030D-6E8A-4147-A177-3AD203B41FA5}">
                      <a16:colId xmlns:a16="http://schemas.microsoft.com/office/drawing/2014/main" val="3459665167"/>
                    </a:ext>
                  </a:extLst>
                </a:gridCol>
              </a:tblGrid>
              <a:tr h="0">
                <a:tc>
                  <a:txBody>
                    <a:bodyPr/>
                    <a:lstStyle/>
                    <a:p>
                      <a:pPr>
                        <a:lnSpc>
                          <a:spcPct val="107000"/>
                        </a:lnSpc>
                        <a:spcAft>
                          <a:spcPts val="0"/>
                        </a:spcAft>
                      </a:pPr>
                      <a:r>
                        <a:rPr lang="nl-NL" sz="2000" dirty="0">
                          <a:effectLst/>
                        </a:rPr>
                        <a:t>Bouwdeel</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2000" dirty="0">
                          <a:effectLst/>
                        </a:rPr>
                        <a:t>Schaduwkosten per jaar per m² BVO in euro’s</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3748682"/>
                  </a:ext>
                </a:extLst>
              </a:tr>
              <a:tr h="364391">
                <a:tc>
                  <a:txBody>
                    <a:bodyPr/>
                    <a:lstStyle/>
                    <a:p>
                      <a:pPr>
                        <a:lnSpc>
                          <a:spcPct val="107000"/>
                        </a:lnSpc>
                        <a:spcAft>
                          <a:spcPts val="0"/>
                        </a:spcAft>
                      </a:pPr>
                      <a:r>
                        <a:rPr lang="nl-NL" sz="2000" dirty="0">
                          <a:effectLst/>
                        </a:rPr>
                        <a:t>Fundering</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nl-NL" sz="2000" dirty="0">
                          <a:effectLst/>
                        </a:rPr>
                        <a:t>0,00</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6615356"/>
                  </a:ext>
                </a:extLst>
              </a:tr>
              <a:tr h="364391">
                <a:tc>
                  <a:txBody>
                    <a:bodyPr/>
                    <a:lstStyle/>
                    <a:p>
                      <a:pPr>
                        <a:lnSpc>
                          <a:spcPct val="107000"/>
                        </a:lnSpc>
                        <a:spcAft>
                          <a:spcPts val="0"/>
                        </a:spcAft>
                      </a:pPr>
                      <a:r>
                        <a:rPr lang="nl-NL" sz="2000" dirty="0">
                          <a:effectLst/>
                        </a:rPr>
                        <a:t>Gevels</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nl-NL" sz="2000" dirty="0">
                          <a:effectLst/>
                        </a:rPr>
                        <a:t>0,14</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9037329"/>
                  </a:ext>
                </a:extLst>
              </a:tr>
              <a:tr h="364391">
                <a:tc>
                  <a:txBody>
                    <a:bodyPr/>
                    <a:lstStyle/>
                    <a:p>
                      <a:pPr>
                        <a:lnSpc>
                          <a:spcPct val="107000"/>
                        </a:lnSpc>
                        <a:spcAft>
                          <a:spcPts val="0"/>
                        </a:spcAft>
                      </a:pPr>
                      <a:r>
                        <a:rPr lang="nl-NL" sz="2000" dirty="0">
                          <a:effectLst/>
                        </a:rPr>
                        <a:t>Binnenwanden</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nl-NL" sz="2000" dirty="0">
                          <a:effectLst/>
                        </a:rPr>
                        <a:t>0,07</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3889539"/>
                  </a:ext>
                </a:extLst>
              </a:tr>
              <a:tr h="364391">
                <a:tc>
                  <a:txBody>
                    <a:bodyPr/>
                    <a:lstStyle/>
                    <a:p>
                      <a:pPr>
                        <a:lnSpc>
                          <a:spcPct val="107000"/>
                        </a:lnSpc>
                        <a:spcAft>
                          <a:spcPts val="0"/>
                        </a:spcAft>
                      </a:pPr>
                      <a:r>
                        <a:rPr lang="nl-NL" sz="2000" dirty="0">
                          <a:effectLst/>
                        </a:rPr>
                        <a:t>Vloeren</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nl-NL" sz="2000">
                          <a:effectLst/>
                        </a:rPr>
                        <a:t>0,02</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0429098"/>
                  </a:ext>
                </a:extLst>
              </a:tr>
              <a:tr h="364391">
                <a:tc>
                  <a:txBody>
                    <a:bodyPr/>
                    <a:lstStyle/>
                    <a:p>
                      <a:pPr>
                        <a:lnSpc>
                          <a:spcPct val="107000"/>
                        </a:lnSpc>
                        <a:spcAft>
                          <a:spcPts val="0"/>
                        </a:spcAft>
                      </a:pPr>
                      <a:r>
                        <a:rPr lang="nl-NL" sz="2000" dirty="0">
                          <a:effectLst/>
                        </a:rPr>
                        <a:t>Daken</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nl-NL" sz="2000" dirty="0">
                          <a:effectLst/>
                        </a:rPr>
                        <a:t>0,02</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3412102"/>
                  </a:ext>
                </a:extLst>
              </a:tr>
              <a:tr h="364391">
                <a:tc>
                  <a:txBody>
                    <a:bodyPr/>
                    <a:lstStyle/>
                    <a:p>
                      <a:pPr>
                        <a:lnSpc>
                          <a:spcPct val="107000"/>
                        </a:lnSpc>
                        <a:spcAft>
                          <a:spcPts val="0"/>
                        </a:spcAft>
                      </a:pPr>
                      <a:r>
                        <a:rPr lang="nl-NL" sz="2000">
                          <a:effectLst/>
                        </a:rPr>
                        <a:t>Installaties</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nl-NL" sz="2000" dirty="0">
                          <a:effectLst/>
                        </a:rPr>
                        <a:t>0,14</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3944981"/>
                  </a:ext>
                </a:extLst>
              </a:tr>
              <a:tr h="364391">
                <a:tc>
                  <a:txBody>
                    <a:bodyPr/>
                    <a:lstStyle/>
                    <a:p>
                      <a:pPr>
                        <a:lnSpc>
                          <a:spcPct val="107000"/>
                        </a:lnSpc>
                        <a:spcAft>
                          <a:spcPts val="0"/>
                        </a:spcAft>
                      </a:pPr>
                      <a:r>
                        <a:rPr lang="nl-NL" sz="2000">
                          <a:effectLst/>
                        </a:rPr>
                        <a:t>Inrichting</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nl-NL" sz="2000" dirty="0">
                          <a:effectLst/>
                        </a:rPr>
                        <a:t>0,02</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8288293"/>
                  </a:ext>
                </a:extLst>
              </a:tr>
              <a:tr h="397592">
                <a:tc>
                  <a:txBody>
                    <a:bodyPr/>
                    <a:lstStyle/>
                    <a:p>
                      <a:pPr>
                        <a:lnSpc>
                          <a:spcPct val="107000"/>
                        </a:lnSpc>
                        <a:spcAft>
                          <a:spcPts val="0"/>
                        </a:spcAft>
                      </a:pPr>
                      <a:r>
                        <a:rPr lang="nl-NL" sz="2000">
                          <a:effectLst/>
                        </a:rPr>
                        <a:t>TOTAAL</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nl-NL" sz="2000" dirty="0">
                          <a:effectLst/>
                        </a:rPr>
                        <a:t>0,40</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0148702"/>
                  </a:ext>
                </a:extLst>
              </a:tr>
            </a:tbl>
          </a:graphicData>
        </a:graphic>
      </p:graphicFrame>
    </p:spTree>
    <p:extLst>
      <p:ext uri="{BB962C8B-B14F-4D97-AF65-F5344CB8AC3E}">
        <p14:creationId xmlns:p14="http://schemas.microsoft.com/office/powerpoint/2010/main" val="12262241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555F7-7231-4546-95B0-F376A0921BD7}"/>
              </a:ext>
            </a:extLst>
          </p:cNvPr>
          <p:cNvSpPr>
            <a:spLocks noGrp="1"/>
          </p:cNvSpPr>
          <p:nvPr>
            <p:ph type="title"/>
          </p:nvPr>
        </p:nvSpPr>
        <p:spPr/>
        <p:txBody>
          <a:bodyPr/>
          <a:lstStyle/>
          <a:p>
            <a:r>
              <a:rPr lang="nl-NL" dirty="0"/>
              <a:t>Atlas gebouw TU Eindhoven: BREEAM </a:t>
            </a:r>
            <a:r>
              <a:rPr lang="nl-NL" dirty="0" err="1"/>
              <a:t>outstanding</a:t>
            </a:r>
            <a:endParaRPr lang="nl-NL" dirty="0"/>
          </a:p>
        </p:txBody>
      </p:sp>
      <p:pic>
        <p:nvPicPr>
          <p:cNvPr id="6" name="Tijdelijke aanduiding voor inhoud 5">
            <a:extLst>
              <a:ext uri="{FF2B5EF4-FFF2-40B4-BE49-F238E27FC236}">
                <a16:creationId xmlns:a16="http://schemas.microsoft.com/office/drawing/2014/main" id="{A61B9619-DC3A-410D-964E-5CB2FD33E3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02168" y="3132672"/>
            <a:ext cx="4895065" cy="2609222"/>
          </a:xfrm>
        </p:spPr>
      </p:pic>
      <p:sp>
        <p:nvSpPr>
          <p:cNvPr id="4" name="Tijdelijke aanduiding voor dianummer 3">
            <a:extLst>
              <a:ext uri="{FF2B5EF4-FFF2-40B4-BE49-F238E27FC236}">
                <a16:creationId xmlns:a16="http://schemas.microsoft.com/office/drawing/2014/main" id="{779F8BB5-E544-4104-AF37-238D550B59CE}"/>
              </a:ext>
            </a:extLst>
          </p:cNvPr>
          <p:cNvSpPr>
            <a:spLocks noGrp="1"/>
          </p:cNvSpPr>
          <p:nvPr>
            <p:ph type="sldNum" sz="quarter" idx="12"/>
          </p:nvPr>
        </p:nvSpPr>
        <p:spPr/>
        <p:txBody>
          <a:bodyPr/>
          <a:lstStyle/>
          <a:p>
            <a:fld id="{993A4BE7-94F8-43D0-A956-A40AC5AB901E}" type="slidenum">
              <a:rPr lang="nl-NL" smtClean="0"/>
              <a:t>121</a:t>
            </a:fld>
            <a:endParaRPr lang="nl-NL" dirty="0"/>
          </a:p>
        </p:txBody>
      </p:sp>
      <p:pic>
        <p:nvPicPr>
          <p:cNvPr id="8" name="Afbeelding 7">
            <a:extLst>
              <a:ext uri="{FF2B5EF4-FFF2-40B4-BE49-F238E27FC236}">
                <a16:creationId xmlns:a16="http://schemas.microsoft.com/office/drawing/2014/main" id="{A1066823-9DF2-45FD-8631-B4F2D18639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767" y="1937584"/>
            <a:ext cx="5520423" cy="3680282"/>
          </a:xfrm>
          <a:prstGeom prst="rect">
            <a:avLst/>
          </a:prstGeom>
        </p:spPr>
      </p:pic>
      <p:sp>
        <p:nvSpPr>
          <p:cNvPr id="9" name="Tekstvak 8">
            <a:extLst>
              <a:ext uri="{FF2B5EF4-FFF2-40B4-BE49-F238E27FC236}">
                <a16:creationId xmlns:a16="http://schemas.microsoft.com/office/drawing/2014/main" id="{B945FCA7-2C0B-44BE-B158-2E07B6E9A9C6}"/>
              </a:ext>
            </a:extLst>
          </p:cNvPr>
          <p:cNvSpPr txBox="1"/>
          <p:nvPr/>
        </p:nvSpPr>
        <p:spPr>
          <a:xfrm>
            <a:off x="7415485" y="1789666"/>
            <a:ext cx="3778623" cy="707886"/>
          </a:xfrm>
          <a:prstGeom prst="rect">
            <a:avLst/>
          </a:prstGeom>
          <a:noFill/>
        </p:spPr>
        <p:txBody>
          <a:bodyPr wrap="square" rtlCol="0">
            <a:spAutoFit/>
          </a:bodyPr>
          <a:lstStyle/>
          <a:p>
            <a:r>
              <a:rPr lang="nl-NL" sz="4000" dirty="0"/>
              <a:t>MPG 0,41</a:t>
            </a:r>
          </a:p>
        </p:txBody>
      </p:sp>
    </p:spTree>
    <p:extLst>
      <p:ext uri="{BB962C8B-B14F-4D97-AF65-F5344CB8AC3E}">
        <p14:creationId xmlns:p14="http://schemas.microsoft.com/office/powerpoint/2010/main" val="30719650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401620-3ECE-4A3C-AD9D-0ED9B42C850C}"/>
              </a:ext>
            </a:extLst>
          </p:cNvPr>
          <p:cNvSpPr>
            <a:spLocks noGrp="1"/>
          </p:cNvSpPr>
          <p:nvPr>
            <p:ph type="title"/>
          </p:nvPr>
        </p:nvSpPr>
        <p:spPr/>
        <p:txBody>
          <a:bodyPr>
            <a:normAutofit/>
          </a:bodyPr>
          <a:lstStyle/>
          <a:p>
            <a:r>
              <a:rPr lang="nl-NL" dirty="0"/>
              <a:t>De circulaire praktijk, eindtermen</a:t>
            </a:r>
          </a:p>
        </p:txBody>
      </p:sp>
      <p:sp>
        <p:nvSpPr>
          <p:cNvPr id="3" name="Tijdelijke aanduiding voor inhoud 2">
            <a:extLst>
              <a:ext uri="{FF2B5EF4-FFF2-40B4-BE49-F238E27FC236}">
                <a16:creationId xmlns:a16="http://schemas.microsoft.com/office/drawing/2014/main" id="{F5C0E97D-9584-4121-8213-AC75F399AC87}"/>
              </a:ext>
            </a:extLst>
          </p:cNvPr>
          <p:cNvSpPr>
            <a:spLocks noGrp="1"/>
          </p:cNvSpPr>
          <p:nvPr>
            <p:ph idx="1"/>
          </p:nvPr>
        </p:nvSpPr>
        <p:spPr/>
        <p:txBody>
          <a:bodyPr>
            <a:normAutofit/>
          </a:bodyPr>
          <a:lstStyle/>
          <a:p>
            <a:pPr marL="0" indent="0">
              <a:buNone/>
            </a:pPr>
            <a:r>
              <a:rPr lang="nl-NL" dirty="0"/>
              <a:t>Samenvatting van dit onderdeel</a:t>
            </a:r>
          </a:p>
          <a:p>
            <a:pPr lvl="0"/>
            <a:r>
              <a:rPr lang="nl-NL" dirty="0"/>
              <a:t>Je kent een aantal voorbeelden van circulaire producten, diensten en projecten;</a:t>
            </a:r>
          </a:p>
          <a:p>
            <a:pPr lvl="0"/>
            <a:r>
              <a:rPr lang="nl-NL" dirty="0"/>
              <a:t>Je kan het circulaire aspect van de voorbeelden benoemen.</a:t>
            </a:r>
          </a:p>
          <a:p>
            <a:pPr lvl="0"/>
            <a:endParaRPr lang="nl-NL" dirty="0"/>
          </a:p>
          <a:p>
            <a:pPr lvl="0"/>
            <a:endParaRPr lang="nl-NL" dirty="0"/>
          </a:p>
        </p:txBody>
      </p:sp>
      <p:sp>
        <p:nvSpPr>
          <p:cNvPr id="4" name="Tijdelijke aanduiding voor dianummer 3">
            <a:extLst>
              <a:ext uri="{FF2B5EF4-FFF2-40B4-BE49-F238E27FC236}">
                <a16:creationId xmlns:a16="http://schemas.microsoft.com/office/drawing/2014/main" id="{03F0A903-6759-4BD4-A2EC-63ADCAE090F5}"/>
              </a:ext>
            </a:extLst>
          </p:cNvPr>
          <p:cNvSpPr>
            <a:spLocks noGrp="1"/>
          </p:cNvSpPr>
          <p:nvPr>
            <p:ph type="sldNum" sz="quarter" idx="12"/>
          </p:nvPr>
        </p:nvSpPr>
        <p:spPr/>
        <p:txBody>
          <a:bodyPr/>
          <a:lstStyle/>
          <a:p>
            <a:fld id="{993A4BE7-94F8-43D0-A956-A40AC5AB901E}" type="slidenum">
              <a:rPr lang="nl-NL" smtClean="0"/>
              <a:t>122</a:t>
            </a:fld>
            <a:endParaRPr lang="nl-NL" dirty="0"/>
          </a:p>
        </p:txBody>
      </p:sp>
    </p:spTree>
    <p:extLst>
      <p:ext uri="{BB962C8B-B14F-4D97-AF65-F5344CB8AC3E}">
        <p14:creationId xmlns:p14="http://schemas.microsoft.com/office/powerpoint/2010/main" val="30130423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453947"/>
            <a:ext cx="9144000" cy="1950105"/>
          </a:xfrm>
        </p:spPr>
        <p:txBody>
          <a:bodyPr>
            <a:normAutofit fontScale="90000"/>
          </a:bodyPr>
          <a:lstStyle/>
          <a:p>
            <a:r>
              <a:rPr lang="nl-NL" dirty="0"/>
              <a:t>Milieuprestatie</a:t>
            </a:r>
            <a:br>
              <a:rPr lang="nl-NL" dirty="0"/>
            </a:br>
            <a:r>
              <a:rPr lang="nl-NL" sz="3100" dirty="0"/>
              <a:t>meetmethode om de milieueffecten van</a:t>
            </a:r>
            <a:br>
              <a:rPr lang="nl-NL" sz="3100" dirty="0"/>
            </a:br>
            <a:r>
              <a:rPr lang="nl-NL" sz="3100" dirty="0"/>
              <a:t>duurzaamheid en circulariteit te bepalen </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Het wordt anders</a:t>
            </a:r>
          </a:p>
        </p:txBody>
      </p:sp>
    </p:spTree>
    <p:extLst>
      <p:ext uri="{BB962C8B-B14F-4D97-AF65-F5344CB8AC3E}">
        <p14:creationId xmlns:p14="http://schemas.microsoft.com/office/powerpoint/2010/main" val="6615689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MPG óók voor bestaande gebouwen en GWW-werken</a:t>
            </a:r>
          </a:p>
        </p:txBody>
      </p:sp>
      <p:sp>
        <p:nvSpPr>
          <p:cNvPr id="3" name="Tijdelijke aanduiding voor inhoud 2"/>
          <p:cNvSpPr>
            <a:spLocks noGrp="1"/>
          </p:cNvSpPr>
          <p:nvPr>
            <p:ph idx="1"/>
          </p:nvPr>
        </p:nvSpPr>
        <p:spPr>
          <a:xfrm>
            <a:off x="838200" y="1311564"/>
            <a:ext cx="5808260" cy="4865399"/>
          </a:xfrm>
        </p:spPr>
        <p:txBody>
          <a:bodyPr>
            <a:normAutofit fontScale="92500" lnSpcReduction="10000"/>
          </a:bodyPr>
          <a:lstStyle/>
          <a:p>
            <a:pPr marL="0" indent="0">
              <a:buNone/>
            </a:pPr>
            <a:r>
              <a:rPr lang="nl-NL" dirty="0"/>
              <a:t>Naast duurzaamheidaspecten als energiebesparing in gebruiksfase en binnenklimaat, is ook de milieuprestatie bij de renovatie/transformatie van een gebouw van belang om de juiste beslissingen te nemen. </a:t>
            </a:r>
          </a:p>
          <a:p>
            <a:pPr marL="0" indent="0">
              <a:buNone/>
            </a:pPr>
            <a:r>
              <a:rPr lang="nl-NL" dirty="0"/>
              <a:t>Stichting NMD heeft een addendum op de Bepalingsmethode gepubliceerd waarmee het mogelijk is ook de milieuprestatie van de renovatie of transformatie van een gebouw te berekenen. </a:t>
            </a:r>
          </a:p>
          <a:p>
            <a:pPr marL="0" indent="0">
              <a:buNone/>
            </a:pPr>
            <a:endParaRPr lang="nl-NL" dirty="0"/>
          </a:p>
          <a:p>
            <a:pPr marL="0" indent="0">
              <a:buNone/>
            </a:pPr>
            <a:r>
              <a:rPr lang="nl-NL" sz="2200" dirty="0"/>
              <a:t>Addendum wordt momenteel herzien (voorjaar 2020)</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124</a:t>
            </a:fld>
            <a:endParaRPr lang="nl-NL"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90793"/>
            <a:ext cx="5866832" cy="360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7165074" y="5172501"/>
            <a:ext cx="4585648" cy="646331"/>
          </a:xfrm>
          <a:prstGeom prst="rect">
            <a:avLst/>
          </a:prstGeom>
          <a:noFill/>
        </p:spPr>
        <p:txBody>
          <a:bodyPr wrap="square" rtlCol="0">
            <a:spAutoFit/>
          </a:bodyPr>
          <a:lstStyle/>
          <a:p>
            <a:r>
              <a:rPr lang="nl-NL" i="1" dirty="0">
                <a:solidFill>
                  <a:schemeClr val="bg1">
                    <a:lumMod val="50000"/>
                  </a:schemeClr>
                </a:solidFill>
              </a:rPr>
              <a:t>GPR scores voor en na een verbeteringreep met de MPG als onderdeel van het thema Milieu</a:t>
            </a:r>
          </a:p>
        </p:txBody>
      </p:sp>
    </p:spTree>
    <p:extLst>
      <p:ext uri="{BB962C8B-B14F-4D97-AF65-F5344CB8AC3E}">
        <p14:creationId xmlns:p14="http://schemas.microsoft.com/office/powerpoint/2010/main" val="20012363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Niet alleen een voorschrift …..</a:t>
            </a:r>
          </a:p>
        </p:txBody>
      </p:sp>
      <p:sp>
        <p:nvSpPr>
          <p:cNvPr id="3" name="Tijdelijke aanduiding voor inhoud 2"/>
          <p:cNvSpPr>
            <a:spLocks noGrp="1"/>
          </p:cNvSpPr>
          <p:nvPr>
            <p:ph idx="1"/>
          </p:nvPr>
        </p:nvSpPr>
        <p:spPr>
          <a:xfrm>
            <a:off x="838200" y="1311564"/>
            <a:ext cx="10618694" cy="4865399"/>
          </a:xfrm>
        </p:spPr>
        <p:txBody>
          <a:bodyPr>
            <a:normAutofit/>
          </a:bodyPr>
          <a:lstStyle/>
          <a:p>
            <a:r>
              <a:rPr lang="nl-NL" dirty="0"/>
              <a:t>De Bepalingsmethode Milieuprestatie bouwwerken incl. NMD is aangewezen in:</a:t>
            </a:r>
          </a:p>
          <a:p>
            <a:pPr lvl="1"/>
            <a:r>
              <a:rPr lang="nl-NL" dirty="0"/>
              <a:t>MIA/VAMIL (fiscale financieringsregelingen)</a:t>
            </a:r>
          </a:p>
          <a:p>
            <a:endParaRPr lang="nl-NL" dirty="0"/>
          </a:p>
          <a:p>
            <a:r>
              <a:rPr lang="nl-NL" dirty="0"/>
              <a:t>Meten en certificering van duurzaam vastgoed volgens </a:t>
            </a:r>
          </a:p>
          <a:p>
            <a:pPr lvl="2"/>
            <a:r>
              <a:rPr lang="nl-NL" dirty="0">
                <a:hlinkClick r:id="rId3"/>
              </a:rPr>
              <a:t>BREEAM-NL</a:t>
            </a:r>
            <a:endParaRPr lang="nl-NL" dirty="0"/>
          </a:p>
          <a:p>
            <a:pPr lvl="2"/>
            <a:r>
              <a:rPr lang="nl-NL" dirty="0">
                <a:hlinkClick r:id="rId4"/>
              </a:rPr>
              <a:t>GPR Gebouw</a:t>
            </a:r>
            <a:endParaRPr lang="nl-NL" dirty="0"/>
          </a:p>
          <a:p>
            <a:pPr lvl="2"/>
            <a:r>
              <a:rPr lang="nl-NL" dirty="0">
                <a:hlinkClick r:id="rId5"/>
              </a:rPr>
              <a:t>Bouwbesluit 2012</a:t>
            </a:r>
            <a:endParaRPr lang="nl-NL" dirty="0"/>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125</a:t>
            </a:fld>
            <a:endParaRPr lang="nl-NL" dirty="0"/>
          </a:p>
        </p:txBody>
      </p:sp>
    </p:spTree>
    <p:extLst>
      <p:ext uri="{BB962C8B-B14F-4D97-AF65-F5344CB8AC3E}">
        <p14:creationId xmlns:p14="http://schemas.microsoft.com/office/powerpoint/2010/main" val="22829308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18CD3-F5AD-4477-B1A4-C8EEB9F23B43}"/>
              </a:ext>
            </a:extLst>
          </p:cNvPr>
          <p:cNvSpPr>
            <a:spLocks noGrp="1"/>
          </p:cNvSpPr>
          <p:nvPr>
            <p:ph type="title"/>
          </p:nvPr>
        </p:nvSpPr>
        <p:spPr/>
        <p:txBody>
          <a:bodyPr/>
          <a:lstStyle/>
          <a:p>
            <a:r>
              <a:rPr lang="nl-NL" dirty="0"/>
              <a:t>Het MPG systeem in de bouwpraktijk</a:t>
            </a:r>
          </a:p>
        </p:txBody>
      </p:sp>
      <p:sp>
        <p:nvSpPr>
          <p:cNvPr id="11" name="Tekstvak 10">
            <a:extLst>
              <a:ext uri="{FF2B5EF4-FFF2-40B4-BE49-F238E27FC236}">
                <a16:creationId xmlns:a16="http://schemas.microsoft.com/office/drawing/2014/main" id="{64FF0D8B-4F0E-4D2C-81DA-C91209448F84}"/>
              </a:ext>
            </a:extLst>
          </p:cNvPr>
          <p:cNvSpPr txBox="1"/>
          <p:nvPr/>
        </p:nvSpPr>
        <p:spPr>
          <a:xfrm>
            <a:off x="343850" y="1177699"/>
            <a:ext cx="2075564" cy="3693319"/>
          </a:xfrm>
          <a:prstGeom prst="rect">
            <a:avLst/>
          </a:prstGeom>
          <a:solidFill>
            <a:srgbClr val="9DC55B"/>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nl-NL" b="1" dirty="0"/>
              <a:t>EN15804</a:t>
            </a:r>
          </a:p>
          <a:p>
            <a:r>
              <a:rPr lang="nl-NL" dirty="0"/>
              <a:t>A1-3: Productiefase</a:t>
            </a:r>
          </a:p>
          <a:p>
            <a:r>
              <a:rPr lang="nl-NL" dirty="0"/>
              <a:t>A4-5: Bouwfase</a:t>
            </a:r>
          </a:p>
          <a:p>
            <a:r>
              <a:rPr lang="nl-NL" dirty="0"/>
              <a:t>B1-7: Gebruiksfase</a:t>
            </a:r>
          </a:p>
          <a:p>
            <a:r>
              <a:rPr lang="nl-NL" dirty="0"/>
              <a:t>C1-4: Sloop- en verwerkingsfase</a:t>
            </a:r>
          </a:p>
          <a:p>
            <a:r>
              <a:rPr lang="nl-NL" dirty="0"/>
              <a:t>D:  Mogelijkheden hergebruik, terugwinning en recycling</a:t>
            </a:r>
          </a:p>
          <a:p>
            <a:endParaRPr lang="nl-NL" dirty="0"/>
          </a:p>
          <a:p>
            <a:pPr algn="ctr"/>
            <a:r>
              <a:rPr lang="nl-NL" dirty="0"/>
              <a:t>+ Nederlandse scenario’s</a:t>
            </a:r>
          </a:p>
        </p:txBody>
      </p:sp>
      <p:sp>
        <p:nvSpPr>
          <p:cNvPr id="13" name="Tekstvak 12">
            <a:extLst>
              <a:ext uri="{FF2B5EF4-FFF2-40B4-BE49-F238E27FC236}">
                <a16:creationId xmlns:a16="http://schemas.microsoft.com/office/drawing/2014/main" id="{BE0075D0-70B7-47A1-AD07-603EFF8D794B}"/>
              </a:ext>
            </a:extLst>
          </p:cNvPr>
          <p:cNvSpPr txBox="1"/>
          <p:nvPr/>
        </p:nvSpPr>
        <p:spPr>
          <a:xfrm>
            <a:off x="2657293" y="1154546"/>
            <a:ext cx="5202698" cy="646331"/>
          </a:xfrm>
          <a:prstGeom prst="rect">
            <a:avLst/>
          </a:prstGeom>
          <a:solidFill>
            <a:srgbClr val="9DC55B"/>
          </a:solidFill>
          <a:ln>
            <a:noFill/>
          </a:ln>
          <a:effectLst/>
        </p:spPr>
        <p:txBody>
          <a:bodyPr wrap="square" rtlCol="0">
            <a:spAutoFit/>
          </a:bodyPr>
          <a:lstStyle/>
          <a:p>
            <a:pPr algn="ctr"/>
            <a:r>
              <a:rPr lang="nl-NL" b="1" dirty="0"/>
              <a:t>Bepalingsmethode Milieuprestatie </a:t>
            </a:r>
          </a:p>
          <a:p>
            <a:pPr algn="ctr"/>
            <a:r>
              <a:rPr lang="nl-NL" b="1" dirty="0"/>
              <a:t>bouwwerken</a:t>
            </a:r>
            <a:endParaRPr lang="nl-NL" dirty="0"/>
          </a:p>
        </p:txBody>
      </p:sp>
      <p:sp>
        <p:nvSpPr>
          <p:cNvPr id="15" name="Tekstvak 14">
            <a:extLst>
              <a:ext uri="{FF2B5EF4-FFF2-40B4-BE49-F238E27FC236}">
                <a16:creationId xmlns:a16="http://schemas.microsoft.com/office/drawing/2014/main" id="{0E704D84-96B4-4F57-BD8E-D79C15C7C131}"/>
              </a:ext>
            </a:extLst>
          </p:cNvPr>
          <p:cNvSpPr txBox="1"/>
          <p:nvPr/>
        </p:nvSpPr>
        <p:spPr>
          <a:xfrm>
            <a:off x="3798012" y="2488607"/>
            <a:ext cx="2010439" cy="2031325"/>
          </a:xfrm>
          <a:prstGeom prst="rect">
            <a:avLst/>
          </a:prstGeom>
          <a:solidFill>
            <a:srgbClr val="9DC55B"/>
          </a:solidFill>
          <a:ln>
            <a:noFill/>
          </a:ln>
          <a:effectLst/>
        </p:spPr>
        <p:txBody>
          <a:bodyPr wrap="square" rtlCol="0">
            <a:spAutoFit/>
          </a:bodyPr>
          <a:lstStyle/>
          <a:p>
            <a:pPr algn="ctr"/>
            <a:r>
              <a:rPr lang="nl-NL" b="1" dirty="0"/>
              <a:t>Nationale Milieudatabase </a:t>
            </a:r>
          </a:p>
          <a:p>
            <a:r>
              <a:rPr lang="nl-NL" dirty="0"/>
              <a:t>Product- en itemkaarten</a:t>
            </a:r>
          </a:p>
          <a:p>
            <a:r>
              <a:rPr lang="nl-NL" dirty="0"/>
              <a:t>Processendatabase</a:t>
            </a:r>
          </a:p>
          <a:p>
            <a:r>
              <a:rPr lang="nl-NL" dirty="0"/>
              <a:t>Basisprofielen</a:t>
            </a:r>
          </a:p>
          <a:p>
            <a:r>
              <a:rPr lang="nl-NL" dirty="0"/>
              <a:t>Afdankscenario’s</a:t>
            </a:r>
          </a:p>
        </p:txBody>
      </p:sp>
      <p:sp>
        <p:nvSpPr>
          <p:cNvPr id="16" name="Tekstvak 15">
            <a:extLst>
              <a:ext uri="{FF2B5EF4-FFF2-40B4-BE49-F238E27FC236}">
                <a16:creationId xmlns:a16="http://schemas.microsoft.com/office/drawing/2014/main" id="{C08CAEDE-18E0-4C83-AD01-8013E9226F3A}"/>
              </a:ext>
            </a:extLst>
          </p:cNvPr>
          <p:cNvSpPr txBox="1"/>
          <p:nvPr/>
        </p:nvSpPr>
        <p:spPr>
          <a:xfrm>
            <a:off x="2559369" y="2583640"/>
            <a:ext cx="572837" cy="369332"/>
          </a:xfrm>
          <a:prstGeom prst="rect">
            <a:avLst/>
          </a:prstGeom>
          <a:solidFill>
            <a:srgbClr val="9DC55B"/>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nl-NL" b="1" dirty="0"/>
              <a:t>LCA</a:t>
            </a:r>
          </a:p>
        </p:txBody>
      </p:sp>
      <p:sp>
        <p:nvSpPr>
          <p:cNvPr id="17" name="Tekstvak 16">
            <a:extLst>
              <a:ext uri="{FF2B5EF4-FFF2-40B4-BE49-F238E27FC236}">
                <a16:creationId xmlns:a16="http://schemas.microsoft.com/office/drawing/2014/main" id="{175FBA00-B679-4662-84E1-697A371AE305}"/>
              </a:ext>
            </a:extLst>
          </p:cNvPr>
          <p:cNvSpPr txBox="1"/>
          <p:nvPr/>
        </p:nvSpPr>
        <p:spPr>
          <a:xfrm>
            <a:off x="2937726" y="3279975"/>
            <a:ext cx="594673" cy="369326"/>
          </a:xfrm>
          <a:prstGeom prst="rect">
            <a:avLst/>
          </a:prstGeom>
          <a:solidFill>
            <a:srgbClr val="9DC55B"/>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nl-NL" b="1" dirty="0"/>
              <a:t>EPD</a:t>
            </a:r>
          </a:p>
        </p:txBody>
      </p:sp>
      <p:sp>
        <p:nvSpPr>
          <p:cNvPr id="18" name="Tekstvak 17">
            <a:extLst>
              <a:ext uri="{FF2B5EF4-FFF2-40B4-BE49-F238E27FC236}">
                <a16:creationId xmlns:a16="http://schemas.microsoft.com/office/drawing/2014/main" id="{8FBFABEC-281B-4CEE-B682-8348A0D10396}"/>
              </a:ext>
            </a:extLst>
          </p:cNvPr>
          <p:cNvSpPr txBox="1"/>
          <p:nvPr/>
        </p:nvSpPr>
        <p:spPr>
          <a:xfrm>
            <a:off x="6110038" y="2458785"/>
            <a:ext cx="1763601" cy="2031325"/>
          </a:xfrm>
          <a:prstGeom prst="rect">
            <a:avLst/>
          </a:prstGeom>
          <a:solidFill>
            <a:srgbClr val="7030A0">
              <a:alpha val="60000"/>
            </a:srgbClr>
          </a:solidFill>
          <a:ln>
            <a:noFill/>
          </a:ln>
          <a:effectLst/>
        </p:spPr>
        <p:txBody>
          <a:bodyPr wrap="square" rtlCol="0">
            <a:spAutoFit/>
          </a:bodyPr>
          <a:lstStyle/>
          <a:p>
            <a:pPr algn="ctr"/>
            <a:r>
              <a:rPr lang="nl-NL" b="1" dirty="0"/>
              <a:t>reken-instrumenten gebouwen/</a:t>
            </a:r>
          </a:p>
          <a:p>
            <a:pPr algn="ctr"/>
            <a:r>
              <a:rPr lang="nl-NL" b="1" dirty="0"/>
              <a:t>bouwwerken </a:t>
            </a:r>
          </a:p>
          <a:p>
            <a:pPr algn="ctr"/>
            <a:r>
              <a:rPr lang="nl-NL" b="1" dirty="0"/>
              <a:t>(software)</a:t>
            </a:r>
          </a:p>
          <a:p>
            <a:pPr algn="ctr"/>
            <a:endParaRPr lang="nl-NL" b="1" dirty="0"/>
          </a:p>
          <a:p>
            <a:pPr algn="ctr"/>
            <a:endParaRPr lang="nl-NL" dirty="0"/>
          </a:p>
        </p:txBody>
      </p:sp>
      <p:sp>
        <p:nvSpPr>
          <p:cNvPr id="19" name="Tekstvak 18">
            <a:extLst>
              <a:ext uri="{FF2B5EF4-FFF2-40B4-BE49-F238E27FC236}">
                <a16:creationId xmlns:a16="http://schemas.microsoft.com/office/drawing/2014/main" id="{B3810587-C0C1-43C9-9516-0A810A94B86E}"/>
              </a:ext>
            </a:extLst>
          </p:cNvPr>
          <p:cNvSpPr txBox="1"/>
          <p:nvPr/>
        </p:nvSpPr>
        <p:spPr>
          <a:xfrm>
            <a:off x="5797124" y="5089860"/>
            <a:ext cx="1030015" cy="646331"/>
          </a:xfrm>
          <a:prstGeom prst="rect">
            <a:avLst/>
          </a:prstGeom>
          <a:solidFill>
            <a:srgbClr val="7030A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nl-NL" b="1" dirty="0"/>
              <a:t>Inkoop proces</a:t>
            </a:r>
          </a:p>
        </p:txBody>
      </p:sp>
      <p:sp>
        <p:nvSpPr>
          <p:cNvPr id="20" name="Tekstvak 19">
            <a:extLst>
              <a:ext uri="{FF2B5EF4-FFF2-40B4-BE49-F238E27FC236}">
                <a16:creationId xmlns:a16="http://schemas.microsoft.com/office/drawing/2014/main" id="{80A3E319-5A78-4AA3-8D59-FAEBC558C5F1}"/>
              </a:ext>
            </a:extLst>
          </p:cNvPr>
          <p:cNvSpPr txBox="1"/>
          <p:nvPr/>
        </p:nvSpPr>
        <p:spPr>
          <a:xfrm>
            <a:off x="6941127" y="5057123"/>
            <a:ext cx="1030015" cy="646331"/>
          </a:xfrm>
          <a:prstGeom prst="rect">
            <a:avLst/>
          </a:prstGeom>
          <a:solidFill>
            <a:srgbClr val="7030A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nl-NL" b="1" dirty="0"/>
              <a:t>Ontwerpproces</a:t>
            </a:r>
          </a:p>
        </p:txBody>
      </p:sp>
      <p:cxnSp>
        <p:nvCxnSpPr>
          <p:cNvPr id="4" name="Rechte verbindingslijn met pijl 3">
            <a:extLst>
              <a:ext uri="{FF2B5EF4-FFF2-40B4-BE49-F238E27FC236}">
                <a16:creationId xmlns:a16="http://schemas.microsoft.com/office/drawing/2014/main" id="{819FD693-BF05-4001-B454-B414CA142328}"/>
              </a:ext>
            </a:extLst>
          </p:cNvPr>
          <p:cNvCxnSpPr>
            <a:cxnSpLocks/>
          </p:cNvCxnSpPr>
          <p:nvPr/>
        </p:nvCxnSpPr>
        <p:spPr>
          <a:xfrm>
            <a:off x="2385486" y="1616211"/>
            <a:ext cx="271806"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17F8A7A1-2433-4D97-9916-00AD3835CC62}"/>
              </a:ext>
            </a:extLst>
          </p:cNvPr>
          <p:cNvCxnSpPr>
            <a:cxnSpLocks/>
          </p:cNvCxnSpPr>
          <p:nvPr/>
        </p:nvCxnSpPr>
        <p:spPr>
          <a:xfrm flipH="1">
            <a:off x="2809823" y="1800877"/>
            <a:ext cx="10700" cy="75406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A3AC2022-C042-416A-B3CB-8629FEA0A6D4}"/>
              </a:ext>
            </a:extLst>
          </p:cNvPr>
          <p:cNvCxnSpPr>
            <a:cxnSpLocks/>
            <a:endCxn id="18" idx="0"/>
          </p:cNvCxnSpPr>
          <p:nvPr/>
        </p:nvCxnSpPr>
        <p:spPr>
          <a:xfrm flipH="1">
            <a:off x="6991839" y="1800877"/>
            <a:ext cx="10784" cy="657908"/>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2C9F6C3E-8970-42D7-82DC-7034BEF95686}"/>
              </a:ext>
            </a:extLst>
          </p:cNvPr>
          <p:cNvCxnSpPr>
            <a:cxnSpLocks/>
          </p:cNvCxnSpPr>
          <p:nvPr/>
        </p:nvCxnSpPr>
        <p:spPr>
          <a:xfrm>
            <a:off x="3241199" y="1786036"/>
            <a:ext cx="669" cy="146524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2BFB93B0-90CA-485F-ADFB-07CBA03EF150}"/>
              </a:ext>
            </a:extLst>
          </p:cNvPr>
          <p:cNvCxnSpPr>
            <a:cxnSpLocks/>
          </p:cNvCxnSpPr>
          <p:nvPr/>
        </p:nvCxnSpPr>
        <p:spPr>
          <a:xfrm>
            <a:off x="5751722" y="3428279"/>
            <a:ext cx="367428"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33A30224-74C1-4E93-9A98-38DF1091B0A4}"/>
              </a:ext>
            </a:extLst>
          </p:cNvPr>
          <p:cNvCxnSpPr>
            <a:cxnSpLocks/>
          </p:cNvCxnSpPr>
          <p:nvPr/>
        </p:nvCxnSpPr>
        <p:spPr>
          <a:xfrm>
            <a:off x="3603471" y="3428279"/>
            <a:ext cx="194541"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Verbindingslijn: gebogen 31">
            <a:extLst>
              <a:ext uri="{FF2B5EF4-FFF2-40B4-BE49-F238E27FC236}">
                <a16:creationId xmlns:a16="http://schemas.microsoft.com/office/drawing/2014/main" id="{508ED60F-0AE0-4032-ABDB-14A8E098FACB}"/>
              </a:ext>
            </a:extLst>
          </p:cNvPr>
          <p:cNvCxnSpPr>
            <a:cxnSpLocks/>
            <a:endCxn id="17" idx="1"/>
          </p:cNvCxnSpPr>
          <p:nvPr/>
        </p:nvCxnSpPr>
        <p:spPr>
          <a:xfrm rot="16200000" flipH="1">
            <a:off x="2563003" y="3089915"/>
            <a:ext cx="565570" cy="183876"/>
          </a:xfrm>
          <a:prstGeom prst="bentConnector2">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E7B6519A-EFF5-4BE2-87D7-6F4BFBE6B0D5}"/>
              </a:ext>
            </a:extLst>
          </p:cNvPr>
          <p:cNvCxnSpPr>
            <a:cxnSpLocks/>
          </p:cNvCxnSpPr>
          <p:nvPr/>
        </p:nvCxnSpPr>
        <p:spPr>
          <a:xfrm>
            <a:off x="6356956" y="4501687"/>
            <a:ext cx="0" cy="588173"/>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9FA02603-F8E1-4355-8457-A49B8E028B6A}"/>
              </a:ext>
            </a:extLst>
          </p:cNvPr>
          <p:cNvCxnSpPr>
            <a:cxnSpLocks/>
            <a:endCxn id="20" idx="0"/>
          </p:cNvCxnSpPr>
          <p:nvPr/>
        </p:nvCxnSpPr>
        <p:spPr>
          <a:xfrm>
            <a:off x="7456135" y="4489423"/>
            <a:ext cx="0" cy="56770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7F4F2E31-7A3D-4099-9FD1-F198D052DEE2}"/>
              </a:ext>
            </a:extLst>
          </p:cNvPr>
          <p:cNvSpPr txBox="1"/>
          <p:nvPr/>
        </p:nvSpPr>
        <p:spPr>
          <a:xfrm>
            <a:off x="8318217" y="2186866"/>
            <a:ext cx="1634701" cy="2585323"/>
          </a:xfrm>
          <a:prstGeom prst="rect">
            <a:avLst/>
          </a:prstGeom>
          <a:solidFill>
            <a:schemeClr val="accent4">
              <a:lumMod val="60000"/>
              <a:lumOff val="40000"/>
              <a:alpha val="60000"/>
            </a:schemeClr>
          </a:solidFill>
          <a:ln>
            <a:solidFill>
              <a:schemeClr val="accent4">
                <a:lumMod val="60000"/>
                <a:lumOff val="40000"/>
              </a:schemeClr>
            </a:solidFill>
          </a:ln>
          <a:effectLst/>
        </p:spPr>
        <p:txBody>
          <a:bodyPr wrap="square" rtlCol="0">
            <a:spAutoFit/>
          </a:bodyPr>
          <a:lstStyle/>
          <a:p>
            <a:pPr algn="ctr"/>
            <a:r>
              <a:rPr lang="nl-NL" b="1" dirty="0" err="1"/>
              <a:t>Vergunning-verlening</a:t>
            </a:r>
            <a:endParaRPr lang="nl-NL" b="1" dirty="0"/>
          </a:p>
          <a:p>
            <a:pPr algn="ctr"/>
            <a:r>
              <a:rPr lang="nl-NL" dirty="0"/>
              <a:t>(gebouwen)</a:t>
            </a:r>
          </a:p>
          <a:p>
            <a:pPr algn="ctr"/>
            <a:endParaRPr lang="nl-NL" b="1" dirty="0"/>
          </a:p>
          <a:p>
            <a:pPr algn="ctr"/>
            <a:r>
              <a:rPr lang="nl-NL" b="1" dirty="0"/>
              <a:t>Aanbesteding</a:t>
            </a:r>
          </a:p>
          <a:p>
            <a:pPr algn="ctr"/>
            <a:r>
              <a:rPr lang="nl-NL" dirty="0"/>
              <a:t>(gebouwen &amp; grond-, weg- en waterbouw)</a:t>
            </a:r>
            <a:endParaRPr lang="nl-NL" b="1" dirty="0"/>
          </a:p>
          <a:p>
            <a:pPr algn="ctr"/>
            <a:endParaRPr lang="nl-NL" dirty="0"/>
          </a:p>
        </p:txBody>
      </p:sp>
      <p:sp>
        <p:nvSpPr>
          <p:cNvPr id="28" name="Tekstvak 27">
            <a:extLst>
              <a:ext uri="{FF2B5EF4-FFF2-40B4-BE49-F238E27FC236}">
                <a16:creationId xmlns:a16="http://schemas.microsoft.com/office/drawing/2014/main" id="{9230C51D-2CFA-454F-ABDA-BEDDE52402E1}"/>
              </a:ext>
            </a:extLst>
          </p:cNvPr>
          <p:cNvSpPr txBox="1"/>
          <p:nvPr/>
        </p:nvSpPr>
        <p:spPr>
          <a:xfrm>
            <a:off x="8298731" y="1182681"/>
            <a:ext cx="3297115" cy="784830"/>
          </a:xfrm>
          <a:prstGeom prst="rect">
            <a:avLst/>
          </a:prstGeom>
          <a:solidFill>
            <a:srgbClr val="9DC55B"/>
          </a:solidFill>
          <a:ln>
            <a:noFill/>
          </a:ln>
          <a:effectLst/>
        </p:spPr>
        <p:txBody>
          <a:bodyPr wrap="square" rtlCol="0">
            <a:spAutoFit/>
          </a:bodyPr>
          <a:lstStyle/>
          <a:p>
            <a:pPr algn="ctr">
              <a:lnSpc>
                <a:spcPct val="150000"/>
              </a:lnSpc>
            </a:pPr>
            <a:r>
              <a:rPr lang="nl-NL" b="1" dirty="0"/>
              <a:t>Bouwbesluit</a:t>
            </a:r>
          </a:p>
          <a:p>
            <a:pPr algn="ctr"/>
            <a:endParaRPr lang="nl-NL" dirty="0"/>
          </a:p>
        </p:txBody>
      </p:sp>
      <p:sp>
        <p:nvSpPr>
          <p:cNvPr id="30" name="Tekstvak 29">
            <a:extLst>
              <a:ext uri="{FF2B5EF4-FFF2-40B4-BE49-F238E27FC236}">
                <a16:creationId xmlns:a16="http://schemas.microsoft.com/office/drawing/2014/main" id="{32B97B96-E13B-4132-9AD3-C16E94DA65B9}"/>
              </a:ext>
            </a:extLst>
          </p:cNvPr>
          <p:cNvSpPr txBox="1"/>
          <p:nvPr/>
        </p:nvSpPr>
        <p:spPr>
          <a:xfrm>
            <a:off x="8273571" y="5164675"/>
            <a:ext cx="3440571" cy="646331"/>
          </a:xfrm>
          <a:prstGeom prst="rect">
            <a:avLst/>
          </a:prstGeom>
          <a:solidFill>
            <a:srgbClr val="9DC55B"/>
          </a:solidFill>
          <a:ln>
            <a:noFill/>
          </a:ln>
          <a:effectLst/>
        </p:spPr>
        <p:txBody>
          <a:bodyPr wrap="square" rtlCol="0">
            <a:spAutoFit/>
          </a:bodyPr>
          <a:lstStyle/>
          <a:p>
            <a:pPr algn="ctr"/>
            <a:r>
              <a:rPr lang="nl-NL" b="1" dirty="0"/>
              <a:t>Wet kwaliteitsborging</a:t>
            </a:r>
          </a:p>
          <a:p>
            <a:pPr algn="ctr"/>
            <a:r>
              <a:rPr lang="nl-NL" b="1" dirty="0"/>
              <a:t>(per 1-1-2021)</a:t>
            </a:r>
          </a:p>
        </p:txBody>
      </p:sp>
      <p:cxnSp>
        <p:nvCxnSpPr>
          <p:cNvPr id="31" name="Verbindingslijn: gebogen 30">
            <a:extLst>
              <a:ext uri="{FF2B5EF4-FFF2-40B4-BE49-F238E27FC236}">
                <a16:creationId xmlns:a16="http://schemas.microsoft.com/office/drawing/2014/main" id="{32E6ABDE-6483-406C-8782-3A1BC31215D5}"/>
              </a:ext>
            </a:extLst>
          </p:cNvPr>
          <p:cNvCxnSpPr>
            <a:cxnSpLocks/>
            <a:stCxn id="20" idx="2"/>
            <a:endCxn id="23" idx="1"/>
          </p:cNvCxnSpPr>
          <p:nvPr/>
        </p:nvCxnSpPr>
        <p:spPr>
          <a:xfrm rot="5400000" flipH="1" flipV="1">
            <a:off x="6775213" y="4160450"/>
            <a:ext cx="2223926" cy="862082"/>
          </a:xfrm>
          <a:prstGeom prst="bentConnector4">
            <a:avLst>
              <a:gd name="adj1" fmla="val -10279"/>
              <a:gd name="adj2" fmla="val 79870"/>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5D97B9FF-8486-44DD-9EBF-B74DD9897268}"/>
              </a:ext>
            </a:extLst>
          </p:cNvPr>
          <p:cNvCxnSpPr>
            <a:cxnSpLocks/>
            <a:endCxn id="23" idx="0"/>
          </p:cNvCxnSpPr>
          <p:nvPr/>
        </p:nvCxnSpPr>
        <p:spPr>
          <a:xfrm>
            <a:off x="9135568" y="1967511"/>
            <a:ext cx="0" cy="219355"/>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3271B6C3-8639-49D9-B808-461E0801D539}"/>
              </a:ext>
            </a:extLst>
          </p:cNvPr>
          <p:cNvCxnSpPr>
            <a:cxnSpLocks/>
            <a:endCxn id="23" idx="2"/>
          </p:cNvCxnSpPr>
          <p:nvPr/>
        </p:nvCxnSpPr>
        <p:spPr>
          <a:xfrm flipV="1">
            <a:off x="9135568" y="4772189"/>
            <a:ext cx="0" cy="392485"/>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a:extLst>
              <a:ext uri="{FF2B5EF4-FFF2-40B4-BE49-F238E27FC236}">
                <a16:creationId xmlns:a16="http://schemas.microsoft.com/office/drawing/2014/main" id="{63209EC6-1E88-41A4-9F69-0DC29EBF1C0F}"/>
              </a:ext>
            </a:extLst>
          </p:cNvPr>
          <p:cNvSpPr txBox="1"/>
          <p:nvPr/>
        </p:nvSpPr>
        <p:spPr>
          <a:xfrm>
            <a:off x="10012519" y="2181099"/>
            <a:ext cx="1583327" cy="2308324"/>
          </a:xfrm>
          <a:prstGeom prst="rect">
            <a:avLst/>
          </a:prstGeom>
          <a:solidFill>
            <a:schemeClr val="accent4">
              <a:lumMod val="60000"/>
              <a:lumOff val="40000"/>
              <a:alpha val="60000"/>
            </a:schemeClr>
          </a:solidFill>
          <a:ln>
            <a:solidFill>
              <a:schemeClr val="accent4">
                <a:lumMod val="60000"/>
                <a:lumOff val="40000"/>
              </a:schemeClr>
            </a:solidFill>
          </a:ln>
          <a:effectLst/>
        </p:spPr>
        <p:txBody>
          <a:bodyPr wrap="square" rtlCol="0">
            <a:spAutoFit/>
          </a:bodyPr>
          <a:lstStyle/>
          <a:p>
            <a:pPr algn="ctr"/>
            <a:r>
              <a:rPr lang="nl-NL" b="1" dirty="0"/>
              <a:t>(Ver)bouw</a:t>
            </a:r>
          </a:p>
          <a:p>
            <a:pPr algn="ctr"/>
            <a:r>
              <a:rPr lang="nl-NL" dirty="0"/>
              <a:t>(</a:t>
            </a:r>
            <a:r>
              <a:rPr lang="nl-NL" dirty="0" err="1"/>
              <a:t>dossier-vorming</a:t>
            </a:r>
            <a:r>
              <a:rPr lang="nl-NL" dirty="0"/>
              <a:t>)</a:t>
            </a:r>
          </a:p>
          <a:p>
            <a:pPr algn="ctr"/>
            <a:endParaRPr lang="nl-NL" b="1" dirty="0"/>
          </a:p>
          <a:p>
            <a:pPr algn="ctr"/>
            <a:r>
              <a:rPr lang="nl-NL" b="1" dirty="0"/>
              <a:t>Oplevering</a:t>
            </a:r>
          </a:p>
          <a:p>
            <a:pPr algn="ctr"/>
            <a:r>
              <a:rPr lang="nl-NL" dirty="0"/>
              <a:t>(toezicht)</a:t>
            </a:r>
          </a:p>
          <a:p>
            <a:pPr algn="ctr"/>
            <a:endParaRPr lang="nl-NL" dirty="0"/>
          </a:p>
          <a:p>
            <a:pPr algn="ctr"/>
            <a:endParaRPr lang="nl-NL" dirty="0"/>
          </a:p>
        </p:txBody>
      </p:sp>
      <p:cxnSp>
        <p:nvCxnSpPr>
          <p:cNvPr id="29" name="Rechte verbindingslijn met pijl 28">
            <a:extLst>
              <a:ext uri="{FF2B5EF4-FFF2-40B4-BE49-F238E27FC236}">
                <a16:creationId xmlns:a16="http://schemas.microsoft.com/office/drawing/2014/main" id="{4218F432-337E-43BB-B70C-6B40650BB93C}"/>
              </a:ext>
            </a:extLst>
          </p:cNvPr>
          <p:cNvCxnSpPr>
            <a:cxnSpLocks/>
          </p:cNvCxnSpPr>
          <p:nvPr/>
        </p:nvCxnSpPr>
        <p:spPr>
          <a:xfrm flipV="1">
            <a:off x="10557775" y="4501687"/>
            <a:ext cx="0" cy="662987"/>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Verbindingslijn: gebogen 32">
            <a:extLst>
              <a:ext uri="{FF2B5EF4-FFF2-40B4-BE49-F238E27FC236}">
                <a16:creationId xmlns:a16="http://schemas.microsoft.com/office/drawing/2014/main" id="{A549AC52-0C3F-4453-81F7-243C34E03D34}"/>
              </a:ext>
            </a:extLst>
          </p:cNvPr>
          <p:cNvCxnSpPr>
            <a:cxnSpLocks/>
            <a:stCxn id="19" idx="2"/>
            <a:endCxn id="26" idx="3"/>
          </p:cNvCxnSpPr>
          <p:nvPr/>
        </p:nvCxnSpPr>
        <p:spPr>
          <a:xfrm rot="5400000" flipH="1" flipV="1">
            <a:off x="7753524" y="1893869"/>
            <a:ext cx="2400930" cy="5283714"/>
          </a:xfrm>
          <a:prstGeom prst="bentConnector4">
            <a:avLst>
              <a:gd name="adj1" fmla="val -16802"/>
              <a:gd name="adj2" fmla="val 104327"/>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a:extLst>
              <a:ext uri="{FF2B5EF4-FFF2-40B4-BE49-F238E27FC236}">
                <a16:creationId xmlns:a16="http://schemas.microsoft.com/office/drawing/2014/main" id="{460C9CDD-2300-44EE-85ED-5D5B6F4363A2}"/>
              </a:ext>
            </a:extLst>
          </p:cNvPr>
          <p:cNvCxnSpPr>
            <a:cxnSpLocks/>
          </p:cNvCxnSpPr>
          <p:nvPr/>
        </p:nvCxnSpPr>
        <p:spPr>
          <a:xfrm>
            <a:off x="10557775" y="1967511"/>
            <a:ext cx="0" cy="213588"/>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0166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MPG/MKI van waarde voor alle bouwactoren</a:t>
            </a:r>
          </a:p>
        </p:txBody>
      </p:sp>
      <p:sp>
        <p:nvSpPr>
          <p:cNvPr id="3" name="Tijdelijke aanduiding voor inhoud 2"/>
          <p:cNvSpPr>
            <a:spLocks noGrp="1"/>
          </p:cNvSpPr>
          <p:nvPr>
            <p:ph idx="1"/>
          </p:nvPr>
        </p:nvSpPr>
        <p:spPr/>
        <p:txBody>
          <a:bodyPr>
            <a:normAutofit fontScale="85000" lnSpcReduction="20000"/>
          </a:bodyPr>
          <a:lstStyle/>
          <a:p>
            <a:r>
              <a:rPr lang="nl-NL" b="1" dirty="0"/>
              <a:t>Beleggers/Investeerders</a:t>
            </a:r>
            <a:r>
              <a:rPr lang="nl-NL" dirty="0"/>
              <a:t> willen een hoger rendement bereiken (marktwaarde);</a:t>
            </a:r>
          </a:p>
          <a:p>
            <a:r>
              <a:rPr lang="nl-NL" b="1" dirty="0"/>
              <a:t>Producent</a:t>
            </a:r>
            <a:r>
              <a:rPr lang="nl-NL" dirty="0"/>
              <a:t> van bouwproducten wil maatschappelijk verantwoord ondernemen en zich onderscheiden van anderen;</a:t>
            </a:r>
          </a:p>
          <a:p>
            <a:r>
              <a:rPr lang="nl-NL" b="1" dirty="0"/>
              <a:t>Architect</a:t>
            </a:r>
            <a:r>
              <a:rPr lang="nl-NL" dirty="0"/>
              <a:t> wil creativiteit tonen met een ontwerp of materialen die minder milieubelasting met zich meebrengen;</a:t>
            </a:r>
          </a:p>
          <a:p>
            <a:r>
              <a:rPr lang="nl-NL" b="1" dirty="0"/>
              <a:t>Opdrachtgever</a:t>
            </a:r>
            <a:r>
              <a:rPr lang="nl-NL" dirty="0"/>
              <a:t> wil eigen doelen nastreven op duurzaamheid;</a:t>
            </a:r>
          </a:p>
          <a:p>
            <a:r>
              <a:rPr lang="nl-NL" b="1" dirty="0"/>
              <a:t>Opdrachtgever en bouwer </a:t>
            </a:r>
            <a:r>
              <a:rPr lang="nl-NL" dirty="0"/>
              <a:t>willen gebruik maken van stimuleringsregelingen vanuit overheid, bijvoorbeeld fiscale regelingen zoals MIA;</a:t>
            </a:r>
          </a:p>
          <a:p>
            <a:r>
              <a:rPr lang="nl-NL" b="1" dirty="0"/>
              <a:t>Bouwer</a:t>
            </a:r>
            <a:r>
              <a:rPr lang="nl-NL" dirty="0"/>
              <a:t> wil voldoen aan duurzaamheidcriteria bij bouwprojecten van de overheid. Dit betekent dat nieuwbouw renovatie moeten voldoen aan duurzaamheidcriteria, waaronder een milieuverantwoord materiaalgebruik;</a:t>
            </a:r>
          </a:p>
          <a:p>
            <a:r>
              <a:rPr lang="nl-NL" b="1" dirty="0"/>
              <a:t>Overheden</a:t>
            </a:r>
            <a:r>
              <a:rPr lang="nl-NL" dirty="0"/>
              <a:t> willen voldoen aan onderlinge, nationale en internationale afspraken en verplichtingen op het gebied van duurzaamheid;</a:t>
            </a:r>
          </a:p>
          <a:p>
            <a:r>
              <a:rPr lang="nl-NL" b="1" dirty="0"/>
              <a:t>Ontwikkelaars</a:t>
            </a:r>
            <a:r>
              <a:rPr lang="nl-NL" dirty="0"/>
              <a:t> voldoen aan de vraag van opdrachtgevers en gebruikers van gebouwen en bouwwerken.</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127</a:t>
            </a:fld>
            <a:endParaRPr lang="nl-NL" dirty="0"/>
          </a:p>
        </p:txBody>
      </p:sp>
    </p:spTree>
    <p:extLst>
      <p:ext uri="{BB962C8B-B14F-4D97-AF65-F5344CB8AC3E}">
        <p14:creationId xmlns:p14="http://schemas.microsoft.com/office/powerpoint/2010/main" val="13837928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Businessmodellen en financieringsvormen circulariteit</a:t>
            </a:r>
          </a:p>
        </p:txBody>
      </p:sp>
      <p:sp>
        <p:nvSpPr>
          <p:cNvPr id="3" name="Tijdelijke aanduiding voor inhoud 2"/>
          <p:cNvSpPr>
            <a:spLocks noGrp="1"/>
          </p:cNvSpPr>
          <p:nvPr>
            <p:ph idx="1"/>
          </p:nvPr>
        </p:nvSpPr>
        <p:spPr>
          <a:xfrm>
            <a:off x="838200" y="1311564"/>
            <a:ext cx="8108447" cy="4865399"/>
          </a:xfrm>
        </p:spPr>
        <p:txBody>
          <a:bodyPr>
            <a:normAutofit fontScale="77500" lnSpcReduction="20000"/>
          </a:bodyPr>
          <a:lstStyle/>
          <a:p>
            <a:r>
              <a:rPr lang="nl-NL" b="1" dirty="0"/>
              <a:t>Product-dienst-combinaties</a:t>
            </a:r>
            <a:r>
              <a:rPr lang="nl-NL" dirty="0"/>
              <a:t>: Producten worden niet meer verkocht, maar aangeboden als dienst (as-a-service). Zoals in vertrekhal 2 op Schiphol (zie foto) waar gebruik wordt gemaakt van Light-as-a-Service (</a:t>
            </a:r>
            <a:r>
              <a:rPr lang="nl-NL" dirty="0" err="1"/>
              <a:t>Circular</a:t>
            </a:r>
            <a:r>
              <a:rPr lang="nl-NL" dirty="0"/>
              <a:t> </a:t>
            </a:r>
            <a:r>
              <a:rPr lang="nl-NL" dirty="0" err="1"/>
              <a:t>Lighting</a:t>
            </a:r>
            <a:r>
              <a:rPr lang="nl-NL" dirty="0"/>
              <a:t>). Omdat producten in het bezit blijven van de producent, is hij samen met de installateur ook verantwoordelijk voor het onderhoud en de end-of-life oplossing. Hierdoor denkt de producent bij het ontwerp al na over deze aspecten. De financieel-juridische constructie is vaak lease of huur. </a:t>
            </a:r>
          </a:p>
          <a:p>
            <a:r>
              <a:rPr lang="nl-NL" b="1" dirty="0"/>
              <a:t>Koop-terugkoop</a:t>
            </a:r>
            <a:r>
              <a:rPr lang="nl-NL" dirty="0"/>
              <a:t>: De producent hoeft niet altijd eigenaar te blijven van een product. Dit kan fiscaal onaantrekkelijk zijn. Gekozen kan worden voor een constructie waarbij het product wel verkocht wordt, maar gelijktijdig een afspraak wordt gemaakt over de terugkoop ervan na gebruik. Dit verzekert wederom dat de producent nadenkt over onderhoud, demontabiliteit en restwaarde van zijn product.</a:t>
            </a:r>
          </a:p>
          <a:p>
            <a:r>
              <a:rPr lang="nl-NL" b="1" dirty="0"/>
              <a:t>Koop-doorverkoop</a:t>
            </a:r>
            <a:r>
              <a:rPr lang="nl-NL" dirty="0"/>
              <a:t>: Een variatie op het koop-terugkoopmodel, waarbij niet de producent zijn product terugkoopt bij de end-of-life, maar afspraken worden gemaakt met een derde partij voor de verkoop, soms met gegarandeerde restwaarde.</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128</a:t>
            </a:fld>
            <a:endParaRPr lang="nl-NL"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9528" y="1808209"/>
            <a:ext cx="2556697" cy="1620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9369528" y="3506676"/>
            <a:ext cx="2556697" cy="1323439"/>
          </a:xfrm>
          <a:prstGeom prst="rect">
            <a:avLst/>
          </a:prstGeom>
          <a:noFill/>
        </p:spPr>
        <p:txBody>
          <a:bodyPr wrap="square" rtlCol="0">
            <a:spAutoFit/>
          </a:bodyPr>
          <a:lstStyle/>
          <a:p>
            <a:r>
              <a:rPr lang="nl-NL" sz="1600" dirty="0">
                <a:solidFill>
                  <a:srgbClr val="FF0000"/>
                </a:solidFill>
              </a:rPr>
              <a:t>Architect Thomas </a:t>
            </a:r>
            <a:r>
              <a:rPr lang="nl-NL" sz="1600" dirty="0" err="1">
                <a:solidFill>
                  <a:srgbClr val="FF0000"/>
                </a:solidFill>
              </a:rPr>
              <a:t>Rau</a:t>
            </a:r>
            <a:r>
              <a:rPr lang="nl-NL" sz="1600" dirty="0">
                <a:solidFill>
                  <a:srgbClr val="FF0000"/>
                </a:solidFill>
              </a:rPr>
              <a:t> vertelt in de inspirerende Tegenlicht-uitzending </a:t>
            </a:r>
            <a:r>
              <a:rPr lang="nl-NL" sz="1600" dirty="0">
                <a:solidFill>
                  <a:srgbClr val="FF0000"/>
                </a:solidFill>
                <a:hlinkClick r:id="rId4"/>
              </a:rPr>
              <a:t>‘Einde van Bezit’ </a:t>
            </a:r>
            <a:r>
              <a:rPr lang="nl-NL" sz="1600" dirty="0">
                <a:solidFill>
                  <a:srgbClr val="FF0000"/>
                </a:solidFill>
              </a:rPr>
              <a:t>over de transitie van bezit naar gebruik.</a:t>
            </a:r>
          </a:p>
        </p:txBody>
      </p:sp>
    </p:spTree>
    <p:extLst>
      <p:ext uri="{BB962C8B-B14F-4D97-AF65-F5344CB8AC3E}">
        <p14:creationId xmlns:p14="http://schemas.microsoft.com/office/powerpoint/2010/main" val="10570883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Niet alleen een voorschrift ….</a:t>
            </a:r>
          </a:p>
        </p:txBody>
      </p:sp>
      <p:sp>
        <p:nvSpPr>
          <p:cNvPr id="3" name="Tijdelijke aanduiding voor inhoud 2"/>
          <p:cNvSpPr>
            <a:spLocks noGrp="1"/>
          </p:cNvSpPr>
          <p:nvPr>
            <p:ph idx="1"/>
          </p:nvPr>
        </p:nvSpPr>
        <p:spPr>
          <a:xfrm>
            <a:off x="838202" y="1311564"/>
            <a:ext cx="6386688" cy="4865399"/>
          </a:xfrm>
        </p:spPr>
        <p:txBody>
          <a:bodyPr>
            <a:normAutofit/>
          </a:bodyPr>
          <a:lstStyle/>
          <a:p>
            <a:r>
              <a:rPr lang="nl-NL" dirty="0"/>
              <a:t>De Bepalingsmethode Milieuprestatie incl. NMD is aangewezen in:</a:t>
            </a:r>
          </a:p>
          <a:p>
            <a:pPr lvl="1"/>
            <a:r>
              <a:rPr lang="nl-NL" dirty="0"/>
              <a:t>Duurzaam inkopen van nieuwe kantoorgebouwen</a:t>
            </a:r>
          </a:p>
          <a:p>
            <a:pPr lvl="1"/>
            <a:r>
              <a:rPr lang="nl-NL" dirty="0"/>
              <a:t>Duurzaam aanbesteden GWW-werken</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129</a:t>
            </a:fld>
            <a:endParaRPr lang="nl-NL" dirty="0"/>
          </a:p>
        </p:txBody>
      </p:sp>
      <p:pic>
        <p:nvPicPr>
          <p:cNvPr id="5" name="Afbeelding 4">
            <a:extLst>
              <a:ext uri="{FF2B5EF4-FFF2-40B4-BE49-F238E27FC236}">
                <a16:creationId xmlns:a16="http://schemas.microsoft.com/office/drawing/2014/main" id="{69A6183A-993D-46F1-A1F1-348DB563B86D}"/>
              </a:ext>
            </a:extLst>
          </p:cNvPr>
          <p:cNvPicPr>
            <a:picLocks noChangeAspect="1"/>
          </p:cNvPicPr>
          <p:nvPr/>
        </p:nvPicPr>
        <p:blipFill>
          <a:blip r:embed="rId3"/>
          <a:stretch>
            <a:fillRect/>
          </a:stretch>
        </p:blipFill>
        <p:spPr>
          <a:xfrm>
            <a:off x="8206247" y="859869"/>
            <a:ext cx="3707886" cy="4492061"/>
          </a:xfrm>
          <a:prstGeom prst="rect">
            <a:avLst/>
          </a:prstGeom>
          <a:ln>
            <a:solidFill>
              <a:schemeClr val="bg1">
                <a:lumMod val="65000"/>
              </a:schemeClr>
            </a:solidFill>
          </a:ln>
        </p:spPr>
      </p:pic>
    </p:spTree>
    <p:extLst>
      <p:ext uri="{BB962C8B-B14F-4D97-AF65-F5344CB8AC3E}">
        <p14:creationId xmlns:p14="http://schemas.microsoft.com/office/powerpoint/2010/main" val="2597481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Noodzaak van een circulaire economie</a:t>
            </a:r>
          </a:p>
        </p:txBody>
      </p:sp>
      <p:sp>
        <p:nvSpPr>
          <p:cNvPr id="5" name="Tijdelijke aanduiding voor inhoud 4"/>
          <p:cNvSpPr>
            <a:spLocks noGrp="1"/>
          </p:cNvSpPr>
          <p:nvPr>
            <p:ph idx="1"/>
          </p:nvPr>
        </p:nvSpPr>
        <p:spPr>
          <a:xfrm>
            <a:off x="838200" y="1311564"/>
            <a:ext cx="5426122" cy="4865399"/>
          </a:xfrm>
        </p:spPr>
        <p:txBody>
          <a:bodyPr>
            <a:normAutofit lnSpcReduction="10000"/>
          </a:bodyPr>
          <a:lstStyle/>
          <a:p>
            <a:pPr marL="0" indent="0">
              <a:buNone/>
            </a:pPr>
            <a:r>
              <a:rPr lang="nl-NL" dirty="0"/>
              <a:t>De wereldbevolking blijft sterk groeien. Hierdoor neemt de vraag naar grondstoffen toe, terwijl de voorraad afneemt. </a:t>
            </a:r>
          </a:p>
          <a:p>
            <a:pPr marL="0" indent="0">
              <a:buNone/>
            </a:pPr>
            <a:r>
              <a:rPr lang="nl-NL" dirty="0"/>
              <a:t>De Rijksoverheid werkt daarom samen met het bedrijfsleven om de Nederlandse economie in 2050 volledig te laten draaien op herbruikbare grondstoffen. </a:t>
            </a:r>
          </a:p>
          <a:p>
            <a:pPr marL="0" indent="0">
              <a:buNone/>
            </a:pPr>
            <a:r>
              <a:rPr lang="nl-NL" b="1" dirty="0"/>
              <a:t>In deze circulaire economie bestaat geen afval en worden grondstoffen steeds opnieuw gebruikt.</a:t>
            </a:r>
          </a:p>
        </p:txBody>
      </p:sp>
      <p:sp>
        <p:nvSpPr>
          <p:cNvPr id="3" name="Tijdelijke aanduiding voor dianummer 2"/>
          <p:cNvSpPr>
            <a:spLocks noGrp="1"/>
          </p:cNvSpPr>
          <p:nvPr>
            <p:ph type="sldNum" sz="quarter" idx="12"/>
          </p:nvPr>
        </p:nvSpPr>
        <p:spPr/>
        <p:txBody>
          <a:bodyPr/>
          <a:lstStyle/>
          <a:p>
            <a:fld id="{993A4BE7-94F8-43D0-A956-A40AC5AB901E}" type="slidenum">
              <a:rPr lang="nl-NL" smtClean="0"/>
              <a:t>13</a:t>
            </a:fld>
            <a:endParaRPr lang="nl-N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127" y="1210089"/>
            <a:ext cx="5840412"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9028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Duurzaam inkopen op MKI stimuleert innovatie</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130</a:t>
            </a:fld>
            <a:endParaRPr lang="nl-NL" dirty="0"/>
          </a:p>
        </p:txBody>
      </p:sp>
      <p:pic>
        <p:nvPicPr>
          <p:cNvPr id="410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3950" y="1507548"/>
            <a:ext cx="99441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a:extLst>
              <a:ext uri="{FF2B5EF4-FFF2-40B4-BE49-F238E27FC236}">
                <a16:creationId xmlns:a16="http://schemas.microsoft.com/office/drawing/2014/main" id="{8646F204-8E30-4C02-B63C-1A30C5899C27}"/>
              </a:ext>
            </a:extLst>
          </p:cNvPr>
          <p:cNvSpPr txBox="1"/>
          <p:nvPr/>
        </p:nvSpPr>
        <p:spPr>
          <a:xfrm>
            <a:off x="6490447" y="5987018"/>
            <a:ext cx="5701553" cy="369332"/>
          </a:xfrm>
          <a:prstGeom prst="rect">
            <a:avLst/>
          </a:prstGeom>
          <a:noFill/>
        </p:spPr>
        <p:txBody>
          <a:bodyPr wrap="square" rtlCol="0">
            <a:spAutoFit/>
          </a:bodyPr>
          <a:lstStyle/>
          <a:p>
            <a:r>
              <a:rPr lang="nl-NL" dirty="0"/>
              <a:t>Inkopen met de Milieukostenindicator, </a:t>
            </a:r>
            <a:r>
              <a:rPr lang="nl-NL" dirty="0" err="1"/>
              <a:t>PIANOo</a:t>
            </a:r>
            <a:r>
              <a:rPr lang="nl-NL" dirty="0"/>
              <a:t>, 2019</a:t>
            </a:r>
          </a:p>
        </p:txBody>
      </p:sp>
    </p:spTree>
    <p:extLst>
      <p:ext uri="{BB962C8B-B14F-4D97-AF65-F5344CB8AC3E}">
        <p14:creationId xmlns:p14="http://schemas.microsoft.com/office/powerpoint/2010/main" val="30887703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Duurzaam inkopen Rijkswaterstaat</a:t>
            </a:r>
          </a:p>
        </p:txBody>
      </p:sp>
      <p:sp>
        <p:nvSpPr>
          <p:cNvPr id="3" name="Tijdelijke aanduiding voor inhoud 2"/>
          <p:cNvSpPr>
            <a:spLocks noGrp="1"/>
          </p:cNvSpPr>
          <p:nvPr>
            <p:ph idx="1"/>
          </p:nvPr>
        </p:nvSpPr>
        <p:spPr>
          <a:xfrm>
            <a:off x="838200" y="1311564"/>
            <a:ext cx="5257800" cy="4865399"/>
          </a:xfrm>
        </p:spPr>
        <p:txBody>
          <a:bodyPr>
            <a:normAutofit/>
          </a:bodyPr>
          <a:lstStyle/>
          <a:p>
            <a:pPr marL="0" indent="0">
              <a:buNone/>
            </a:pPr>
            <a:r>
              <a:rPr lang="nl-NL" dirty="0"/>
              <a:t>“De MKI-waarde is één van de BPKV-gunningscriteria. Het principe is: hoe lager de aangeboden MKI-waarde, hoe hoger de fictieve korting op de inschrijfsom des te gunstiger wordt de aanbieding. </a:t>
            </a:r>
          </a:p>
          <a:p>
            <a:pPr marL="0" indent="0">
              <a:buNone/>
            </a:pPr>
            <a:r>
              <a:rPr lang="nl-NL" dirty="0"/>
              <a:t>De kortingen van de gunningscriteria belonen de aanbieders die extra duurzaam zijn. Ze belonen de koplopers in de markt.”</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131</a:t>
            </a:fld>
            <a:endParaRPr lang="nl-N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7503" y="1815733"/>
            <a:ext cx="6220721" cy="372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2942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Duurzaam inkopen op MKI stimuleert innovatie</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132</a:t>
            </a:fld>
            <a:endParaRPr lang="nl-NL"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264" y="1085305"/>
            <a:ext cx="8031537" cy="494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a:extLst>
              <a:ext uri="{FF2B5EF4-FFF2-40B4-BE49-F238E27FC236}">
                <a16:creationId xmlns:a16="http://schemas.microsoft.com/office/drawing/2014/main" id="{1AFF6E44-7B9A-4497-A659-4CD578F312EB}"/>
              </a:ext>
            </a:extLst>
          </p:cNvPr>
          <p:cNvSpPr txBox="1"/>
          <p:nvPr/>
        </p:nvSpPr>
        <p:spPr>
          <a:xfrm>
            <a:off x="6490447" y="5987018"/>
            <a:ext cx="5701553" cy="369332"/>
          </a:xfrm>
          <a:prstGeom prst="rect">
            <a:avLst/>
          </a:prstGeom>
          <a:noFill/>
        </p:spPr>
        <p:txBody>
          <a:bodyPr wrap="square" rtlCol="0">
            <a:spAutoFit/>
          </a:bodyPr>
          <a:lstStyle/>
          <a:p>
            <a:r>
              <a:rPr lang="nl-NL" dirty="0"/>
              <a:t>Bron: Inkopen met de Milieukostenindicator, </a:t>
            </a:r>
            <a:r>
              <a:rPr lang="nl-NL" dirty="0" err="1"/>
              <a:t>PIANOo</a:t>
            </a:r>
            <a:r>
              <a:rPr lang="nl-NL" dirty="0"/>
              <a:t>, 2019</a:t>
            </a:r>
          </a:p>
        </p:txBody>
      </p:sp>
    </p:spTree>
    <p:extLst>
      <p:ext uri="{BB962C8B-B14F-4D97-AF65-F5344CB8AC3E}">
        <p14:creationId xmlns:p14="http://schemas.microsoft.com/office/powerpoint/2010/main" val="15389546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5770C-0FBD-4D39-BEDA-28E9A0459B20}"/>
              </a:ext>
            </a:extLst>
          </p:cNvPr>
          <p:cNvSpPr>
            <a:spLocks noGrp="1"/>
          </p:cNvSpPr>
          <p:nvPr>
            <p:ph type="title"/>
          </p:nvPr>
        </p:nvSpPr>
        <p:spPr/>
        <p:txBody>
          <a:bodyPr/>
          <a:lstStyle/>
          <a:p>
            <a:r>
              <a:rPr lang="nl-NL" dirty="0"/>
              <a:t>Innovaties:  </a:t>
            </a:r>
            <a:r>
              <a:rPr lang="nl-NL" dirty="0" err="1"/>
              <a:t>XblocPlus</a:t>
            </a:r>
            <a:r>
              <a:rPr lang="nl-NL" dirty="0"/>
              <a:t> versterkt Nieuwe Afsluitdijk</a:t>
            </a:r>
          </a:p>
        </p:txBody>
      </p:sp>
      <p:sp>
        <p:nvSpPr>
          <p:cNvPr id="4" name="Tijdelijke aanduiding voor dianummer 3">
            <a:extLst>
              <a:ext uri="{FF2B5EF4-FFF2-40B4-BE49-F238E27FC236}">
                <a16:creationId xmlns:a16="http://schemas.microsoft.com/office/drawing/2014/main" id="{1536E93D-7EBE-43D8-959D-B4B9AE90CC82}"/>
              </a:ext>
            </a:extLst>
          </p:cNvPr>
          <p:cNvSpPr>
            <a:spLocks noGrp="1"/>
          </p:cNvSpPr>
          <p:nvPr>
            <p:ph type="sldNum" sz="quarter" idx="12"/>
          </p:nvPr>
        </p:nvSpPr>
        <p:spPr/>
        <p:txBody>
          <a:bodyPr/>
          <a:lstStyle/>
          <a:p>
            <a:fld id="{993A4BE7-94F8-43D0-A956-A40AC5AB901E}" type="slidenum">
              <a:rPr lang="nl-NL" smtClean="0"/>
              <a:t>133</a:t>
            </a:fld>
            <a:endParaRPr lang="nl-NL" dirty="0"/>
          </a:p>
        </p:txBody>
      </p:sp>
      <p:pic>
        <p:nvPicPr>
          <p:cNvPr id="5" name="Afbeelding 4">
            <a:extLst>
              <a:ext uri="{FF2B5EF4-FFF2-40B4-BE49-F238E27FC236}">
                <a16:creationId xmlns:a16="http://schemas.microsoft.com/office/drawing/2014/main" id="{60FA4E44-52E0-4ADE-B05D-51244F16DAF2}"/>
              </a:ext>
            </a:extLst>
          </p:cNvPr>
          <p:cNvPicPr>
            <a:picLocks noChangeAspect="1"/>
          </p:cNvPicPr>
          <p:nvPr/>
        </p:nvPicPr>
        <p:blipFill>
          <a:blip r:embed="rId3"/>
          <a:stretch>
            <a:fillRect/>
          </a:stretch>
        </p:blipFill>
        <p:spPr>
          <a:xfrm>
            <a:off x="838200" y="1251321"/>
            <a:ext cx="5155626" cy="4813301"/>
          </a:xfrm>
          <a:prstGeom prst="rect">
            <a:avLst/>
          </a:prstGeom>
        </p:spPr>
      </p:pic>
      <p:pic>
        <p:nvPicPr>
          <p:cNvPr id="1026" name="Picture 2">
            <a:extLst>
              <a:ext uri="{FF2B5EF4-FFF2-40B4-BE49-F238E27FC236}">
                <a16:creationId xmlns:a16="http://schemas.microsoft.com/office/drawing/2014/main" id="{A5B58F42-EA24-4A7C-84CB-FF088F50B7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410" y="1817822"/>
            <a:ext cx="4294389" cy="282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8325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5770C-0FBD-4D39-BEDA-28E9A0459B20}"/>
              </a:ext>
            </a:extLst>
          </p:cNvPr>
          <p:cNvSpPr>
            <a:spLocks noGrp="1"/>
          </p:cNvSpPr>
          <p:nvPr>
            <p:ph type="title"/>
          </p:nvPr>
        </p:nvSpPr>
        <p:spPr/>
        <p:txBody>
          <a:bodyPr/>
          <a:lstStyle/>
          <a:p>
            <a:r>
              <a:rPr lang="nl-NL" dirty="0"/>
              <a:t>Innovaties: fietsbrug van bio-</a:t>
            </a:r>
            <a:r>
              <a:rPr lang="nl-NL" dirty="0" err="1"/>
              <a:t>based</a:t>
            </a:r>
            <a:r>
              <a:rPr lang="nl-NL" dirty="0"/>
              <a:t> composiet</a:t>
            </a:r>
          </a:p>
        </p:txBody>
      </p:sp>
      <p:sp>
        <p:nvSpPr>
          <p:cNvPr id="4" name="Tijdelijke aanduiding voor dianummer 3">
            <a:extLst>
              <a:ext uri="{FF2B5EF4-FFF2-40B4-BE49-F238E27FC236}">
                <a16:creationId xmlns:a16="http://schemas.microsoft.com/office/drawing/2014/main" id="{1536E93D-7EBE-43D8-959D-B4B9AE90CC82}"/>
              </a:ext>
            </a:extLst>
          </p:cNvPr>
          <p:cNvSpPr>
            <a:spLocks noGrp="1"/>
          </p:cNvSpPr>
          <p:nvPr>
            <p:ph type="sldNum" sz="quarter" idx="12"/>
          </p:nvPr>
        </p:nvSpPr>
        <p:spPr/>
        <p:txBody>
          <a:bodyPr/>
          <a:lstStyle/>
          <a:p>
            <a:fld id="{993A4BE7-94F8-43D0-A956-A40AC5AB901E}" type="slidenum">
              <a:rPr lang="nl-NL" smtClean="0"/>
              <a:t>134</a:t>
            </a:fld>
            <a:endParaRPr lang="nl-NL" dirty="0"/>
          </a:p>
        </p:txBody>
      </p:sp>
      <p:pic>
        <p:nvPicPr>
          <p:cNvPr id="5" name="Afbeelding 4">
            <a:extLst>
              <a:ext uri="{FF2B5EF4-FFF2-40B4-BE49-F238E27FC236}">
                <a16:creationId xmlns:a16="http://schemas.microsoft.com/office/drawing/2014/main" id="{9059C456-7D9D-45FD-B1F6-F48E9D1B8FB9}"/>
              </a:ext>
            </a:extLst>
          </p:cNvPr>
          <p:cNvPicPr>
            <a:picLocks noChangeAspect="1"/>
          </p:cNvPicPr>
          <p:nvPr/>
        </p:nvPicPr>
        <p:blipFill>
          <a:blip r:embed="rId3"/>
          <a:stretch>
            <a:fillRect/>
          </a:stretch>
        </p:blipFill>
        <p:spPr>
          <a:xfrm>
            <a:off x="3882578" y="1154546"/>
            <a:ext cx="4426844" cy="4865400"/>
          </a:xfrm>
          <a:prstGeom prst="rect">
            <a:avLst/>
          </a:prstGeom>
        </p:spPr>
      </p:pic>
    </p:spTree>
    <p:extLst>
      <p:ext uri="{BB962C8B-B14F-4D97-AF65-F5344CB8AC3E}">
        <p14:creationId xmlns:p14="http://schemas.microsoft.com/office/powerpoint/2010/main" val="7216272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92B2D5-BB35-4BD7-B555-57BF3B86B653}"/>
              </a:ext>
            </a:extLst>
          </p:cNvPr>
          <p:cNvSpPr>
            <a:spLocks noGrp="1"/>
          </p:cNvSpPr>
          <p:nvPr>
            <p:ph type="title"/>
          </p:nvPr>
        </p:nvSpPr>
        <p:spPr/>
        <p:txBody>
          <a:bodyPr>
            <a:normAutofit/>
          </a:bodyPr>
          <a:lstStyle/>
          <a:p>
            <a:r>
              <a:rPr lang="nl-NL" dirty="0"/>
              <a:t>Slopers worden leveranciers van grondstoffen en materialen</a:t>
            </a:r>
          </a:p>
        </p:txBody>
      </p:sp>
      <p:sp>
        <p:nvSpPr>
          <p:cNvPr id="4" name="Tijdelijke aanduiding voor dianummer 3">
            <a:extLst>
              <a:ext uri="{FF2B5EF4-FFF2-40B4-BE49-F238E27FC236}">
                <a16:creationId xmlns:a16="http://schemas.microsoft.com/office/drawing/2014/main" id="{ADB30528-AACC-4676-B086-A84759A6F61E}"/>
              </a:ext>
            </a:extLst>
          </p:cNvPr>
          <p:cNvSpPr>
            <a:spLocks noGrp="1"/>
          </p:cNvSpPr>
          <p:nvPr>
            <p:ph type="sldNum" sz="quarter" idx="12"/>
          </p:nvPr>
        </p:nvSpPr>
        <p:spPr/>
        <p:txBody>
          <a:bodyPr/>
          <a:lstStyle/>
          <a:p>
            <a:fld id="{993A4BE7-94F8-43D0-A956-A40AC5AB901E}" type="slidenum">
              <a:rPr lang="nl-NL" smtClean="0"/>
              <a:t>135</a:t>
            </a:fld>
            <a:endParaRPr lang="nl-NL" dirty="0"/>
          </a:p>
        </p:txBody>
      </p:sp>
      <p:pic>
        <p:nvPicPr>
          <p:cNvPr id="6" name="Afbeelding 5">
            <a:extLst>
              <a:ext uri="{FF2B5EF4-FFF2-40B4-BE49-F238E27FC236}">
                <a16:creationId xmlns:a16="http://schemas.microsoft.com/office/drawing/2014/main" id="{5DDAB5FA-FBB2-45AC-AE7E-7B453E29FA29}"/>
              </a:ext>
            </a:extLst>
          </p:cNvPr>
          <p:cNvPicPr>
            <a:picLocks noChangeAspect="1"/>
          </p:cNvPicPr>
          <p:nvPr/>
        </p:nvPicPr>
        <p:blipFill>
          <a:blip r:embed="rId3"/>
          <a:stretch>
            <a:fillRect/>
          </a:stretch>
        </p:blipFill>
        <p:spPr>
          <a:xfrm>
            <a:off x="3974471" y="1068209"/>
            <a:ext cx="4295470" cy="5006856"/>
          </a:xfrm>
          <a:prstGeom prst="rect">
            <a:avLst/>
          </a:prstGeom>
        </p:spPr>
      </p:pic>
    </p:spTree>
    <p:extLst>
      <p:ext uri="{BB962C8B-B14F-4D97-AF65-F5344CB8AC3E}">
        <p14:creationId xmlns:p14="http://schemas.microsoft.com/office/powerpoint/2010/main" val="2737823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99F569-D974-4916-8291-8BC8C41029C8}"/>
              </a:ext>
            </a:extLst>
          </p:cNvPr>
          <p:cNvSpPr>
            <a:spLocks noGrp="1"/>
          </p:cNvSpPr>
          <p:nvPr>
            <p:ph type="title"/>
          </p:nvPr>
        </p:nvSpPr>
        <p:spPr/>
        <p:txBody>
          <a:bodyPr/>
          <a:lstStyle/>
          <a:p>
            <a:r>
              <a:rPr lang="nl-NL" dirty="0"/>
              <a:t>Paspoort voor de bouw</a:t>
            </a:r>
          </a:p>
        </p:txBody>
      </p:sp>
      <p:sp>
        <p:nvSpPr>
          <p:cNvPr id="3" name="Tijdelijke aanduiding voor inhoud 2">
            <a:extLst>
              <a:ext uri="{FF2B5EF4-FFF2-40B4-BE49-F238E27FC236}">
                <a16:creationId xmlns:a16="http://schemas.microsoft.com/office/drawing/2014/main" id="{09A5DC29-5235-44FC-B95B-0D9FCCD0019C}"/>
              </a:ext>
            </a:extLst>
          </p:cNvPr>
          <p:cNvSpPr>
            <a:spLocks noGrp="1"/>
          </p:cNvSpPr>
          <p:nvPr>
            <p:ph idx="1"/>
          </p:nvPr>
        </p:nvSpPr>
        <p:spPr>
          <a:xfrm>
            <a:off x="838200" y="1311564"/>
            <a:ext cx="6947647" cy="4865399"/>
          </a:xfrm>
        </p:spPr>
        <p:txBody>
          <a:bodyPr/>
          <a:lstStyle/>
          <a:p>
            <a:r>
              <a:rPr lang="nl-NL" dirty="0"/>
              <a:t>“Een paspoort voor de bouw documenteert digitaal een object in de B&amp;U- of GWW-sector, waar een object uit bestaat -zowel kwalitatief als kwantitatief-, hoe het is gebouwd en waar het zich bevindt. Het documenteert het eigenaarschap van het geheel en/of de delen.” Lexicon Circulair Bouwen, 2019, Platform CB’23, Actieteam Framework.</a:t>
            </a:r>
          </a:p>
        </p:txBody>
      </p:sp>
      <p:sp>
        <p:nvSpPr>
          <p:cNvPr id="4" name="Tijdelijke aanduiding voor dianummer 3">
            <a:extLst>
              <a:ext uri="{FF2B5EF4-FFF2-40B4-BE49-F238E27FC236}">
                <a16:creationId xmlns:a16="http://schemas.microsoft.com/office/drawing/2014/main" id="{8563E879-6CED-4B33-BCEF-3E9005B0DEFB}"/>
              </a:ext>
            </a:extLst>
          </p:cNvPr>
          <p:cNvSpPr>
            <a:spLocks noGrp="1"/>
          </p:cNvSpPr>
          <p:nvPr>
            <p:ph type="sldNum" sz="quarter" idx="12"/>
          </p:nvPr>
        </p:nvSpPr>
        <p:spPr/>
        <p:txBody>
          <a:bodyPr/>
          <a:lstStyle/>
          <a:p>
            <a:fld id="{993A4BE7-94F8-43D0-A956-A40AC5AB901E}" type="slidenum">
              <a:rPr lang="nl-NL" smtClean="0"/>
              <a:t>136</a:t>
            </a:fld>
            <a:endParaRPr lang="nl-NL" dirty="0"/>
          </a:p>
        </p:txBody>
      </p:sp>
      <p:pic>
        <p:nvPicPr>
          <p:cNvPr id="6" name="Afbeelding 5">
            <a:extLst>
              <a:ext uri="{FF2B5EF4-FFF2-40B4-BE49-F238E27FC236}">
                <a16:creationId xmlns:a16="http://schemas.microsoft.com/office/drawing/2014/main" id="{B8F30FDF-EF08-4B91-9725-70CD5663C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232" y="504714"/>
            <a:ext cx="3846052" cy="5438885"/>
          </a:xfrm>
          <a:prstGeom prst="rect">
            <a:avLst/>
          </a:prstGeom>
        </p:spPr>
      </p:pic>
    </p:spTree>
    <p:extLst>
      <p:ext uri="{BB962C8B-B14F-4D97-AF65-F5344CB8AC3E}">
        <p14:creationId xmlns:p14="http://schemas.microsoft.com/office/powerpoint/2010/main" val="34872086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B3BF3D-6A5E-4B6D-87D7-AC0CFF4DA8CC}"/>
              </a:ext>
            </a:extLst>
          </p:cNvPr>
          <p:cNvSpPr>
            <a:spLocks noGrp="1"/>
          </p:cNvSpPr>
          <p:nvPr>
            <p:ph type="title"/>
          </p:nvPr>
        </p:nvSpPr>
        <p:spPr/>
        <p:txBody>
          <a:bodyPr/>
          <a:lstStyle/>
          <a:p>
            <a:r>
              <a:rPr lang="nl-NL" dirty="0"/>
              <a:t>Elektrisch materieel</a:t>
            </a:r>
          </a:p>
        </p:txBody>
      </p:sp>
      <p:sp>
        <p:nvSpPr>
          <p:cNvPr id="4" name="Tijdelijke aanduiding voor dianummer 3">
            <a:extLst>
              <a:ext uri="{FF2B5EF4-FFF2-40B4-BE49-F238E27FC236}">
                <a16:creationId xmlns:a16="http://schemas.microsoft.com/office/drawing/2014/main" id="{96240879-ED71-4A10-BC8C-E710036E52C0}"/>
              </a:ext>
            </a:extLst>
          </p:cNvPr>
          <p:cNvSpPr>
            <a:spLocks noGrp="1"/>
          </p:cNvSpPr>
          <p:nvPr>
            <p:ph type="sldNum" sz="quarter" idx="12"/>
          </p:nvPr>
        </p:nvSpPr>
        <p:spPr/>
        <p:txBody>
          <a:bodyPr/>
          <a:lstStyle/>
          <a:p>
            <a:fld id="{993A4BE7-94F8-43D0-A956-A40AC5AB901E}" type="slidenum">
              <a:rPr lang="nl-NL" smtClean="0"/>
              <a:t>137</a:t>
            </a:fld>
            <a:endParaRPr lang="nl-NL" dirty="0"/>
          </a:p>
        </p:txBody>
      </p:sp>
      <p:pic>
        <p:nvPicPr>
          <p:cNvPr id="5" name="Afbeelding 4">
            <a:extLst>
              <a:ext uri="{FF2B5EF4-FFF2-40B4-BE49-F238E27FC236}">
                <a16:creationId xmlns:a16="http://schemas.microsoft.com/office/drawing/2014/main" id="{F49F4118-C5F8-4208-9BB5-9004474F0358}"/>
              </a:ext>
            </a:extLst>
          </p:cNvPr>
          <p:cNvPicPr>
            <a:picLocks noChangeAspect="1"/>
          </p:cNvPicPr>
          <p:nvPr/>
        </p:nvPicPr>
        <p:blipFill>
          <a:blip r:embed="rId2"/>
          <a:stretch>
            <a:fillRect/>
          </a:stretch>
        </p:blipFill>
        <p:spPr>
          <a:xfrm>
            <a:off x="3048541" y="1242159"/>
            <a:ext cx="5454327" cy="5114191"/>
          </a:xfrm>
          <a:prstGeom prst="rect">
            <a:avLst/>
          </a:prstGeom>
        </p:spPr>
      </p:pic>
    </p:spTree>
    <p:extLst>
      <p:ext uri="{BB962C8B-B14F-4D97-AF65-F5344CB8AC3E}">
        <p14:creationId xmlns:p14="http://schemas.microsoft.com/office/powerpoint/2010/main" val="7618471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F255B4-5C06-48B2-8FA8-07DDF888D6F6}"/>
              </a:ext>
            </a:extLst>
          </p:cNvPr>
          <p:cNvSpPr>
            <a:spLocks noGrp="1"/>
          </p:cNvSpPr>
          <p:nvPr>
            <p:ph type="title"/>
          </p:nvPr>
        </p:nvSpPr>
        <p:spPr/>
        <p:txBody>
          <a:bodyPr/>
          <a:lstStyle/>
          <a:p>
            <a:r>
              <a:rPr lang="nl-NL" dirty="0" err="1"/>
              <a:t>Madaster</a:t>
            </a:r>
            <a:endParaRPr lang="nl-NL" dirty="0"/>
          </a:p>
        </p:txBody>
      </p:sp>
      <p:sp>
        <p:nvSpPr>
          <p:cNvPr id="3" name="Tijdelijke aanduiding voor inhoud 2">
            <a:extLst>
              <a:ext uri="{FF2B5EF4-FFF2-40B4-BE49-F238E27FC236}">
                <a16:creationId xmlns:a16="http://schemas.microsoft.com/office/drawing/2014/main" id="{D7CA0812-31AC-41B1-A0DA-ED106E8048B2}"/>
              </a:ext>
            </a:extLst>
          </p:cNvPr>
          <p:cNvSpPr>
            <a:spLocks noGrp="1"/>
          </p:cNvSpPr>
          <p:nvPr>
            <p:ph idx="1"/>
          </p:nvPr>
        </p:nvSpPr>
        <p:spPr/>
        <p:txBody>
          <a:bodyPr/>
          <a:lstStyle/>
          <a:p>
            <a:endParaRPr lang="nl-NL"/>
          </a:p>
        </p:txBody>
      </p:sp>
      <p:sp>
        <p:nvSpPr>
          <p:cNvPr id="4" name="Tijdelijke aanduiding voor dianummer 3">
            <a:extLst>
              <a:ext uri="{FF2B5EF4-FFF2-40B4-BE49-F238E27FC236}">
                <a16:creationId xmlns:a16="http://schemas.microsoft.com/office/drawing/2014/main" id="{8825B56B-B718-4017-8D07-3A391E442D69}"/>
              </a:ext>
            </a:extLst>
          </p:cNvPr>
          <p:cNvSpPr>
            <a:spLocks noGrp="1"/>
          </p:cNvSpPr>
          <p:nvPr>
            <p:ph type="sldNum" sz="quarter" idx="12"/>
          </p:nvPr>
        </p:nvSpPr>
        <p:spPr/>
        <p:txBody>
          <a:bodyPr/>
          <a:lstStyle/>
          <a:p>
            <a:fld id="{993A4BE7-94F8-43D0-A956-A40AC5AB901E}" type="slidenum">
              <a:rPr lang="nl-NL" smtClean="0"/>
              <a:t>138</a:t>
            </a:fld>
            <a:endParaRPr lang="nl-NL" dirty="0"/>
          </a:p>
        </p:txBody>
      </p:sp>
      <p:pic>
        <p:nvPicPr>
          <p:cNvPr id="5" name="Afbeelding 4">
            <a:extLst>
              <a:ext uri="{FF2B5EF4-FFF2-40B4-BE49-F238E27FC236}">
                <a16:creationId xmlns:a16="http://schemas.microsoft.com/office/drawing/2014/main" id="{8A1931D5-F00B-48B6-9242-C50B568AEE31}"/>
              </a:ext>
            </a:extLst>
          </p:cNvPr>
          <p:cNvPicPr>
            <a:picLocks noChangeAspect="1"/>
          </p:cNvPicPr>
          <p:nvPr/>
        </p:nvPicPr>
        <p:blipFill>
          <a:blip r:embed="rId3"/>
          <a:stretch>
            <a:fillRect/>
          </a:stretch>
        </p:blipFill>
        <p:spPr>
          <a:xfrm>
            <a:off x="3188292" y="283339"/>
            <a:ext cx="6280839" cy="5861699"/>
          </a:xfrm>
          <a:prstGeom prst="rect">
            <a:avLst/>
          </a:prstGeom>
        </p:spPr>
      </p:pic>
    </p:spTree>
    <p:extLst>
      <p:ext uri="{BB962C8B-B14F-4D97-AF65-F5344CB8AC3E}">
        <p14:creationId xmlns:p14="http://schemas.microsoft.com/office/powerpoint/2010/main" val="38752407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64A1C-C5D3-494B-BC17-A06D9A593300}"/>
              </a:ext>
            </a:extLst>
          </p:cNvPr>
          <p:cNvSpPr>
            <a:spLocks noGrp="1"/>
          </p:cNvSpPr>
          <p:nvPr>
            <p:ph type="title"/>
          </p:nvPr>
        </p:nvSpPr>
        <p:spPr/>
        <p:txBody>
          <a:bodyPr/>
          <a:lstStyle/>
          <a:p>
            <a:r>
              <a:rPr lang="nl-NL" dirty="0"/>
              <a:t>Urban </a:t>
            </a:r>
            <a:r>
              <a:rPr lang="nl-NL" dirty="0" err="1"/>
              <a:t>Mining</a:t>
            </a:r>
            <a:endParaRPr lang="nl-NL" dirty="0"/>
          </a:p>
        </p:txBody>
      </p:sp>
      <p:sp>
        <p:nvSpPr>
          <p:cNvPr id="4" name="Tijdelijke aanduiding voor dianummer 3">
            <a:extLst>
              <a:ext uri="{FF2B5EF4-FFF2-40B4-BE49-F238E27FC236}">
                <a16:creationId xmlns:a16="http://schemas.microsoft.com/office/drawing/2014/main" id="{F49BECB1-49F9-4CC2-90F5-9066FDDEAE7B}"/>
              </a:ext>
            </a:extLst>
          </p:cNvPr>
          <p:cNvSpPr>
            <a:spLocks noGrp="1"/>
          </p:cNvSpPr>
          <p:nvPr>
            <p:ph type="sldNum" sz="quarter" idx="12"/>
          </p:nvPr>
        </p:nvSpPr>
        <p:spPr/>
        <p:txBody>
          <a:bodyPr/>
          <a:lstStyle/>
          <a:p>
            <a:fld id="{993A4BE7-94F8-43D0-A956-A40AC5AB901E}" type="slidenum">
              <a:rPr lang="nl-NL" smtClean="0"/>
              <a:t>139</a:t>
            </a:fld>
            <a:endParaRPr lang="nl-NL" dirty="0"/>
          </a:p>
        </p:txBody>
      </p:sp>
      <p:pic>
        <p:nvPicPr>
          <p:cNvPr id="5" name="Afbeelding 4">
            <a:extLst>
              <a:ext uri="{FF2B5EF4-FFF2-40B4-BE49-F238E27FC236}">
                <a16:creationId xmlns:a16="http://schemas.microsoft.com/office/drawing/2014/main" id="{478A3C00-98D3-4C2C-87FB-363972F3D185}"/>
              </a:ext>
            </a:extLst>
          </p:cNvPr>
          <p:cNvPicPr>
            <a:picLocks noChangeAspect="1"/>
          </p:cNvPicPr>
          <p:nvPr/>
        </p:nvPicPr>
        <p:blipFill>
          <a:blip r:embed="rId3"/>
          <a:stretch>
            <a:fillRect/>
          </a:stretch>
        </p:blipFill>
        <p:spPr>
          <a:xfrm>
            <a:off x="2750679" y="1128854"/>
            <a:ext cx="6272297" cy="4929046"/>
          </a:xfrm>
          <a:prstGeom prst="rect">
            <a:avLst/>
          </a:prstGeom>
        </p:spPr>
      </p:pic>
    </p:spTree>
    <p:extLst>
      <p:ext uri="{BB962C8B-B14F-4D97-AF65-F5344CB8AC3E}">
        <p14:creationId xmlns:p14="http://schemas.microsoft.com/office/powerpoint/2010/main" val="2411414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De Club van Rome – Grenzen aan de groei (1972)</a:t>
            </a:r>
          </a:p>
        </p:txBody>
      </p:sp>
      <p:sp>
        <p:nvSpPr>
          <p:cNvPr id="3" name="Content Placeholder 2"/>
          <p:cNvSpPr>
            <a:spLocks noGrp="1"/>
          </p:cNvSpPr>
          <p:nvPr>
            <p:ph idx="1"/>
          </p:nvPr>
        </p:nvSpPr>
        <p:spPr>
          <a:xfrm>
            <a:off x="838200" y="1311564"/>
            <a:ext cx="8100848" cy="4865399"/>
          </a:xfrm>
        </p:spPr>
        <p:txBody>
          <a:bodyPr/>
          <a:lstStyle/>
          <a:p>
            <a:r>
              <a:rPr lang="nl-NL" dirty="0"/>
              <a:t>1968 opgericht door Europese Wetenschappers vanuit bezorgdheid over de toekomst van de wereld </a:t>
            </a:r>
          </a:p>
          <a:p>
            <a:r>
              <a:rPr lang="nl-NL" dirty="0"/>
              <a:t>1972: rapport ‘De grenzen aan de groei’</a:t>
            </a:r>
          </a:p>
          <a:p>
            <a:endParaRPr lang="nl-NL" dirty="0"/>
          </a:p>
        </p:txBody>
      </p:sp>
      <p:pic>
        <p:nvPicPr>
          <p:cNvPr id="7" name="Picture 6"/>
          <p:cNvPicPr>
            <a:picLocks noChangeAspect="1"/>
          </p:cNvPicPr>
          <p:nvPr/>
        </p:nvPicPr>
        <p:blipFill>
          <a:blip r:embed="rId3"/>
          <a:stretch>
            <a:fillRect/>
          </a:stretch>
        </p:blipFill>
        <p:spPr>
          <a:xfrm>
            <a:off x="9069928" y="396229"/>
            <a:ext cx="2571750" cy="2143125"/>
          </a:xfrm>
          <a:prstGeom prst="rect">
            <a:avLst/>
          </a:prstGeom>
        </p:spPr>
      </p:pic>
      <p:pic>
        <p:nvPicPr>
          <p:cNvPr id="8" name="Picture 7"/>
          <p:cNvPicPr>
            <a:picLocks noChangeAspect="1"/>
          </p:cNvPicPr>
          <p:nvPr/>
        </p:nvPicPr>
        <p:blipFill>
          <a:blip r:embed="rId4"/>
          <a:stretch>
            <a:fillRect/>
          </a:stretch>
        </p:blipFill>
        <p:spPr>
          <a:xfrm>
            <a:off x="862625" y="2816237"/>
            <a:ext cx="5395098" cy="3443680"/>
          </a:xfrm>
          <a:prstGeom prst="rect">
            <a:avLst/>
          </a:prstGeom>
        </p:spPr>
      </p:pic>
      <p:sp>
        <p:nvSpPr>
          <p:cNvPr id="9" name="Rectangle 8"/>
          <p:cNvSpPr/>
          <p:nvPr/>
        </p:nvSpPr>
        <p:spPr>
          <a:xfrm>
            <a:off x="5369668" y="3735422"/>
            <a:ext cx="671210" cy="301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solidFill>
                  <a:srgbClr val="FF0000"/>
                </a:solidFill>
              </a:rPr>
              <a:t>2020</a:t>
            </a:r>
          </a:p>
        </p:txBody>
      </p:sp>
      <p:pic>
        <p:nvPicPr>
          <p:cNvPr id="10" name="Picture 9"/>
          <p:cNvPicPr>
            <a:picLocks noChangeAspect="1"/>
          </p:cNvPicPr>
          <p:nvPr/>
        </p:nvPicPr>
        <p:blipFill rotWithShape="1">
          <a:blip r:embed="rId5"/>
          <a:srcRect l="21752" r="21864"/>
          <a:stretch/>
        </p:blipFill>
        <p:spPr>
          <a:xfrm>
            <a:off x="9038396" y="2971801"/>
            <a:ext cx="2880345" cy="3388600"/>
          </a:xfrm>
          <a:prstGeom prst="rect">
            <a:avLst/>
          </a:prstGeom>
        </p:spPr>
      </p:pic>
    </p:spTree>
    <p:extLst>
      <p:ext uri="{BB962C8B-B14F-4D97-AF65-F5344CB8AC3E}">
        <p14:creationId xmlns:p14="http://schemas.microsoft.com/office/powerpoint/2010/main" val="24823181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5770C-0FBD-4D39-BEDA-28E9A0459B20}"/>
              </a:ext>
            </a:extLst>
          </p:cNvPr>
          <p:cNvSpPr>
            <a:spLocks noGrp="1"/>
          </p:cNvSpPr>
          <p:nvPr>
            <p:ph type="title"/>
          </p:nvPr>
        </p:nvSpPr>
        <p:spPr/>
        <p:txBody>
          <a:bodyPr>
            <a:normAutofit/>
          </a:bodyPr>
          <a:lstStyle/>
          <a:p>
            <a:r>
              <a:rPr lang="nl-NL" dirty="0"/>
              <a:t>Hoe slim is het gebouw van de toekomst?</a:t>
            </a:r>
          </a:p>
        </p:txBody>
      </p:sp>
      <p:sp>
        <p:nvSpPr>
          <p:cNvPr id="4" name="Tijdelijke aanduiding voor dianummer 3">
            <a:extLst>
              <a:ext uri="{FF2B5EF4-FFF2-40B4-BE49-F238E27FC236}">
                <a16:creationId xmlns:a16="http://schemas.microsoft.com/office/drawing/2014/main" id="{1536E93D-7EBE-43D8-959D-B4B9AE90CC82}"/>
              </a:ext>
            </a:extLst>
          </p:cNvPr>
          <p:cNvSpPr>
            <a:spLocks noGrp="1"/>
          </p:cNvSpPr>
          <p:nvPr>
            <p:ph type="sldNum" sz="quarter" idx="12"/>
          </p:nvPr>
        </p:nvSpPr>
        <p:spPr/>
        <p:txBody>
          <a:bodyPr/>
          <a:lstStyle/>
          <a:p>
            <a:fld id="{993A4BE7-94F8-43D0-A956-A40AC5AB901E}" type="slidenum">
              <a:rPr lang="nl-NL" smtClean="0"/>
              <a:t>140</a:t>
            </a:fld>
            <a:endParaRPr lang="nl-NL" dirty="0"/>
          </a:p>
        </p:txBody>
      </p:sp>
      <p:pic>
        <p:nvPicPr>
          <p:cNvPr id="7" name="Afbeelding 6">
            <a:hlinkClick r:id="rId3"/>
            <a:extLst>
              <a:ext uri="{FF2B5EF4-FFF2-40B4-BE49-F238E27FC236}">
                <a16:creationId xmlns:a16="http://schemas.microsoft.com/office/drawing/2014/main" id="{D2E1E026-CFCF-45A9-844C-7E214170ED7B}"/>
              </a:ext>
            </a:extLst>
          </p:cNvPr>
          <p:cNvPicPr>
            <a:picLocks noChangeAspect="1"/>
          </p:cNvPicPr>
          <p:nvPr/>
        </p:nvPicPr>
        <p:blipFill>
          <a:blip r:embed="rId4"/>
          <a:stretch>
            <a:fillRect/>
          </a:stretch>
        </p:blipFill>
        <p:spPr>
          <a:xfrm>
            <a:off x="2449186" y="1584852"/>
            <a:ext cx="7293627" cy="4117473"/>
          </a:xfrm>
          <a:prstGeom prst="rect">
            <a:avLst/>
          </a:prstGeom>
        </p:spPr>
      </p:pic>
    </p:spTree>
    <p:extLst>
      <p:ext uri="{BB962C8B-B14F-4D97-AF65-F5344CB8AC3E}">
        <p14:creationId xmlns:p14="http://schemas.microsoft.com/office/powerpoint/2010/main" val="33867812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5770C-0FBD-4D39-BEDA-28E9A0459B20}"/>
              </a:ext>
            </a:extLst>
          </p:cNvPr>
          <p:cNvSpPr>
            <a:spLocks noGrp="1"/>
          </p:cNvSpPr>
          <p:nvPr>
            <p:ph type="title"/>
          </p:nvPr>
        </p:nvSpPr>
        <p:spPr/>
        <p:txBody>
          <a:bodyPr>
            <a:normAutofit/>
          </a:bodyPr>
          <a:lstStyle/>
          <a:p>
            <a:r>
              <a:rPr lang="nl-NL" dirty="0"/>
              <a:t>De toekomst van slim ontwerpen, kunstmatige intelligentie</a:t>
            </a:r>
          </a:p>
        </p:txBody>
      </p:sp>
      <p:sp>
        <p:nvSpPr>
          <p:cNvPr id="4" name="Tijdelijke aanduiding voor dianummer 3">
            <a:extLst>
              <a:ext uri="{FF2B5EF4-FFF2-40B4-BE49-F238E27FC236}">
                <a16:creationId xmlns:a16="http://schemas.microsoft.com/office/drawing/2014/main" id="{1536E93D-7EBE-43D8-959D-B4B9AE90CC82}"/>
              </a:ext>
            </a:extLst>
          </p:cNvPr>
          <p:cNvSpPr>
            <a:spLocks noGrp="1"/>
          </p:cNvSpPr>
          <p:nvPr>
            <p:ph type="sldNum" sz="quarter" idx="12"/>
          </p:nvPr>
        </p:nvSpPr>
        <p:spPr/>
        <p:txBody>
          <a:bodyPr/>
          <a:lstStyle/>
          <a:p>
            <a:fld id="{993A4BE7-94F8-43D0-A956-A40AC5AB901E}" type="slidenum">
              <a:rPr lang="nl-NL" smtClean="0"/>
              <a:t>141</a:t>
            </a:fld>
            <a:endParaRPr lang="nl-NL" dirty="0"/>
          </a:p>
        </p:txBody>
      </p:sp>
      <p:pic>
        <p:nvPicPr>
          <p:cNvPr id="7" name="Afbeelding 6">
            <a:hlinkClick r:id="rId3"/>
            <a:extLst>
              <a:ext uri="{FF2B5EF4-FFF2-40B4-BE49-F238E27FC236}">
                <a16:creationId xmlns:a16="http://schemas.microsoft.com/office/drawing/2014/main" id="{353EB705-4C2D-4BBF-8FB4-DEE6A65E002A}"/>
              </a:ext>
            </a:extLst>
          </p:cNvPr>
          <p:cNvPicPr>
            <a:picLocks noChangeAspect="1"/>
          </p:cNvPicPr>
          <p:nvPr/>
        </p:nvPicPr>
        <p:blipFill>
          <a:blip r:embed="rId4"/>
          <a:stretch>
            <a:fillRect/>
          </a:stretch>
        </p:blipFill>
        <p:spPr>
          <a:xfrm>
            <a:off x="2352338" y="1775012"/>
            <a:ext cx="7487323" cy="3899648"/>
          </a:xfrm>
          <a:prstGeom prst="rect">
            <a:avLst/>
          </a:prstGeom>
        </p:spPr>
      </p:pic>
    </p:spTree>
    <p:extLst>
      <p:ext uri="{BB962C8B-B14F-4D97-AF65-F5344CB8AC3E}">
        <p14:creationId xmlns:p14="http://schemas.microsoft.com/office/powerpoint/2010/main" val="34077805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401620-3ECE-4A3C-AD9D-0ED9B42C850C}"/>
              </a:ext>
            </a:extLst>
          </p:cNvPr>
          <p:cNvSpPr>
            <a:spLocks noGrp="1"/>
          </p:cNvSpPr>
          <p:nvPr>
            <p:ph type="title"/>
          </p:nvPr>
        </p:nvSpPr>
        <p:spPr/>
        <p:txBody>
          <a:bodyPr>
            <a:normAutofit/>
          </a:bodyPr>
          <a:lstStyle/>
          <a:p>
            <a:r>
              <a:rPr lang="nl-NL" dirty="0"/>
              <a:t>Het wordt anders, eindtermen</a:t>
            </a:r>
          </a:p>
        </p:txBody>
      </p:sp>
      <p:sp>
        <p:nvSpPr>
          <p:cNvPr id="3" name="Tijdelijke aanduiding voor inhoud 2">
            <a:extLst>
              <a:ext uri="{FF2B5EF4-FFF2-40B4-BE49-F238E27FC236}">
                <a16:creationId xmlns:a16="http://schemas.microsoft.com/office/drawing/2014/main" id="{F5C0E97D-9584-4121-8213-AC75F399AC87}"/>
              </a:ext>
            </a:extLst>
          </p:cNvPr>
          <p:cNvSpPr>
            <a:spLocks noGrp="1"/>
          </p:cNvSpPr>
          <p:nvPr>
            <p:ph idx="1"/>
          </p:nvPr>
        </p:nvSpPr>
        <p:spPr/>
        <p:txBody>
          <a:bodyPr>
            <a:normAutofit/>
          </a:bodyPr>
          <a:lstStyle/>
          <a:p>
            <a:pPr marL="0" indent="0">
              <a:buNone/>
            </a:pPr>
            <a:r>
              <a:rPr lang="nl-NL" dirty="0"/>
              <a:t>Samenvatting van dit onderdeel</a:t>
            </a:r>
          </a:p>
          <a:p>
            <a:pPr lvl="0"/>
            <a:r>
              <a:rPr lang="nl-NL" dirty="0"/>
              <a:t>Je beseft dat het streven naar de circulaire bouweconomie leidt tot wezenlijk andere bouwproducten, bouwprocessen, inkoopprocessen, organisatievormen, contractvormen;</a:t>
            </a:r>
          </a:p>
          <a:p>
            <a:pPr lvl="0"/>
            <a:r>
              <a:rPr lang="nl-NL" dirty="0"/>
              <a:t>Je beseft dat het streven naar de circulaire bouweconomie een innovatieve aanpak vereist.</a:t>
            </a:r>
          </a:p>
          <a:p>
            <a:pPr lvl="0"/>
            <a:endParaRPr lang="nl-NL" dirty="0"/>
          </a:p>
        </p:txBody>
      </p:sp>
      <p:sp>
        <p:nvSpPr>
          <p:cNvPr id="4" name="Tijdelijke aanduiding voor dianummer 3">
            <a:extLst>
              <a:ext uri="{FF2B5EF4-FFF2-40B4-BE49-F238E27FC236}">
                <a16:creationId xmlns:a16="http://schemas.microsoft.com/office/drawing/2014/main" id="{03F0A903-6759-4BD4-A2EC-63ADCAE090F5}"/>
              </a:ext>
            </a:extLst>
          </p:cNvPr>
          <p:cNvSpPr>
            <a:spLocks noGrp="1"/>
          </p:cNvSpPr>
          <p:nvPr>
            <p:ph type="sldNum" sz="quarter" idx="12"/>
          </p:nvPr>
        </p:nvSpPr>
        <p:spPr/>
        <p:txBody>
          <a:bodyPr/>
          <a:lstStyle/>
          <a:p>
            <a:fld id="{993A4BE7-94F8-43D0-A956-A40AC5AB901E}" type="slidenum">
              <a:rPr lang="nl-NL" smtClean="0"/>
              <a:t>142</a:t>
            </a:fld>
            <a:endParaRPr lang="nl-NL" dirty="0"/>
          </a:p>
        </p:txBody>
      </p:sp>
    </p:spTree>
    <p:extLst>
      <p:ext uri="{BB962C8B-B14F-4D97-AF65-F5344CB8AC3E}">
        <p14:creationId xmlns:p14="http://schemas.microsoft.com/office/powerpoint/2010/main" val="268516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5783" y="2580806"/>
            <a:ext cx="4553441" cy="355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a:extLst>
              <a:ext uri="{FF2B5EF4-FFF2-40B4-BE49-F238E27FC236}">
                <a16:creationId xmlns:a16="http://schemas.microsoft.com/office/drawing/2014/main" id="{1AF56802-E3F0-44CB-84AE-803A0DAE33CB}"/>
              </a:ext>
            </a:extLst>
          </p:cNvPr>
          <p:cNvSpPr>
            <a:spLocks noGrp="1"/>
          </p:cNvSpPr>
          <p:nvPr>
            <p:ph type="title"/>
          </p:nvPr>
        </p:nvSpPr>
        <p:spPr/>
        <p:txBody>
          <a:bodyPr/>
          <a:lstStyle/>
          <a:p>
            <a:r>
              <a:rPr lang="nl-NL" dirty="0"/>
              <a:t>Duurzame ontwikkeling (1987)</a:t>
            </a:r>
          </a:p>
        </p:txBody>
      </p:sp>
      <p:sp>
        <p:nvSpPr>
          <p:cNvPr id="4" name="Tijdelijke aanduiding voor inhoud 3">
            <a:extLst>
              <a:ext uri="{FF2B5EF4-FFF2-40B4-BE49-F238E27FC236}">
                <a16:creationId xmlns:a16="http://schemas.microsoft.com/office/drawing/2014/main" id="{9FBB4FDC-FB5D-4C82-8353-13FC8C6A9FB8}"/>
              </a:ext>
            </a:extLst>
          </p:cNvPr>
          <p:cNvSpPr>
            <a:spLocks noGrp="1"/>
          </p:cNvSpPr>
          <p:nvPr>
            <p:ph idx="1"/>
          </p:nvPr>
        </p:nvSpPr>
        <p:spPr>
          <a:xfrm>
            <a:off x="838200" y="1311564"/>
            <a:ext cx="8353097" cy="4269429"/>
          </a:xfrm>
        </p:spPr>
        <p:txBody>
          <a:bodyPr>
            <a:normAutofit/>
          </a:bodyPr>
          <a:lstStyle/>
          <a:p>
            <a:pPr marL="0" indent="0">
              <a:buNone/>
            </a:pPr>
            <a:r>
              <a:rPr lang="nl-NL" dirty="0"/>
              <a:t>"een ontwikkeling die tegemoetkomt aan de noden van het heden, zonder de mogelijkheden van toekomstige generaties om in hun behoeften te voorzien in het gedrang te brengen“ </a:t>
            </a:r>
          </a:p>
          <a:p>
            <a:pPr marL="0" indent="0">
              <a:buNone/>
            </a:pPr>
            <a:r>
              <a:rPr lang="nl-NL" dirty="0"/>
              <a:t> (</a:t>
            </a:r>
            <a:r>
              <a:rPr lang="nl-NL" dirty="0" err="1"/>
              <a:t>Brundtland</a:t>
            </a:r>
            <a:r>
              <a:rPr lang="nl-NL" dirty="0"/>
              <a:t>, 1987)</a:t>
            </a:r>
          </a:p>
          <a:p>
            <a:endParaRPr lang="nl-NL" dirty="0"/>
          </a:p>
          <a:p>
            <a:endParaRPr lang="nl-NL"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50" t="1639" r="2729" b="1639"/>
          <a:stretch/>
        </p:blipFill>
        <p:spPr bwMode="auto">
          <a:xfrm>
            <a:off x="9019476" y="1218051"/>
            <a:ext cx="3148533" cy="5047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0125" y="4666755"/>
            <a:ext cx="1986728" cy="71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466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NMP1 – bijlage Duurzaam Bouwen  (1989)</a:t>
            </a:r>
          </a:p>
        </p:txBody>
      </p:sp>
      <p:sp>
        <p:nvSpPr>
          <p:cNvPr id="3" name="Tijdelijke aanduiding voor inhoud 2"/>
          <p:cNvSpPr>
            <a:spLocks noGrp="1"/>
          </p:cNvSpPr>
          <p:nvPr>
            <p:ph idx="1"/>
          </p:nvPr>
        </p:nvSpPr>
        <p:spPr>
          <a:xfrm>
            <a:off x="838200" y="1311564"/>
            <a:ext cx="8025195" cy="4865399"/>
          </a:xfrm>
        </p:spPr>
        <p:txBody>
          <a:bodyPr>
            <a:noAutofit/>
          </a:bodyPr>
          <a:lstStyle/>
          <a:p>
            <a:pPr marL="0" indent="0">
              <a:buNone/>
            </a:pPr>
            <a:r>
              <a:rPr lang="nl-NL" dirty="0"/>
              <a:t>Duurzaam bouwen staat voor het ontwikkelen en beheren van de gebouwde omgeving met respect voor mens en milieu en is daarmee een onderdeel van de kwaliteit van deze gebouwde omgeving. </a:t>
            </a:r>
          </a:p>
          <a:p>
            <a:pPr marL="0" indent="0">
              <a:buNone/>
            </a:pPr>
            <a:r>
              <a:rPr lang="nl-NL" dirty="0"/>
              <a:t>Duurzaam bouwen heeft een grotere reikwijdte dan bij voorbeeld energieneutraal of klimaatneutraal bouwen. Energiezuinig bouwen is een belangrijk onderdeel van duurzaam bouwen, maar het gaat ook om een gezond binnenmilieu, materiaalkeuze, het voorkomen van uitputting van grondstoffen, alsook om verantwoord watergebruik. En dat niet alleen voor gebouwen, ook voor wijken en steden. </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16</a:t>
            </a:fld>
            <a:endParaRPr lang="nl-N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3395" y="1265839"/>
            <a:ext cx="3197226" cy="4854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470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Sustainable</a:t>
            </a:r>
            <a:r>
              <a:rPr lang="nl-NL" dirty="0"/>
              <a:t> Development Goals (</a:t>
            </a:r>
            <a:r>
              <a:rPr lang="nl-NL" dirty="0" err="1"/>
              <a:t>SDG’s</a:t>
            </a:r>
            <a:r>
              <a:rPr lang="nl-NL" dirty="0"/>
              <a:t> - 2015)</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17</a:t>
            </a:fld>
            <a:endParaRPr lang="nl-NL"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5714" y="1254809"/>
            <a:ext cx="10080571" cy="5093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540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SDG’s</a:t>
            </a:r>
            <a:r>
              <a:rPr lang="nl-NL" dirty="0"/>
              <a:t> met relatie gebouwde omgeving </a:t>
            </a:r>
          </a:p>
        </p:txBody>
      </p:sp>
      <p:sp>
        <p:nvSpPr>
          <p:cNvPr id="3" name="Tijdelijke aanduiding voor inhoud 2"/>
          <p:cNvSpPr>
            <a:spLocks noGrp="1"/>
          </p:cNvSpPr>
          <p:nvPr>
            <p:ph idx="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18</a:t>
            </a:fld>
            <a:endParaRPr lang="nl-NL" dirty="0"/>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19" y="1325562"/>
            <a:ext cx="11049527" cy="553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236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ym typeface="Wingdings" charset="0"/>
              </a:rPr>
              <a:t>Klimaatakkoord Parijs (2015)</a:t>
            </a:r>
            <a:endParaRPr lang="nl-NL" dirty="0"/>
          </a:p>
        </p:txBody>
      </p:sp>
      <p:sp>
        <p:nvSpPr>
          <p:cNvPr id="3" name="Tijdelijke aanduiding voor inhoud 2"/>
          <p:cNvSpPr>
            <a:spLocks noGrp="1"/>
          </p:cNvSpPr>
          <p:nvPr>
            <p:ph idx="1"/>
          </p:nvPr>
        </p:nvSpPr>
        <p:spPr/>
        <p:txBody>
          <a:bodyPr>
            <a:normAutofit/>
          </a:bodyPr>
          <a:lstStyle/>
          <a:p>
            <a:r>
              <a:rPr lang="nl-NL" dirty="0"/>
              <a:t>In 2016 heeft staatssecretaris Dijksma het VN-Klimaatakkoord van Parijs ondertekend namens de 28 lidstaten van de Europese Unie. Het akkoord gaat per 2020 in. Om dit doel te halen hebben EU-lidstaten met elkaar afgesproken dat de EU in 2030 minimaal 40% minder moet uitstoten. De Europese Commissie toetst de klimaatplannen van de EU-lidstaten aan de gestelde doelen.</a:t>
            </a:r>
          </a:p>
          <a:p>
            <a:r>
              <a:rPr lang="nl-NL" dirty="0"/>
              <a:t>Nederland werkt nationaal aan 49% minder uitstoot. Nederland wil, als andere landen meedoen, de Europese doelstelling verhogen. Niet 40% minder uitstoot van broeikasgassen in 2030, maar 55 %.</a:t>
            </a:r>
          </a:p>
          <a:p>
            <a:r>
              <a:rPr lang="nl-NL" dirty="0"/>
              <a:t>Uitwerking in </a:t>
            </a:r>
            <a:r>
              <a:rPr lang="nl-NL" dirty="0">
                <a:hlinkClick r:id="rId3"/>
              </a:rPr>
              <a:t>Klimaatplan 2021-2030 </a:t>
            </a:r>
            <a:endParaRPr lang="nl-NL" dirty="0"/>
          </a:p>
          <a:p>
            <a:r>
              <a:rPr lang="en-US" dirty="0">
                <a:sym typeface="Wingdings" charset="0"/>
              </a:rPr>
              <a:t>Klimaatakkoord Parijs is </a:t>
            </a:r>
            <a:r>
              <a:rPr lang="en-US" dirty="0" err="1">
                <a:sym typeface="Wingdings" charset="0"/>
              </a:rPr>
              <a:t>ondertekend</a:t>
            </a:r>
            <a:r>
              <a:rPr lang="en-US" dirty="0">
                <a:sym typeface="Wingdings" charset="0"/>
              </a:rPr>
              <a:t> door 195 </a:t>
            </a:r>
            <a:r>
              <a:rPr lang="en-US" dirty="0" err="1">
                <a:sym typeface="Wingdings" charset="0"/>
              </a:rPr>
              <a:t>landen</a:t>
            </a:r>
            <a:endParaRPr lang="nl-NL" dirty="0">
              <a:sym typeface="Wingdings" charset="0"/>
            </a:endParaRP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19</a:t>
            </a:fld>
            <a:endParaRPr lang="nl-NL" dirty="0"/>
          </a:p>
        </p:txBody>
      </p:sp>
      <p:sp>
        <p:nvSpPr>
          <p:cNvPr id="5" name="Rechthoek 4"/>
          <p:cNvSpPr/>
          <p:nvPr/>
        </p:nvSpPr>
        <p:spPr>
          <a:xfrm>
            <a:off x="4522492" y="3244334"/>
            <a:ext cx="261610" cy="369332"/>
          </a:xfrm>
          <a:prstGeom prst="rect">
            <a:avLst/>
          </a:prstGeom>
        </p:spPr>
        <p:txBody>
          <a:bodyPr wrap="none">
            <a:spAutoFit/>
          </a:bodyPr>
          <a:lstStyle/>
          <a:p>
            <a:r>
              <a:rPr lang="en-US" u="sng" dirty="0">
                <a:latin typeface="Arial" charset="0"/>
                <a:sym typeface="Wingdings" charset="0"/>
              </a:rPr>
              <a:t>)</a:t>
            </a:r>
          </a:p>
        </p:txBody>
      </p:sp>
    </p:spTree>
    <p:extLst>
      <p:ext uri="{BB962C8B-B14F-4D97-AF65-F5344CB8AC3E}">
        <p14:creationId xmlns:p14="http://schemas.microsoft.com/office/powerpoint/2010/main" val="192209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E9C30A-967A-49E2-ABED-658F3FB0F76D}"/>
              </a:ext>
            </a:extLst>
          </p:cNvPr>
          <p:cNvSpPr>
            <a:spLocks noGrp="1"/>
          </p:cNvSpPr>
          <p:nvPr>
            <p:ph type="title"/>
          </p:nvPr>
        </p:nvSpPr>
        <p:spPr/>
        <p:txBody>
          <a:bodyPr/>
          <a:lstStyle/>
          <a:p>
            <a:r>
              <a:rPr lang="nl-NL" dirty="0"/>
              <a:t>Programma</a:t>
            </a:r>
          </a:p>
        </p:txBody>
      </p:sp>
      <p:sp>
        <p:nvSpPr>
          <p:cNvPr id="3" name="Tijdelijke aanduiding voor inhoud 2">
            <a:extLst>
              <a:ext uri="{FF2B5EF4-FFF2-40B4-BE49-F238E27FC236}">
                <a16:creationId xmlns:a16="http://schemas.microsoft.com/office/drawing/2014/main" id="{C3F1D0BC-6B08-4FE9-8C55-F153A9F9A4E2}"/>
              </a:ext>
            </a:extLst>
          </p:cNvPr>
          <p:cNvSpPr>
            <a:spLocks noGrp="1"/>
          </p:cNvSpPr>
          <p:nvPr>
            <p:ph idx="1"/>
          </p:nvPr>
        </p:nvSpPr>
        <p:spPr/>
        <p:txBody>
          <a:bodyPr>
            <a:normAutofit/>
          </a:bodyPr>
          <a:lstStyle/>
          <a:p>
            <a:pPr>
              <a:buClr>
                <a:srgbClr val="8EB149"/>
              </a:buClr>
            </a:pPr>
            <a:r>
              <a:rPr lang="nl-NL" dirty="0"/>
              <a:t>Op weg naar een circulaire bouweconomie</a:t>
            </a:r>
          </a:p>
          <a:p>
            <a:pPr>
              <a:buClr>
                <a:srgbClr val="8EB149"/>
              </a:buClr>
            </a:pPr>
            <a:r>
              <a:rPr lang="nl-NL" dirty="0"/>
              <a:t>Strategische aanpak</a:t>
            </a:r>
          </a:p>
          <a:p>
            <a:pPr>
              <a:buClr>
                <a:srgbClr val="8EB149"/>
              </a:buClr>
            </a:pPr>
            <a:r>
              <a:rPr lang="nl-NL" dirty="0"/>
              <a:t>Regelgeving</a:t>
            </a:r>
          </a:p>
          <a:p>
            <a:pPr>
              <a:buClr>
                <a:srgbClr val="8EB149"/>
              </a:buClr>
            </a:pPr>
            <a:r>
              <a:rPr lang="nl-NL" dirty="0"/>
              <a:t>Het systeem van milieuprestatie</a:t>
            </a:r>
          </a:p>
          <a:p>
            <a:pPr lvl="0"/>
            <a:r>
              <a:rPr lang="nl-NL" dirty="0"/>
              <a:t>Rekenen aan milieuprestatie</a:t>
            </a:r>
          </a:p>
          <a:p>
            <a:pPr lvl="0"/>
            <a:r>
              <a:rPr lang="nl-NL" dirty="0"/>
              <a:t>De circulaire praktijk</a:t>
            </a:r>
          </a:p>
          <a:p>
            <a:pPr lvl="0"/>
            <a:r>
              <a:rPr lang="nl-NL" dirty="0"/>
              <a:t>Het wordt anders</a:t>
            </a:r>
          </a:p>
          <a:p>
            <a:pPr marL="0" indent="0">
              <a:buClr>
                <a:srgbClr val="8EB149"/>
              </a:buClr>
              <a:buNone/>
            </a:pPr>
            <a:endParaRPr lang="nl-NL" dirty="0"/>
          </a:p>
        </p:txBody>
      </p:sp>
    </p:spTree>
    <p:extLst>
      <p:ext uri="{BB962C8B-B14F-4D97-AF65-F5344CB8AC3E}">
        <p14:creationId xmlns:p14="http://schemas.microsoft.com/office/powerpoint/2010/main" val="1988348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Nederland - Klimaatplan 2021-2030 </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20</a:t>
            </a:fld>
            <a:endParaRPr lang="nl-NL" dirty="0"/>
          </a:p>
        </p:txBody>
      </p:sp>
      <p:pic>
        <p:nvPicPr>
          <p:cNvPr id="5" name="Afbeelding 4">
            <a:extLst>
              <a:ext uri="{FF2B5EF4-FFF2-40B4-BE49-F238E27FC236}">
                <a16:creationId xmlns:a16="http://schemas.microsoft.com/office/drawing/2014/main" id="{28AFB955-D6D6-4201-8020-EB7C5DBF6ECB}"/>
              </a:ext>
            </a:extLst>
          </p:cNvPr>
          <p:cNvPicPr>
            <a:picLocks noChangeAspect="1"/>
          </p:cNvPicPr>
          <p:nvPr/>
        </p:nvPicPr>
        <p:blipFill rotWithShape="1">
          <a:blip r:embed="rId3"/>
          <a:srcRect t="2915"/>
          <a:stretch/>
        </p:blipFill>
        <p:spPr>
          <a:xfrm>
            <a:off x="2160494" y="1436973"/>
            <a:ext cx="8296835" cy="4657734"/>
          </a:xfrm>
          <a:prstGeom prst="rect">
            <a:avLst/>
          </a:prstGeom>
        </p:spPr>
      </p:pic>
      <p:sp>
        <p:nvSpPr>
          <p:cNvPr id="8" name="Tekstvak 7">
            <a:extLst>
              <a:ext uri="{FF2B5EF4-FFF2-40B4-BE49-F238E27FC236}">
                <a16:creationId xmlns:a16="http://schemas.microsoft.com/office/drawing/2014/main" id="{375345B9-895C-4B10-A796-DE5ABACA655A}"/>
              </a:ext>
            </a:extLst>
          </p:cNvPr>
          <p:cNvSpPr txBox="1"/>
          <p:nvPr/>
        </p:nvSpPr>
        <p:spPr>
          <a:xfrm>
            <a:off x="1264024" y="975308"/>
            <a:ext cx="10089776" cy="461665"/>
          </a:xfrm>
          <a:prstGeom prst="rect">
            <a:avLst/>
          </a:prstGeom>
          <a:noFill/>
        </p:spPr>
        <p:txBody>
          <a:bodyPr wrap="square" rtlCol="0">
            <a:spAutoFit/>
          </a:bodyPr>
          <a:lstStyle/>
          <a:p>
            <a:pPr algn="ctr"/>
            <a:r>
              <a:rPr lang="nl-NL" sz="2400" dirty="0">
                <a:solidFill>
                  <a:srgbClr val="002060"/>
                </a:solidFill>
              </a:rPr>
              <a:t>Verschil tussen de gewenste koers en de werkelijke koers van de wereld</a:t>
            </a:r>
          </a:p>
        </p:txBody>
      </p:sp>
    </p:spTree>
    <p:extLst>
      <p:ext uri="{BB962C8B-B14F-4D97-AF65-F5344CB8AC3E}">
        <p14:creationId xmlns:p14="http://schemas.microsoft.com/office/powerpoint/2010/main" val="524599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982" y="966136"/>
            <a:ext cx="7479877" cy="5290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rmAutofit/>
          </a:bodyPr>
          <a:lstStyle/>
          <a:p>
            <a:r>
              <a:rPr lang="nl-NL" dirty="0"/>
              <a:t>Nederland - Klimaatplan 2021-2030 </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21</a:t>
            </a:fld>
            <a:endParaRPr lang="nl-NL" dirty="0"/>
          </a:p>
        </p:txBody>
      </p:sp>
    </p:spTree>
    <p:extLst>
      <p:ext uri="{BB962C8B-B14F-4D97-AF65-F5344CB8AC3E}">
        <p14:creationId xmlns:p14="http://schemas.microsoft.com/office/powerpoint/2010/main" val="1751531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Nederland circulair in 2050 (2016)</a:t>
            </a:r>
          </a:p>
        </p:txBody>
      </p:sp>
      <p:sp>
        <p:nvSpPr>
          <p:cNvPr id="4" name="Tijdelijke aanduiding voor inhoud 3"/>
          <p:cNvSpPr>
            <a:spLocks noGrp="1"/>
          </p:cNvSpPr>
          <p:nvPr>
            <p:ph idx="1"/>
          </p:nvPr>
        </p:nvSpPr>
        <p:spPr>
          <a:xfrm>
            <a:off x="838200" y="1305617"/>
            <a:ext cx="5257800" cy="4865399"/>
          </a:xfrm>
        </p:spPr>
        <p:txBody>
          <a:bodyPr/>
          <a:lstStyle/>
          <a:p>
            <a:r>
              <a:rPr lang="nl-NL" dirty="0"/>
              <a:t>Rijksbrede visie op circulariteit</a:t>
            </a:r>
          </a:p>
          <a:p>
            <a:r>
              <a:rPr lang="nl-NL" dirty="0"/>
              <a:t>De bouw is 1 van de 5 pijlers</a:t>
            </a:r>
          </a:p>
          <a:p>
            <a:r>
              <a:rPr lang="nl-NL" dirty="0"/>
              <a:t>Circulariteit is geen doel op zich, staat voor een strategie om uitputting van grondstoffen en klimaatverandering tegen te gaan</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1592" y="382136"/>
            <a:ext cx="3811208" cy="57660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859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629" y="2172584"/>
            <a:ext cx="5866371" cy="414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p:cNvSpPr>
            <a:spLocks noGrp="1"/>
          </p:cNvSpPr>
          <p:nvPr>
            <p:ph type="title"/>
          </p:nvPr>
        </p:nvSpPr>
        <p:spPr/>
        <p:txBody>
          <a:bodyPr/>
          <a:lstStyle/>
          <a:p>
            <a:r>
              <a:rPr lang="nl-NL" dirty="0"/>
              <a:t>Nederland circulair in 2050 (2016)</a:t>
            </a:r>
          </a:p>
        </p:txBody>
      </p:sp>
      <p:sp>
        <p:nvSpPr>
          <p:cNvPr id="2" name="Tijdelijke aanduiding voor inhoud 1"/>
          <p:cNvSpPr>
            <a:spLocks noGrp="1"/>
          </p:cNvSpPr>
          <p:nvPr>
            <p:ph idx="1"/>
          </p:nvPr>
        </p:nvSpPr>
        <p:spPr/>
        <p:txBody>
          <a:bodyPr/>
          <a:lstStyle/>
          <a:p>
            <a:pPr marL="0" indent="0">
              <a:buNone/>
            </a:pPr>
            <a:r>
              <a:rPr lang="nl-NL" dirty="0"/>
              <a:t>Strategie, 3 stappen vergelijkbaar met Trias Energetica:</a:t>
            </a:r>
          </a:p>
          <a:p>
            <a:pPr marL="0" indent="0">
              <a:buNone/>
            </a:pPr>
            <a:endParaRPr lang="nl-NL" dirty="0"/>
          </a:p>
          <a:p>
            <a:pPr marL="514350" indent="-514350">
              <a:buAutoNum type="arabicPeriod"/>
            </a:pPr>
            <a:r>
              <a:rPr lang="nl-NL" dirty="0"/>
              <a:t>Voorkom onnodig materiaalgebruik</a:t>
            </a:r>
          </a:p>
          <a:p>
            <a:pPr marL="457200" lvl="1" indent="0">
              <a:buNone/>
            </a:pPr>
            <a:r>
              <a:rPr lang="nl-NL" dirty="0"/>
              <a:t>	(Vorm optimalisatie, flexibiliteit, </a:t>
            </a:r>
            <a:br>
              <a:rPr lang="nl-NL" dirty="0"/>
            </a:br>
            <a:r>
              <a:rPr lang="nl-NL" dirty="0"/>
              <a:t>	afstemmen op levensduur)</a:t>
            </a:r>
          </a:p>
          <a:p>
            <a:pPr marL="514350" indent="-514350">
              <a:buAutoNum type="arabicPeriod"/>
            </a:pPr>
            <a:r>
              <a:rPr lang="nl-NL" dirty="0"/>
              <a:t>Gebruik hernieuwbare grondstoffen</a:t>
            </a:r>
          </a:p>
          <a:p>
            <a:pPr marL="457200" lvl="1" indent="0">
              <a:buNone/>
            </a:pPr>
            <a:r>
              <a:rPr lang="nl-NL" dirty="0"/>
              <a:t>	(Biobased en secundaire  materialen)</a:t>
            </a:r>
          </a:p>
          <a:p>
            <a:pPr marL="514350" indent="-514350">
              <a:buAutoNum type="arabicPeriod"/>
            </a:pPr>
            <a:r>
              <a:rPr lang="nl-NL" dirty="0"/>
              <a:t>Gebruik eindige grondstoffen verstandig</a:t>
            </a:r>
          </a:p>
          <a:p>
            <a:pPr marL="457200" lvl="1" indent="0">
              <a:buNone/>
            </a:pPr>
            <a:r>
              <a:rPr lang="nl-NL" dirty="0"/>
              <a:t>	(Losmaakbaar, recyclebaar, </a:t>
            </a:r>
            <a:br>
              <a:rPr lang="nl-NL" dirty="0"/>
            </a:br>
            <a:r>
              <a:rPr lang="nl-NL" dirty="0"/>
              <a:t>	minst milieubelastende keuze)</a:t>
            </a:r>
          </a:p>
        </p:txBody>
      </p:sp>
    </p:spTree>
    <p:extLst>
      <p:ext uri="{BB962C8B-B14F-4D97-AF65-F5344CB8AC3E}">
        <p14:creationId xmlns:p14="http://schemas.microsoft.com/office/powerpoint/2010/main" val="3532072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Grondstoffenakkoord (2017)</a:t>
            </a:r>
          </a:p>
        </p:txBody>
      </p:sp>
      <p:sp>
        <p:nvSpPr>
          <p:cNvPr id="3" name="Tijdelijke aanduiding voor inhoud 2"/>
          <p:cNvSpPr>
            <a:spLocks noGrp="1"/>
          </p:cNvSpPr>
          <p:nvPr>
            <p:ph idx="1"/>
          </p:nvPr>
        </p:nvSpPr>
        <p:spPr/>
        <p:txBody>
          <a:bodyPr/>
          <a:lstStyle/>
          <a:p>
            <a:r>
              <a:rPr lang="nl-NL" dirty="0"/>
              <a:t> basis voor de </a:t>
            </a:r>
            <a:r>
              <a:rPr lang="nl-NL" dirty="0" err="1"/>
              <a:t>Transitie­agenda</a:t>
            </a:r>
            <a:r>
              <a:rPr lang="nl-NL" dirty="0"/>
              <a:t> Circulaire Bouweconomie</a:t>
            </a:r>
          </a:p>
          <a:p>
            <a:r>
              <a:rPr lang="nl-NL" dirty="0"/>
              <a:t>Ondertekend door 180 organisaties</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24</a:t>
            </a:fld>
            <a:endParaRPr lang="nl-NL"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757" y="2787766"/>
            <a:ext cx="9953530" cy="3988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4011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105CA-60D5-460B-8225-683C0A62BC58}"/>
              </a:ext>
            </a:extLst>
          </p:cNvPr>
          <p:cNvSpPr>
            <a:spLocks noGrp="1"/>
          </p:cNvSpPr>
          <p:nvPr>
            <p:ph type="title"/>
          </p:nvPr>
        </p:nvSpPr>
        <p:spPr/>
        <p:txBody>
          <a:bodyPr/>
          <a:lstStyle/>
          <a:p>
            <a:r>
              <a:rPr lang="nl-NL" dirty="0"/>
              <a:t>Circulariteit</a:t>
            </a:r>
          </a:p>
        </p:txBody>
      </p:sp>
      <p:pic>
        <p:nvPicPr>
          <p:cNvPr id="4" name="Afbeelding 3">
            <a:hlinkClick r:id="rId3"/>
            <a:extLst>
              <a:ext uri="{FF2B5EF4-FFF2-40B4-BE49-F238E27FC236}">
                <a16:creationId xmlns:a16="http://schemas.microsoft.com/office/drawing/2014/main" id="{59B1F10E-F8DA-42FC-B79E-1B02844D4F36}"/>
              </a:ext>
            </a:extLst>
          </p:cNvPr>
          <p:cNvPicPr>
            <a:picLocks noChangeAspect="1"/>
          </p:cNvPicPr>
          <p:nvPr/>
        </p:nvPicPr>
        <p:blipFill rotWithShape="1">
          <a:blip r:embed="rId4"/>
          <a:srcRect l="5000" t="16544" r="28274" b="19508"/>
          <a:stretch/>
        </p:blipFill>
        <p:spPr>
          <a:xfrm>
            <a:off x="2668020" y="1896291"/>
            <a:ext cx="6855960" cy="3695943"/>
          </a:xfrm>
          <a:prstGeom prst="rect">
            <a:avLst/>
          </a:prstGeom>
        </p:spPr>
      </p:pic>
    </p:spTree>
    <p:extLst>
      <p:ext uri="{BB962C8B-B14F-4D97-AF65-F5344CB8AC3E}">
        <p14:creationId xmlns:p14="http://schemas.microsoft.com/office/powerpoint/2010/main" val="573174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Bouwagenda</a:t>
            </a:r>
            <a:r>
              <a:rPr lang="nl-NL" dirty="0">
                <a:solidFill>
                  <a:schemeClr val="accent3">
                    <a:lumMod val="50000"/>
                  </a:schemeClr>
                </a:solidFill>
              </a:rPr>
              <a:t> (</a:t>
            </a:r>
            <a:r>
              <a:rPr lang="nl-NL" dirty="0"/>
              <a:t>2017)</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26</a:t>
            </a:fld>
            <a:endParaRPr lang="nl-NL"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16095" y="1720538"/>
            <a:ext cx="9075905" cy="411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973" y="1274165"/>
            <a:ext cx="7399860" cy="500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5270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Bouwagenda</a:t>
            </a:r>
            <a:r>
              <a:rPr lang="nl-NL" dirty="0">
                <a:solidFill>
                  <a:schemeClr val="accent3">
                    <a:lumMod val="50000"/>
                  </a:schemeClr>
                </a:solidFill>
              </a:rPr>
              <a:t> </a:t>
            </a:r>
            <a:r>
              <a:rPr lang="nl-NL" dirty="0"/>
              <a:t>2017</a:t>
            </a:r>
          </a:p>
        </p:txBody>
      </p:sp>
      <p:sp>
        <p:nvSpPr>
          <p:cNvPr id="3" name="Tijdelijke aanduiding voor inhoud 2"/>
          <p:cNvSpPr>
            <a:spLocks noGrp="1"/>
          </p:cNvSpPr>
          <p:nvPr>
            <p:ph idx="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27</a:t>
            </a:fld>
            <a:endParaRPr lang="nl-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75" y="-71445"/>
            <a:ext cx="8980488" cy="657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317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Transitieagenda circulaire bouweconomie (2018)</a:t>
            </a:r>
          </a:p>
        </p:txBody>
      </p:sp>
      <p:sp>
        <p:nvSpPr>
          <p:cNvPr id="3" name="Tijdelijke aanduiding voor inhoud 2"/>
          <p:cNvSpPr>
            <a:spLocks noGrp="1"/>
          </p:cNvSpPr>
          <p:nvPr>
            <p:ph idx="1"/>
          </p:nvPr>
        </p:nvSpPr>
        <p:spPr>
          <a:xfrm>
            <a:off x="838201" y="1311564"/>
            <a:ext cx="7076090" cy="4865399"/>
          </a:xfrm>
        </p:spPr>
        <p:txBody>
          <a:bodyPr>
            <a:normAutofit lnSpcReduction="10000"/>
          </a:bodyPr>
          <a:lstStyle/>
          <a:p>
            <a:r>
              <a:rPr lang="nl-NL" dirty="0"/>
              <a:t>De Transitieagenda Circulaire Bouweconomie (CBE) is opgesteld, als onderdeel van het Rijksbrede programma ‘Nederland circulair in 2050’. </a:t>
            </a:r>
          </a:p>
          <a:p>
            <a:r>
              <a:rPr lang="nl-NL" dirty="0"/>
              <a:t>Overheden, bedrijven en kennisinstellingen werken in opdracht van het kabinet samen aan 100% circulair bouwen in 2050 met als tussenstap 50% in 2030. Overheid zal vanaf2030 alleen circulair aanbesteden.</a:t>
            </a:r>
          </a:p>
          <a:p>
            <a:r>
              <a:rPr lang="nl-NL" dirty="0"/>
              <a:t>De Transitieagenda beschrijft de strategie om tot een circulaire bouweconomie te komen in 2050 en bevat voor de periode 2018-2023 vier speerpunten en tien actiepunten.</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28</a:t>
            </a:fld>
            <a:endParaRPr lang="nl-NL"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4604" y="423136"/>
            <a:ext cx="2873828" cy="2873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4603" y="3429000"/>
            <a:ext cx="2873829" cy="2688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324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Van een lineaire naar een circulaire economie</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29</a:t>
            </a:fld>
            <a:endParaRPr lang="nl-NL"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5022" y="1382512"/>
            <a:ext cx="10943918" cy="4576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138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a:xfrm>
            <a:off x="838200" y="1311564"/>
            <a:ext cx="10515600" cy="4865399"/>
          </a:xfrm>
        </p:spPr>
        <p:txBody>
          <a:bodyPr>
            <a:normAutofit/>
          </a:bodyPr>
          <a:lstStyle/>
          <a:p>
            <a:pPr marL="0" indent="0">
              <a:buNone/>
            </a:pPr>
            <a:r>
              <a:rPr lang="nl-NL" dirty="0"/>
              <a:t>Algemene doelstelling</a:t>
            </a:r>
          </a:p>
          <a:p>
            <a:pPr marL="0" indent="0">
              <a:buNone/>
            </a:pPr>
            <a:r>
              <a:rPr lang="nl-NL" dirty="0"/>
              <a:t>Weten wat milieuprestatie is en hoe het functioneert om te kunnen werken in de circulaire bouweconomie</a:t>
            </a:r>
          </a:p>
          <a:p>
            <a:pPr marL="0" indent="0">
              <a:buClr>
                <a:srgbClr val="8EB149"/>
              </a:buClr>
              <a:buNone/>
            </a:pPr>
            <a:endParaRPr lang="nl-NL" dirty="0"/>
          </a:p>
          <a:p>
            <a:pPr marL="0" indent="0">
              <a:buClr>
                <a:srgbClr val="8EB149"/>
              </a:buClr>
              <a:buNone/>
            </a:pPr>
            <a:r>
              <a:rPr lang="nl-NL" dirty="0"/>
              <a:t>Leerdoel</a:t>
            </a:r>
          </a:p>
          <a:p>
            <a:pPr marL="0" indent="0">
              <a:buClr>
                <a:srgbClr val="8EB149"/>
              </a:buClr>
              <a:buNone/>
            </a:pPr>
            <a:r>
              <a:rPr lang="nl-NL" dirty="0"/>
              <a:t>Kennis hebben van de methoden, instrumenten en strategieën om een wezenlijke vermindering van de milieubelasting van de Nederlandse gebouwenvoorraad te realiseren en in staat zijn om deze methoden, instrumenten en strategieën effectief toe te passen.                                 </a:t>
            </a:r>
          </a:p>
        </p:txBody>
      </p:sp>
      <p:sp>
        <p:nvSpPr>
          <p:cNvPr id="5" name="Titel 1">
            <a:extLst>
              <a:ext uri="{FF2B5EF4-FFF2-40B4-BE49-F238E27FC236}">
                <a16:creationId xmlns:a16="http://schemas.microsoft.com/office/drawing/2014/main" id="{52A256D6-6AD0-4741-B0A2-5CE33479B9CC}"/>
              </a:ext>
            </a:extLst>
          </p:cNvPr>
          <p:cNvSpPr txBox="1">
            <a:spLocks/>
          </p:cNvSpPr>
          <p:nvPr/>
        </p:nvSpPr>
        <p:spPr>
          <a:xfrm>
            <a:off x="838200" y="365126"/>
            <a:ext cx="10515600" cy="7894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6">
                    <a:lumMod val="75000"/>
                  </a:schemeClr>
                </a:solidFill>
                <a:latin typeface="+mj-lt"/>
                <a:ea typeface="+mj-ea"/>
                <a:cs typeface="+mj-cs"/>
              </a:defRPr>
            </a:lvl1pPr>
          </a:lstStyle>
          <a:p>
            <a:r>
              <a:rPr lang="nl-NL" dirty="0"/>
              <a:t>Doel </a:t>
            </a:r>
          </a:p>
        </p:txBody>
      </p:sp>
    </p:spTree>
    <p:extLst>
      <p:ext uri="{BB962C8B-B14F-4D97-AF65-F5344CB8AC3E}">
        <p14:creationId xmlns:p14="http://schemas.microsoft.com/office/powerpoint/2010/main" val="2663248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Definitie circulair bouwen</a:t>
            </a:r>
          </a:p>
        </p:txBody>
      </p:sp>
      <p:sp>
        <p:nvSpPr>
          <p:cNvPr id="3" name="Tijdelijke aanduiding voor inhoud 2"/>
          <p:cNvSpPr>
            <a:spLocks noGrp="1"/>
          </p:cNvSpPr>
          <p:nvPr>
            <p:ph idx="1"/>
          </p:nvPr>
        </p:nvSpPr>
        <p:spPr>
          <a:xfrm>
            <a:off x="838200" y="1311564"/>
            <a:ext cx="5257800" cy="4865399"/>
          </a:xfrm>
        </p:spPr>
        <p:txBody>
          <a:bodyPr>
            <a:normAutofit lnSpcReduction="10000"/>
          </a:bodyPr>
          <a:lstStyle/>
          <a:p>
            <a:pPr marL="0" indent="0">
              <a:buNone/>
            </a:pPr>
            <a:r>
              <a:rPr lang="nl-NL" dirty="0"/>
              <a:t>Circulair bouwen betekent het ontwikkelen, gebruiken en hergebruiken van gebouwen, gebieden en infrastructuur, zonder natuurlijke hulpbronnen onnodig uit te putten, de leefomgeving te vervuilen en ecosystemen aan te tasten. </a:t>
            </a:r>
          </a:p>
          <a:p>
            <a:pPr marL="0" indent="0">
              <a:buNone/>
            </a:pPr>
            <a:r>
              <a:rPr lang="nl-NL" dirty="0"/>
              <a:t>Bouwen op een wijze die economisch verantwoord is en bijdraagt aan het welzijn van mens en dier. </a:t>
            </a:r>
          </a:p>
          <a:p>
            <a:pPr marL="0" indent="0">
              <a:buNone/>
            </a:pPr>
            <a:r>
              <a:rPr lang="nl-NL" dirty="0"/>
              <a:t>Hier en daar, nu en later</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30</a:t>
            </a:fld>
            <a:endParaRPr lang="nl-N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5161" y="1"/>
            <a:ext cx="4495098" cy="696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967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8200" y="335541"/>
            <a:ext cx="10515600" cy="789420"/>
          </a:xfrm>
        </p:spPr>
        <p:txBody>
          <a:bodyPr/>
          <a:lstStyle/>
          <a:p>
            <a:r>
              <a:rPr lang="nl-NL" dirty="0"/>
              <a:t>De groene en de blauwe cirkel</a:t>
            </a:r>
          </a:p>
        </p:txBody>
      </p:sp>
      <p:sp>
        <p:nvSpPr>
          <p:cNvPr id="5" name="Slide Number Placeholder 4"/>
          <p:cNvSpPr>
            <a:spLocks noGrp="1"/>
          </p:cNvSpPr>
          <p:nvPr>
            <p:ph type="sldNum" sz="quarter" idx="12"/>
          </p:nvPr>
        </p:nvSpPr>
        <p:spPr/>
        <p:txBody>
          <a:bodyPr/>
          <a:lstStyle/>
          <a:p>
            <a:pPr marL="25400">
              <a:lnSpc>
                <a:spcPts val="1425"/>
              </a:lnSpc>
            </a:pPr>
            <a:fld id="{68BC35B1-DB37-4D69-B23B-4C9E9B475BB5}" type="slidenum">
              <a:rPr lang="en-GB" smtClean="0"/>
              <a:pPr marL="25400">
                <a:lnSpc>
                  <a:spcPts val="1425"/>
                </a:lnSpc>
              </a:pPr>
              <a:t>31</a:t>
            </a:fld>
            <a:endParaRPr lang="en-GB"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613" b="7620"/>
          <a:stretch/>
        </p:blipFill>
        <p:spPr>
          <a:xfrm>
            <a:off x="2299712" y="997237"/>
            <a:ext cx="7812476" cy="4933856"/>
          </a:xfrm>
          <a:prstGeom prst="rect">
            <a:avLst/>
          </a:prstGeom>
        </p:spPr>
      </p:pic>
    </p:spTree>
    <p:extLst>
      <p:ext uri="{BB962C8B-B14F-4D97-AF65-F5344CB8AC3E}">
        <p14:creationId xmlns:p14="http://schemas.microsoft.com/office/powerpoint/2010/main" val="2613101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15B790-4467-438A-B3C0-BBC55142021C}"/>
              </a:ext>
            </a:extLst>
          </p:cNvPr>
          <p:cNvSpPr>
            <a:spLocks noGrp="1"/>
          </p:cNvSpPr>
          <p:nvPr>
            <p:ph type="title"/>
          </p:nvPr>
        </p:nvSpPr>
        <p:spPr/>
        <p:txBody>
          <a:bodyPr/>
          <a:lstStyle/>
          <a:p>
            <a:r>
              <a:rPr lang="nl-NL" dirty="0"/>
              <a:t>Circulaire economie</a:t>
            </a:r>
          </a:p>
        </p:txBody>
      </p:sp>
      <p:grpSp>
        <p:nvGrpSpPr>
          <p:cNvPr id="5" name="Groep 4">
            <a:extLst>
              <a:ext uri="{FF2B5EF4-FFF2-40B4-BE49-F238E27FC236}">
                <a16:creationId xmlns:a16="http://schemas.microsoft.com/office/drawing/2014/main" id="{5A4A97F2-FDA0-4CCB-9354-9E0062463D1F}"/>
              </a:ext>
            </a:extLst>
          </p:cNvPr>
          <p:cNvGrpSpPr/>
          <p:nvPr/>
        </p:nvGrpSpPr>
        <p:grpSpPr>
          <a:xfrm>
            <a:off x="1349189" y="907044"/>
            <a:ext cx="10717101" cy="5365392"/>
            <a:chOff x="1349189" y="907044"/>
            <a:chExt cx="10717101" cy="5365392"/>
          </a:xfrm>
        </p:grpSpPr>
        <p:pic>
          <p:nvPicPr>
            <p:cNvPr id="4" name="Picture 2" descr="https://pbs.twimg.com/media/CpaMdivWEAAgST3.jpg:large">
              <a:extLst>
                <a:ext uri="{FF2B5EF4-FFF2-40B4-BE49-F238E27FC236}">
                  <a16:creationId xmlns:a16="http://schemas.microsoft.com/office/drawing/2014/main" id="{E61B8DB2-F77D-4220-A5A1-E9DA2705E7F0}"/>
                </a:ext>
              </a:extLst>
            </p:cNvPr>
            <p:cNvPicPr>
              <a:picLocks noChangeAspect="1" noChangeArrowheads="1"/>
            </p:cNvPicPr>
            <p:nvPr/>
          </p:nvPicPr>
          <p:blipFill rotWithShape="1">
            <a:blip r:embed="rId3" cstate="email">
              <a:clrChange>
                <a:clrFrom>
                  <a:srgbClr val="C7E3F9"/>
                </a:clrFrom>
                <a:clrTo>
                  <a:srgbClr val="C7E3F9">
                    <a:alpha val="0"/>
                  </a:srgbClr>
                </a:clrTo>
              </a:clrChange>
              <a:extLst>
                <a:ext uri="{28A0092B-C50C-407E-A947-70E740481C1C}">
                  <a14:useLocalDpi xmlns:a14="http://schemas.microsoft.com/office/drawing/2010/main" val="0"/>
                </a:ext>
              </a:extLst>
            </a:blip>
            <a:srcRect b="5473"/>
            <a:stretch/>
          </p:blipFill>
          <p:spPr bwMode="auto">
            <a:xfrm>
              <a:off x="1349189" y="907044"/>
              <a:ext cx="9784976" cy="52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a:extLst>
                <a:ext uri="{FF2B5EF4-FFF2-40B4-BE49-F238E27FC236}">
                  <a16:creationId xmlns:a16="http://schemas.microsoft.com/office/drawing/2014/main" id="{13881FBC-DFC4-4335-869A-653C6E89B37C}"/>
                </a:ext>
              </a:extLst>
            </p:cNvPr>
            <p:cNvSpPr/>
            <p:nvPr/>
          </p:nvSpPr>
          <p:spPr>
            <a:xfrm>
              <a:off x="7182517" y="5903104"/>
              <a:ext cx="4883773" cy="369332"/>
            </a:xfrm>
            <a:prstGeom prst="rect">
              <a:avLst/>
            </a:prstGeom>
          </p:spPr>
          <p:txBody>
            <a:bodyPr wrap="none">
              <a:spAutoFit/>
            </a:bodyPr>
            <a:lstStyle/>
            <a:p>
              <a:r>
                <a:rPr lang="nl-NL" dirty="0">
                  <a:hlinkClick r:id="rId4"/>
                </a:rPr>
                <a:t>Bron: https://themasites.pbl.nl/circular-economy/</a:t>
              </a:r>
              <a:endParaRPr lang="nl-NL" dirty="0"/>
            </a:p>
          </p:txBody>
        </p:sp>
      </p:grpSp>
    </p:spTree>
    <p:extLst>
      <p:ext uri="{BB962C8B-B14F-4D97-AF65-F5344CB8AC3E}">
        <p14:creationId xmlns:p14="http://schemas.microsoft.com/office/powerpoint/2010/main" val="2923954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Vlindermodel van Ellen </a:t>
            </a:r>
            <a:r>
              <a:rPr lang="nl-NL" dirty="0" err="1"/>
              <a:t>McArthur</a:t>
            </a:r>
            <a:r>
              <a:rPr lang="nl-NL" dirty="0"/>
              <a:t> Foundation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670" y="1072143"/>
            <a:ext cx="6609177" cy="5098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6219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En de Europese Commissie zit ook niet stil</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34</a:t>
            </a:fld>
            <a:endParaRPr lang="nl-NL"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85970" y="1271845"/>
            <a:ext cx="4473134" cy="4821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9328" y="1910686"/>
            <a:ext cx="6121519" cy="3439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0790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401620-3ECE-4A3C-AD9D-0ED9B42C850C}"/>
              </a:ext>
            </a:extLst>
          </p:cNvPr>
          <p:cNvSpPr>
            <a:spLocks noGrp="1"/>
          </p:cNvSpPr>
          <p:nvPr>
            <p:ph type="title"/>
          </p:nvPr>
        </p:nvSpPr>
        <p:spPr/>
        <p:txBody>
          <a:bodyPr/>
          <a:lstStyle/>
          <a:p>
            <a:r>
              <a:rPr lang="nl-NL" dirty="0"/>
              <a:t>Op weg naar een circulaire bouweconomie, eindtermen</a:t>
            </a:r>
          </a:p>
        </p:txBody>
      </p:sp>
      <p:sp>
        <p:nvSpPr>
          <p:cNvPr id="3" name="Tijdelijke aanduiding voor inhoud 2">
            <a:extLst>
              <a:ext uri="{FF2B5EF4-FFF2-40B4-BE49-F238E27FC236}">
                <a16:creationId xmlns:a16="http://schemas.microsoft.com/office/drawing/2014/main" id="{F5C0E97D-9584-4121-8213-AC75F399AC87}"/>
              </a:ext>
            </a:extLst>
          </p:cNvPr>
          <p:cNvSpPr>
            <a:spLocks noGrp="1"/>
          </p:cNvSpPr>
          <p:nvPr>
            <p:ph idx="1"/>
          </p:nvPr>
        </p:nvSpPr>
        <p:spPr/>
        <p:txBody>
          <a:bodyPr/>
          <a:lstStyle/>
          <a:p>
            <a:pPr marL="0" indent="0">
              <a:buNone/>
            </a:pPr>
            <a:r>
              <a:rPr lang="nl-NL" dirty="0"/>
              <a:t>Samenvatting van dit onderdeel</a:t>
            </a:r>
          </a:p>
          <a:p>
            <a:pPr lvl="0"/>
            <a:r>
              <a:rPr lang="nl-NL" dirty="0"/>
              <a:t>Je weet wat milieuprestatie is;</a:t>
            </a:r>
          </a:p>
          <a:p>
            <a:pPr lvl="0"/>
            <a:r>
              <a:rPr lang="nl-NL" dirty="0"/>
              <a:t>Je kent de definitie van circulariteit;</a:t>
            </a:r>
          </a:p>
          <a:p>
            <a:pPr lvl="0"/>
            <a:r>
              <a:rPr lang="nl-NL" dirty="0"/>
              <a:t>Je weet wat de relatie is tussen milieuprestatie en circulair bouwen;</a:t>
            </a:r>
          </a:p>
          <a:p>
            <a:pPr lvl="0"/>
            <a:r>
              <a:rPr lang="nl-NL" dirty="0"/>
              <a:t>Je kent de achtergrond en de doelstelling van het plan ‘Nederland circulair in 2050;</a:t>
            </a:r>
          </a:p>
          <a:p>
            <a:pPr lvl="0"/>
            <a:r>
              <a:rPr lang="nl-NL" dirty="0"/>
              <a:t>Je kent het verschil tussen een lineaire economie en een circulaire economie.</a:t>
            </a:r>
          </a:p>
          <a:p>
            <a:endParaRPr lang="nl-NL" dirty="0"/>
          </a:p>
        </p:txBody>
      </p:sp>
      <p:sp>
        <p:nvSpPr>
          <p:cNvPr id="4" name="Tijdelijke aanduiding voor dianummer 3">
            <a:extLst>
              <a:ext uri="{FF2B5EF4-FFF2-40B4-BE49-F238E27FC236}">
                <a16:creationId xmlns:a16="http://schemas.microsoft.com/office/drawing/2014/main" id="{03F0A903-6759-4BD4-A2EC-63ADCAE090F5}"/>
              </a:ext>
            </a:extLst>
          </p:cNvPr>
          <p:cNvSpPr>
            <a:spLocks noGrp="1"/>
          </p:cNvSpPr>
          <p:nvPr>
            <p:ph type="sldNum" sz="quarter" idx="12"/>
          </p:nvPr>
        </p:nvSpPr>
        <p:spPr/>
        <p:txBody>
          <a:bodyPr/>
          <a:lstStyle/>
          <a:p>
            <a:fld id="{993A4BE7-94F8-43D0-A956-A40AC5AB901E}" type="slidenum">
              <a:rPr lang="nl-NL" smtClean="0"/>
              <a:t>35</a:t>
            </a:fld>
            <a:endParaRPr lang="nl-NL" dirty="0"/>
          </a:p>
        </p:txBody>
      </p:sp>
    </p:spTree>
    <p:extLst>
      <p:ext uri="{BB962C8B-B14F-4D97-AF65-F5344CB8AC3E}">
        <p14:creationId xmlns:p14="http://schemas.microsoft.com/office/powerpoint/2010/main" val="3443962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453947"/>
            <a:ext cx="9144000" cy="1950105"/>
          </a:xfrm>
        </p:spPr>
        <p:txBody>
          <a:bodyPr>
            <a:normAutofit fontScale="90000"/>
          </a:bodyPr>
          <a:lstStyle/>
          <a:p>
            <a:r>
              <a:rPr lang="nl-NL" dirty="0"/>
              <a:t>Milieuprestatie</a:t>
            </a:r>
            <a:br>
              <a:rPr lang="nl-NL" dirty="0"/>
            </a:br>
            <a:r>
              <a:rPr lang="nl-NL" sz="3100" dirty="0"/>
              <a:t>meetmethode om de milieueffecten van</a:t>
            </a:r>
            <a:br>
              <a:rPr lang="nl-NL" sz="3100" dirty="0"/>
            </a:br>
            <a:r>
              <a:rPr lang="nl-NL" sz="3100" dirty="0"/>
              <a:t>duurzaamheid en circulariteit te bepalen </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Strategische aanpak</a:t>
            </a:r>
          </a:p>
        </p:txBody>
      </p:sp>
    </p:spTree>
    <p:extLst>
      <p:ext uri="{BB962C8B-B14F-4D97-AF65-F5344CB8AC3E}">
        <p14:creationId xmlns:p14="http://schemas.microsoft.com/office/powerpoint/2010/main" val="1560939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962337-607B-4823-BBB0-672A1BDAD07F}"/>
              </a:ext>
            </a:extLst>
          </p:cNvPr>
          <p:cNvSpPr>
            <a:spLocks noGrp="1"/>
          </p:cNvSpPr>
          <p:nvPr>
            <p:ph type="title"/>
          </p:nvPr>
        </p:nvSpPr>
        <p:spPr/>
        <p:txBody>
          <a:bodyPr/>
          <a:lstStyle/>
          <a:p>
            <a:r>
              <a:rPr lang="nl-NL" dirty="0"/>
              <a:t>Hoe ontwerp en bouw je circulair?</a:t>
            </a:r>
          </a:p>
        </p:txBody>
      </p:sp>
      <p:sp>
        <p:nvSpPr>
          <p:cNvPr id="3" name="Tijdelijke aanduiding voor inhoud 2">
            <a:extLst>
              <a:ext uri="{FF2B5EF4-FFF2-40B4-BE49-F238E27FC236}">
                <a16:creationId xmlns:a16="http://schemas.microsoft.com/office/drawing/2014/main" id="{B1067C05-6EF7-43CD-80E6-2BA8A8E783AF}"/>
              </a:ext>
            </a:extLst>
          </p:cNvPr>
          <p:cNvSpPr>
            <a:spLocks noGrp="1"/>
          </p:cNvSpPr>
          <p:nvPr>
            <p:ph idx="1"/>
          </p:nvPr>
        </p:nvSpPr>
        <p:spPr/>
        <p:txBody>
          <a:bodyPr/>
          <a:lstStyle/>
          <a:p>
            <a:r>
              <a:rPr lang="nl-NL" dirty="0"/>
              <a:t>Verschillende begripsdefinities </a:t>
            </a:r>
          </a:p>
          <a:p>
            <a:r>
              <a:rPr lang="nl-NL" dirty="0"/>
              <a:t>Er zijn meerdere meetinstrumenten voor circulair bouwen in de markt ontwikkelt en in ontwikkeling &gt; nog niet uitgekristalliseerd </a:t>
            </a:r>
          </a:p>
          <a:p>
            <a:r>
              <a:rPr lang="nl-NL" dirty="0"/>
              <a:t>Platform CB’23 is bezig met ontwikkelen (kern)meetmethodiek</a:t>
            </a:r>
          </a:p>
          <a:p>
            <a:r>
              <a:rPr lang="nl-NL" dirty="0"/>
              <a:t>3 doelen circulair bouwen is het beschermen van:</a:t>
            </a:r>
          </a:p>
          <a:p>
            <a:pPr lvl="1"/>
            <a:r>
              <a:rPr lang="nl-NL" dirty="0"/>
              <a:t>Materiaalvoorraden</a:t>
            </a:r>
          </a:p>
          <a:p>
            <a:pPr lvl="1"/>
            <a:r>
              <a:rPr lang="nl-NL" dirty="0"/>
              <a:t>Milieukwaliteit</a:t>
            </a:r>
          </a:p>
          <a:p>
            <a:pPr lvl="1"/>
            <a:r>
              <a:rPr lang="nl-NL" dirty="0"/>
              <a:t>Bestaande waarde</a:t>
            </a:r>
          </a:p>
          <a:p>
            <a:r>
              <a:rPr lang="nl-NL" dirty="0"/>
              <a:t>Te vertalen in 2 basisprincipes: </a:t>
            </a:r>
            <a:r>
              <a:rPr lang="nl-NL" b="1" dirty="0"/>
              <a:t>beperken gebruik &amp; beperken verlies</a:t>
            </a:r>
          </a:p>
        </p:txBody>
      </p:sp>
      <p:sp>
        <p:nvSpPr>
          <p:cNvPr id="4" name="Tijdelijke aanduiding voor dianummer 3">
            <a:extLst>
              <a:ext uri="{FF2B5EF4-FFF2-40B4-BE49-F238E27FC236}">
                <a16:creationId xmlns:a16="http://schemas.microsoft.com/office/drawing/2014/main" id="{661BC362-67BA-4D81-AC12-4CEF6E503C46}"/>
              </a:ext>
            </a:extLst>
          </p:cNvPr>
          <p:cNvSpPr>
            <a:spLocks noGrp="1"/>
          </p:cNvSpPr>
          <p:nvPr>
            <p:ph type="sldNum" sz="quarter" idx="12"/>
          </p:nvPr>
        </p:nvSpPr>
        <p:spPr/>
        <p:txBody>
          <a:bodyPr/>
          <a:lstStyle/>
          <a:p>
            <a:fld id="{993A4BE7-94F8-43D0-A956-A40AC5AB901E}" type="slidenum">
              <a:rPr lang="nl-NL" smtClean="0"/>
              <a:t>37</a:t>
            </a:fld>
            <a:endParaRPr lang="nl-NL" dirty="0"/>
          </a:p>
        </p:txBody>
      </p:sp>
    </p:spTree>
    <p:extLst>
      <p:ext uri="{BB962C8B-B14F-4D97-AF65-F5344CB8AC3E}">
        <p14:creationId xmlns:p14="http://schemas.microsoft.com/office/powerpoint/2010/main" val="1188164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3">
            <a:extLst>
              <a:ext uri="{28A0092B-C50C-407E-A947-70E740481C1C}">
                <a14:useLocalDpi xmlns:a14="http://schemas.microsoft.com/office/drawing/2010/main" val="0"/>
              </a:ext>
            </a:extLst>
          </a:blip>
          <a:srcRect l="1526" r="16561"/>
          <a:stretch/>
        </p:blipFill>
        <p:spPr>
          <a:xfrm>
            <a:off x="8841332" y="1154546"/>
            <a:ext cx="3057157" cy="4513839"/>
          </a:xfrm>
          <a:prstGeom prst="rect">
            <a:avLst/>
          </a:prstGeom>
        </p:spPr>
      </p:pic>
      <p:sp>
        <p:nvSpPr>
          <p:cNvPr id="2" name="Titel 1"/>
          <p:cNvSpPr>
            <a:spLocks noGrp="1"/>
          </p:cNvSpPr>
          <p:nvPr>
            <p:ph type="title"/>
          </p:nvPr>
        </p:nvSpPr>
        <p:spPr/>
        <p:txBody>
          <a:bodyPr>
            <a:normAutofit/>
          </a:bodyPr>
          <a:lstStyle/>
          <a:p>
            <a:r>
              <a:rPr lang="en-US" dirty="0" err="1"/>
              <a:t>Trias</a:t>
            </a:r>
            <a:r>
              <a:rPr lang="en-US" dirty="0"/>
              <a:t> </a:t>
            </a:r>
            <a:r>
              <a:rPr lang="en-US" dirty="0" err="1"/>
              <a:t>materialen</a:t>
            </a:r>
            <a:endParaRPr lang="en-US" dirty="0"/>
          </a:p>
        </p:txBody>
      </p:sp>
      <p:sp>
        <p:nvSpPr>
          <p:cNvPr id="3" name="Tijdelijke aanduiding voor inhoud 2"/>
          <p:cNvSpPr>
            <a:spLocks noGrp="1"/>
          </p:cNvSpPr>
          <p:nvPr>
            <p:ph idx="1"/>
          </p:nvPr>
        </p:nvSpPr>
        <p:spPr/>
        <p:txBody>
          <a:bodyPr>
            <a:normAutofit/>
          </a:bodyPr>
          <a:lstStyle/>
          <a:p>
            <a:pPr marL="457200" indent="-457200">
              <a:buFont typeface="+mj-lt"/>
              <a:buAutoNum type="arabicPeriod"/>
            </a:pPr>
            <a:r>
              <a:rPr lang="nl-NL" dirty="0"/>
              <a:t>Minimaliseer materiaalgebruik</a:t>
            </a:r>
          </a:p>
          <a:p>
            <a:pPr marL="457200" indent="-457200">
              <a:buFont typeface="+mj-lt"/>
              <a:buAutoNum type="arabicPeriod"/>
            </a:pPr>
            <a:r>
              <a:rPr lang="nl-NL" dirty="0"/>
              <a:t>Kies voor secundaire of biobased materialen </a:t>
            </a:r>
          </a:p>
          <a:p>
            <a:pPr marL="457200" indent="-457200">
              <a:buFont typeface="+mj-lt"/>
              <a:buAutoNum type="arabicPeriod"/>
            </a:pPr>
            <a:r>
              <a:rPr lang="nl-NL" dirty="0"/>
              <a:t>Kies materialen met lage milieubelasting</a:t>
            </a:r>
            <a:endParaRPr lang="en-US" dirty="0"/>
          </a:p>
        </p:txBody>
      </p:sp>
      <p:sp>
        <p:nvSpPr>
          <p:cNvPr id="5" name="Tijdelijke aanduiding voor dianummer 4"/>
          <p:cNvSpPr>
            <a:spLocks noGrp="1"/>
          </p:cNvSpPr>
          <p:nvPr>
            <p:ph type="sldNum" sz="quarter" idx="12"/>
          </p:nvPr>
        </p:nvSpPr>
        <p:spPr>
          <a:prstGeom prst="rect">
            <a:avLst/>
          </a:prstGeom>
        </p:spPr>
        <p:txBody>
          <a:bodyPr/>
          <a:lstStyle/>
          <a:p>
            <a:pPr marL="25400">
              <a:lnSpc>
                <a:spcPts val="1425"/>
              </a:lnSpc>
            </a:pPr>
            <a:fld id="{68BC35B1-DB37-4D69-B23B-4C9E9B475BB5}" type="slidenum">
              <a:rPr lang="en-GB" smtClean="0"/>
              <a:pPr marL="25400">
                <a:lnSpc>
                  <a:spcPts val="1425"/>
                </a:lnSpc>
              </a:pPr>
              <a:t>38</a:t>
            </a:fld>
            <a:endParaRPr lang="en-GB" dirty="0"/>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9475" y="3139905"/>
            <a:ext cx="4293050" cy="2863431"/>
          </a:xfrm>
          <a:prstGeom prst="rect">
            <a:avLst/>
          </a:prstGeom>
        </p:spPr>
      </p:pic>
    </p:spTree>
    <p:extLst>
      <p:ext uri="{BB962C8B-B14F-4D97-AF65-F5344CB8AC3E}">
        <p14:creationId xmlns:p14="http://schemas.microsoft.com/office/powerpoint/2010/main" val="1046486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689A43-959E-4A74-9A74-E592E93D1CD9}"/>
              </a:ext>
            </a:extLst>
          </p:cNvPr>
          <p:cNvSpPr>
            <a:spLocks noGrp="1"/>
          </p:cNvSpPr>
          <p:nvPr>
            <p:ph type="title"/>
          </p:nvPr>
        </p:nvSpPr>
        <p:spPr/>
        <p:txBody>
          <a:bodyPr/>
          <a:lstStyle/>
          <a:p>
            <a:r>
              <a:rPr lang="nl-NL" dirty="0"/>
              <a:t>Milieuprestatie strategieën</a:t>
            </a:r>
          </a:p>
        </p:txBody>
      </p:sp>
      <p:sp>
        <p:nvSpPr>
          <p:cNvPr id="4" name="Tijdelijke aanduiding voor inhoud 3">
            <a:extLst>
              <a:ext uri="{FF2B5EF4-FFF2-40B4-BE49-F238E27FC236}">
                <a16:creationId xmlns:a16="http://schemas.microsoft.com/office/drawing/2014/main" id="{D1931A6C-2673-4EBC-9B9F-14A3F7DA89C9}"/>
              </a:ext>
            </a:extLst>
          </p:cNvPr>
          <p:cNvSpPr>
            <a:spLocks noGrp="1"/>
          </p:cNvSpPr>
          <p:nvPr>
            <p:ph idx="1"/>
          </p:nvPr>
        </p:nvSpPr>
        <p:spPr>
          <a:xfrm>
            <a:off x="838200" y="1311564"/>
            <a:ext cx="6200274" cy="1816647"/>
          </a:xfrm>
        </p:spPr>
        <p:txBody>
          <a:bodyPr/>
          <a:lstStyle/>
          <a:p>
            <a:r>
              <a:rPr lang="nl-NL" dirty="0"/>
              <a:t>10R</a:t>
            </a:r>
          </a:p>
          <a:p>
            <a:r>
              <a:rPr lang="nl-NL" dirty="0"/>
              <a:t>Ladder van Lansink</a:t>
            </a:r>
          </a:p>
          <a:p>
            <a:r>
              <a:rPr lang="nl-NL" dirty="0"/>
              <a:t>Steward Brand 6S-model</a:t>
            </a:r>
          </a:p>
          <a:p>
            <a:endParaRPr lang="nl-NL" dirty="0"/>
          </a:p>
        </p:txBody>
      </p:sp>
      <p:sp>
        <p:nvSpPr>
          <p:cNvPr id="2" name="Tijdelijke aanduiding voor dianummer 1">
            <a:extLst>
              <a:ext uri="{FF2B5EF4-FFF2-40B4-BE49-F238E27FC236}">
                <a16:creationId xmlns:a16="http://schemas.microsoft.com/office/drawing/2014/main" id="{2F474AC7-5684-412B-9792-0AB829DA1792}"/>
              </a:ext>
            </a:extLst>
          </p:cNvPr>
          <p:cNvSpPr>
            <a:spLocks noGrp="1"/>
          </p:cNvSpPr>
          <p:nvPr>
            <p:ph type="sldNum" sz="quarter" idx="12"/>
          </p:nvPr>
        </p:nvSpPr>
        <p:spPr/>
        <p:txBody>
          <a:bodyPr/>
          <a:lstStyle/>
          <a:p>
            <a:fld id="{993A4BE7-94F8-43D0-A956-A40AC5AB901E}" type="slidenum">
              <a:rPr lang="nl-NL" smtClean="0"/>
              <a:t>39</a:t>
            </a:fld>
            <a:endParaRPr lang="nl-NL" dirty="0"/>
          </a:p>
        </p:txBody>
      </p:sp>
      <p:pic>
        <p:nvPicPr>
          <p:cNvPr id="5" name="Picture 6">
            <a:extLst>
              <a:ext uri="{FF2B5EF4-FFF2-40B4-BE49-F238E27FC236}">
                <a16:creationId xmlns:a16="http://schemas.microsoft.com/office/drawing/2014/main" id="{5A4E683F-A88F-4359-81D6-EB9776529673}"/>
              </a:ext>
            </a:extLst>
          </p:cNvPr>
          <p:cNvPicPr>
            <a:picLocks noChangeAspect="1"/>
          </p:cNvPicPr>
          <p:nvPr/>
        </p:nvPicPr>
        <p:blipFill rotWithShape="1">
          <a:blip r:embed="rId2"/>
          <a:srcRect t="6191" r="1957" b="6784"/>
          <a:stretch/>
        </p:blipFill>
        <p:spPr>
          <a:xfrm>
            <a:off x="6765789" y="365126"/>
            <a:ext cx="5078976" cy="4262938"/>
          </a:xfrm>
          <a:prstGeom prst="rect">
            <a:avLst/>
          </a:prstGeom>
        </p:spPr>
      </p:pic>
      <p:pic>
        <p:nvPicPr>
          <p:cNvPr id="7" name="Afbeelding 6">
            <a:extLst>
              <a:ext uri="{FF2B5EF4-FFF2-40B4-BE49-F238E27FC236}">
                <a16:creationId xmlns:a16="http://schemas.microsoft.com/office/drawing/2014/main" id="{84B01D67-EE98-4A93-AC21-80A3414E19F7}"/>
              </a:ext>
            </a:extLst>
          </p:cNvPr>
          <p:cNvPicPr>
            <a:picLocks noChangeAspect="1"/>
          </p:cNvPicPr>
          <p:nvPr/>
        </p:nvPicPr>
        <p:blipFill>
          <a:blip r:embed="rId3"/>
          <a:stretch>
            <a:fillRect/>
          </a:stretch>
        </p:blipFill>
        <p:spPr>
          <a:xfrm>
            <a:off x="724617" y="3447402"/>
            <a:ext cx="3213720" cy="2564138"/>
          </a:xfrm>
          <a:prstGeom prst="rect">
            <a:avLst/>
          </a:prstGeom>
        </p:spPr>
      </p:pic>
      <p:pic>
        <p:nvPicPr>
          <p:cNvPr id="6" name="Picture 7">
            <a:extLst>
              <a:ext uri="{FF2B5EF4-FFF2-40B4-BE49-F238E27FC236}">
                <a16:creationId xmlns:a16="http://schemas.microsoft.com/office/drawing/2014/main" id="{7D0FE2EA-D652-4623-9FE7-91F5841627EA}"/>
              </a:ext>
            </a:extLst>
          </p:cNvPr>
          <p:cNvPicPr>
            <a:picLocks noChangeAspect="1"/>
          </p:cNvPicPr>
          <p:nvPr/>
        </p:nvPicPr>
        <p:blipFill rotWithShape="1">
          <a:blip r:embed="rId4">
            <a:extLst>
              <a:ext uri="{28A0092B-C50C-407E-A947-70E740481C1C}">
                <a14:useLocalDpi xmlns:a14="http://schemas.microsoft.com/office/drawing/2010/main" val="0"/>
              </a:ext>
            </a:extLst>
          </a:blip>
          <a:srcRect l="8485" r="14864"/>
          <a:stretch/>
        </p:blipFill>
        <p:spPr>
          <a:xfrm>
            <a:off x="5251153" y="2639233"/>
            <a:ext cx="5224105" cy="3531569"/>
          </a:xfrm>
          <a:prstGeom prst="rect">
            <a:avLst/>
          </a:prstGeom>
          <a:ln>
            <a:solidFill>
              <a:schemeClr val="bg1">
                <a:lumMod val="50000"/>
              </a:schemeClr>
            </a:solidFill>
          </a:ln>
        </p:spPr>
      </p:pic>
    </p:spTree>
    <p:extLst>
      <p:ext uri="{BB962C8B-B14F-4D97-AF65-F5344CB8AC3E}">
        <p14:creationId xmlns:p14="http://schemas.microsoft.com/office/powerpoint/2010/main" val="2461762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1BA051-36C2-4C84-A572-DBA38AB3A1D4}"/>
              </a:ext>
            </a:extLst>
          </p:cNvPr>
          <p:cNvSpPr>
            <a:spLocks noGrp="1"/>
          </p:cNvSpPr>
          <p:nvPr>
            <p:ph type="title"/>
          </p:nvPr>
        </p:nvSpPr>
        <p:spPr/>
        <p:txBody>
          <a:bodyPr>
            <a:normAutofit/>
          </a:bodyPr>
          <a:lstStyle/>
          <a:p>
            <a:r>
              <a:rPr lang="nl-NL" dirty="0"/>
              <a:t>Eindtermen</a:t>
            </a:r>
          </a:p>
        </p:txBody>
      </p:sp>
      <p:sp>
        <p:nvSpPr>
          <p:cNvPr id="3" name="Tijdelijke aanduiding voor inhoud 2">
            <a:extLst>
              <a:ext uri="{FF2B5EF4-FFF2-40B4-BE49-F238E27FC236}">
                <a16:creationId xmlns:a16="http://schemas.microsoft.com/office/drawing/2014/main" id="{951DA6C1-3E28-4A7E-80DA-FD3BFBE61C71}"/>
              </a:ext>
            </a:extLst>
          </p:cNvPr>
          <p:cNvSpPr>
            <a:spLocks noGrp="1"/>
          </p:cNvSpPr>
          <p:nvPr>
            <p:ph idx="1"/>
          </p:nvPr>
        </p:nvSpPr>
        <p:spPr>
          <a:xfrm>
            <a:off x="922420" y="1335506"/>
            <a:ext cx="10515600" cy="4526194"/>
          </a:xfrm>
        </p:spPr>
        <p:txBody>
          <a:bodyPr>
            <a:normAutofit lnSpcReduction="10000"/>
          </a:bodyPr>
          <a:lstStyle/>
          <a:p>
            <a:pPr marL="0" indent="0">
              <a:lnSpc>
                <a:spcPct val="120000"/>
              </a:lnSpc>
              <a:buNone/>
            </a:pPr>
            <a:r>
              <a:rPr lang="nl-NL" sz="3000" b="1" dirty="0"/>
              <a:t>Na afloop ken je de weg in het oerwoud van Circulair Land</a:t>
            </a:r>
          </a:p>
          <a:p>
            <a:pPr>
              <a:lnSpc>
                <a:spcPct val="120000"/>
              </a:lnSpc>
            </a:pPr>
            <a:r>
              <a:rPr lang="nl-NL" sz="2400" dirty="0"/>
              <a:t>Voorschriften en normen</a:t>
            </a:r>
          </a:p>
          <a:p>
            <a:pPr>
              <a:lnSpc>
                <a:spcPct val="120000"/>
              </a:lnSpc>
            </a:pPr>
            <a:r>
              <a:rPr lang="nl-NL" sz="2400" dirty="0"/>
              <a:t>Instrumenten</a:t>
            </a:r>
          </a:p>
          <a:p>
            <a:pPr>
              <a:lnSpc>
                <a:spcPct val="120000"/>
              </a:lnSpc>
            </a:pPr>
            <a:r>
              <a:rPr lang="nl-NL" sz="2400" dirty="0"/>
              <a:t>Strategieën</a:t>
            </a:r>
          </a:p>
          <a:p>
            <a:pPr>
              <a:lnSpc>
                <a:spcPct val="120000"/>
              </a:lnSpc>
            </a:pPr>
            <a:r>
              <a:rPr lang="nl-NL" sz="2400" dirty="0"/>
              <a:t>Organisaties</a:t>
            </a:r>
          </a:p>
          <a:p>
            <a:pPr>
              <a:lnSpc>
                <a:spcPct val="120000"/>
              </a:lnSpc>
            </a:pPr>
            <a:r>
              <a:rPr lang="nl-NL" sz="2400" dirty="0"/>
              <a:t>Keurmerken</a:t>
            </a:r>
          </a:p>
          <a:p>
            <a:pPr>
              <a:lnSpc>
                <a:spcPct val="120000"/>
              </a:lnSpc>
            </a:pPr>
            <a:r>
              <a:rPr lang="nl-NL" sz="2400" dirty="0"/>
              <a:t>Certificaten en labels</a:t>
            </a:r>
          </a:p>
          <a:p>
            <a:pPr>
              <a:lnSpc>
                <a:spcPct val="120000"/>
              </a:lnSpc>
            </a:pPr>
            <a:r>
              <a:rPr lang="nl-NL" sz="2400" dirty="0"/>
              <a:t>Etc.</a:t>
            </a:r>
          </a:p>
          <a:p>
            <a:pPr marL="0" indent="0">
              <a:lnSpc>
                <a:spcPct val="120000"/>
              </a:lnSpc>
              <a:buNone/>
            </a:pPr>
            <a:endParaRPr lang="nl-NL" dirty="0"/>
          </a:p>
          <a:p>
            <a:pPr>
              <a:lnSpc>
                <a:spcPct val="120000"/>
              </a:lnSpc>
              <a:spcBef>
                <a:spcPts val="0"/>
              </a:spcBef>
              <a:buFontTx/>
              <a:buChar char="-"/>
            </a:pPr>
            <a:endParaRPr lang="nl-NL" sz="7200" dirty="0"/>
          </a:p>
        </p:txBody>
      </p:sp>
      <p:sp>
        <p:nvSpPr>
          <p:cNvPr id="4" name="Tijdelijke aanduiding voor dianummer 3">
            <a:extLst>
              <a:ext uri="{FF2B5EF4-FFF2-40B4-BE49-F238E27FC236}">
                <a16:creationId xmlns:a16="http://schemas.microsoft.com/office/drawing/2014/main" id="{E6E3DA82-E4C9-4D96-8559-22EC07FC1C05}"/>
              </a:ext>
            </a:extLst>
          </p:cNvPr>
          <p:cNvSpPr>
            <a:spLocks noGrp="1"/>
          </p:cNvSpPr>
          <p:nvPr>
            <p:ph type="sldNum" sz="quarter" idx="12"/>
          </p:nvPr>
        </p:nvSpPr>
        <p:spPr/>
        <p:txBody>
          <a:bodyPr/>
          <a:lstStyle/>
          <a:p>
            <a:fld id="{993A4BE7-94F8-43D0-A956-A40AC5AB901E}" type="slidenum">
              <a:rPr lang="nl-NL" smtClean="0"/>
              <a:t>4</a:t>
            </a:fld>
            <a:endParaRPr lang="nl-NL" dirty="0"/>
          </a:p>
        </p:txBody>
      </p:sp>
      <p:pic>
        <p:nvPicPr>
          <p:cNvPr id="6" name="Afbeelding 5">
            <a:extLst>
              <a:ext uri="{FF2B5EF4-FFF2-40B4-BE49-F238E27FC236}">
                <a16:creationId xmlns:a16="http://schemas.microsoft.com/office/drawing/2014/main" id="{A5D67825-BF98-42C4-9CC4-57F0FD3168CF}"/>
              </a:ext>
            </a:extLst>
          </p:cNvPr>
          <p:cNvPicPr>
            <a:picLocks noChangeAspect="1"/>
          </p:cNvPicPr>
          <p:nvPr/>
        </p:nvPicPr>
        <p:blipFill rotWithShape="1">
          <a:blip r:embed="rId3">
            <a:extLst>
              <a:ext uri="{28A0092B-C50C-407E-A947-70E740481C1C}">
                <a14:useLocalDpi xmlns:a14="http://schemas.microsoft.com/office/drawing/2010/main" val="0"/>
              </a:ext>
            </a:extLst>
          </a:blip>
          <a:srcRect l="8403" t="8602" r="8614" b="10139"/>
          <a:stretch/>
        </p:blipFill>
        <p:spPr>
          <a:xfrm>
            <a:off x="4680284" y="1973180"/>
            <a:ext cx="5836211" cy="4211052"/>
          </a:xfrm>
          <a:prstGeom prst="rect">
            <a:avLst/>
          </a:prstGeom>
        </p:spPr>
      </p:pic>
    </p:spTree>
    <p:extLst>
      <p:ext uri="{BB962C8B-B14F-4D97-AF65-F5344CB8AC3E}">
        <p14:creationId xmlns:p14="http://schemas.microsoft.com/office/powerpoint/2010/main" val="2409281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10 R strategieën</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40</a:t>
            </a:fld>
            <a:endParaRPr lang="nl-NL" dirty="0"/>
          </a:p>
        </p:txBody>
      </p:sp>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1224" y="1076291"/>
            <a:ext cx="8740588" cy="5175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8753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5A4443-4D42-41D3-B183-1B11E524560C}"/>
              </a:ext>
            </a:extLst>
          </p:cNvPr>
          <p:cNvSpPr>
            <a:spLocks noGrp="1"/>
          </p:cNvSpPr>
          <p:nvPr>
            <p:ph type="title"/>
          </p:nvPr>
        </p:nvSpPr>
        <p:spPr/>
        <p:txBody>
          <a:bodyPr/>
          <a:lstStyle/>
          <a:p>
            <a:r>
              <a:rPr lang="nl-NL" dirty="0"/>
              <a:t>10-R strategieën van circulariteit in hun context plaatsen </a:t>
            </a:r>
          </a:p>
        </p:txBody>
      </p:sp>
      <p:pic>
        <p:nvPicPr>
          <p:cNvPr id="1026" name="Picture 2" descr="Afbeeldingsresultaat voor circulaire strategieen">
            <a:extLst>
              <a:ext uri="{FF2B5EF4-FFF2-40B4-BE49-F238E27FC236}">
                <a16:creationId xmlns:a16="http://schemas.microsoft.com/office/drawing/2014/main" id="{7E3E6531-A28C-4764-9DBB-96FC026A31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10"/>
          <a:stretch/>
        </p:blipFill>
        <p:spPr bwMode="auto">
          <a:xfrm>
            <a:off x="1854390" y="979734"/>
            <a:ext cx="8483220" cy="533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203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480DD-3A12-4F0D-888B-8B77ED3C8BD8}"/>
              </a:ext>
            </a:extLst>
          </p:cNvPr>
          <p:cNvSpPr>
            <a:spLocks noGrp="1"/>
          </p:cNvSpPr>
          <p:nvPr>
            <p:ph type="title"/>
          </p:nvPr>
        </p:nvSpPr>
        <p:spPr>
          <a:xfrm>
            <a:off x="838200" y="365126"/>
            <a:ext cx="10515600" cy="789420"/>
          </a:xfrm>
        </p:spPr>
        <p:txBody>
          <a:bodyPr>
            <a:normAutofit fontScale="90000"/>
          </a:bodyPr>
          <a:lstStyle/>
          <a:p>
            <a:r>
              <a:rPr lang="nl-NL" dirty="0"/>
              <a:t>Circulair bouwen meetbaar maken: </a:t>
            </a:r>
            <a:r>
              <a:rPr lang="nl-NL" b="1" dirty="0"/>
              <a:t>C</a:t>
            </a:r>
            <a:r>
              <a:rPr lang="nl-NL" dirty="0"/>
              <a:t>irculariteits</a:t>
            </a:r>
            <a:r>
              <a:rPr lang="nl-NL" b="1" dirty="0"/>
              <a:t>P</a:t>
            </a:r>
            <a:r>
              <a:rPr lang="nl-NL" dirty="0"/>
              <a:t>restatie </a:t>
            </a:r>
            <a:r>
              <a:rPr lang="nl-NL" b="1" dirty="0"/>
              <a:t>G</a:t>
            </a:r>
            <a:r>
              <a:rPr lang="nl-NL" dirty="0"/>
              <a:t>ebouw </a:t>
            </a:r>
          </a:p>
        </p:txBody>
      </p:sp>
      <p:sp>
        <p:nvSpPr>
          <p:cNvPr id="6" name="Tijdelijke aanduiding voor inhoud 5">
            <a:extLst>
              <a:ext uri="{FF2B5EF4-FFF2-40B4-BE49-F238E27FC236}">
                <a16:creationId xmlns:a16="http://schemas.microsoft.com/office/drawing/2014/main" id="{D7F9E436-B39B-4ADE-AF72-46631060559D}"/>
              </a:ext>
            </a:extLst>
          </p:cNvPr>
          <p:cNvSpPr txBox="1">
            <a:spLocks/>
          </p:cNvSpPr>
          <p:nvPr/>
        </p:nvSpPr>
        <p:spPr>
          <a:xfrm>
            <a:off x="8866438" y="5707147"/>
            <a:ext cx="2907030" cy="242013"/>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a:t>Bron: W/E adviseurs </a:t>
            </a:r>
          </a:p>
          <a:p>
            <a:endParaRPr lang="nl-NL" dirty="0"/>
          </a:p>
        </p:txBody>
      </p:sp>
      <p:pic>
        <p:nvPicPr>
          <p:cNvPr id="3" name="Afbeelding 2">
            <a:extLst>
              <a:ext uri="{FF2B5EF4-FFF2-40B4-BE49-F238E27FC236}">
                <a16:creationId xmlns:a16="http://schemas.microsoft.com/office/drawing/2014/main" id="{B1CF561F-28BB-48AA-A002-787E2711C5AB}"/>
              </a:ext>
            </a:extLst>
          </p:cNvPr>
          <p:cNvPicPr>
            <a:picLocks noChangeAspect="1"/>
          </p:cNvPicPr>
          <p:nvPr/>
        </p:nvPicPr>
        <p:blipFill>
          <a:blip r:embed="rId3"/>
          <a:stretch>
            <a:fillRect/>
          </a:stretch>
        </p:blipFill>
        <p:spPr>
          <a:xfrm>
            <a:off x="6096000" y="1288810"/>
            <a:ext cx="5913633" cy="4645555"/>
          </a:xfrm>
          <a:prstGeom prst="rect">
            <a:avLst/>
          </a:prstGeom>
        </p:spPr>
      </p:pic>
      <p:pic>
        <p:nvPicPr>
          <p:cNvPr id="14" name="Afbeelding 13">
            <a:extLst>
              <a:ext uri="{FF2B5EF4-FFF2-40B4-BE49-F238E27FC236}">
                <a16:creationId xmlns:a16="http://schemas.microsoft.com/office/drawing/2014/main" id="{1268DBBA-E01C-4B29-A9EC-F95E913CE31A}"/>
              </a:ext>
            </a:extLst>
          </p:cNvPr>
          <p:cNvPicPr>
            <a:picLocks noChangeAspect="1"/>
          </p:cNvPicPr>
          <p:nvPr/>
        </p:nvPicPr>
        <p:blipFill>
          <a:blip r:embed="rId4"/>
          <a:stretch>
            <a:fillRect/>
          </a:stretch>
        </p:blipFill>
        <p:spPr>
          <a:xfrm>
            <a:off x="512572" y="1288809"/>
            <a:ext cx="5046299" cy="4605417"/>
          </a:xfrm>
          <a:prstGeom prst="rect">
            <a:avLst/>
          </a:prstGeom>
        </p:spPr>
      </p:pic>
    </p:spTree>
    <p:extLst>
      <p:ext uri="{BB962C8B-B14F-4D97-AF65-F5344CB8AC3E}">
        <p14:creationId xmlns:p14="http://schemas.microsoft.com/office/powerpoint/2010/main" val="4168720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Circulaire strategieën </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43</a:t>
            </a:fld>
            <a:endParaRPr lang="nl-N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122" y="1154546"/>
            <a:ext cx="8877244" cy="493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919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401620-3ECE-4A3C-AD9D-0ED9B42C850C}"/>
              </a:ext>
            </a:extLst>
          </p:cNvPr>
          <p:cNvSpPr>
            <a:spLocks noGrp="1"/>
          </p:cNvSpPr>
          <p:nvPr>
            <p:ph type="title"/>
          </p:nvPr>
        </p:nvSpPr>
        <p:spPr/>
        <p:txBody>
          <a:bodyPr>
            <a:normAutofit/>
          </a:bodyPr>
          <a:lstStyle/>
          <a:p>
            <a:r>
              <a:rPr lang="nl-NL" dirty="0"/>
              <a:t>Strategische aanpak, eindtermen</a:t>
            </a:r>
          </a:p>
        </p:txBody>
      </p:sp>
      <p:sp>
        <p:nvSpPr>
          <p:cNvPr id="3" name="Tijdelijke aanduiding voor inhoud 2">
            <a:extLst>
              <a:ext uri="{FF2B5EF4-FFF2-40B4-BE49-F238E27FC236}">
                <a16:creationId xmlns:a16="http://schemas.microsoft.com/office/drawing/2014/main" id="{F5C0E97D-9584-4121-8213-AC75F399AC87}"/>
              </a:ext>
            </a:extLst>
          </p:cNvPr>
          <p:cNvSpPr>
            <a:spLocks noGrp="1"/>
          </p:cNvSpPr>
          <p:nvPr>
            <p:ph idx="1"/>
          </p:nvPr>
        </p:nvSpPr>
        <p:spPr/>
        <p:txBody>
          <a:bodyPr/>
          <a:lstStyle/>
          <a:p>
            <a:pPr marL="0" indent="0">
              <a:buNone/>
            </a:pPr>
            <a:r>
              <a:rPr lang="nl-NL" dirty="0"/>
              <a:t>Samenvatting van dit onderdeel</a:t>
            </a:r>
          </a:p>
          <a:p>
            <a:pPr lvl="0"/>
            <a:r>
              <a:rPr lang="nl-NL" dirty="0"/>
              <a:t>Je kent een aantal strategieën om de milieubelasting van een bouwwerk te verminderen;</a:t>
            </a:r>
          </a:p>
          <a:p>
            <a:pPr lvl="0"/>
            <a:r>
              <a:rPr lang="nl-NL" dirty="0"/>
              <a:t>Je kent de bedoeling en de werking van de 10R strategie;</a:t>
            </a:r>
          </a:p>
          <a:p>
            <a:pPr lvl="0"/>
            <a:r>
              <a:rPr lang="nl-NL" dirty="0"/>
              <a:t>Je kent de aspecten van circulariteit en de functie van de CPG.</a:t>
            </a:r>
          </a:p>
          <a:p>
            <a:pPr lvl="0"/>
            <a:endParaRPr lang="nl-NL" dirty="0"/>
          </a:p>
        </p:txBody>
      </p:sp>
      <p:sp>
        <p:nvSpPr>
          <p:cNvPr id="4" name="Tijdelijke aanduiding voor dianummer 3">
            <a:extLst>
              <a:ext uri="{FF2B5EF4-FFF2-40B4-BE49-F238E27FC236}">
                <a16:creationId xmlns:a16="http://schemas.microsoft.com/office/drawing/2014/main" id="{03F0A903-6759-4BD4-A2EC-63ADCAE090F5}"/>
              </a:ext>
            </a:extLst>
          </p:cNvPr>
          <p:cNvSpPr>
            <a:spLocks noGrp="1"/>
          </p:cNvSpPr>
          <p:nvPr>
            <p:ph type="sldNum" sz="quarter" idx="12"/>
          </p:nvPr>
        </p:nvSpPr>
        <p:spPr/>
        <p:txBody>
          <a:bodyPr/>
          <a:lstStyle/>
          <a:p>
            <a:fld id="{993A4BE7-94F8-43D0-A956-A40AC5AB901E}" type="slidenum">
              <a:rPr lang="nl-NL" smtClean="0"/>
              <a:t>44</a:t>
            </a:fld>
            <a:endParaRPr lang="nl-NL" dirty="0"/>
          </a:p>
        </p:txBody>
      </p:sp>
    </p:spTree>
    <p:extLst>
      <p:ext uri="{BB962C8B-B14F-4D97-AF65-F5344CB8AC3E}">
        <p14:creationId xmlns:p14="http://schemas.microsoft.com/office/powerpoint/2010/main" val="1998418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453947"/>
            <a:ext cx="9144000" cy="1950105"/>
          </a:xfrm>
        </p:spPr>
        <p:txBody>
          <a:bodyPr>
            <a:normAutofit fontScale="90000"/>
          </a:bodyPr>
          <a:lstStyle/>
          <a:p>
            <a:r>
              <a:rPr lang="nl-NL" dirty="0"/>
              <a:t>Milieuprestatie</a:t>
            </a:r>
            <a:br>
              <a:rPr lang="nl-NL" dirty="0"/>
            </a:br>
            <a:r>
              <a:rPr lang="nl-NL" sz="3100" dirty="0"/>
              <a:t>meetmethode om de milieueffecten van</a:t>
            </a:r>
            <a:br>
              <a:rPr lang="nl-NL" sz="3100" dirty="0"/>
            </a:br>
            <a:r>
              <a:rPr lang="nl-NL" sz="3100" dirty="0"/>
              <a:t>duurzaamheid en circulariteit te bepalen </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Regelgeving</a:t>
            </a:r>
          </a:p>
        </p:txBody>
      </p:sp>
    </p:spTree>
    <p:extLst>
      <p:ext uri="{BB962C8B-B14F-4D97-AF65-F5344CB8AC3E}">
        <p14:creationId xmlns:p14="http://schemas.microsoft.com/office/powerpoint/2010/main" val="2378828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Milieuprestatie Gebouwen in het Bouwbesluit</a:t>
            </a:r>
          </a:p>
        </p:txBody>
      </p:sp>
      <p:sp>
        <p:nvSpPr>
          <p:cNvPr id="3" name="Tijdelijke aanduiding voor inhoud 2"/>
          <p:cNvSpPr>
            <a:spLocks noGrp="1"/>
          </p:cNvSpPr>
          <p:nvPr>
            <p:ph idx="1"/>
          </p:nvPr>
        </p:nvSpPr>
        <p:spPr>
          <a:xfrm>
            <a:off x="874137" y="1600201"/>
            <a:ext cx="9977639" cy="4525963"/>
          </a:xfrm>
        </p:spPr>
        <p:txBody>
          <a:bodyPr>
            <a:normAutofit/>
          </a:bodyPr>
          <a:lstStyle/>
          <a:p>
            <a:r>
              <a:rPr lang="nl-NL" dirty="0"/>
              <a:t>Per 1-1-2013 in Bouwbesluit verplichting kwantificeren van:</a:t>
            </a:r>
          </a:p>
          <a:p>
            <a:pPr lvl="1"/>
            <a:r>
              <a:rPr lang="nl-NL" dirty="0"/>
              <a:t>de uitstoot van broeikasgassen</a:t>
            </a:r>
            <a:endParaRPr lang="nl-NL" baseline="-25000" dirty="0"/>
          </a:p>
          <a:p>
            <a:pPr lvl="1"/>
            <a:r>
              <a:rPr lang="nl-NL" dirty="0"/>
              <a:t>de uitputting van grondstoffen</a:t>
            </a:r>
          </a:p>
          <a:p>
            <a:pPr lvl="1"/>
            <a:r>
              <a:rPr lang="nl-NL" dirty="0"/>
              <a:t>bij nieuwbouw woningen en bij nieuwbouw kantoren &gt; 100 m</a:t>
            </a:r>
            <a:r>
              <a:rPr lang="nl-NL" baseline="30000" dirty="0"/>
              <a:t>2</a:t>
            </a:r>
            <a:r>
              <a:rPr lang="nl-NL" dirty="0"/>
              <a:t>bvo</a:t>
            </a:r>
          </a:p>
          <a:p>
            <a:pPr lvl="1"/>
            <a:r>
              <a:rPr lang="nl-NL" dirty="0"/>
              <a:t>volgens Bepalingsmethode</a:t>
            </a:r>
            <a:r>
              <a:rPr lang="nl-NL" dirty="0">
                <a:solidFill>
                  <a:schemeClr val="accent6">
                    <a:lumMod val="75000"/>
                  </a:schemeClr>
                </a:solidFill>
              </a:rPr>
              <a:t> </a:t>
            </a:r>
            <a:r>
              <a:rPr lang="nl-NL" dirty="0"/>
              <a:t>Milieuprestatie bouwwerken </a:t>
            </a:r>
          </a:p>
          <a:p>
            <a:pPr marL="457200" lvl="1" indent="0">
              <a:buNone/>
            </a:pPr>
            <a:endParaRPr lang="nl-NL" dirty="0"/>
          </a:p>
          <a:p>
            <a:r>
              <a:rPr lang="nl-NL" dirty="0"/>
              <a:t>Per 1-1-2018: eis MPG ≤ 1  €/m²bvo/jaar</a:t>
            </a:r>
          </a:p>
          <a:p>
            <a:r>
              <a:rPr lang="nl-NL" dirty="0"/>
              <a:t>Aangekondigd, in 2021 MPG voor woningen ≤ 0,8</a:t>
            </a:r>
          </a:p>
        </p:txBody>
      </p:sp>
    </p:spTree>
    <p:extLst>
      <p:ext uri="{BB962C8B-B14F-4D97-AF65-F5344CB8AC3E}">
        <p14:creationId xmlns:p14="http://schemas.microsoft.com/office/powerpoint/2010/main" val="803423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Beleid duurzaam bouwen in Nederland</a:t>
            </a:r>
          </a:p>
        </p:txBody>
      </p:sp>
      <p:sp>
        <p:nvSpPr>
          <p:cNvPr id="3" name="Tijdelijke aanduiding voor inhoud 2"/>
          <p:cNvSpPr>
            <a:spLocks noGrp="1"/>
          </p:cNvSpPr>
          <p:nvPr>
            <p:ph idx="1"/>
          </p:nvPr>
        </p:nvSpPr>
        <p:spPr/>
        <p:txBody>
          <a:bodyPr>
            <a:normAutofit fontScale="92500"/>
          </a:bodyPr>
          <a:lstStyle/>
          <a:p>
            <a:r>
              <a:rPr lang="nl-NL" dirty="0"/>
              <a:t>In 1989 start overheid met beleid duurzaam bouwen</a:t>
            </a:r>
          </a:p>
          <a:p>
            <a:r>
              <a:rPr lang="nl-NL" dirty="0"/>
              <a:t>In 1995 invoering energieprestatienormering  in het Bouwbesluit &gt; een eis aan de energieprestatie van een gebouw als geheel</a:t>
            </a:r>
          </a:p>
          <a:p>
            <a:r>
              <a:rPr lang="nl-NL" dirty="0"/>
              <a:t>In 1998 eerste aanscherping energieprestatie-eis (EPC), in de decennia daaropvolgend iedere 3 à 5 jaar</a:t>
            </a:r>
          </a:p>
          <a:p>
            <a:r>
              <a:rPr lang="nl-NL" dirty="0"/>
              <a:t>Verplichting energielabel </a:t>
            </a:r>
          </a:p>
          <a:p>
            <a:r>
              <a:rPr lang="nl-NL" dirty="0"/>
              <a:t>In 2013 invoering in Bouwbesluit verplichting maken milieuprestatieberekening voor woningen en kantoren</a:t>
            </a:r>
          </a:p>
          <a:p>
            <a:r>
              <a:rPr lang="nl-NL" dirty="0"/>
              <a:t>In 2018 invoering eis aan de milieuprestatie van een woning of kantoor, dus 23 jaar na een eis voor energieprestatie!</a:t>
            </a:r>
          </a:p>
          <a:p>
            <a:r>
              <a:rPr lang="nl-NL" dirty="0"/>
              <a:t>Voor GWW geen regelgeving, wel duurzaam inkopen met MKI als criterium</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47</a:t>
            </a:fld>
            <a:endParaRPr lang="nl-NL" dirty="0"/>
          </a:p>
        </p:txBody>
      </p:sp>
    </p:spTree>
    <p:extLst>
      <p:ext uri="{BB962C8B-B14F-4D97-AF65-F5344CB8AC3E}">
        <p14:creationId xmlns:p14="http://schemas.microsoft.com/office/powerpoint/2010/main" val="4267796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r>
              <a:rPr lang="nl-NL" dirty="0"/>
              <a:t>Beleid energie en materialen van 1989 t/m 2020</a:t>
            </a:r>
          </a:p>
        </p:txBody>
      </p:sp>
      <p:sp>
        <p:nvSpPr>
          <p:cNvPr id="4" name="Tijdelijke aanduiding voor dianummer 3"/>
          <p:cNvSpPr>
            <a:spLocks noGrp="1"/>
          </p:cNvSpPr>
          <p:nvPr>
            <p:ph type="sldNum" sz="quarter" idx="12"/>
          </p:nvPr>
        </p:nvSpPr>
        <p:spPr>
          <a:solidFill>
            <a:schemeClr val="accent6">
              <a:lumMod val="20000"/>
              <a:lumOff val="80000"/>
            </a:schemeClr>
          </a:solidFill>
        </p:spPr>
        <p:txBody>
          <a:bodyPr/>
          <a:lstStyle/>
          <a:p>
            <a:fld id="{993A4BE7-94F8-43D0-A956-A40AC5AB901E}" type="slidenum">
              <a:rPr lang="nl-NL" smtClean="0"/>
              <a:t>48</a:t>
            </a:fld>
            <a:endParaRPr lang="nl-NL" dirty="0"/>
          </a:p>
        </p:txBody>
      </p:sp>
      <p:pic>
        <p:nvPicPr>
          <p:cNvPr id="5" name="Afbeelding 4">
            <a:extLst>
              <a:ext uri="{FF2B5EF4-FFF2-40B4-BE49-F238E27FC236}">
                <a16:creationId xmlns:a16="http://schemas.microsoft.com/office/drawing/2014/main" id="{A51B8E48-9107-4639-A758-1600BF7F19EC}"/>
              </a:ext>
            </a:extLst>
          </p:cNvPr>
          <p:cNvPicPr>
            <a:picLocks noChangeAspect="1"/>
          </p:cNvPicPr>
          <p:nvPr/>
        </p:nvPicPr>
        <p:blipFill>
          <a:blip r:embed="rId3">
            <a:extLst>
              <a:ext uri="{BEBA8EAE-BF5A-486C-A8C5-ECC9F3942E4B}">
                <a14:imgProps xmlns:a14="http://schemas.microsoft.com/office/drawing/2010/main">
                  <a14:imgLayer r:embed="rId4">
                    <a14:imgEffect>
                      <a14:saturation sat="102000"/>
                    </a14:imgEffect>
                  </a14:imgLayer>
                </a14:imgProps>
              </a:ext>
            </a:extLst>
          </a:blip>
          <a:stretch>
            <a:fillRect/>
          </a:stretch>
        </p:blipFill>
        <p:spPr>
          <a:xfrm>
            <a:off x="995539" y="1124744"/>
            <a:ext cx="10200921" cy="5159086"/>
          </a:xfrm>
          <a:prstGeom prst="rect">
            <a:avLst/>
          </a:prstGeom>
          <a:solidFill>
            <a:schemeClr val="bg1">
              <a:lumMod val="65000"/>
            </a:schemeClr>
          </a:solidFill>
        </p:spPr>
      </p:pic>
    </p:spTree>
    <p:extLst>
      <p:ext uri="{BB962C8B-B14F-4D97-AF65-F5344CB8AC3E}">
        <p14:creationId xmlns:p14="http://schemas.microsoft.com/office/powerpoint/2010/main" val="1278459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32500" lnSpcReduction="20000"/>
          </a:bodyPr>
          <a:lstStyle/>
          <a:p>
            <a:pPr marL="0" indent="0">
              <a:buNone/>
            </a:pPr>
            <a:r>
              <a:rPr lang="nl-NL" sz="4300" b="1" dirty="0"/>
              <a:t>Artikel 5.9. Duurzaam bouwen</a:t>
            </a:r>
          </a:p>
          <a:p>
            <a:pPr marL="514350" indent="-514350">
              <a:lnSpc>
                <a:spcPct val="110000"/>
              </a:lnSpc>
              <a:buAutoNum type="arabicPeriod"/>
            </a:pPr>
            <a:r>
              <a:rPr lang="nl-NL" sz="6800" dirty="0"/>
              <a:t>Een gebruiksfunctie heeft een milieuprestatie van ten hoogste 1 bepaald volgens de Bepalingsmethode Milieuprestatie bouwwerken.</a:t>
            </a:r>
          </a:p>
          <a:p>
            <a:pPr marL="514350" indent="-514350">
              <a:lnSpc>
                <a:spcPct val="110000"/>
              </a:lnSpc>
              <a:buAutoNum type="arabicPeriod"/>
            </a:pPr>
            <a:r>
              <a:rPr lang="nl-NL" sz="6800" dirty="0"/>
              <a:t>Een kantoorgebouw heeft een milieuprestatie van ten hoogste 1 bepaald volgens de Bepalingsmethode Milieuprestatie bouwwerken.</a:t>
            </a:r>
          </a:p>
          <a:p>
            <a:pPr marL="514350" indent="-514350">
              <a:lnSpc>
                <a:spcPct val="110000"/>
              </a:lnSpc>
              <a:buAutoNum type="arabicPeriod"/>
            </a:pPr>
            <a:r>
              <a:rPr lang="nl-NL" sz="6800" dirty="0"/>
              <a:t>Het tweede lid is niet van toepassing op een kantoorgebouw als de totale gebruiksoppervlakte aan kantoorfuncties en nevenfuncties daarvan in het kantoorgebouw of in het gebouw waarvan het kantoorgebouw deel uitmaakt kleiner is dan 100 m². </a:t>
            </a:r>
          </a:p>
          <a:p>
            <a:pPr marL="514350" indent="-514350">
              <a:lnSpc>
                <a:spcPct val="110000"/>
              </a:lnSpc>
              <a:buAutoNum type="arabicPeriod"/>
            </a:pPr>
            <a:r>
              <a:rPr lang="nl-NL" sz="6800" dirty="0"/>
              <a:t>Het tweede lid is niet van toepassing op een kantoorgebouw dat deel uitmaakt van een gebouw met andere gebruiksfuncties dan een kantoorfunctie of nevenfunctie daarvan.</a:t>
            </a:r>
          </a:p>
          <a:p>
            <a:pPr marL="514350" indent="-514350">
              <a:lnSpc>
                <a:spcPct val="110000"/>
              </a:lnSpc>
              <a:buAutoNum type="arabicPeriod"/>
            </a:pPr>
            <a:r>
              <a:rPr lang="nl-NL" sz="6800" dirty="0"/>
              <a:t>Bij ministeriële regeling kunnen voorschriften worden gegeven over het in het eerste en tweede lid bepaalde.</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49</a:t>
            </a:fld>
            <a:endParaRPr lang="nl-NL" dirty="0"/>
          </a:p>
        </p:txBody>
      </p:sp>
      <p:sp>
        <p:nvSpPr>
          <p:cNvPr id="6" name="Titel 1">
            <a:extLst>
              <a:ext uri="{FF2B5EF4-FFF2-40B4-BE49-F238E27FC236}">
                <a16:creationId xmlns:a16="http://schemas.microsoft.com/office/drawing/2014/main" id="{75D0AFEE-9A40-4E9B-9FF2-AA7F995CE798}"/>
              </a:ext>
            </a:extLst>
          </p:cNvPr>
          <p:cNvSpPr>
            <a:spLocks noGrp="1"/>
          </p:cNvSpPr>
          <p:nvPr>
            <p:ph type="title"/>
          </p:nvPr>
        </p:nvSpPr>
        <p:spPr/>
        <p:txBody>
          <a:bodyPr/>
          <a:lstStyle/>
          <a:p>
            <a:r>
              <a:rPr lang="nl-NL" dirty="0"/>
              <a:t>Wet- en regelgeving: Bouwbesluit 2012</a:t>
            </a:r>
          </a:p>
        </p:txBody>
      </p:sp>
    </p:spTree>
    <p:extLst>
      <p:ext uri="{BB962C8B-B14F-4D97-AF65-F5344CB8AC3E}">
        <p14:creationId xmlns:p14="http://schemas.microsoft.com/office/powerpoint/2010/main" val="1194341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a:xfrm>
            <a:off x="838200" y="1311564"/>
            <a:ext cx="10515600" cy="4865399"/>
          </a:xfrm>
        </p:spPr>
        <p:txBody>
          <a:bodyPr>
            <a:normAutofit/>
          </a:bodyPr>
          <a:lstStyle/>
          <a:p>
            <a:pPr marL="0" indent="0">
              <a:buNone/>
            </a:pPr>
            <a:r>
              <a:rPr lang="nl-NL" dirty="0"/>
              <a:t>Na afloop ken je / weet je / kan je:</a:t>
            </a:r>
          </a:p>
          <a:p>
            <a:pPr marL="0" indent="0">
              <a:buNone/>
            </a:pPr>
            <a:endParaRPr lang="nl-NL" dirty="0"/>
          </a:p>
          <a:p>
            <a:pPr>
              <a:buClr>
                <a:srgbClr val="8EB149"/>
              </a:buClr>
            </a:pPr>
            <a:r>
              <a:rPr lang="nl-NL" dirty="0"/>
              <a:t>de relatie tussen milieuprestatie en circulair bouwen</a:t>
            </a:r>
          </a:p>
          <a:p>
            <a:pPr>
              <a:buClr>
                <a:srgbClr val="8EB149"/>
              </a:buClr>
            </a:pPr>
            <a:r>
              <a:rPr lang="nl-NL" dirty="0"/>
              <a:t>de werking en functie van levenscyclusanalyse (LCA)</a:t>
            </a:r>
          </a:p>
          <a:p>
            <a:pPr>
              <a:buClr>
                <a:srgbClr val="8EB149"/>
              </a:buClr>
            </a:pPr>
            <a:r>
              <a:rPr lang="nl-NL" dirty="0"/>
              <a:t>het systeem  en de organisatie van milieuprestatie </a:t>
            </a:r>
          </a:p>
          <a:p>
            <a:pPr>
              <a:buClr>
                <a:srgbClr val="8EB149"/>
              </a:buClr>
            </a:pPr>
            <a:r>
              <a:rPr lang="nl-NL" dirty="0"/>
              <a:t>een strategie om de milieubelasting te verminderen </a:t>
            </a:r>
          </a:p>
          <a:p>
            <a:pPr>
              <a:buClr>
                <a:srgbClr val="8EB149"/>
              </a:buClr>
            </a:pPr>
            <a:r>
              <a:rPr lang="nl-NL" dirty="0"/>
              <a:t>hoe je de milieubelasting van een bouwwerk kan verminderen</a:t>
            </a:r>
          </a:p>
          <a:p>
            <a:pPr>
              <a:buClr>
                <a:srgbClr val="8EB149"/>
              </a:buClr>
            </a:pPr>
            <a:r>
              <a:rPr lang="nl-NL" dirty="0"/>
              <a:t>een MPG-berekening maken</a:t>
            </a:r>
          </a:p>
        </p:txBody>
      </p:sp>
      <p:sp>
        <p:nvSpPr>
          <p:cNvPr id="5" name="Titel 1">
            <a:extLst>
              <a:ext uri="{FF2B5EF4-FFF2-40B4-BE49-F238E27FC236}">
                <a16:creationId xmlns:a16="http://schemas.microsoft.com/office/drawing/2014/main" id="{52A256D6-6AD0-4741-B0A2-5CE33479B9CC}"/>
              </a:ext>
            </a:extLst>
          </p:cNvPr>
          <p:cNvSpPr txBox="1">
            <a:spLocks/>
          </p:cNvSpPr>
          <p:nvPr/>
        </p:nvSpPr>
        <p:spPr>
          <a:xfrm>
            <a:off x="838200" y="365126"/>
            <a:ext cx="10515600" cy="7894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6">
                    <a:lumMod val="75000"/>
                  </a:schemeClr>
                </a:solidFill>
                <a:latin typeface="+mj-lt"/>
                <a:ea typeface="+mj-ea"/>
                <a:cs typeface="+mj-cs"/>
              </a:defRPr>
            </a:lvl1pPr>
          </a:lstStyle>
          <a:p>
            <a:r>
              <a:rPr lang="nl-NL" dirty="0"/>
              <a:t>Eindtermen </a:t>
            </a:r>
          </a:p>
        </p:txBody>
      </p:sp>
    </p:spTree>
    <p:extLst>
      <p:ext uri="{BB962C8B-B14F-4D97-AF65-F5344CB8AC3E}">
        <p14:creationId xmlns:p14="http://schemas.microsoft.com/office/powerpoint/2010/main" val="120958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Wet- en regelgeving: Bouwbesluit 2012</a:t>
            </a:r>
          </a:p>
        </p:txBody>
      </p:sp>
      <p:sp>
        <p:nvSpPr>
          <p:cNvPr id="3" name="Tijdelijke aanduiding voor inhoud 2"/>
          <p:cNvSpPr>
            <a:spLocks noGrp="1"/>
          </p:cNvSpPr>
          <p:nvPr>
            <p:ph idx="1"/>
          </p:nvPr>
        </p:nvSpPr>
        <p:spPr>
          <a:xfrm>
            <a:off x="838200" y="1311564"/>
            <a:ext cx="5889171" cy="4865399"/>
          </a:xfrm>
        </p:spPr>
        <p:txBody>
          <a:bodyPr>
            <a:normAutofit fontScale="92500" lnSpcReduction="20000"/>
          </a:bodyPr>
          <a:lstStyle/>
          <a:p>
            <a:r>
              <a:rPr lang="nl-NL" dirty="0"/>
              <a:t>Op1 januari 2018 invoering milieuprestatie-eis (MPG) voor nieuwe woningen en kantoorgebouwen.</a:t>
            </a:r>
          </a:p>
          <a:p>
            <a:pPr lvl="1"/>
            <a:r>
              <a:rPr lang="nl-NL" dirty="0"/>
              <a:t>Grenswaarde gebaseerd op onderzoek. MPG-berekening voor meer dan 1000 woningvarianten van de RVO-referentiewoning met op dat moment vigerende NMD versie (versie 1.6).</a:t>
            </a:r>
            <a:endParaRPr lang="nl-NL" i="1" dirty="0"/>
          </a:p>
          <a:p>
            <a:r>
              <a:rPr lang="nl-NL" dirty="0"/>
              <a:t>MPG bepaalt de maximum milieubelasting die een gebouw mag hebben.</a:t>
            </a:r>
          </a:p>
          <a:p>
            <a:r>
              <a:rPr lang="nl-NL" dirty="0"/>
              <a:t>De MPG is een generieke prestatie-eis en schrijft niet voor hoe de eis moet worden gerealiseerd. Dit geeft ontwerpvrijheid en stimuleert innovatie. </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50</a:t>
            </a:fld>
            <a:endParaRPr lang="nl-NL" dirty="0"/>
          </a:p>
        </p:txBody>
      </p:sp>
      <p:pic>
        <p:nvPicPr>
          <p:cNvPr id="5" name="Afbeelding 4">
            <a:extLst>
              <a:ext uri="{FF2B5EF4-FFF2-40B4-BE49-F238E27FC236}">
                <a16:creationId xmlns:a16="http://schemas.microsoft.com/office/drawing/2014/main" id="{E9AE155F-85E3-40CC-84BB-7062B8FEA2F4}"/>
              </a:ext>
            </a:extLst>
          </p:cNvPr>
          <p:cNvPicPr>
            <a:picLocks noChangeAspect="1"/>
          </p:cNvPicPr>
          <p:nvPr/>
        </p:nvPicPr>
        <p:blipFill>
          <a:blip r:embed="rId3"/>
          <a:stretch>
            <a:fillRect/>
          </a:stretch>
        </p:blipFill>
        <p:spPr>
          <a:xfrm>
            <a:off x="6520543" y="1311564"/>
            <a:ext cx="5470333" cy="3974893"/>
          </a:xfrm>
          <a:prstGeom prst="rect">
            <a:avLst/>
          </a:prstGeom>
        </p:spPr>
      </p:pic>
    </p:spTree>
    <p:extLst>
      <p:ext uri="{BB962C8B-B14F-4D97-AF65-F5344CB8AC3E}">
        <p14:creationId xmlns:p14="http://schemas.microsoft.com/office/powerpoint/2010/main" val="220644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hlinkClick r:id="rId3"/>
            <a:extLst>
              <a:ext uri="{FF2B5EF4-FFF2-40B4-BE49-F238E27FC236}">
                <a16:creationId xmlns:a16="http://schemas.microsoft.com/office/drawing/2014/main" id="{644BDAAA-85BC-41C8-BE50-8BD231D60167}"/>
              </a:ext>
            </a:extLst>
          </p:cNvPr>
          <p:cNvPicPr>
            <a:picLocks noChangeAspect="1"/>
          </p:cNvPicPr>
          <p:nvPr/>
        </p:nvPicPr>
        <p:blipFill>
          <a:blip r:embed="rId4"/>
          <a:stretch>
            <a:fillRect/>
          </a:stretch>
        </p:blipFill>
        <p:spPr>
          <a:xfrm>
            <a:off x="228599" y="1372287"/>
            <a:ext cx="5050972" cy="4113425"/>
          </a:xfrm>
          <a:prstGeom prst="rect">
            <a:avLst/>
          </a:prstGeom>
        </p:spPr>
      </p:pic>
      <p:sp>
        <p:nvSpPr>
          <p:cNvPr id="2" name="Titel 1">
            <a:extLst>
              <a:ext uri="{FF2B5EF4-FFF2-40B4-BE49-F238E27FC236}">
                <a16:creationId xmlns:a16="http://schemas.microsoft.com/office/drawing/2014/main" id="{71AB0547-ACE3-435F-932E-8A129E34CC13}"/>
              </a:ext>
            </a:extLst>
          </p:cNvPr>
          <p:cNvSpPr>
            <a:spLocks noGrp="1"/>
          </p:cNvSpPr>
          <p:nvPr>
            <p:ph type="title"/>
          </p:nvPr>
        </p:nvSpPr>
        <p:spPr/>
        <p:txBody>
          <a:bodyPr/>
          <a:lstStyle/>
          <a:p>
            <a:r>
              <a:rPr lang="nl-NL" dirty="0"/>
              <a:t>Bouwbesluit online</a:t>
            </a:r>
          </a:p>
        </p:txBody>
      </p:sp>
      <p:sp>
        <p:nvSpPr>
          <p:cNvPr id="4" name="Tijdelijke aanduiding voor dianummer 3">
            <a:extLst>
              <a:ext uri="{FF2B5EF4-FFF2-40B4-BE49-F238E27FC236}">
                <a16:creationId xmlns:a16="http://schemas.microsoft.com/office/drawing/2014/main" id="{CE3CE0C6-E720-4D1C-B351-EE9C023E5E3D}"/>
              </a:ext>
            </a:extLst>
          </p:cNvPr>
          <p:cNvSpPr>
            <a:spLocks noGrp="1"/>
          </p:cNvSpPr>
          <p:nvPr>
            <p:ph type="sldNum" sz="quarter" idx="12"/>
          </p:nvPr>
        </p:nvSpPr>
        <p:spPr/>
        <p:txBody>
          <a:bodyPr/>
          <a:lstStyle/>
          <a:p>
            <a:fld id="{993A4BE7-94F8-43D0-A956-A40AC5AB901E}" type="slidenum">
              <a:rPr lang="nl-NL" smtClean="0"/>
              <a:t>51</a:t>
            </a:fld>
            <a:endParaRPr lang="nl-NL" dirty="0"/>
          </a:p>
        </p:txBody>
      </p:sp>
      <p:sp>
        <p:nvSpPr>
          <p:cNvPr id="5" name="Rechthoek 4">
            <a:extLst>
              <a:ext uri="{FF2B5EF4-FFF2-40B4-BE49-F238E27FC236}">
                <a16:creationId xmlns:a16="http://schemas.microsoft.com/office/drawing/2014/main" id="{03B7DAB2-57D8-4FC8-84CF-0C8D422C1276}"/>
              </a:ext>
            </a:extLst>
          </p:cNvPr>
          <p:cNvSpPr/>
          <p:nvPr/>
        </p:nvSpPr>
        <p:spPr>
          <a:xfrm>
            <a:off x="337457" y="5841999"/>
            <a:ext cx="7402286" cy="369332"/>
          </a:xfrm>
          <a:prstGeom prst="rect">
            <a:avLst/>
          </a:prstGeom>
        </p:spPr>
        <p:txBody>
          <a:bodyPr wrap="square">
            <a:spAutoFit/>
          </a:bodyPr>
          <a:lstStyle/>
          <a:p>
            <a:r>
              <a:rPr lang="nl-NL" dirty="0">
                <a:hlinkClick r:id="rId3"/>
              </a:rPr>
              <a:t>https://rijksoverheid.bouwbesluit.com/Inhoud/docs/wet/bb2012</a:t>
            </a:r>
            <a:endParaRPr lang="nl-NL" dirty="0"/>
          </a:p>
        </p:txBody>
      </p:sp>
      <p:pic>
        <p:nvPicPr>
          <p:cNvPr id="7" name="Afbeelding 6">
            <a:hlinkClick r:id="rId5"/>
            <a:extLst>
              <a:ext uri="{FF2B5EF4-FFF2-40B4-BE49-F238E27FC236}">
                <a16:creationId xmlns:a16="http://schemas.microsoft.com/office/drawing/2014/main" id="{1074AF85-ACC6-47F1-86E0-E62EB73CE005}"/>
              </a:ext>
            </a:extLst>
          </p:cNvPr>
          <p:cNvPicPr>
            <a:picLocks noChangeAspect="1"/>
          </p:cNvPicPr>
          <p:nvPr/>
        </p:nvPicPr>
        <p:blipFill>
          <a:blip r:embed="rId6"/>
          <a:stretch>
            <a:fillRect/>
          </a:stretch>
        </p:blipFill>
        <p:spPr>
          <a:xfrm>
            <a:off x="5573207" y="326002"/>
            <a:ext cx="6390194" cy="5337854"/>
          </a:xfrm>
          <a:prstGeom prst="rect">
            <a:avLst/>
          </a:prstGeom>
        </p:spPr>
      </p:pic>
    </p:spTree>
    <p:extLst>
      <p:ext uri="{BB962C8B-B14F-4D97-AF65-F5344CB8AC3E}">
        <p14:creationId xmlns:p14="http://schemas.microsoft.com/office/powerpoint/2010/main" val="3493339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A77631-DD78-46FD-84AD-BB73069E3E82}"/>
              </a:ext>
            </a:extLst>
          </p:cNvPr>
          <p:cNvSpPr>
            <a:spLocks noGrp="1"/>
          </p:cNvSpPr>
          <p:nvPr>
            <p:ph type="title"/>
          </p:nvPr>
        </p:nvSpPr>
        <p:spPr/>
        <p:txBody>
          <a:bodyPr>
            <a:normAutofit/>
          </a:bodyPr>
          <a:lstStyle/>
          <a:p>
            <a:r>
              <a:rPr lang="nl-NL" dirty="0"/>
              <a:t>MPG – wet- en regelgeving anno 2020</a:t>
            </a:r>
          </a:p>
        </p:txBody>
      </p:sp>
      <p:sp>
        <p:nvSpPr>
          <p:cNvPr id="3" name="Tijdelijke aanduiding voor inhoud 2">
            <a:extLst>
              <a:ext uri="{FF2B5EF4-FFF2-40B4-BE49-F238E27FC236}">
                <a16:creationId xmlns:a16="http://schemas.microsoft.com/office/drawing/2014/main" id="{9E52427C-146C-4187-A13B-BF81F9BEFADE}"/>
              </a:ext>
            </a:extLst>
          </p:cNvPr>
          <p:cNvSpPr>
            <a:spLocks noGrp="1"/>
          </p:cNvSpPr>
          <p:nvPr>
            <p:ph idx="1"/>
          </p:nvPr>
        </p:nvSpPr>
        <p:spPr/>
        <p:txBody>
          <a:bodyPr>
            <a:normAutofit/>
          </a:bodyPr>
          <a:lstStyle/>
          <a:p>
            <a:pPr marL="0" indent="0">
              <a:buNone/>
            </a:pPr>
            <a:r>
              <a:rPr lang="nl-NL" dirty="0"/>
              <a:t>Per 1 juli 2019:</a:t>
            </a:r>
          </a:p>
          <a:p>
            <a:pPr marL="457200" indent="-514350">
              <a:buFont typeface="+mj-lt"/>
              <a:buAutoNum type="arabicPeriod"/>
            </a:pPr>
            <a:r>
              <a:rPr lang="nl-NL" dirty="0"/>
              <a:t>MPG 3.0  (NMD + methode + rekenregels) vigerend</a:t>
            </a:r>
          </a:p>
          <a:p>
            <a:pPr marL="457200" indent="-514350">
              <a:buFont typeface="+mj-lt"/>
              <a:buAutoNum type="arabicPeriod"/>
            </a:pPr>
            <a:r>
              <a:rPr lang="nl-NL" dirty="0"/>
              <a:t>Tijdelijk MPG 2.3 naast MPG 3.0 toegestaan (zie kader)</a:t>
            </a:r>
          </a:p>
          <a:p>
            <a:pPr marL="457200" indent="-514350">
              <a:buFont typeface="+mj-lt"/>
              <a:buAutoNum type="arabicPeriod"/>
            </a:pPr>
            <a:r>
              <a:rPr lang="nl-NL" dirty="0"/>
              <a:t>Hergebruik producten/constructies in zijn geheel niet invoeren</a:t>
            </a:r>
          </a:p>
          <a:p>
            <a:pPr marL="457200" indent="-514350">
              <a:buFont typeface="+mj-lt"/>
              <a:buAutoNum type="arabicPeriod"/>
            </a:pPr>
            <a:r>
              <a:rPr lang="nl-NL" dirty="0"/>
              <a:t>Toevoeging producten in NMD kan elke dag, wijziging / verwijderen producten kan nog steeds alleen per ‘versie’ NMD</a:t>
            </a:r>
          </a:p>
          <a:p>
            <a:endParaRPr lang="nl-N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21" y="4638456"/>
            <a:ext cx="9848850" cy="126682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26522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Wet- en regelgeving: toekomstverwachting</a:t>
            </a:r>
          </a:p>
        </p:txBody>
      </p:sp>
      <p:sp>
        <p:nvSpPr>
          <p:cNvPr id="3" name="Tijdelijke aanduiding voor inhoud 2"/>
          <p:cNvSpPr>
            <a:spLocks noGrp="1"/>
          </p:cNvSpPr>
          <p:nvPr>
            <p:ph idx="1"/>
          </p:nvPr>
        </p:nvSpPr>
        <p:spPr/>
        <p:txBody>
          <a:bodyPr>
            <a:normAutofit/>
          </a:bodyPr>
          <a:lstStyle/>
          <a:p>
            <a:r>
              <a:rPr lang="nl-NL" dirty="0"/>
              <a:t>In een brief aan de Tweede Kamer van 8 oktober 2019 over maatregelen voor het bevorderen van circulair bouwen stelt de minister van BZK voor om de milieuprestatie-eis te gebruiken als instrument voor het bevorderen van circulair bouwen. </a:t>
            </a:r>
          </a:p>
          <a:p>
            <a:r>
              <a:rPr lang="nl-NL" dirty="0"/>
              <a:t>De minister van BZK stelt als doel de milieuprestatie-eis tot 2030 stapsgewijs scherper te stellen en uiterlijk in 2030 te halveren. </a:t>
            </a:r>
          </a:p>
          <a:p>
            <a:r>
              <a:rPr lang="nl-NL" dirty="0"/>
              <a:t>Een eerste stap om uiterlijk in 2030 te kunnen komen tot de aangekondigde halvering van deze eis, is het aanscherpen van de milieuprestatie- eis voor nieuwe woningen van 1 naar 0,8. Waarschijnlijk per 1 januari 2021.</a:t>
            </a:r>
          </a:p>
          <a:p>
            <a:r>
              <a:rPr lang="nl-NL" dirty="0"/>
              <a:t>De eis aan de MPG zal ook voor andere gebouwfuncties gelden.</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53</a:t>
            </a:fld>
            <a:endParaRPr lang="nl-NL" dirty="0"/>
          </a:p>
        </p:txBody>
      </p:sp>
    </p:spTree>
    <p:extLst>
      <p:ext uri="{BB962C8B-B14F-4D97-AF65-F5344CB8AC3E}">
        <p14:creationId xmlns:p14="http://schemas.microsoft.com/office/powerpoint/2010/main" val="7286058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Wet- en regelgeving: toekomstverwachting</a:t>
            </a:r>
          </a:p>
        </p:txBody>
      </p:sp>
      <p:sp>
        <p:nvSpPr>
          <p:cNvPr id="3" name="Tijdelijke aanduiding voor inhoud 2"/>
          <p:cNvSpPr>
            <a:spLocks noGrp="1"/>
          </p:cNvSpPr>
          <p:nvPr>
            <p:ph idx="1"/>
          </p:nvPr>
        </p:nvSpPr>
        <p:spPr>
          <a:xfrm>
            <a:off x="838200" y="1311564"/>
            <a:ext cx="5525079" cy="4865399"/>
          </a:xfrm>
        </p:spPr>
        <p:txBody>
          <a:bodyPr>
            <a:normAutofit lnSpcReduction="10000"/>
          </a:bodyPr>
          <a:lstStyle/>
          <a:p>
            <a:pPr marL="0" indent="0">
              <a:buNone/>
            </a:pPr>
            <a:r>
              <a:rPr lang="nl-NL" dirty="0"/>
              <a:t>Bij de berekeningen die zijn uitgevoerd om inzicht te krijgen in de mogelijkheden voor een scherpere eis, is uitgegaan van aardgasloze woningen, gebouwd conform BENG-eisen. Uit de berekeningen is gebleken dat het mogelijk is om met nu al beschikbare technieken woningen met een scherpere milieuprestatie dan de huidige milieuprestatie-eis te bouwen die tevens voldoen aan de BENG-eisen. </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54</a:t>
            </a:fld>
            <a:endParaRPr lang="nl-NL"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279" y="1598860"/>
            <a:ext cx="5712866" cy="366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77620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37C65-5013-45C3-9E73-A40020C636B5}"/>
              </a:ext>
            </a:extLst>
          </p:cNvPr>
          <p:cNvSpPr>
            <a:spLocks noGrp="1"/>
          </p:cNvSpPr>
          <p:nvPr>
            <p:ph type="title"/>
          </p:nvPr>
        </p:nvSpPr>
        <p:spPr/>
        <p:txBody>
          <a:bodyPr/>
          <a:lstStyle/>
          <a:p>
            <a:r>
              <a:rPr lang="nl-NL" dirty="0"/>
              <a:t>Toekomstverwachting MPG (verkenning denktank)</a:t>
            </a:r>
          </a:p>
        </p:txBody>
      </p:sp>
      <p:pic>
        <p:nvPicPr>
          <p:cNvPr id="9" name="Afbeelding 8">
            <a:extLst>
              <a:ext uri="{FF2B5EF4-FFF2-40B4-BE49-F238E27FC236}">
                <a16:creationId xmlns:a16="http://schemas.microsoft.com/office/drawing/2014/main" id="{C5117594-74A9-4A5F-8224-4D3A50EB7FDA}"/>
              </a:ext>
            </a:extLst>
          </p:cNvPr>
          <p:cNvPicPr>
            <a:picLocks noChangeAspect="1"/>
          </p:cNvPicPr>
          <p:nvPr/>
        </p:nvPicPr>
        <p:blipFill>
          <a:blip r:embed="rId3"/>
          <a:stretch>
            <a:fillRect/>
          </a:stretch>
        </p:blipFill>
        <p:spPr>
          <a:xfrm>
            <a:off x="2078831" y="1287469"/>
            <a:ext cx="8034338" cy="4685212"/>
          </a:xfrm>
          <a:prstGeom prst="rect">
            <a:avLst/>
          </a:prstGeom>
        </p:spPr>
      </p:pic>
    </p:spTree>
    <p:extLst>
      <p:ext uri="{BB962C8B-B14F-4D97-AF65-F5344CB8AC3E}">
        <p14:creationId xmlns:p14="http://schemas.microsoft.com/office/powerpoint/2010/main" val="1351260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401620-3ECE-4A3C-AD9D-0ED9B42C850C}"/>
              </a:ext>
            </a:extLst>
          </p:cNvPr>
          <p:cNvSpPr>
            <a:spLocks noGrp="1"/>
          </p:cNvSpPr>
          <p:nvPr>
            <p:ph type="title"/>
          </p:nvPr>
        </p:nvSpPr>
        <p:spPr/>
        <p:txBody>
          <a:bodyPr>
            <a:normAutofit/>
          </a:bodyPr>
          <a:lstStyle/>
          <a:p>
            <a:r>
              <a:rPr lang="nl-NL" dirty="0"/>
              <a:t>Regelgeving, eindtermen</a:t>
            </a:r>
          </a:p>
        </p:txBody>
      </p:sp>
      <p:sp>
        <p:nvSpPr>
          <p:cNvPr id="3" name="Tijdelijke aanduiding voor inhoud 2">
            <a:extLst>
              <a:ext uri="{FF2B5EF4-FFF2-40B4-BE49-F238E27FC236}">
                <a16:creationId xmlns:a16="http://schemas.microsoft.com/office/drawing/2014/main" id="{F5C0E97D-9584-4121-8213-AC75F399AC87}"/>
              </a:ext>
            </a:extLst>
          </p:cNvPr>
          <p:cNvSpPr>
            <a:spLocks noGrp="1"/>
          </p:cNvSpPr>
          <p:nvPr>
            <p:ph idx="1"/>
          </p:nvPr>
        </p:nvSpPr>
        <p:spPr/>
        <p:txBody>
          <a:bodyPr/>
          <a:lstStyle/>
          <a:p>
            <a:pPr marL="0" indent="0">
              <a:buNone/>
            </a:pPr>
            <a:r>
              <a:rPr lang="nl-NL" dirty="0"/>
              <a:t>Samenvatting van dit onderdeel</a:t>
            </a:r>
          </a:p>
          <a:p>
            <a:pPr lvl="0"/>
            <a:r>
              <a:rPr lang="nl-NL" dirty="0"/>
              <a:t>Je weet dat de bouwregelgeving een eis aan de milieuprestatie stelt;</a:t>
            </a:r>
          </a:p>
          <a:p>
            <a:pPr lvl="0"/>
            <a:r>
              <a:rPr lang="nl-NL" dirty="0"/>
              <a:t>Je kan in de bouwregelgeving de gestelde grenswaarde opzoeken;</a:t>
            </a:r>
          </a:p>
          <a:p>
            <a:pPr lvl="0"/>
            <a:r>
              <a:rPr lang="nl-NL" dirty="0"/>
              <a:t>Je kan in de bouwregelgeving opzoeken welke gebouwfuncties en welke gebouwonderdelen moeten voldoen aan de eis aan de milieuprestatie;</a:t>
            </a:r>
          </a:p>
          <a:p>
            <a:pPr lvl="0"/>
            <a:r>
              <a:rPr lang="nl-NL" dirty="0"/>
              <a:t>Je weet dat de grenswaarde aan de MPG drastisch zal worden verlaagd voor woningbouw en dat de MPG-eis wordt uitgebreid naar andere gebouwfuncties.</a:t>
            </a:r>
          </a:p>
          <a:p>
            <a:pPr lvl="0"/>
            <a:endParaRPr lang="nl-NL" dirty="0"/>
          </a:p>
        </p:txBody>
      </p:sp>
      <p:sp>
        <p:nvSpPr>
          <p:cNvPr id="4" name="Tijdelijke aanduiding voor dianummer 3">
            <a:extLst>
              <a:ext uri="{FF2B5EF4-FFF2-40B4-BE49-F238E27FC236}">
                <a16:creationId xmlns:a16="http://schemas.microsoft.com/office/drawing/2014/main" id="{03F0A903-6759-4BD4-A2EC-63ADCAE090F5}"/>
              </a:ext>
            </a:extLst>
          </p:cNvPr>
          <p:cNvSpPr>
            <a:spLocks noGrp="1"/>
          </p:cNvSpPr>
          <p:nvPr>
            <p:ph type="sldNum" sz="quarter" idx="12"/>
          </p:nvPr>
        </p:nvSpPr>
        <p:spPr/>
        <p:txBody>
          <a:bodyPr/>
          <a:lstStyle/>
          <a:p>
            <a:fld id="{993A4BE7-94F8-43D0-A956-A40AC5AB901E}" type="slidenum">
              <a:rPr lang="nl-NL" smtClean="0"/>
              <a:t>56</a:t>
            </a:fld>
            <a:endParaRPr lang="nl-NL" dirty="0"/>
          </a:p>
        </p:txBody>
      </p:sp>
    </p:spTree>
    <p:extLst>
      <p:ext uri="{BB962C8B-B14F-4D97-AF65-F5344CB8AC3E}">
        <p14:creationId xmlns:p14="http://schemas.microsoft.com/office/powerpoint/2010/main" val="1137281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453947"/>
            <a:ext cx="9144000" cy="1950105"/>
          </a:xfrm>
        </p:spPr>
        <p:txBody>
          <a:bodyPr>
            <a:normAutofit fontScale="90000"/>
          </a:bodyPr>
          <a:lstStyle/>
          <a:p>
            <a:r>
              <a:rPr lang="nl-NL" dirty="0"/>
              <a:t>Milieuprestatie</a:t>
            </a:r>
            <a:br>
              <a:rPr lang="nl-NL" dirty="0"/>
            </a:br>
            <a:r>
              <a:rPr lang="nl-NL" sz="3100" dirty="0"/>
              <a:t>meetmethode om de milieueffecten van</a:t>
            </a:r>
            <a:br>
              <a:rPr lang="nl-NL" sz="3100" dirty="0"/>
            </a:br>
            <a:r>
              <a:rPr lang="nl-NL" sz="3100" dirty="0"/>
              <a:t>duurzaamheid en circulariteit te bepalen </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Het systeem van milieuprestatie</a:t>
            </a:r>
          </a:p>
        </p:txBody>
      </p:sp>
    </p:spTree>
    <p:extLst>
      <p:ext uri="{BB962C8B-B14F-4D97-AF65-F5344CB8AC3E}">
        <p14:creationId xmlns:p14="http://schemas.microsoft.com/office/powerpoint/2010/main" val="475897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43D4DE-D221-4339-8935-13653EA649CC}"/>
              </a:ext>
            </a:extLst>
          </p:cNvPr>
          <p:cNvSpPr>
            <a:spLocks noGrp="1"/>
          </p:cNvSpPr>
          <p:nvPr>
            <p:ph type="title"/>
          </p:nvPr>
        </p:nvSpPr>
        <p:spPr/>
        <p:txBody>
          <a:bodyPr/>
          <a:lstStyle/>
          <a:p>
            <a:r>
              <a:rPr lang="nl-NL" dirty="0"/>
              <a:t>Het systeem</a:t>
            </a:r>
          </a:p>
        </p:txBody>
      </p:sp>
      <p:sp>
        <p:nvSpPr>
          <p:cNvPr id="3" name="Tijdelijke aanduiding voor inhoud 2">
            <a:extLst>
              <a:ext uri="{FF2B5EF4-FFF2-40B4-BE49-F238E27FC236}">
                <a16:creationId xmlns:a16="http://schemas.microsoft.com/office/drawing/2014/main" id="{1F87A49A-835D-4E7C-BABF-81BB17986620}"/>
              </a:ext>
            </a:extLst>
          </p:cNvPr>
          <p:cNvSpPr>
            <a:spLocks noGrp="1"/>
          </p:cNvSpPr>
          <p:nvPr>
            <p:ph idx="1"/>
          </p:nvPr>
        </p:nvSpPr>
        <p:spPr/>
        <p:txBody>
          <a:bodyPr/>
          <a:lstStyle/>
          <a:p>
            <a:r>
              <a:rPr lang="nl-NL" dirty="0"/>
              <a:t>Bepalingsmethode</a:t>
            </a:r>
          </a:p>
          <a:p>
            <a:r>
              <a:rPr lang="nl-NL" dirty="0"/>
              <a:t>Database met milieuprofielen</a:t>
            </a:r>
          </a:p>
          <a:p>
            <a:r>
              <a:rPr lang="nl-NL" dirty="0"/>
              <a:t>Rekeninstrumenten</a:t>
            </a:r>
          </a:p>
          <a:p>
            <a:endParaRPr lang="nl-NL" dirty="0"/>
          </a:p>
        </p:txBody>
      </p:sp>
      <p:sp>
        <p:nvSpPr>
          <p:cNvPr id="4" name="Tijdelijke aanduiding voor dianummer 3">
            <a:extLst>
              <a:ext uri="{FF2B5EF4-FFF2-40B4-BE49-F238E27FC236}">
                <a16:creationId xmlns:a16="http://schemas.microsoft.com/office/drawing/2014/main" id="{915D9A93-7A41-4765-BA0C-F4F487C0981D}"/>
              </a:ext>
            </a:extLst>
          </p:cNvPr>
          <p:cNvSpPr>
            <a:spLocks noGrp="1"/>
          </p:cNvSpPr>
          <p:nvPr>
            <p:ph type="sldNum" sz="quarter" idx="12"/>
          </p:nvPr>
        </p:nvSpPr>
        <p:spPr/>
        <p:txBody>
          <a:bodyPr/>
          <a:lstStyle/>
          <a:p>
            <a:fld id="{993A4BE7-94F8-43D0-A956-A40AC5AB901E}" type="slidenum">
              <a:rPr lang="nl-NL" smtClean="0"/>
              <a:t>58</a:t>
            </a:fld>
            <a:endParaRPr lang="nl-NL" dirty="0"/>
          </a:p>
        </p:txBody>
      </p:sp>
      <p:pic>
        <p:nvPicPr>
          <p:cNvPr id="5" name="Picture 2">
            <a:extLst>
              <a:ext uri="{FF2B5EF4-FFF2-40B4-BE49-F238E27FC236}">
                <a16:creationId xmlns:a16="http://schemas.microsoft.com/office/drawing/2014/main" id="{9CDC9189-E79D-437E-A92A-CA5959065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399" y="917881"/>
            <a:ext cx="3786774" cy="452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08001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Van Bepalingsmethode naar Milieuprestatieberekening</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59</a:t>
            </a:fld>
            <a:endParaRPr lang="nl-NL" dirty="0"/>
          </a:p>
        </p:txBody>
      </p:sp>
      <p:pic>
        <p:nvPicPr>
          <p:cNvPr id="5" name="Afbeelding 4">
            <a:extLst>
              <a:ext uri="{FF2B5EF4-FFF2-40B4-BE49-F238E27FC236}">
                <a16:creationId xmlns:a16="http://schemas.microsoft.com/office/drawing/2014/main" id="{E03E5CBC-D2AB-46EF-9544-6C834767C7EF}"/>
              </a:ext>
            </a:extLst>
          </p:cNvPr>
          <p:cNvPicPr>
            <a:picLocks noChangeAspect="1"/>
          </p:cNvPicPr>
          <p:nvPr/>
        </p:nvPicPr>
        <p:blipFill>
          <a:blip r:embed="rId3"/>
          <a:stretch>
            <a:fillRect/>
          </a:stretch>
        </p:blipFill>
        <p:spPr>
          <a:xfrm>
            <a:off x="838200" y="1748117"/>
            <a:ext cx="10416811" cy="3872753"/>
          </a:xfrm>
          <a:prstGeom prst="rect">
            <a:avLst/>
          </a:prstGeom>
        </p:spPr>
      </p:pic>
    </p:spTree>
    <p:extLst>
      <p:ext uri="{BB962C8B-B14F-4D97-AF65-F5344CB8AC3E}">
        <p14:creationId xmlns:p14="http://schemas.microsoft.com/office/powerpoint/2010/main" val="1190047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5770C-0FBD-4D39-BEDA-28E9A0459B20}"/>
              </a:ext>
            </a:extLst>
          </p:cNvPr>
          <p:cNvSpPr>
            <a:spLocks noGrp="1"/>
          </p:cNvSpPr>
          <p:nvPr>
            <p:ph type="title"/>
          </p:nvPr>
        </p:nvSpPr>
        <p:spPr/>
        <p:txBody>
          <a:bodyPr/>
          <a:lstStyle/>
          <a:p>
            <a:r>
              <a:rPr lang="nl-NL" dirty="0"/>
              <a:t>Eindtermen</a:t>
            </a:r>
          </a:p>
        </p:txBody>
      </p:sp>
      <p:sp>
        <p:nvSpPr>
          <p:cNvPr id="3" name="Tijdelijke aanduiding voor inhoud 2">
            <a:extLst>
              <a:ext uri="{FF2B5EF4-FFF2-40B4-BE49-F238E27FC236}">
                <a16:creationId xmlns:a16="http://schemas.microsoft.com/office/drawing/2014/main" id="{EAB7553B-C616-4EAB-A11C-B1FD9AF95CE6}"/>
              </a:ext>
            </a:extLst>
          </p:cNvPr>
          <p:cNvSpPr>
            <a:spLocks noGrp="1"/>
          </p:cNvSpPr>
          <p:nvPr>
            <p:ph idx="1"/>
          </p:nvPr>
        </p:nvSpPr>
        <p:spPr/>
        <p:txBody>
          <a:bodyPr/>
          <a:lstStyle/>
          <a:p>
            <a:r>
              <a:rPr lang="nl-NL" dirty="0"/>
              <a:t>Na heb je indruk hoe bouwen in de toekomst eruit ziet.</a:t>
            </a:r>
          </a:p>
        </p:txBody>
      </p:sp>
      <p:sp>
        <p:nvSpPr>
          <p:cNvPr id="4" name="Tijdelijke aanduiding voor dianummer 3">
            <a:extLst>
              <a:ext uri="{FF2B5EF4-FFF2-40B4-BE49-F238E27FC236}">
                <a16:creationId xmlns:a16="http://schemas.microsoft.com/office/drawing/2014/main" id="{1536E93D-7EBE-43D8-959D-B4B9AE90CC82}"/>
              </a:ext>
            </a:extLst>
          </p:cNvPr>
          <p:cNvSpPr>
            <a:spLocks noGrp="1"/>
          </p:cNvSpPr>
          <p:nvPr>
            <p:ph type="sldNum" sz="quarter" idx="12"/>
          </p:nvPr>
        </p:nvSpPr>
        <p:spPr/>
        <p:txBody>
          <a:bodyPr/>
          <a:lstStyle/>
          <a:p>
            <a:fld id="{993A4BE7-94F8-43D0-A956-A40AC5AB901E}" type="slidenum">
              <a:rPr lang="nl-NL" smtClean="0"/>
              <a:t>6</a:t>
            </a:fld>
            <a:endParaRPr lang="nl-NL" dirty="0"/>
          </a:p>
        </p:txBody>
      </p:sp>
      <p:pic>
        <p:nvPicPr>
          <p:cNvPr id="7" name="Afbeelding 6">
            <a:hlinkClick r:id="rId3"/>
            <a:extLst>
              <a:ext uri="{FF2B5EF4-FFF2-40B4-BE49-F238E27FC236}">
                <a16:creationId xmlns:a16="http://schemas.microsoft.com/office/drawing/2014/main" id="{EEA642FE-BD93-456F-BFD7-139612F8AB7E}"/>
              </a:ext>
            </a:extLst>
          </p:cNvPr>
          <p:cNvPicPr>
            <a:picLocks noChangeAspect="1"/>
          </p:cNvPicPr>
          <p:nvPr/>
        </p:nvPicPr>
        <p:blipFill>
          <a:blip r:embed="rId4"/>
          <a:stretch>
            <a:fillRect/>
          </a:stretch>
        </p:blipFill>
        <p:spPr>
          <a:xfrm>
            <a:off x="2669561" y="2124778"/>
            <a:ext cx="6452667" cy="3534512"/>
          </a:xfrm>
          <a:prstGeom prst="rect">
            <a:avLst/>
          </a:prstGeom>
        </p:spPr>
      </p:pic>
    </p:spTree>
    <p:extLst>
      <p:ext uri="{BB962C8B-B14F-4D97-AF65-F5344CB8AC3E}">
        <p14:creationId xmlns:p14="http://schemas.microsoft.com/office/powerpoint/2010/main" val="26409008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2BF30-83FF-42D9-8F18-45F52B5454C4}"/>
              </a:ext>
            </a:extLst>
          </p:cNvPr>
          <p:cNvSpPr>
            <a:spLocks noGrp="1"/>
          </p:cNvSpPr>
          <p:nvPr>
            <p:ph type="title"/>
          </p:nvPr>
        </p:nvSpPr>
        <p:spPr/>
        <p:txBody>
          <a:bodyPr/>
          <a:lstStyle/>
          <a:p>
            <a:r>
              <a:rPr lang="nl-NL" dirty="0"/>
              <a:t>NMD in het kort</a:t>
            </a:r>
          </a:p>
        </p:txBody>
      </p:sp>
      <p:pic>
        <p:nvPicPr>
          <p:cNvPr id="4" name="Afbeelding 3">
            <a:hlinkClick r:id="rId3" tooltip="Filmpje"/>
            <a:extLst>
              <a:ext uri="{FF2B5EF4-FFF2-40B4-BE49-F238E27FC236}">
                <a16:creationId xmlns:a16="http://schemas.microsoft.com/office/drawing/2014/main" id="{3F268B19-5D18-4F64-8EC5-461C669A9FDB}"/>
              </a:ext>
            </a:extLst>
          </p:cNvPr>
          <p:cNvPicPr>
            <a:picLocks noChangeAspect="1"/>
          </p:cNvPicPr>
          <p:nvPr/>
        </p:nvPicPr>
        <p:blipFill rotWithShape="1">
          <a:blip r:embed="rId4"/>
          <a:srcRect l="2477" t="7350" r="2166" b="7522"/>
          <a:stretch/>
        </p:blipFill>
        <p:spPr>
          <a:xfrm>
            <a:off x="1183758" y="1154546"/>
            <a:ext cx="9824484" cy="4933507"/>
          </a:xfrm>
          <a:prstGeom prst="rect">
            <a:avLst/>
          </a:prstGeom>
        </p:spPr>
      </p:pic>
    </p:spTree>
    <p:extLst>
      <p:ext uri="{BB962C8B-B14F-4D97-AF65-F5344CB8AC3E}">
        <p14:creationId xmlns:p14="http://schemas.microsoft.com/office/powerpoint/2010/main" val="13184011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Bepalingsmethode</a:t>
            </a:r>
          </a:p>
        </p:txBody>
      </p:sp>
      <p:sp>
        <p:nvSpPr>
          <p:cNvPr id="3" name="Tijdelijke aanduiding voor inhoud 2"/>
          <p:cNvSpPr>
            <a:spLocks noGrp="1"/>
          </p:cNvSpPr>
          <p:nvPr>
            <p:ph idx="1"/>
          </p:nvPr>
        </p:nvSpPr>
        <p:spPr>
          <a:xfrm>
            <a:off x="838200" y="1311564"/>
            <a:ext cx="7368047" cy="4865399"/>
          </a:xfrm>
        </p:spPr>
        <p:txBody>
          <a:bodyPr>
            <a:normAutofit/>
          </a:bodyPr>
          <a:lstStyle/>
          <a:p>
            <a:pPr marL="0" indent="0">
              <a:buNone/>
            </a:pPr>
            <a:r>
              <a:rPr lang="nl-NL" dirty="0"/>
              <a:t>De Bepalingsmethode Milieuprestatie bevat rekenregels voor het berekenen van de milieuprestatie van een compleet bouwwerk op basis van de prestatie van de producten en elementen waaruit het is opgebouwd. De Bepalingsmethode is gebaseerd op de Europese bepalingsmethoden EN 15804 en de EN 15978 met inpassing van voor Nederland toepasselijke scenario’s.</a:t>
            </a:r>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61</a:t>
            </a:fld>
            <a:endParaRPr lang="nl-NL" dirty="0"/>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6247" y="1219526"/>
            <a:ext cx="3985753" cy="4766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3462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7266C-A7E2-4C0A-BD0D-CB77B9D74F62}"/>
              </a:ext>
            </a:extLst>
          </p:cNvPr>
          <p:cNvSpPr>
            <a:spLocks noGrp="1"/>
          </p:cNvSpPr>
          <p:nvPr>
            <p:ph type="title"/>
          </p:nvPr>
        </p:nvSpPr>
        <p:spPr/>
        <p:txBody>
          <a:bodyPr/>
          <a:lstStyle/>
          <a:p>
            <a:pPr>
              <a:buClr>
                <a:srgbClr val="8EB149"/>
              </a:buClr>
            </a:pPr>
            <a:r>
              <a:rPr lang="nl-NL" dirty="0"/>
              <a:t>Bepalingsmethode en MPG</a:t>
            </a:r>
          </a:p>
        </p:txBody>
      </p:sp>
      <p:sp>
        <p:nvSpPr>
          <p:cNvPr id="3" name="Tijdelijke aanduiding voor inhoud 2">
            <a:extLst>
              <a:ext uri="{FF2B5EF4-FFF2-40B4-BE49-F238E27FC236}">
                <a16:creationId xmlns:a16="http://schemas.microsoft.com/office/drawing/2014/main" id="{2971C341-87E7-4782-9D64-2CAB25CCED70}"/>
              </a:ext>
            </a:extLst>
          </p:cNvPr>
          <p:cNvSpPr>
            <a:spLocks noGrp="1"/>
          </p:cNvSpPr>
          <p:nvPr>
            <p:ph idx="1"/>
          </p:nvPr>
        </p:nvSpPr>
        <p:spPr>
          <a:xfrm>
            <a:off x="838200" y="1311566"/>
            <a:ext cx="10515600" cy="4865398"/>
          </a:xfrm>
        </p:spPr>
        <p:txBody>
          <a:bodyPr/>
          <a:lstStyle/>
          <a:p>
            <a:pPr>
              <a:buClr>
                <a:srgbClr val="8EB149"/>
              </a:buClr>
            </a:pPr>
            <a:r>
              <a:rPr lang="nl-NL" dirty="0"/>
              <a:t>Rekenregels voor berekenen MKI en MPG</a:t>
            </a:r>
          </a:p>
          <a:p>
            <a:pPr>
              <a:buClr>
                <a:srgbClr val="8EB149"/>
              </a:buClr>
            </a:pPr>
            <a:r>
              <a:rPr lang="nl-NL" dirty="0"/>
              <a:t>Hanteert 3 categorieën producten:</a:t>
            </a:r>
          </a:p>
          <a:p>
            <a:pPr marL="914400" lvl="1" indent="-457200">
              <a:buClr>
                <a:srgbClr val="8EB149"/>
              </a:buClr>
              <a:buFont typeface="+mj-lt"/>
              <a:buAutoNum type="arabicPeriod"/>
            </a:pPr>
            <a:r>
              <a:rPr lang="nl-NL" dirty="0"/>
              <a:t>Gevalideerd, fabrikant specifieke informatie</a:t>
            </a:r>
          </a:p>
          <a:p>
            <a:pPr marL="914400" lvl="1" indent="-457200">
              <a:buClr>
                <a:srgbClr val="8EB149"/>
              </a:buClr>
              <a:buFont typeface="+mj-lt"/>
              <a:buAutoNum type="arabicPeriod"/>
            </a:pPr>
            <a:r>
              <a:rPr lang="nl-NL" dirty="0"/>
              <a:t>Gevalideerd, branche specifieke informatie</a:t>
            </a:r>
          </a:p>
          <a:p>
            <a:pPr marL="914400" lvl="1" indent="-457200">
              <a:buClr>
                <a:srgbClr val="8EB149"/>
              </a:buClr>
              <a:buFont typeface="+mj-lt"/>
              <a:buAutoNum type="arabicPeriod"/>
            </a:pPr>
            <a:r>
              <a:rPr lang="nl-NL" dirty="0"/>
              <a:t>Ongevalideerd, generieke materiaalgegevens</a:t>
            </a:r>
          </a:p>
        </p:txBody>
      </p:sp>
      <p:pic>
        <p:nvPicPr>
          <p:cNvPr id="5" name="Afbeelding 4">
            <a:extLst>
              <a:ext uri="{FF2B5EF4-FFF2-40B4-BE49-F238E27FC236}">
                <a16:creationId xmlns:a16="http://schemas.microsoft.com/office/drawing/2014/main" id="{3594B824-A555-4276-86F3-EF211BCCB9C6}"/>
              </a:ext>
            </a:extLst>
          </p:cNvPr>
          <p:cNvPicPr>
            <a:picLocks noChangeAspect="1"/>
          </p:cNvPicPr>
          <p:nvPr/>
        </p:nvPicPr>
        <p:blipFill rotWithShape="1">
          <a:blip r:embed="rId3"/>
          <a:srcRect t="68861" b="11781"/>
          <a:stretch/>
        </p:blipFill>
        <p:spPr>
          <a:xfrm>
            <a:off x="381000" y="3973286"/>
            <a:ext cx="11660315" cy="1825510"/>
          </a:xfrm>
          <a:prstGeom prst="rect">
            <a:avLst/>
          </a:prstGeom>
        </p:spPr>
      </p:pic>
      <p:sp>
        <p:nvSpPr>
          <p:cNvPr id="6" name="Ovaal 5">
            <a:extLst>
              <a:ext uri="{FF2B5EF4-FFF2-40B4-BE49-F238E27FC236}">
                <a16:creationId xmlns:a16="http://schemas.microsoft.com/office/drawing/2014/main" id="{F5ECD109-B568-415D-A5A0-60CCACA29412}"/>
              </a:ext>
            </a:extLst>
          </p:cNvPr>
          <p:cNvSpPr/>
          <p:nvPr/>
        </p:nvSpPr>
        <p:spPr>
          <a:xfrm>
            <a:off x="914651" y="4669952"/>
            <a:ext cx="1261407" cy="9625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263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E4BB5-3931-4A85-A766-4548B67D3AA2}"/>
              </a:ext>
            </a:extLst>
          </p:cNvPr>
          <p:cNvSpPr>
            <a:spLocks noGrp="1"/>
          </p:cNvSpPr>
          <p:nvPr>
            <p:ph type="title"/>
          </p:nvPr>
        </p:nvSpPr>
        <p:spPr/>
        <p:txBody>
          <a:bodyPr/>
          <a:lstStyle/>
          <a:p>
            <a:r>
              <a:rPr lang="nl-NL" dirty="0"/>
              <a:t>Bepalingsmethode (NMD 3.0)</a:t>
            </a:r>
          </a:p>
        </p:txBody>
      </p:sp>
      <p:sp>
        <p:nvSpPr>
          <p:cNvPr id="3" name="Tijdelijke aanduiding voor inhoud 2">
            <a:extLst>
              <a:ext uri="{FF2B5EF4-FFF2-40B4-BE49-F238E27FC236}">
                <a16:creationId xmlns:a16="http://schemas.microsoft.com/office/drawing/2014/main" id="{63274A1A-538A-40E6-927C-E4D87273B30F}"/>
              </a:ext>
            </a:extLst>
          </p:cNvPr>
          <p:cNvSpPr>
            <a:spLocks noGrp="1"/>
          </p:cNvSpPr>
          <p:nvPr>
            <p:ph idx="1"/>
          </p:nvPr>
        </p:nvSpPr>
        <p:spPr>
          <a:xfrm>
            <a:off x="838199" y="1311564"/>
            <a:ext cx="8595251" cy="4865399"/>
          </a:xfrm>
        </p:spPr>
        <p:txBody>
          <a:bodyPr/>
          <a:lstStyle/>
          <a:p>
            <a:r>
              <a:rPr lang="nl-NL" dirty="0"/>
              <a:t>Centrale plaats binnen de circulaire bouweconomie </a:t>
            </a:r>
          </a:p>
          <a:p>
            <a:r>
              <a:rPr lang="nl-NL" dirty="0"/>
              <a:t>Afgestemd op </a:t>
            </a:r>
            <a:r>
              <a:rPr lang="nl-NL" dirty="0" err="1"/>
              <a:t>NLsfB</a:t>
            </a:r>
            <a:r>
              <a:rPr lang="nl-NL" dirty="0"/>
              <a:t> (BIM-ready)</a:t>
            </a:r>
          </a:p>
          <a:p>
            <a:r>
              <a:rPr lang="nl-NL" dirty="0"/>
              <a:t>4 resultaten (per fase) </a:t>
            </a:r>
            <a:br>
              <a:rPr lang="nl-NL" dirty="0"/>
            </a:br>
            <a:r>
              <a:rPr lang="nl-NL" dirty="0"/>
              <a:t>(MPG-A, -B, -C en –D)</a:t>
            </a:r>
          </a:p>
          <a:p>
            <a:pPr lvl="1"/>
            <a:r>
              <a:rPr lang="nl-NL" dirty="0"/>
              <a:t>Hergebruik/demontabel bouwen</a:t>
            </a:r>
          </a:p>
          <a:p>
            <a:pPr lvl="1"/>
            <a:r>
              <a:rPr lang="nl-NL" dirty="0"/>
              <a:t>Duidelijker waar milieuwinst is te behalen</a:t>
            </a:r>
          </a:p>
          <a:p>
            <a:pPr lvl="1"/>
            <a:r>
              <a:rPr lang="nl-NL" dirty="0"/>
              <a:t>Beter nadenken hoe het recyclingproces in elkaar steekt</a:t>
            </a:r>
          </a:p>
          <a:p>
            <a:endParaRPr lang="nl-NL" dirty="0"/>
          </a:p>
        </p:txBody>
      </p:sp>
      <p:sp>
        <p:nvSpPr>
          <p:cNvPr id="4" name="Tijdelijke aanduiding voor dianummer 3">
            <a:extLst>
              <a:ext uri="{FF2B5EF4-FFF2-40B4-BE49-F238E27FC236}">
                <a16:creationId xmlns:a16="http://schemas.microsoft.com/office/drawing/2014/main" id="{54BAE748-AD2B-4B7B-B3F2-85910414C148}"/>
              </a:ext>
            </a:extLst>
          </p:cNvPr>
          <p:cNvSpPr>
            <a:spLocks noGrp="1"/>
          </p:cNvSpPr>
          <p:nvPr>
            <p:ph type="sldNum" sz="quarter" idx="12"/>
          </p:nvPr>
        </p:nvSpPr>
        <p:spPr/>
        <p:txBody>
          <a:bodyPr/>
          <a:lstStyle/>
          <a:p>
            <a:fld id="{993A4BE7-94F8-43D0-A956-A40AC5AB901E}" type="slidenum">
              <a:rPr lang="nl-NL" smtClean="0"/>
              <a:t>63</a:t>
            </a:fld>
            <a:endParaRPr lang="nl-NL" dirty="0"/>
          </a:p>
        </p:txBody>
      </p:sp>
      <p:sp>
        <p:nvSpPr>
          <p:cNvPr id="6" name="Tekstvak 5">
            <a:extLst>
              <a:ext uri="{FF2B5EF4-FFF2-40B4-BE49-F238E27FC236}">
                <a16:creationId xmlns:a16="http://schemas.microsoft.com/office/drawing/2014/main" id="{0FEE3AC9-B9FB-4D54-992B-D12469F3C280}"/>
              </a:ext>
            </a:extLst>
          </p:cNvPr>
          <p:cNvSpPr txBox="1"/>
          <p:nvPr/>
        </p:nvSpPr>
        <p:spPr>
          <a:xfrm>
            <a:off x="1136422" y="4479102"/>
            <a:ext cx="6461808" cy="1754326"/>
          </a:xfrm>
          <a:prstGeom prst="rect">
            <a:avLst/>
          </a:prstGeom>
          <a:solidFill>
            <a:srgbClr val="9DC55B"/>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nl-NL" b="1" dirty="0"/>
              <a:t>EN15804</a:t>
            </a:r>
            <a:r>
              <a:rPr lang="nl-NL" dirty="0"/>
              <a:t>+ Nederlandse scenario’s</a:t>
            </a:r>
          </a:p>
          <a:p>
            <a:r>
              <a:rPr lang="nl-NL" dirty="0"/>
              <a:t>A1-3: 	Productiefase</a:t>
            </a:r>
          </a:p>
          <a:p>
            <a:r>
              <a:rPr lang="nl-NL" dirty="0"/>
              <a:t>A4-5:	Bouwfase</a:t>
            </a:r>
          </a:p>
          <a:p>
            <a:r>
              <a:rPr lang="nl-NL" dirty="0"/>
              <a:t>B1-7:	Gebruiksfase</a:t>
            </a:r>
          </a:p>
          <a:p>
            <a:r>
              <a:rPr lang="nl-NL" dirty="0"/>
              <a:t>C1-4: 	Sloop- en verwerkingsfase</a:t>
            </a:r>
          </a:p>
          <a:p>
            <a:r>
              <a:rPr lang="nl-NL" dirty="0"/>
              <a:t>D:  	Mogelijkheden hergebruik, terugwinning en recycling</a:t>
            </a:r>
          </a:p>
        </p:txBody>
      </p:sp>
      <p:pic>
        <p:nvPicPr>
          <p:cNvPr id="5" name="Afbeelding 4">
            <a:extLst>
              <a:ext uri="{FF2B5EF4-FFF2-40B4-BE49-F238E27FC236}">
                <a16:creationId xmlns:a16="http://schemas.microsoft.com/office/drawing/2014/main" id="{79AE7795-5544-4C64-8FFE-4BDECD3C9B7A}"/>
              </a:ext>
            </a:extLst>
          </p:cNvPr>
          <p:cNvPicPr>
            <a:picLocks noChangeAspect="1"/>
          </p:cNvPicPr>
          <p:nvPr/>
        </p:nvPicPr>
        <p:blipFill>
          <a:blip r:embed="rId3"/>
          <a:stretch>
            <a:fillRect/>
          </a:stretch>
        </p:blipFill>
        <p:spPr>
          <a:xfrm>
            <a:off x="9370093" y="4188419"/>
            <a:ext cx="2335338" cy="2078237"/>
          </a:xfrm>
          <a:prstGeom prst="rect">
            <a:avLst/>
          </a:prstGeom>
        </p:spPr>
      </p:pic>
      <p:sp>
        <p:nvSpPr>
          <p:cNvPr id="7" name="PIJL-RECHTS 6"/>
          <p:cNvSpPr/>
          <p:nvPr/>
        </p:nvSpPr>
        <p:spPr>
          <a:xfrm>
            <a:off x="7815159" y="5195094"/>
            <a:ext cx="1618291" cy="3223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769144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F185D-9D71-47E2-A25B-42ACF5158F17}"/>
              </a:ext>
            </a:extLst>
          </p:cNvPr>
          <p:cNvSpPr>
            <a:spLocks noGrp="1"/>
          </p:cNvSpPr>
          <p:nvPr>
            <p:ph type="title"/>
          </p:nvPr>
        </p:nvSpPr>
        <p:spPr/>
        <p:txBody>
          <a:bodyPr/>
          <a:lstStyle/>
          <a:p>
            <a:r>
              <a:rPr lang="nl-NL" dirty="0"/>
              <a:t>Methodiek MPG / MKI</a:t>
            </a:r>
          </a:p>
        </p:txBody>
      </p:sp>
      <p:sp>
        <p:nvSpPr>
          <p:cNvPr id="3" name="Tijdelijke aanduiding voor inhoud 2">
            <a:extLst>
              <a:ext uri="{FF2B5EF4-FFF2-40B4-BE49-F238E27FC236}">
                <a16:creationId xmlns:a16="http://schemas.microsoft.com/office/drawing/2014/main" id="{6710269C-9465-49F0-8294-00DDEDBF25D5}"/>
              </a:ext>
            </a:extLst>
          </p:cNvPr>
          <p:cNvSpPr>
            <a:spLocks noGrp="1"/>
          </p:cNvSpPr>
          <p:nvPr>
            <p:ph idx="1"/>
          </p:nvPr>
        </p:nvSpPr>
        <p:spPr/>
        <p:txBody>
          <a:bodyPr/>
          <a:lstStyle/>
          <a:p>
            <a:pPr marL="0" indent="0">
              <a:buNone/>
            </a:pPr>
            <a:r>
              <a:rPr lang="nl-NL" dirty="0"/>
              <a:t>Vergelijkbaar met EPG:</a:t>
            </a:r>
          </a:p>
          <a:p>
            <a:r>
              <a:rPr lang="nl-NL" dirty="0"/>
              <a:t>Lagere MPG / MKI: minder milieubelasting</a:t>
            </a:r>
          </a:p>
          <a:p>
            <a:r>
              <a:rPr lang="nl-NL" dirty="0"/>
              <a:t>Hogere MPG / MKI: meer milieubelasting</a:t>
            </a:r>
          </a:p>
          <a:p>
            <a:endParaRPr lang="nl-NL" dirty="0"/>
          </a:p>
          <a:p>
            <a:pPr marL="0" indent="0">
              <a:buNone/>
            </a:pPr>
            <a:r>
              <a:rPr lang="nl-NL" dirty="0"/>
              <a:t>Ontwerpkeuzen zijn belangrijk</a:t>
            </a:r>
          </a:p>
          <a:p>
            <a:r>
              <a:rPr lang="nl-NL" dirty="0"/>
              <a:t>Ontwerpkeuzen beïnvloeden de prestatie</a:t>
            </a:r>
          </a:p>
          <a:p>
            <a:pPr lvl="1"/>
            <a:r>
              <a:rPr lang="nl-NL" dirty="0"/>
              <a:t>Materialisatiekeuze</a:t>
            </a:r>
          </a:p>
          <a:p>
            <a:pPr lvl="1"/>
            <a:r>
              <a:rPr lang="nl-NL" dirty="0"/>
              <a:t>Ontwerpkeuzes die effect hebben op levensduur gebouw / bouwwerk</a:t>
            </a:r>
          </a:p>
          <a:p>
            <a:pPr lvl="1"/>
            <a:r>
              <a:rPr lang="nl-NL" dirty="0"/>
              <a:t>Ontwerpkeuzes die effect hebben op verhouding BVO en materialisatie</a:t>
            </a:r>
          </a:p>
        </p:txBody>
      </p:sp>
      <p:sp>
        <p:nvSpPr>
          <p:cNvPr id="4" name="Tijdelijke aanduiding voor dianummer 3">
            <a:extLst>
              <a:ext uri="{FF2B5EF4-FFF2-40B4-BE49-F238E27FC236}">
                <a16:creationId xmlns:a16="http://schemas.microsoft.com/office/drawing/2014/main" id="{F87BD86E-4788-4502-8105-0B6E1718397C}"/>
              </a:ext>
            </a:extLst>
          </p:cNvPr>
          <p:cNvSpPr>
            <a:spLocks noGrp="1"/>
          </p:cNvSpPr>
          <p:nvPr>
            <p:ph type="sldNum" sz="quarter" idx="12"/>
          </p:nvPr>
        </p:nvSpPr>
        <p:spPr/>
        <p:txBody>
          <a:bodyPr/>
          <a:lstStyle/>
          <a:p>
            <a:fld id="{993A4BE7-94F8-43D0-A956-A40AC5AB901E}" type="slidenum">
              <a:rPr lang="nl-NL" smtClean="0"/>
              <a:t>64</a:t>
            </a:fld>
            <a:endParaRPr lang="nl-NL" dirty="0"/>
          </a:p>
        </p:txBody>
      </p:sp>
    </p:spTree>
    <p:extLst>
      <p:ext uri="{BB962C8B-B14F-4D97-AF65-F5344CB8AC3E}">
        <p14:creationId xmlns:p14="http://schemas.microsoft.com/office/powerpoint/2010/main" val="10864704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4D149C-DE03-4745-921E-74001DEEBF9B}"/>
              </a:ext>
            </a:extLst>
          </p:cNvPr>
          <p:cNvSpPr>
            <a:spLocks noGrp="1"/>
          </p:cNvSpPr>
          <p:nvPr>
            <p:ph type="title"/>
          </p:nvPr>
        </p:nvSpPr>
        <p:spPr/>
        <p:txBody>
          <a:bodyPr/>
          <a:lstStyle/>
          <a:p>
            <a:r>
              <a:rPr lang="nl-NL" dirty="0"/>
              <a:t>Milieukosten Indicator (MKI)</a:t>
            </a:r>
          </a:p>
        </p:txBody>
      </p:sp>
      <p:pic>
        <p:nvPicPr>
          <p:cNvPr id="6" name="Tijdelijke aanduiding voor inhoud 5">
            <a:extLst>
              <a:ext uri="{FF2B5EF4-FFF2-40B4-BE49-F238E27FC236}">
                <a16:creationId xmlns:a16="http://schemas.microsoft.com/office/drawing/2014/main" id="{689D0455-D1CD-4261-9DAB-FC81A018A546}"/>
              </a:ext>
            </a:extLst>
          </p:cNvPr>
          <p:cNvPicPr>
            <a:picLocks noGrp="1" noChangeAspect="1"/>
          </p:cNvPicPr>
          <p:nvPr>
            <p:ph idx="1"/>
          </p:nvPr>
        </p:nvPicPr>
        <p:blipFill>
          <a:blip r:embed="rId3"/>
          <a:stretch>
            <a:fillRect/>
          </a:stretch>
        </p:blipFill>
        <p:spPr>
          <a:xfrm>
            <a:off x="838200" y="1257892"/>
            <a:ext cx="10653215" cy="4899264"/>
          </a:xfrm>
          <a:prstGeom prst="rect">
            <a:avLst/>
          </a:prstGeom>
        </p:spPr>
      </p:pic>
      <p:sp>
        <p:nvSpPr>
          <p:cNvPr id="3" name="Ovaal 2">
            <a:extLst>
              <a:ext uri="{FF2B5EF4-FFF2-40B4-BE49-F238E27FC236}">
                <a16:creationId xmlns:a16="http://schemas.microsoft.com/office/drawing/2014/main" id="{C8BD4086-CBF8-483A-BF4E-EEA3ADF36109}"/>
              </a:ext>
            </a:extLst>
          </p:cNvPr>
          <p:cNvSpPr/>
          <p:nvPr/>
        </p:nvSpPr>
        <p:spPr>
          <a:xfrm>
            <a:off x="9236765" y="2491409"/>
            <a:ext cx="1815548" cy="19480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76579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22274-2B24-4B55-889D-39F648FFF49C}"/>
              </a:ext>
            </a:extLst>
          </p:cNvPr>
          <p:cNvSpPr>
            <a:spLocks noGrp="1"/>
          </p:cNvSpPr>
          <p:nvPr>
            <p:ph type="title"/>
          </p:nvPr>
        </p:nvSpPr>
        <p:spPr/>
        <p:txBody>
          <a:bodyPr>
            <a:normAutofit/>
          </a:bodyPr>
          <a:lstStyle/>
          <a:p>
            <a:r>
              <a:rPr lang="nl-NL" dirty="0"/>
              <a:t>Dé basis voor de Bepalingsmethode: Levens Cyclus Assessment</a:t>
            </a:r>
          </a:p>
        </p:txBody>
      </p:sp>
      <p:sp>
        <p:nvSpPr>
          <p:cNvPr id="3" name="Tijdelijke aanduiding voor inhoud 2"/>
          <p:cNvSpPr>
            <a:spLocks noGrp="1"/>
          </p:cNvSpPr>
          <p:nvPr>
            <p:ph sz="half" idx="1"/>
          </p:nvPr>
        </p:nvSpPr>
        <p:spPr>
          <a:xfrm>
            <a:off x="690282" y="1341888"/>
            <a:ext cx="5181600" cy="4351338"/>
          </a:xfrm>
        </p:spPr>
        <p:txBody>
          <a:bodyPr>
            <a:normAutofit fontScale="92500" lnSpcReduction="10000"/>
          </a:bodyPr>
          <a:lstStyle/>
          <a:p>
            <a:pPr marL="0" indent="0">
              <a:buNone/>
            </a:pPr>
            <a:r>
              <a:rPr lang="nl-NL" dirty="0"/>
              <a:t>Uitgangspunt voor de levenscyclusanalyse van materialen, producten of bouwobjecten is dat de milieubelasting over de gehele levensloop van het materiaal, product, of bouwobject in de analyse betrokken wordt. De LCA methodiek maakt het daarbij mogelijk om alle relevante kennis over de milieueffecten op een inzichtelijke wijze in beeld te brengen. Het resultaat is een milieuprofiel of milieuscore.</a:t>
            </a:r>
          </a:p>
        </p:txBody>
      </p:sp>
      <p:pic>
        <p:nvPicPr>
          <p:cNvPr id="7" name="Afbeelding 6" descr="Afbeelding met tekst, kaart&#10;&#10;Automatisch gegenereerde beschrijving">
            <a:extLst>
              <a:ext uri="{FF2B5EF4-FFF2-40B4-BE49-F238E27FC236}">
                <a16:creationId xmlns:a16="http://schemas.microsoft.com/office/drawing/2014/main" id="{8AE5AEB8-E99F-49AC-8A43-DEA6472E7F2D}"/>
              </a:ext>
            </a:extLst>
          </p:cNvPr>
          <p:cNvPicPr>
            <a:picLocks noChangeAspect="1"/>
          </p:cNvPicPr>
          <p:nvPr/>
        </p:nvPicPr>
        <p:blipFill rotWithShape="1">
          <a:blip r:embed="rId3"/>
          <a:srcRect l="7716" r="8629"/>
          <a:stretch/>
        </p:blipFill>
        <p:spPr>
          <a:xfrm>
            <a:off x="5871883" y="1174450"/>
            <a:ext cx="6188424" cy="4955351"/>
          </a:xfrm>
          <a:prstGeom prst="rect">
            <a:avLst/>
          </a:prstGeom>
          <a:ln>
            <a:solidFill>
              <a:srgbClr val="78953D"/>
            </a:solidFill>
          </a:ln>
        </p:spPr>
      </p:pic>
    </p:spTree>
    <p:extLst>
      <p:ext uri="{BB962C8B-B14F-4D97-AF65-F5344CB8AC3E}">
        <p14:creationId xmlns:p14="http://schemas.microsoft.com/office/powerpoint/2010/main" val="3801553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652474" y="5804732"/>
            <a:ext cx="3403600" cy="934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normAutofit/>
          </a:bodyPr>
          <a:lstStyle/>
          <a:p>
            <a:r>
              <a:rPr lang="nl-NL" dirty="0"/>
              <a:t>Doel van Levens Cyclus Assessment (=LCA)</a:t>
            </a:r>
          </a:p>
        </p:txBody>
      </p:sp>
      <p:sp>
        <p:nvSpPr>
          <p:cNvPr id="3" name="Content Placeholder 2"/>
          <p:cNvSpPr>
            <a:spLocks noGrp="1"/>
          </p:cNvSpPr>
          <p:nvPr>
            <p:ph idx="1"/>
          </p:nvPr>
        </p:nvSpPr>
        <p:spPr/>
        <p:txBody>
          <a:bodyPr>
            <a:normAutofit/>
          </a:bodyPr>
          <a:lstStyle/>
          <a:p>
            <a:r>
              <a:rPr lang="nl-NL" dirty="0"/>
              <a:t>Milieueffecten van producten over de hele keten systematisch bepalen</a:t>
            </a:r>
          </a:p>
          <a:p>
            <a:r>
              <a:rPr lang="nl-NL" dirty="0"/>
              <a:t>Producten onderling vergelijkbaar</a:t>
            </a:r>
          </a:p>
          <a:p>
            <a:r>
              <a:rPr lang="nl-NL" dirty="0"/>
              <a:t>Milieu impact verlagen door proces of materialen te verduurzamen</a:t>
            </a:r>
          </a:p>
        </p:txBody>
      </p:sp>
      <p:sp>
        <p:nvSpPr>
          <p:cNvPr id="5" name="Slide Number Placeholder 4"/>
          <p:cNvSpPr>
            <a:spLocks noGrp="1"/>
          </p:cNvSpPr>
          <p:nvPr>
            <p:ph type="sldNum" sz="quarter" idx="12"/>
          </p:nvPr>
        </p:nvSpPr>
        <p:spPr>
          <a:prstGeom prst="rect">
            <a:avLst/>
          </a:prstGeom>
        </p:spPr>
        <p:txBody>
          <a:bodyPr/>
          <a:lstStyle/>
          <a:p>
            <a:pPr marL="25400">
              <a:lnSpc>
                <a:spcPts val="1425"/>
              </a:lnSpc>
            </a:pPr>
            <a:fld id="{68BC35B1-DB37-4D69-B23B-4C9E9B475BB5}" type="slidenum">
              <a:rPr lang="en-GB" smtClean="0"/>
              <a:pPr marL="25400">
                <a:lnSpc>
                  <a:spcPts val="1425"/>
                </a:lnSpc>
              </a:pPr>
              <a:t>67</a:t>
            </a:fld>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180" y="3429000"/>
            <a:ext cx="8853640" cy="338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1147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2C93348-6ADF-451B-8997-BDDAACFDFE14}"/>
              </a:ext>
            </a:extLst>
          </p:cNvPr>
          <p:cNvSpPr/>
          <p:nvPr/>
        </p:nvSpPr>
        <p:spPr>
          <a:xfrm>
            <a:off x="6342193" y="5899964"/>
            <a:ext cx="5132070" cy="276999"/>
          </a:xfrm>
          <a:prstGeom prst="rect">
            <a:avLst/>
          </a:prstGeom>
        </p:spPr>
        <p:txBody>
          <a:bodyPr wrap="square">
            <a:spAutoFit/>
          </a:bodyPr>
          <a:lstStyle/>
          <a:p>
            <a:pPr algn="r"/>
            <a:r>
              <a:rPr lang="nl-NL" sz="1200" dirty="0">
                <a:solidFill>
                  <a:schemeClr val="tx2">
                    <a:lumMod val="75000"/>
                  </a:schemeClr>
                </a:solidFill>
                <a:hlinkClick r:id="rId3">
                  <a:extLst>
                    <a:ext uri="{A12FA001-AC4F-418D-AE19-62706E023703}">
                      <ahyp:hlinkClr xmlns:ahyp="http://schemas.microsoft.com/office/drawing/2018/hyperlinkcolor" val="tx"/>
                    </a:ext>
                  </a:extLst>
                </a:hlinkClick>
              </a:rPr>
              <a:t>Bron: https://www.greenbuilding.saint-gobain.com/sustainable-habitat-strategy</a:t>
            </a:r>
            <a:endParaRPr lang="nl-NL" sz="1200" dirty="0">
              <a:solidFill>
                <a:schemeClr val="tx2">
                  <a:lumMod val="75000"/>
                </a:schemeClr>
              </a:solidFill>
            </a:endParaRPr>
          </a:p>
        </p:txBody>
      </p:sp>
      <p:sp>
        <p:nvSpPr>
          <p:cNvPr id="9" name="Titel 8">
            <a:extLst>
              <a:ext uri="{FF2B5EF4-FFF2-40B4-BE49-F238E27FC236}">
                <a16:creationId xmlns:a16="http://schemas.microsoft.com/office/drawing/2014/main" id="{F94CC26F-A47D-4FEC-9CA2-102C7B1DBE27}"/>
              </a:ext>
            </a:extLst>
          </p:cNvPr>
          <p:cNvSpPr>
            <a:spLocks noGrp="1"/>
          </p:cNvSpPr>
          <p:nvPr>
            <p:ph type="title"/>
          </p:nvPr>
        </p:nvSpPr>
        <p:spPr/>
        <p:txBody>
          <a:bodyPr/>
          <a:lstStyle/>
          <a:p>
            <a:r>
              <a:rPr lang="nl-NL" dirty="0"/>
              <a:t>Levenscyclus analyse (LCA) in stappen</a:t>
            </a:r>
          </a:p>
        </p:txBody>
      </p:sp>
      <p:sp>
        <p:nvSpPr>
          <p:cNvPr id="2" name="Tijdelijke aanduiding voor inhoud 1"/>
          <p:cNvSpPr>
            <a:spLocks noGrp="1"/>
          </p:cNvSpPr>
          <p:nvPr>
            <p:ph sz="half" idx="1"/>
          </p:nvPr>
        </p:nvSpPr>
        <p:spPr>
          <a:xfrm>
            <a:off x="616687" y="1371600"/>
            <a:ext cx="10760149" cy="4805363"/>
          </a:xfrm>
        </p:spPr>
        <p:txBody>
          <a:bodyPr>
            <a:noAutofit/>
          </a:bodyPr>
          <a:lstStyle/>
          <a:p>
            <a:pPr marL="0" indent="0">
              <a:buNone/>
            </a:pPr>
            <a:r>
              <a:rPr lang="nl-NL" sz="2000" dirty="0"/>
              <a:t>1.    </a:t>
            </a:r>
            <a:r>
              <a:rPr lang="nl-NL" sz="2000" b="1" dirty="0"/>
              <a:t>Doelbepaling</a:t>
            </a:r>
            <a:br>
              <a:rPr lang="nl-NL" sz="2000" dirty="0"/>
            </a:br>
            <a:r>
              <a:rPr lang="nl-NL" sz="2000" dirty="0"/>
              <a:t>Het vastleggen van onderwerp en diepgang van de studie, de centrale doelstelling en onderzoeksvragen, functionele eenheid of vergelijkingsbasis, te beoordelen productvarianten, afbakening studie en systeemgrenzen.</a:t>
            </a:r>
            <a:br>
              <a:rPr lang="nl-NL" sz="2000" dirty="0"/>
            </a:br>
            <a:br>
              <a:rPr lang="nl-NL" sz="2000" dirty="0"/>
            </a:br>
            <a:r>
              <a:rPr lang="nl-NL" sz="2000" dirty="0"/>
              <a:t>2.    </a:t>
            </a:r>
            <a:r>
              <a:rPr lang="nl-NL" sz="2000" b="1" dirty="0"/>
              <a:t>Inventarisatie</a:t>
            </a:r>
            <a:r>
              <a:rPr lang="nl-NL" sz="2000" dirty="0"/>
              <a:t> </a:t>
            </a:r>
            <a:r>
              <a:rPr lang="nl-NL" sz="2000" b="1" dirty="0"/>
              <a:t>van de milieugegevens</a:t>
            </a:r>
            <a:br>
              <a:rPr lang="nl-NL" sz="2000" dirty="0"/>
            </a:br>
            <a:r>
              <a:rPr lang="nl-NL" sz="2000" dirty="0"/>
              <a:t>Instromen zoals energie en grondstoffen, uitstromen zoals emissies, toerekening in-/uitstromen aan producten, ingreeptabel met alle instromen en uitstromen in de levenscyclus.</a:t>
            </a:r>
            <a:br>
              <a:rPr lang="nl-NL" sz="2000" dirty="0"/>
            </a:br>
            <a:br>
              <a:rPr lang="nl-NL" sz="2000" dirty="0"/>
            </a:br>
            <a:r>
              <a:rPr lang="nl-NL" sz="2000" dirty="0"/>
              <a:t>3.    </a:t>
            </a:r>
            <a:r>
              <a:rPr lang="nl-NL" sz="2000" b="1" dirty="0"/>
              <a:t>Beoordeling van effecten</a:t>
            </a:r>
            <a:br>
              <a:rPr lang="nl-NL" sz="2000" dirty="0"/>
            </a:br>
            <a:r>
              <a:rPr lang="nl-NL" sz="2000" dirty="0"/>
              <a:t>Selectie van milieueffecten, toewijzing van de emissies aan milieueffecten (classificatie), bepaling scores of milieueffecten (</a:t>
            </a:r>
            <a:r>
              <a:rPr lang="nl-NL" sz="2000" dirty="0" err="1"/>
              <a:t>karakterisatie</a:t>
            </a:r>
            <a:r>
              <a:rPr lang="nl-NL" sz="2000" dirty="0"/>
              <a:t>), normalisatie van de scores en eventuele weging van de milieueffecten.</a:t>
            </a:r>
            <a:br>
              <a:rPr lang="nl-NL" sz="2000" dirty="0"/>
            </a:br>
            <a:br>
              <a:rPr lang="nl-NL" sz="2000" dirty="0"/>
            </a:br>
            <a:r>
              <a:rPr lang="nl-NL" sz="2000" dirty="0"/>
              <a:t>4.    </a:t>
            </a:r>
            <a:r>
              <a:rPr lang="nl-NL" sz="2000" b="1" dirty="0"/>
              <a:t>Interpretatie</a:t>
            </a:r>
            <a:br>
              <a:rPr lang="nl-NL" sz="2000" dirty="0"/>
            </a:br>
            <a:r>
              <a:rPr lang="nl-NL" sz="2000" dirty="0"/>
              <a:t>Analyse van de milieueffecten en de bepalende factoren, gevoeligheidsanalyses ter bepaling van invloed van aannames en uitgangspunten.</a:t>
            </a:r>
          </a:p>
        </p:txBody>
      </p:sp>
    </p:spTree>
    <p:extLst>
      <p:ext uri="{BB962C8B-B14F-4D97-AF65-F5344CB8AC3E}">
        <p14:creationId xmlns:p14="http://schemas.microsoft.com/office/powerpoint/2010/main" val="8521798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Resultaat van LCA: 11 milieueffecten, Bepalingsmethode - 2019</a:t>
            </a:r>
            <a:endParaRPr lang="nl-NL" b="1" dirty="0">
              <a:solidFill>
                <a:srgbClr val="C00000"/>
              </a:solidFill>
            </a:endParaRPr>
          </a:p>
        </p:txBody>
      </p:sp>
      <p:sp>
        <p:nvSpPr>
          <p:cNvPr id="7" name="Content Placeholder 2"/>
          <p:cNvSpPr>
            <a:spLocks noGrp="1"/>
          </p:cNvSpPr>
          <p:nvPr>
            <p:ph idx="1"/>
          </p:nvPr>
        </p:nvSpPr>
        <p:spPr>
          <a:xfrm>
            <a:off x="838200" y="1191818"/>
            <a:ext cx="10515600" cy="4865399"/>
          </a:xfrm>
        </p:spPr>
        <p:txBody>
          <a:bodyPr/>
          <a:lstStyle/>
          <a:p>
            <a:pPr marL="342900" indent="-342900">
              <a:buFont typeface="Arial" panose="020B0604020202020204" pitchFamily="34" charset="0"/>
              <a:buChar char="•"/>
            </a:pPr>
            <a:r>
              <a:rPr lang="nl-NL" dirty="0"/>
              <a:t>Uitputting van grondstoffen</a:t>
            </a:r>
          </a:p>
          <a:p>
            <a:pPr marL="342900" indent="-342900"/>
            <a:r>
              <a:rPr lang="nl-NL" dirty="0"/>
              <a:t>Emissies</a:t>
            </a:r>
          </a:p>
          <a:p>
            <a:pPr marL="342900" indent="-342900">
              <a:buFont typeface="Arial" panose="020B0604020202020204" pitchFamily="34" charset="0"/>
              <a:buChar char="•"/>
            </a:pPr>
            <a:endParaRPr lang="nl-NL" dirty="0"/>
          </a:p>
        </p:txBody>
      </p:sp>
      <p:sp>
        <p:nvSpPr>
          <p:cNvPr id="5" name="Slide Number Placeholder 4"/>
          <p:cNvSpPr>
            <a:spLocks noGrp="1"/>
          </p:cNvSpPr>
          <p:nvPr>
            <p:ph type="sldNum" sz="quarter" idx="12"/>
          </p:nvPr>
        </p:nvSpPr>
        <p:spPr>
          <a:prstGeom prst="rect">
            <a:avLst/>
          </a:prstGeom>
        </p:spPr>
        <p:txBody>
          <a:bodyPr/>
          <a:lstStyle/>
          <a:p>
            <a:pPr marL="25400">
              <a:lnSpc>
                <a:spcPts val="1425"/>
              </a:lnSpc>
            </a:pPr>
            <a:fld id="{68BC35B1-DB37-4D69-B23B-4C9E9B475BB5}" type="slidenum">
              <a:rPr lang="en-GB" smtClean="0"/>
              <a:pPr marL="25400">
                <a:lnSpc>
                  <a:spcPts val="1425"/>
                </a:lnSpc>
              </a:pPr>
              <a:t>69</a:t>
            </a:fld>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877" y="3956605"/>
            <a:ext cx="1662126" cy="11080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877" y="2519391"/>
            <a:ext cx="1662126" cy="945430"/>
          </a:xfrm>
          <a:prstGeom prst="rect">
            <a:avLst/>
          </a:prstGeom>
        </p:spPr>
      </p:pic>
      <p:graphicFrame>
        <p:nvGraphicFramePr>
          <p:cNvPr id="3" name="Tabel 2">
            <a:extLst>
              <a:ext uri="{FF2B5EF4-FFF2-40B4-BE49-F238E27FC236}">
                <a16:creationId xmlns:a16="http://schemas.microsoft.com/office/drawing/2014/main" id="{B6E74FFB-D8FA-495E-8BD2-61B633AAD0E7}"/>
              </a:ext>
            </a:extLst>
          </p:cNvPr>
          <p:cNvGraphicFramePr>
            <a:graphicFrameLocks noGrp="1"/>
          </p:cNvGraphicFramePr>
          <p:nvPr>
            <p:extLst>
              <p:ext uri="{D42A27DB-BD31-4B8C-83A1-F6EECF244321}">
                <p14:modId xmlns:p14="http://schemas.microsoft.com/office/powerpoint/2010/main" val="4197497964"/>
              </p:ext>
            </p:extLst>
          </p:nvPr>
        </p:nvGraphicFramePr>
        <p:xfrm>
          <a:off x="3135088" y="1875157"/>
          <a:ext cx="8632372" cy="3923412"/>
        </p:xfrm>
        <a:graphic>
          <a:graphicData uri="http://schemas.openxmlformats.org/drawingml/2006/table">
            <a:tbl>
              <a:tblPr firstRow="1" lastRow="1">
                <a:tableStyleId>{5C22544A-7EE6-4342-B048-85BDC9FD1C3A}</a:tableStyleId>
              </a:tblPr>
              <a:tblGrid>
                <a:gridCol w="3886200">
                  <a:extLst>
                    <a:ext uri="{9D8B030D-6E8A-4147-A177-3AD203B41FA5}">
                      <a16:colId xmlns:a16="http://schemas.microsoft.com/office/drawing/2014/main" val="80772061"/>
                    </a:ext>
                  </a:extLst>
                </a:gridCol>
                <a:gridCol w="3539785">
                  <a:extLst>
                    <a:ext uri="{9D8B030D-6E8A-4147-A177-3AD203B41FA5}">
                      <a16:colId xmlns:a16="http://schemas.microsoft.com/office/drawing/2014/main" val="2423873185"/>
                    </a:ext>
                  </a:extLst>
                </a:gridCol>
                <a:gridCol w="1206387">
                  <a:extLst>
                    <a:ext uri="{9D8B030D-6E8A-4147-A177-3AD203B41FA5}">
                      <a16:colId xmlns:a16="http://schemas.microsoft.com/office/drawing/2014/main" val="1246372260"/>
                    </a:ext>
                  </a:extLst>
                </a:gridCol>
              </a:tblGrid>
              <a:tr h="382651">
                <a:tc>
                  <a:txBody>
                    <a:bodyPr/>
                    <a:lstStyle/>
                    <a:p>
                      <a:pPr>
                        <a:lnSpc>
                          <a:spcPct val="107000"/>
                        </a:lnSpc>
                        <a:spcAft>
                          <a:spcPts val="0"/>
                        </a:spcAft>
                      </a:pPr>
                      <a:r>
                        <a:rPr lang="nl-NL" sz="1600" dirty="0">
                          <a:effectLst/>
                        </a:rPr>
                        <a:t>Milieu-effectcategorie</a:t>
                      </a:r>
                    </a:p>
                    <a:p>
                      <a:pPr>
                        <a:lnSpc>
                          <a:spcPct val="107000"/>
                        </a:lnSpc>
                        <a:spcAft>
                          <a:spcPts val="0"/>
                        </a:spcAft>
                      </a:pPr>
                      <a:r>
                        <a:rPr lang="nl-NL" sz="1600" dirty="0">
                          <a:effectLst/>
                        </a:rPr>
                        <a:t>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600" dirty="0">
                          <a:effectLst/>
                        </a:rPr>
                        <a:t>Equivalent eenheid</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600" dirty="0">
                          <a:effectLst/>
                        </a:rPr>
                        <a:t>Milieu-</a:t>
                      </a:r>
                    </a:p>
                    <a:p>
                      <a:pPr>
                        <a:lnSpc>
                          <a:spcPct val="107000"/>
                        </a:lnSpc>
                        <a:spcAft>
                          <a:spcPts val="0"/>
                        </a:spcAft>
                      </a:pPr>
                      <a:r>
                        <a:rPr lang="nl-NL" sz="1600" dirty="0">
                          <a:effectLst/>
                        </a:rPr>
                        <a:t>kengetal</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9096290"/>
                  </a:ext>
                </a:extLst>
              </a:tr>
              <a:tr h="422892">
                <a:tc>
                  <a:txBody>
                    <a:bodyPr/>
                    <a:lstStyle/>
                    <a:p>
                      <a:pPr>
                        <a:lnSpc>
                          <a:spcPct val="107000"/>
                        </a:lnSpc>
                        <a:spcAft>
                          <a:spcPts val="0"/>
                        </a:spcAft>
                      </a:pPr>
                      <a:r>
                        <a:rPr lang="nl-NL" sz="1600" dirty="0">
                          <a:effectLst/>
                        </a:rPr>
                        <a:t>Uitputting abiotische grondstoffen - ADP</a:t>
                      </a:r>
                    </a:p>
                    <a:p>
                      <a:pPr>
                        <a:lnSpc>
                          <a:spcPct val="107000"/>
                        </a:lnSpc>
                        <a:spcAft>
                          <a:spcPts val="0"/>
                        </a:spcAft>
                      </a:pPr>
                      <a:r>
                        <a:rPr lang="nl-NL" sz="1600" dirty="0">
                          <a:effectLst/>
                        </a:rPr>
                        <a:t> (exclusief fossiele energiedragers)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tabLst>
                          <a:tab pos="228600" algn="dec"/>
                        </a:tabLst>
                      </a:pPr>
                      <a:r>
                        <a:rPr lang="nl-NL" sz="1600" dirty="0">
                          <a:effectLst/>
                        </a:rPr>
                        <a:t>kg antimoon (Sb)</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nSpc>
                          <a:spcPct val="115000"/>
                        </a:lnSpc>
                        <a:spcAft>
                          <a:spcPts val="0"/>
                        </a:spcAft>
                        <a:tabLst>
                          <a:tab pos="228600" algn="dec"/>
                        </a:tabLst>
                      </a:pPr>
                      <a:r>
                        <a:rPr lang="nl-NL" sz="1600" dirty="0">
                          <a:effectLst/>
                        </a:rPr>
                        <a:t>grondstoffen</a:t>
                      </a:r>
                    </a:p>
                    <a:p>
                      <a:pPr>
                        <a:lnSpc>
                          <a:spcPct val="115000"/>
                        </a:lnSpc>
                        <a:spcAft>
                          <a:spcPts val="1000"/>
                        </a:spcAft>
                        <a:tabLst>
                          <a:tab pos="228600" algn="dec"/>
                        </a:tabLst>
                      </a:pPr>
                      <a:r>
                        <a:rPr lang="nl-NL" sz="1600" dirty="0">
                          <a:effectLst/>
                        </a:rPr>
                        <a:t> </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9121098"/>
                  </a:ext>
                </a:extLst>
              </a:tr>
              <a:tr h="261257">
                <a:tc>
                  <a:txBody>
                    <a:bodyPr/>
                    <a:lstStyle/>
                    <a:p>
                      <a:pPr>
                        <a:lnSpc>
                          <a:spcPct val="107000"/>
                        </a:lnSpc>
                        <a:spcAft>
                          <a:spcPts val="0"/>
                        </a:spcAft>
                      </a:pPr>
                      <a:r>
                        <a:rPr lang="nl-NL" sz="1600" dirty="0">
                          <a:effectLst/>
                        </a:rPr>
                        <a:t>Uitputting fossiele energiedragers - ADP</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tabLst>
                          <a:tab pos="228600" algn="dec"/>
                        </a:tabLst>
                      </a:pPr>
                      <a:r>
                        <a:rPr lang="nl-NL" sz="1600">
                          <a:effectLst/>
                        </a:rPr>
                        <a:t>kg antimoon (Sb)</a:t>
                      </a:r>
                      <a:endParaRPr lang="nl-NL"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nl-NL"/>
                    </a:p>
                  </a:txBody>
                  <a:tcPr/>
                </a:tc>
                <a:extLst>
                  <a:ext uri="{0D108BD9-81ED-4DB2-BD59-A6C34878D82A}">
                    <a16:rowId xmlns:a16="http://schemas.microsoft.com/office/drawing/2014/main" val="2677112286"/>
                  </a:ext>
                </a:extLst>
              </a:tr>
              <a:tr h="197940">
                <a:tc>
                  <a:txBody>
                    <a:bodyPr/>
                    <a:lstStyle/>
                    <a:p>
                      <a:pPr>
                        <a:lnSpc>
                          <a:spcPct val="107000"/>
                        </a:lnSpc>
                        <a:spcAft>
                          <a:spcPts val="0"/>
                        </a:spcAft>
                      </a:pPr>
                      <a:r>
                        <a:rPr lang="nl-NL" sz="1600" spc="-5" dirty="0">
                          <a:effectLst/>
                        </a:rPr>
                        <a:t>Klimaatverandering – GWP-100j</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tabLst>
                          <a:tab pos="228600" algn="dec"/>
                        </a:tabLst>
                      </a:pPr>
                      <a:r>
                        <a:rPr lang="nl-NL" sz="1600">
                          <a:effectLst/>
                        </a:rPr>
                        <a:t>kg koolstofdioxide (CO₂)</a:t>
                      </a:r>
                      <a:endParaRPr lang="nl-NL"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9">
                  <a:txBody>
                    <a:bodyPr/>
                    <a:lstStyle/>
                    <a:p>
                      <a:pPr>
                        <a:lnSpc>
                          <a:spcPct val="115000"/>
                        </a:lnSpc>
                        <a:spcAft>
                          <a:spcPts val="1000"/>
                        </a:spcAft>
                        <a:tabLst>
                          <a:tab pos="228600" algn="dec"/>
                        </a:tabLst>
                      </a:pPr>
                      <a:r>
                        <a:rPr lang="nl-NL" sz="1600" dirty="0">
                          <a:effectLst/>
                        </a:rPr>
                        <a:t>emissies</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29705927"/>
                  </a:ext>
                </a:extLst>
              </a:tr>
              <a:tr h="197940">
                <a:tc>
                  <a:txBody>
                    <a:bodyPr/>
                    <a:lstStyle/>
                    <a:p>
                      <a:pPr>
                        <a:lnSpc>
                          <a:spcPct val="107000"/>
                        </a:lnSpc>
                        <a:spcAft>
                          <a:spcPts val="0"/>
                        </a:spcAft>
                      </a:pPr>
                      <a:r>
                        <a:rPr lang="nl-NL" sz="1600" dirty="0">
                          <a:effectLst/>
                        </a:rPr>
                        <a:t>Ozonlaagaantasting -ODP</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tabLst>
                          <a:tab pos="228600" algn="dec"/>
                        </a:tabLst>
                      </a:pPr>
                      <a:r>
                        <a:rPr lang="nl-NL" sz="1600">
                          <a:effectLst/>
                        </a:rPr>
                        <a:t>kg trichloorfluormethaan (CFC-11)</a:t>
                      </a:r>
                      <a:endParaRPr lang="nl-NL"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nl-NL"/>
                    </a:p>
                  </a:txBody>
                  <a:tcPr/>
                </a:tc>
                <a:extLst>
                  <a:ext uri="{0D108BD9-81ED-4DB2-BD59-A6C34878D82A}">
                    <a16:rowId xmlns:a16="http://schemas.microsoft.com/office/drawing/2014/main" val="2638534509"/>
                  </a:ext>
                </a:extLst>
              </a:tr>
              <a:tr h="202834">
                <a:tc>
                  <a:txBody>
                    <a:bodyPr/>
                    <a:lstStyle/>
                    <a:p>
                      <a:pPr>
                        <a:lnSpc>
                          <a:spcPct val="107000"/>
                        </a:lnSpc>
                        <a:spcAft>
                          <a:spcPts val="0"/>
                        </a:spcAft>
                      </a:pPr>
                      <a:r>
                        <a:rPr lang="nl-NL" sz="1600" spc="-5" dirty="0">
                          <a:effectLst/>
                        </a:rPr>
                        <a:t>Fotochemische </a:t>
                      </a:r>
                      <a:r>
                        <a:rPr lang="nl-NL" sz="1600" spc="-5" dirty="0" err="1">
                          <a:effectLst/>
                        </a:rPr>
                        <a:t>oxidantvorming</a:t>
                      </a:r>
                      <a:r>
                        <a:rPr lang="nl-NL" sz="1600" spc="-5" dirty="0">
                          <a:effectLst/>
                        </a:rPr>
                        <a:t> - POCP</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tabLst>
                          <a:tab pos="228600" algn="dec"/>
                        </a:tabLst>
                      </a:pPr>
                      <a:r>
                        <a:rPr lang="nl-NL" sz="1600" dirty="0">
                          <a:effectLst/>
                        </a:rPr>
                        <a:t>kg etheen (C</a:t>
                      </a:r>
                      <a:r>
                        <a:rPr lang="nl-NL" sz="1600" baseline="-25000" dirty="0">
                          <a:effectLst/>
                        </a:rPr>
                        <a:t>2</a:t>
                      </a:r>
                      <a:r>
                        <a:rPr lang="nl-NL" sz="1600" dirty="0">
                          <a:effectLst/>
                        </a:rPr>
                        <a:t>H</a:t>
                      </a:r>
                      <a:r>
                        <a:rPr lang="nl-NL" sz="1600" baseline="-25000" dirty="0">
                          <a:effectLst/>
                        </a:rPr>
                        <a:t>4</a:t>
                      </a:r>
                      <a:r>
                        <a:rPr lang="nl-NL" sz="1600" dirty="0">
                          <a:effectLst/>
                        </a:rPr>
                        <a:t>)</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nl-NL"/>
                    </a:p>
                  </a:txBody>
                  <a:tcPr/>
                </a:tc>
                <a:extLst>
                  <a:ext uri="{0D108BD9-81ED-4DB2-BD59-A6C34878D82A}">
                    <a16:rowId xmlns:a16="http://schemas.microsoft.com/office/drawing/2014/main" val="2006604447"/>
                  </a:ext>
                </a:extLst>
              </a:tr>
              <a:tr h="197940">
                <a:tc>
                  <a:txBody>
                    <a:bodyPr/>
                    <a:lstStyle/>
                    <a:p>
                      <a:pPr>
                        <a:lnSpc>
                          <a:spcPct val="107000"/>
                        </a:lnSpc>
                        <a:spcAft>
                          <a:spcPts val="0"/>
                        </a:spcAft>
                      </a:pPr>
                      <a:r>
                        <a:rPr lang="nl-NL" sz="1600" dirty="0">
                          <a:effectLst/>
                        </a:rPr>
                        <a:t>Verzuring - EP</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tabLst>
                          <a:tab pos="228600" algn="dec"/>
                        </a:tabLst>
                      </a:pPr>
                      <a:r>
                        <a:rPr lang="nl-NL" sz="1600" dirty="0">
                          <a:effectLst/>
                        </a:rPr>
                        <a:t>kg zwaveldioxide (SO</a:t>
                      </a:r>
                      <a:r>
                        <a:rPr lang="nl-NL" sz="1600" baseline="-25000" dirty="0">
                          <a:effectLst/>
                        </a:rPr>
                        <a:t>2</a:t>
                      </a:r>
                      <a:r>
                        <a:rPr lang="nl-NL" sz="1600" dirty="0">
                          <a:effectLst/>
                        </a:rPr>
                        <a:t>)</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nl-NL"/>
                    </a:p>
                  </a:txBody>
                  <a:tcPr/>
                </a:tc>
                <a:extLst>
                  <a:ext uri="{0D108BD9-81ED-4DB2-BD59-A6C34878D82A}">
                    <a16:rowId xmlns:a16="http://schemas.microsoft.com/office/drawing/2014/main" val="3193686875"/>
                  </a:ext>
                </a:extLst>
              </a:tr>
              <a:tr h="197940">
                <a:tc>
                  <a:txBody>
                    <a:bodyPr/>
                    <a:lstStyle/>
                    <a:p>
                      <a:pPr>
                        <a:lnSpc>
                          <a:spcPct val="107000"/>
                        </a:lnSpc>
                        <a:spcAft>
                          <a:spcPts val="0"/>
                        </a:spcAft>
                      </a:pPr>
                      <a:r>
                        <a:rPr lang="nl-NL" sz="1600">
                          <a:effectLst/>
                        </a:rPr>
                        <a:t>Vermesting - AP</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tabLst>
                          <a:tab pos="228600" algn="dec"/>
                        </a:tabLst>
                      </a:pPr>
                      <a:r>
                        <a:rPr lang="nl-NL" sz="1600" dirty="0">
                          <a:effectLst/>
                        </a:rPr>
                        <a:t>kg fosfaat (PO</a:t>
                      </a:r>
                      <a:r>
                        <a:rPr lang="nl-NL" sz="1600" baseline="-25000" dirty="0">
                          <a:effectLst/>
                        </a:rPr>
                        <a:t>4</a:t>
                      </a:r>
                      <a:r>
                        <a:rPr lang="nl-NL" sz="1600" dirty="0">
                          <a:effectLst/>
                        </a:rPr>
                        <a:t>)</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nl-NL"/>
                    </a:p>
                  </a:txBody>
                  <a:tcPr/>
                </a:tc>
                <a:extLst>
                  <a:ext uri="{0D108BD9-81ED-4DB2-BD59-A6C34878D82A}">
                    <a16:rowId xmlns:a16="http://schemas.microsoft.com/office/drawing/2014/main" val="3080094121"/>
                  </a:ext>
                </a:extLst>
              </a:tr>
              <a:tr h="224606">
                <a:tc>
                  <a:txBody>
                    <a:bodyPr/>
                    <a:lstStyle/>
                    <a:p>
                      <a:pPr>
                        <a:lnSpc>
                          <a:spcPct val="107000"/>
                        </a:lnSpc>
                        <a:spcAft>
                          <a:spcPts val="0"/>
                        </a:spcAft>
                      </a:pPr>
                      <a:r>
                        <a:rPr lang="nl-NL" sz="1600" spc="-5">
                          <a:effectLst/>
                        </a:rPr>
                        <a:t>Humaan-toxicologische effecten - HTP</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tabLst>
                          <a:tab pos="228600" algn="dec"/>
                        </a:tabLst>
                      </a:pPr>
                      <a:r>
                        <a:rPr lang="nl-NL" sz="1600" dirty="0">
                          <a:effectLst/>
                        </a:rPr>
                        <a:t>kg 1,4-dichloorbenzeen (C</a:t>
                      </a:r>
                      <a:r>
                        <a:rPr lang="nl-NL" sz="1600" baseline="-25000" dirty="0">
                          <a:effectLst/>
                        </a:rPr>
                        <a:t>6</a:t>
                      </a:r>
                      <a:r>
                        <a:rPr lang="nl-NL" sz="1600" dirty="0">
                          <a:effectLst/>
                        </a:rPr>
                        <a:t>H</a:t>
                      </a:r>
                      <a:r>
                        <a:rPr lang="nl-NL" sz="1600" baseline="-25000" dirty="0">
                          <a:effectLst/>
                        </a:rPr>
                        <a:t>4</a:t>
                      </a:r>
                      <a:r>
                        <a:rPr lang="nl-NL" sz="1600" dirty="0">
                          <a:effectLst/>
                        </a:rPr>
                        <a:t>Cl</a:t>
                      </a:r>
                      <a:r>
                        <a:rPr lang="nl-NL" sz="1600" baseline="-25000" dirty="0">
                          <a:effectLst/>
                        </a:rPr>
                        <a:t>2</a:t>
                      </a:r>
                      <a:r>
                        <a:rPr lang="nl-NL" sz="1600" dirty="0">
                          <a:effectLst/>
                        </a:rPr>
                        <a:t>)</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nl-NL"/>
                    </a:p>
                  </a:txBody>
                  <a:tcPr/>
                </a:tc>
                <a:extLst>
                  <a:ext uri="{0D108BD9-81ED-4DB2-BD59-A6C34878D82A}">
                    <a16:rowId xmlns:a16="http://schemas.microsoft.com/office/drawing/2014/main" val="3158182485"/>
                  </a:ext>
                </a:extLst>
              </a:tr>
              <a:tr h="250371">
                <a:tc>
                  <a:txBody>
                    <a:bodyPr/>
                    <a:lstStyle/>
                    <a:p>
                      <a:pPr>
                        <a:lnSpc>
                          <a:spcPct val="107000"/>
                        </a:lnSpc>
                        <a:spcAft>
                          <a:spcPts val="0"/>
                        </a:spcAft>
                      </a:pPr>
                      <a:r>
                        <a:rPr lang="nl-NL" sz="1600">
                          <a:effectLst/>
                        </a:rPr>
                        <a:t>Zoetwater aquatische ecotoxiciteit - FAETP</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tabLst>
                          <a:tab pos="228600" algn="dec"/>
                        </a:tabLst>
                      </a:pPr>
                      <a:r>
                        <a:rPr lang="nl-NL" sz="1600" dirty="0">
                          <a:effectLst/>
                        </a:rPr>
                        <a:t>kg 1,4-dichloorbenzeen (C</a:t>
                      </a:r>
                      <a:r>
                        <a:rPr lang="nl-NL" sz="1600" baseline="-25000" dirty="0">
                          <a:effectLst/>
                        </a:rPr>
                        <a:t>6</a:t>
                      </a:r>
                      <a:r>
                        <a:rPr lang="nl-NL" sz="1600" dirty="0">
                          <a:effectLst/>
                        </a:rPr>
                        <a:t>H</a:t>
                      </a:r>
                      <a:r>
                        <a:rPr lang="nl-NL" sz="1600" baseline="-25000" dirty="0">
                          <a:effectLst/>
                        </a:rPr>
                        <a:t>4</a:t>
                      </a:r>
                      <a:r>
                        <a:rPr lang="nl-NL" sz="1600" dirty="0">
                          <a:effectLst/>
                        </a:rPr>
                        <a:t>Cl</a:t>
                      </a:r>
                      <a:r>
                        <a:rPr lang="nl-NL" sz="1600" baseline="-25000" dirty="0">
                          <a:effectLst/>
                        </a:rPr>
                        <a:t>2</a:t>
                      </a:r>
                      <a:r>
                        <a:rPr lang="nl-NL" sz="1600" dirty="0">
                          <a:effectLst/>
                        </a:rPr>
                        <a:t>)</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nl-NL"/>
                    </a:p>
                  </a:txBody>
                  <a:tcPr/>
                </a:tc>
                <a:extLst>
                  <a:ext uri="{0D108BD9-81ED-4DB2-BD59-A6C34878D82A}">
                    <a16:rowId xmlns:a16="http://schemas.microsoft.com/office/drawing/2014/main" val="4179417456"/>
                  </a:ext>
                </a:extLst>
              </a:tr>
              <a:tr h="228600">
                <a:tc>
                  <a:txBody>
                    <a:bodyPr/>
                    <a:lstStyle/>
                    <a:p>
                      <a:pPr>
                        <a:lnSpc>
                          <a:spcPct val="107000"/>
                        </a:lnSpc>
                        <a:spcAft>
                          <a:spcPts val="0"/>
                        </a:spcAft>
                      </a:pPr>
                      <a:r>
                        <a:rPr lang="nl-NL" sz="1600">
                          <a:effectLst/>
                        </a:rPr>
                        <a:t>Zeewater aquatische ecotoxiciteit - MAETP</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tabLst>
                          <a:tab pos="228600" algn="dec"/>
                        </a:tabLst>
                      </a:pPr>
                      <a:r>
                        <a:rPr lang="nl-NL" sz="1600" dirty="0">
                          <a:effectLst/>
                        </a:rPr>
                        <a:t>kg 1,4-dichloorbenzeen (C</a:t>
                      </a:r>
                      <a:r>
                        <a:rPr lang="nl-NL" sz="1600" baseline="-25000" dirty="0">
                          <a:effectLst/>
                        </a:rPr>
                        <a:t>6</a:t>
                      </a:r>
                      <a:r>
                        <a:rPr lang="nl-NL" sz="1600" dirty="0">
                          <a:effectLst/>
                        </a:rPr>
                        <a:t>H</a:t>
                      </a:r>
                      <a:r>
                        <a:rPr lang="nl-NL" sz="1600" baseline="-25000" dirty="0">
                          <a:effectLst/>
                        </a:rPr>
                        <a:t>4</a:t>
                      </a:r>
                      <a:r>
                        <a:rPr lang="nl-NL" sz="1600" dirty="0">
                          <a:effectLst/>
                        </a:rPr>
                        <a:t>Cl</a:t>
                      </a:r>
                      <a:r>
                        <a:rPr lang="nl-NL" sz="1600" baseline="-25000" dirty="0">
                          <a:effectLst/>
                        </a:rPr>
                        <a:t>2</a:t>
                      </a:r>
                      <a:r>
                        <a:rPr lang="nl-NL" sz="1600" dirty="0">
                          <a:effectLst/>
                        </a:rPr>
                        <a:t>)</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nl-NL"/>
                    </a:p>
                  </a:txBody>
                  <a:tcPr/>
                </a:tc>
                <a:extLst>
                  <a:ext uri="{0D108BD9-81ED-4DB2-BD59-A6C34878D82A}">
                    <a16:rowId xmlns:a16="http://schemas.microsoft.com/office/drawing/2014/main" val="2337004927"/>
                  </a:ext>
                </a:extLst>
              </a:tr>
              <a:tr h="197940">
                <a:tc>
                  <a:txBody>
                    <a:bodyPr/>
                    <a:lstStyle/>
                    <a:p>
                      <a:pPr>
                        <a:lnSpc>
                          <a:spcPct val="107000"/>
                        </a:lnSpc>
                        <a:spcAft>
                          <a:spcPts val="0"/>
                        </a:spcAft>
                      </a:pPr>
                      <a:r>
                        <a:rPr lang="nl-NL" sz="1600">
                          <a:effectLst/>
                        </a:rPr>
                        <a:t>Bodem ecotoxiciteit -TETP</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tabLst>
                          <a:tab pos="228600" algn="dec"/>
                        </a:tabLst>
                      </a:pPr>
                      <a:r>
                        <a:rPr lang="nl-NL" sz="1600" dirty="0">
                          <a:effectLst/>
                        </a:rPr>
                        <a:t>kg 1,4-dichloorbenzeen (C</a:t>
                      </a:r>
                      <a:r>
                        <a:rPr lang="nl-NL" sz="1600" baseline="-25000" dirty="0">
                          <a:effectLst/>
                        </a:rPr>
                        <a:t>6</a:t>
                      </a:r>
                      <a:r>
                        <a:rPr lang="nl-NL" sz="1600" dirty="0">
                          <a:effectLst/>
                        </a:rPr>
                        <a:t>H</a:t>
                      </a:r>
                      <a:r>
                        <a:rPr lang="nl-NL" sz="1600" baseline="-25000" dirty="0">
                          <a:effectLst/>
                        </a:rPr>
                        <a:t>4</a:t>
                      </a:r>
                      <a:r>
                        <a:rPr lang="nl-NL" sz="1600" dirty="0">
                          <a:effectLst/>
                        </a:rPr>
                        <a:t>Cl</a:t>
                      </a:r>
                      <a:r>
                        <a:rPr lang="nl-NL" sz="1600" baseline="-25000" dirty="0">
                          <a:effectLst/>
                        </a:rPr>
                        <a:t>2</a:t>
                      </a:r>
                      <a:r>
                        <a:rPr lang="nl-NL" sz="1600" dirty="0">
                          <a:effectLst/>
                        </a:rPr>
                        <a:t>)</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nl-NL"/>
                    </a:p>
                  </a:txBody>
                  <a:tcPr/>
                </a:tc>
                <a:extLst>
                  <a:ext uri="{0D108BD9-81ED-4DB2-BD59-A6C34878D82A}">
                    <a16:rowId xmlns:a16="http://schemas.microsoft.com/office/drawing/2014/main" val="3246202913"/>
                  </a:ext>
                </a:extLst>
              </a:tr>
              <a:tr h="197940">
                <a:tc>
                  <a:txBody>
                    <a:bodyPr/>
                    <a:lstStyle/>
                    <a:p>
                      <a:pPr>
                        <a:lnSpc>
                          <a:spcPct val="107000"/>
                        </a:lnSpc>
                        <a:spcAft>
                          <a:spcPts val="0"/>
                        </a:spcAft>
                      </a:pPr>
                      <a:r>
                        <a:rPr lang="nl-NL" sz="1600" dirty="0">
                          <a:effectLst/>
                        </a:rPr>
                        <a:t>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tabLst>
                          <a:tab pos="228600" algn="dec"/>
                        </a:tabLst>
                      </a:pPr>
                      <a:r>
                        <a:rPr lang="nl-NL" sz="1600">
                          <a:effectLst/>
                        </a:rPr>
                        <a:t> </a:t>
                      </a:r>
                      <a:endParaRPr lang="nl-NL"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tabLst>
                          <a:tab pos="228600" algn="dec"/>
                        </a:tabLst>
                      </a:pPr>
                      <a:r>
                        <a:rPr lang="nl-NL" sz="1600" dirty="0">
                          <a:effectLst/>
                        </a:rPr>
                        <a:t> </a:t>
                      </a:r>
                      <a:endParaRPr lang="nl-NL"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9724798"/>
                  </a:ext>
                </a:extLst>
              </a:tr>
            </a:tbl>
          </a:graphicData>
        </a:graphic>
      </p:graphicFrame>
      <p:sp>
        <p:nvSpPr>
          <p:cNvPr id="4" name="Tekstvak 3">
            <a:extLst>
              <a:ext uri="{FF2B5EF4-FFF2-40B4-BE49-F238E27FC236}">
                <a16:creationId xmlns:a16="http://schemas.microsoft.com/office/drawing/2014/main" id="{9226AE05-7DC2-408C-B784-52F642273B68}"/>
              </a:ext>
            </a:extLst>
          </p:cNvPr>
          <p:cNvSpPr txBox="1"/>
          <p:nvPr/>
        </p:nvSpPr>
        <p:spPr>
          <a:xfrm>
            <a:off x="7282542" y="5822735"/>
            <a:ext cx="4484917" cy="307777"/>
          </a:xfrm>
          <a:prstGeom prst="rect">
            <a:avLst/>
          </a:prstGeom>
          <a:noFill/>
        </p:spPr>
        <p:txBody>
          <a:bodyPr wrap="square" rtlCol="0">
            <a:spAutoFit/>
          </a:bodyPr>
          <a:lstStyle/>
          <a:p>
            <a:r>
              <a:rPr lang="nl-NL" sz="1400" dirty="0">
                <a:solidFill>
                  <a:srgbClr val="002060"/>
                </a:solidFill>
              </a:rPr>
              <a:t>Bron: tabel 2, Bepalingsmethode Milieuprestatie, versie 3.0</a:t>
            </a:r>
          </a:p>
        </p:txBody>
      </p:sp>
    </p:spTree>
    <p:extLst>
      <p:ext uri="{BB962C8B-B14F-4D97-AF65-F5344CB8AC3E}">
        <p14:creationId xmlns:p14="http://schemas.microsoft.com/office/powerpoint/2010/main" val="1770098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453947"/>
            <a:ext cx="9144000" cy="1950105"/>
          </a:xfrm>
        </p:spPr>
        <p:txBody>
          <a:bodyPr>
            <a:normAutofit fontScale="90000"/>
          </a:bodyPr>
          <a:lstStyle/>
          <a:p>
            <a:r>
              <a:rPr lang="nl-NL" dirty="0"/>
              <a:t>Milieuprestatie</a:t>
            </a:r>
            <a:br>
              <a:rPr lang="nl-NL" dirty="0"/>
            </a:br>
            <a:r>
              <a:rPr lang="nl-NL" sz="3100" dirty="0"/>
              <a:t>meetmethode om de milieueffecten van</a:t>
            </a:r>
            <a:br>
              <a:rPr lang="nl-NL" sz="3100" dirty="0"/>
            </a:br>
            <a:r>
              <a:rPr lang="nl-NL" sz="3100" dirty="0"/>
              <a:t>duurzaamheid en circulariteit te bepalen </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Op weg naar een circulaire (bouw)economie</a:t>
            </a:r>
          </a:p>
        </p:txBody>
      </p:sp>
    </p:spTree>
    <p:extLst>
      <p:ext uri="{BB962C8B-B14F-4D97-AF65-F5344CB8AC3E}">
        <p14:creationId xmlns:p14="http://schemas.microsoft.com/office/powerpoint/2010/main" val="3087954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Bepalingsmethode 2021(?) van 11 naar 19 milieueffecten</a:t>
            </a:r>
            <a:endParaRPr lang="nl-NL" b="1" dirty="0">
              <a:solidFill>
                <a:srgbClr val="C00000"/>
              </a:solidFill>
            </a:endParaRPr>
          </a:p>
        </p:txBody>
      </p:sp>
      <p:sp>
        <p:nvSpPr>
          <p:cNvPr id="5" name="Slide Number Placeholder 4"/>
          <p:cNvSpPr>
            <a:spLocks noGrp="1"/>
          </p:cNvSpPr>
          <p:nvPr>
            <p:ph type="sldNum" sz="quarter" idx="12"/>
          </p:nvPr>
        </p:nvSpPr>
        <p:spPr>
          <a:prstGeom prst="rect">
            <a:avLst/>
          </a:prstGeom>
        </p:spPr>
        <p:txBody>
          <a:bodyPr/>
          <a:lstStyle/>
          <a:p>
            <a:pPr marL="25400">
              <a:lnSpc>
                <a:spcPts val="1425"/>
              </a:lnSpc>
            </a:pPr>
            <a:fld id="{68BC35B1-DB37-4D69-B23B-4C9E9B475BB5}" type="slidenum">
              <a:rPr lang="en-GB" smtClean="0"/>
              <a:pPr marL="25400">
                <a:lnSpc>
                  <a:spcPts val="1425"/>
                </a:lnSpc>
              </a:pPr>
              <a:t>70</a:t>
            </a:fld>
            <a:endParaRPr lang="en-GB" dirty="0"/>
          </a:p>
        </p:txBody>
      </p:sp>
      <p:graphicFrame>
        <p:nvGraphicFramePr>
          <p:cNvPr id="3" name="Tabel 2">
            <a:extLst>
              <a:ext uri="{FF2B5EF4-FFF2-40B4-BE49-F238E27FC236}">
                <a16:creationId xmlns:a16="http://schemas.microsoft.com/office/drawing/2014/main" id="{B6E74FFB-D8FA-495E-8BD2-61B633AAD0E7}"/>
              </a:ext>
            </a:extLst>
          </p:cNvPr>
          <p:cNvGraphicFramePr>
            <a:graphicFrameLocks noGrp="1"/>
          </p:cNvGraphicFramePr>
          <p:nvPr>
            <p:extLst>
              <p:ext uri="{D42A27DB-BD31-4B8C-83A1-F6EECF244321}">
                <p14:modId xmlns:p14="http://schemas.microsoft.com/office/powerpoint/2010/main" val="2905240533"/>
              </p:ext>
            </p:extLst>
          </p:nvPr>
        </p:nvGraphicFramePr>
        <p:xfrm>
          <a:off x="702733" y="1781638"/>
          <a:ext cx="3999492" cy="3294724"/>
        </p:xfrm>
        <a:graphic>
          <a:graphicData uri="http://schemas.openxmlformats.org/drawingml/2006/table">
            <a:tbl>
              <a:tblPr firstRow="1" lastRow="1">
                <a:tableStyleId>{5C22544A-7EE6-4342-B048-85BDC9FD1C3A}</a:tableStyleId>
              </a:tblPr>
              <a:tblGrid>
                <a:gridCol w="469173">
                  <a:extLst>
                    <a:ext uri="{9D8B030D-6E8A-4147-A177-3AD203B41FA5}">
                      <a16:colId xmlns:a16="http://schemas.microsoft.com/office/drawing/2014/main" val="2175270976"/>
                    </a:ext>
                  </a:extLst>
                </a:gridCol>
                <a:gridCol w="3530319">
                  <a:extLst>
                    <a:ext uri="{9D8B030D-6E8A-4147-A177-3AD203B41FA5}">
                      <a16:colId xmlns:a16="http://schemas.microsoft.com/office/drawing/2014/main" val="80772061"/>
                    </a:ext>
                  </a:extLst>
                </a:gridCol>
              </a:tblGrid>
              <a:tr h="109277">
                <a:tc>
                  <a:txBody>
                    <a:bodyPr/>
                    <a:lstStyle/>
                    <a:p>
                      <a:pPr>
                        <a:lnSpc>
                          <a:spcPct val="107000"/>
                        </a:lnSpc>
                        <a:spcAft>
                          <a:spcPts val="0"/>
                        </a:spcAf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600" dirty="0">
                          <a:effectLst/>
                        </a:rPr>
                        <a:t>Milieu-effectcategorie</a:t>
                      </a:r>
                    </a:p>
                  </a:txBody>
                  <a:tcPr marL="68580" marR="68580" marT="0" marB="0"/>
                </a:tc>
                <a:extLst>
                  <a:ext uri="{0D108BD9-81ED-4DB2-BD59-A6C34878D82A}">
                    <a16:rowId xmlns:a16="http://schemas.microsoft.com/office/drawing/2014/main" val="1259096290"/>
                  </a:ext>
                </a:extLst>
              </a:tr>
              <a:tr h="290086">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a:lnSpc>
                          <a:spcPct val="107000"/>
                        </a:lnSpc>
                        <a:spcAft>
                          <a:spcPts val="0"/>
                        </a:spcAft>
                      </a:pPr>
                      <a:r>
                        <a:rPr lang="nl-NL" sz="1600" dirty="0">
                          <a:effectLst/>
                        </a:rPr>
                        <a:t>Uitputting mineralen en metalen</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9121098"/>
                  </a:ext>
                </a:extLst>
              </a:tr>
              <a:tr h="261257">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tc>
                  <a:txBody>
                    <a:bodyPr/>
                    <a:lstStyle/>
                    <a:p>
                      <a:pPr>
                        <a:lnSpc>
                          <a:spcPct val="107000"/>
                        </a:lnSpc>
                        <a:spcAft>
                          <a:spcPts val="0"/>
                        </a:spcAft>
                      </a:pPr>
                      <a:r>
                        <a:rPr lang="nl-NL" sz="1600" dirty="0">
                          <a:effectLst/>
                        </a:rPr>
                        <a:t>Uitputting fossiele energiedragers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7112286"/>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tc>
                <a:tc>
                  <a:txBody>
                    <a:bodyPr/>
                    <a:lstStyle/>
                    <a:p>
                      <a:pPr>
                        <a:lnSpc>
                          <a:spcPct val="107000"/>
                        </a:lnSpc>
                        <a:spcAft>
                          <a:spcPts val="0"/>
                        </a:spcAft>
                      </a:pPr>
                      <a:r>
                        <a:rPr lang="nl-NL" sz="1600" spc="-5" dirty="0">
                          <a:effectLst/>
                        </a:rPr>
                        <a:t>Klimaatverandering</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9705927"/>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tc>
                <a:tc>
                  <a:txBody>
                    <a:bodyPr/>
                    <a:lstStyle/>
                    <a:p>
                      <a:pPr>
                        <a:lnSpc>
                          <a:spcPct val="107000"/>
                        </a:lnSpc>
                        <a:spcAft>
                          <a:spcPts val="0"/>
                        </a:spcAft>
                      </a:pPr>
                      <a:r>
                        <a:rPr lang="nl-NL" sz="1600" dirty="0">
                          <a:effectLst/>
                        </a:rPr>
                        <a:t>Ozonlaagaantasting</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8534509"/>
                  </a:ext>
                </a:extLst>
              </a:tr>
              <a:tr h="202834">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tc>
                <a:tc>
                  <a:txBody>
                    <a:bodyPr/>
                    <a:lstStyle/>
                    <a:p>
                      <a:pPr>
                        <a:lnSpc>
                          <a:spcPct val="107000"/>
                        </a:lnSpc>
                        <a:spcAft>
                          <a:spcPts val="0"/>
                        </a:spcAft>
                      </a:pPr>
                      <a:r>
                        <a:rPr lang="nl-NL" sz="1600" spc="-5" dirty="0">
                          <a:effectLst/>
                        </a:rPr>
                        <a:t>Fotochemische </a:t>
                      </a:r>
                      <a:r>
                        <a:rPr lang="nl-NL" sz="1600" spc="-5" dirty="0" err="1">
                          <a:effectLst/>
                        </a:rPr>
                        <a:t>oxidantvorming</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6604447"/>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tc>
                <a:tc>
                  <a:txBody>
                    <a:bodyPr/>
                    <a:lstStyle/>
                    <a:p>
                      <a:pPr>
                        <a:lnSpc>
                          <a:spcPct val="107000"/>
                        </a:lnSpc>
                        <a:spcAft>
                          <a:spcPts val="0"/>
                        </a:spcAft>
                      </a:pPr>
                      <a:r>
                        <a:rPr lang="nl-NL" sz="1600" dirty="0">
                          <a:effectLst/>
                        </a:rPr>
                        <a:t>Verzuring</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3686875"/>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tc>
                <a:tc>
                  <a:txBody>
                    <a:bodyPr/>
                    <a:lstStyle/>
                    <a:p>
                      <a:pPr>
                        <a:lnSpc>
                          <a:spcPct val="107000"/>
                        </a:lnSpc>
                        <a:spcAft>
                          <a:spcPts val="0"/>
                        </a:spcAft>
                      </a:pPr>
                      <a:r>
                        <a:rPr lang="nl-NL" sz="1600" dirty="0">
                          <a:effectLst/>
                        </a:rPr>
                        <a:t>Vermesting</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0094121"/>
                  </a:ext>
                </a:extLst>
              </a:tr>
              <a:tr h="224606">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tc>
                <a:tc>
                  <a:txBody>
                    <a:bodyPr/>
                    <a:lstStyle/>
                    <a:p>
                      <a:pPr>
                        <a:lnSpc>
                          <a:spcPct val="107000"/>
                        </a:lnSpc>
                        <a:spcAft>
                          <a:spcPts val="0"/>
                        </a:spcAft>
                      </a:pPr>
                      <a:r>
                        <a:rPr lang="nl-NL" sz="1600" spc="-5" dirty="0">
                          <a:effectLst/>
                        </a:rPr>
                        <a:t>Humaan-toxicologische effecten</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8182485"/>
                  </a:ext>
                </a:extLst>
              </a:tr>
              <a:tr h="250371">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tc>
                <a:tc>
                  <a:txBody>
                    <a:bodyPr/>
                    <a:lstStyle/>
                    <a:p>
                      <a:pPr>
                        <a:lnSpc>
                          <a:spcPct val="107000"/>
                        </a:lnSpc>
                        <a:spcAft>
                          <a:spcPts val="0"/>
                        </a:spcAft>
                      </a:pPr>
                      <a:r>
                        <a:rPr lang="nl-NL" sz="1600" dirty="0">
                          <a:effectLst/>
                        </a:rPr>
                        <a:t>Zoetwater aquatische </a:t>
                      </a:r>
                      <a:r>
                        <a:rPr lang="nl-NL" sz="1600" dirty="0" err="1">
                          <a:effectLst/>
                        </a:rPr>
                        <a:t>ecotoxiciteit</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9417456"/>
                  </a:ext>
                </a:extLst>
              </a:tr>
              <a:tr h="22860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tc>
                <a:tc>
                  <a:txBody>
                    <a:bodyPr/>
                    <a:lstStyle/>
                    <a:p>
                      <a:pPr>
                        <a:lnSpc>
                          <a:spcPct val="107000"/>
                        </a:lnSpc>
                        <a:spcAft>
                          <a:spcPts val="0"/>
                        </a:spcAft>
                      </a:pPr>
                      <a:r>
                        <a:rPr lang="nl-NL" sz="1600" dirty="0">
                          <a:effectLst/>
                        </a:rPr>
                        <a:t>Zeewater aquatische </a:t>
                      </a:r>
                      <a:r>
                        <a:rPr lang="nl-NL" sz="1600" dirty="0" err="1">
                          <a:effectLst/>
                        </a:rPr>
                        <a:t>ecotoxiciteit</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7004927"/>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11</a:t>
                      </a:r>
                    </a:p>
                  </a:txBody>
                  <a:tcPr marL="68580" marR="68580" marT="0" marB="0"/>
                </a:tc>
                <a:tc>
                  <a:txBody>
                    <a:bodyPr/>
                    <a:lstStyle/>
                    <a:p>
                      <a:pPr>
                        <a:lnSpc>
                          <a:spcPct val="107000"/>
                        </a:lnSpc>
                        <a:spcAft>
                          <a:spcPts val="0"/>
                        </a:spcAft>
                      </a:pPr>
                      <a:r>
                        <a:rPr lang="nl-NL" sz="1600" dirty="0">
                          <a:effectLst/>
                        </a:rPr>
                        <a:t>Bodem </a:t>
                      </a:r>
                      <a:r>
                        <a:rPr lang="nl-NL" sz="1600" dirty="0" err="1">
                          <a:effectLst/>
                        </a:rPr>
                        <a:t>ecotoxiciteit</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6202913"/>
                  </a:ext>
                </a:extLst>
              </a:tr>
              <a:tr h="197940">
                <a:tc>
                  <a:txBody>
                    <a:bodyPr/>
                    <a:lstStyle/>
                    <a:p>
                      <a:pPr>
                        <a:lnSpc>
                          <a:spcPct val="107000"/>
                        </a:lnSpc>
                        <a:spcAft>
                          <a:spcPts val="0"/>
                        </a:spcAf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600" dirty="0">
                          <a:effectLst/>
                        </a:rPr>
                        <a:t>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9724798"/>
                  </a:ext>
                </a:extLst>
              </a:tr>
            </a:tbl>
          </a:graphicData>
        </a:graphic>
      </p:graphicFrame>
      <p:graphicFrame>
        <p:nvGraphicFramePr>
          <p:cNvPr id="11" name="Tabel 10">
            <a:extLst>
              <a:ext uri="{FF2B5EF4-FFF2-40B4-BE49-F238E27FC236}">
                <a16:creationId xmlns:a16="http://schemas.microsoft.com/office/drawing/2014/main" id="{EFE9ADD7-E0BA-4449-896B-1A0787E7213E}"/>
              </a:ext>
            </a:extLst>
          </p:cNvPr>
          <p:cNvGraphicFramePr>
            <a:graphicFrameLocks noGrp="1"/>
          </p:cNvGraphicFramePr>
          <p:nvPr>
            <p:extLst>
              <p:ext uri="{D42A27DB-BD31-4B8C-83A1-F6EECF244321}">
                <p14:modId xmlns:p14="http://schemas.microsoft.com/office/powerpoint/2010/main" val="3522079592"/>
              </p:ext>
            </p:extLst>
          </p:nvPr>
        </p:nvGraphicFramePr>
        <p:xfrm>
          <a:off x="5317068" y="1041656"/>
          <a:ext cx="6445954" cy="5289132"/>
        </p:xfrm>
        <a:graphic>
          <a:graphicData uri="http://schemas.openxmlformats.org/drawingml/2006/table">
            <a:tbl>
              <a:tblPr firstRow="1" lastRow="1">
                <a:tableStyleId>{5C22544A-7EE6-4342-B048-85BDC9FD1C3A}</a:tableStyleId>
              </a:tblPr>
              <a:tblGrid>
                <a:gridCol w="620888">
                  <a:extLst>
                    <a:ext uri="{9D8B030D-6E8A-4147-A177-3AD203B41FA5}">
                      <a16:colId xmlns:a16="http://schemas.microsoft.com/office/drawing/2014/main" val="2175270976"/>
                    </a:ext>
                  </a:extLst>
                </a:gridCol>
                <a:gridCol w="5825066">
                  <a:extLst>
                    <a:ext uri="{9D8B030D-6E8A-4147-A177-3AD203B41FA5}">
                      <a16:colId xmlns:a16="http://schemas.microsoft.com/office/drawing/2014/main" val="80772061"/>
                    </a:ext>
                  </a:extLst>
                </a:gridCol>
              </a:tblGrid>
              <a:tr h="234068">
                <a:tc>
                  <a:txBody>
                    <a:bodyPr/>
                    <a:lstStyle/>
                    <a:p>
                      <a:pPr>
                        <a:lnSpc>
                          <a:spcPct val="107000"/>
                        </a:lnSpc>
                        <a:spcAft>
                          <a:spcPts val="0"/>
                        </a:spcAf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600" dirty="0">
                          <a:effectLst/>
                        </a:rPr>
                        <a:t>Milieu-effectcategorie</a:t>
                      </a:r>
                    </a:p>
                  </a:txBody>
                  <a:tcPr marL="68580" marR="68580" marT="0" marB="0"/>
                </a:tc>
                <a:extLst>
                  <a:ext uri="{0D108BD9-81ED-4DB2-BD59-A6C34878D82A}">
                    <a16:rowId xmlns:a16="http://schemas.microsoft.com/office/drawing/2014/main" val="1259096290"/>
                  </a:ext>
                </a:extLst>
              </a:tr>
              <a:tr h="290086">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600" spc="-5" dirty="0">
                          <a:effectLst/>
                        </a:rPr>
                        <a:t>Klimaatverandering</a:t>
                      </a:r>
                      <a:r>
                        <a:rPr lang="nl-NL" sz="1600" spc="-5" dirty="0">
                          <a:effectLst/>
                          <a:latin typeface="Calibri" panose="020F0502020204030204" pitchFamily="34" charset="0"/>
                          <a:cs typeface="Times New Roman" panose="02020603050405020304" pitchFamily="18" charset="0"/>
                        </a:rPr>
                        <a:t> - totaal</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9121098"/>
                  </a:ext>
                </a:extLst>
              </a:tr>
              <a:tr h="261257">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600" spc="-5" dirty="0">
                          <a:effectLst/>
                        </a:rPr>
                        <a:t>Klimaatverandering</a:t>
                      </a:r>
                      <a:r>
                        <a:rPr lang="nl-NL" sz="1600" spc="-5" dirty="0">
                          <a:effectLst/>
                          <a:latin typeface="Calibri" panose="020F0502020204030204" pitchFamily="34" charset="0"/>
                          <a:cs typeface="Times New Roman" panose="02020603050405020304" pitchFamily="18" charset="0"/>
                        </a:rPr>
                        <a:t> - fossiel</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7112286"/>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tc>
                <a:tc>
                  <a:txBody>
                    <a:bodyPr/>
                    <a:lstStyle/>
                    <a:p>
                      <a:pPr>
                        <a:lnSpc>
                          <a:spcPct val="107000"/>
                        </a:lnSpc>
                        <a:spcAft>
                          <a:spcPts val="0"/>
                        </a:spcAft>
                      </a:pPr>
                      <a:r>
                        <a:rPr lang="nl-NL" sz="1600" spc="-5" dirty="0">
                          <a:effectLst/>
                        </a:rPr>
                        <a:t>Klimaatverandering - biogeen</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9705927"/>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600" spc="-5" dirty="0">
                          <a:effectLst/>
                        </a:rPr>
                        <a:t>Klimaatverandering</a:t>
                      </a:r>
                      <a:r>
                        <a:rPr lang="nl-NL" sz="1600" spc="-5" dirty="0">
                          <a:effectLst/>
                          <a:latin typeface="Calibri" panose="020F0502020204030204" pitchFamily="34" charset="0"/>
                          <a:cs typeface="Times New Roman" panose="02020603050405020304" pitchFamily="18" charset="0"/>
                        </a:rPr>
                        <a:t> – landgebruik en verandering in landgebruik</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8534509"/>
                  </a:ext>
                </a:extLst>
              </a:tr>
              <a:tr h="202834">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600" dirty="0">
                          <a:effectLst/>
                        </a:rPr>
                        <a:t>Ozonlaagaantasting</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6604447"/>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tc>
                <a:tc>
                  <a:txBody>
                    <a:bodyPr/>
                    <a:lstStyle/>
                    <a:p>
                      <a:pPr>
                        <a:lnSpc>
                          <a:spcPct val="107000"/>
                        </a:lnSpc>
                        <a:spcAft>
                          <a:spcPts val="0"/>
                        </a:spcAft>
                      </a:pPr>
                      <a:r>
                        <a:rPr lang="nl-NL" sz="1600" dirty="0">
                          <a:effectLst/>
                        </a:rPr>
                        <a:t>Verzuring</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3686875"/>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tc>
                <a:tc>
                  <a:txBody>
                    <a:bodyPr/>
                    <a:lstStyle/>
                    <a:p>
                      <a:pPr>
                        <a:lnSpc>
                          <a:spcPct val="107000"/>
                        </a:lnSpc>
                        <a:spcAft>
                          <a:spcPts val="0"/>
                        </a:spcAft>
                      </a:pPr>
                      <a:r>
                        <a:rPr lang="nl-NL" sz="1600" dirty="0">
                          <a:effectLst/>
                        </a:rPr>
                        <a:t>Vermesting zoetwater</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0094121"/>
                  </a:ext>
                </a:extLst>
              </a:tr>
              <a:tr h="224606">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tc>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Vermesting zeewater</a:t>
                      </a:r>
                    </a:p>
                  </a:txBody>
                  <a:tcPr marL="68580" marR="68580" marT="0" marB="0"/>
                </a:tc>
                <a:extLst>
                  <a:ext uri="{0D108BD9-81ED-4DB2-BD59-A6C34878D82A}">
                    <a16:rowId xmlns:a16="http://schemas.microsoft.com/office/drawing/2014/main" val="3158182485"/>
                  </a:ext>
                </a:extLst>
              </a:tr>
              <a:tr h="250371">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tc>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Vermesting land</a:t>
                      </a:r>
                    </a:p>
                  </a:txBody>
                  <a:tcPr marL="68580" marR="68580" marT="0" marB="0"/>
                </a:tc>
                <a:extLst>
                  <a:ext uri="{0D108BD9-81ED-4DB2-BD59-A6C34878D82A}">
                    <a16:rowId xmlns:a16="http://schemas.microsoft.com/office/drawing/2014/main" val="4179417456"/>
                  </a:ext>
                </a:extLst>
              </a:tr>
              <a:tr h="22860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tc>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Smogvorming</a:t>
                      </a:r>
                    </a:p>
                  </a:txBody>
                  <a:tcPr marL="68580" marR="68580" marT="0" marB="0"/>
                </a:tc>
                <a:extLst>
                  <a:ext uri="{0D108BD9-81ED-4DB2-BD59-A6C34878D82A}">
                    <a16:rowId xmlns:a16="http://schemas.microsoft.com/office/drawing/2014/main" val="2337004927"/>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11</a:t>
                      </a:r>
                    </a:p>
                  </a:txBody>
                  <a:tcPr marL="68580" marR="68580" marT="0" marB="0"/>
                </a:tc>
                <a:tc>
                  <a:txBody>
                    <a:bodyPr/>
                    <a:lstStyle/>
                    <a:p>
                      <a:pPr>
                        <a:lnSpc>
                          <a:spcPct val="107000"/>
                        </a:lnSpc>
                        <a:spcAft>
                          <a:spcPts val="0"/>
                        </a:spcAft>
                      </a:pPr>
                      <a:r>
                        <a:rPr lang="nl-NL" sz="1600" dirty="0">
                          <a:effectLst/>
                        </a:rPr>
                        <a:t>Uitputting mineralen en metalen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6202913"/>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12</a:t>
                      </a:r>
                    </a:p>
                  </a:txBody>
                  <a:tcPr marL="68580" marR="68580" marT="0" marB="0"/>
                </a:tc>
                <a:tc>
                  <a:txBody>
                    <a:bodyPr/>
                    <a:lstStyle/>
                    <a:p>
                      <a:pPr>
                        <a:lnSpc>
                          <a:spcPct val="107000"/>
                        </a:lnSpc>
                        <a:spcAft>
                          <a:spcPts val="0"/>
                        </a:spcAft>
                      </a:pPr>
                      <a:r>
                        <a:rPr lang="nl-NL" sz="1600" dirty="0">
                          <a:effectLst/>
                        </a:rPr>
                        <a:t>Uitputting fossiele energiedragers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3608081"/>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13</a:t>
                      </a:r>
                    </a:p>
                  </a:txBody>
                  <a:tcPr marL="68580" marR="68580" marT="0" marB="0"/>
                </a:tc>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Watergebruik</a:t>
                      </a:r>
                    </a:p>
                  </a:txBody>
                  <a:tcPr marL="68580" marR="68580" marT="0" marB="0"/>
                </a:tc>
                <a:extLst>
                  <a:ext uri="{0D108BD9-81ED-4DB2-BD59-A6C34878D82A}">
                    <a16:rowId xmlns:a16="http://schemas.microsoft.com/office/drawing/2014/main" val="3396533805"/>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14</a:t>
                      </a:r>
                    </a:p>
                  </a:txBody>
                  <a:tcPr marL="68580" marR="68580" marT="0" marB="0"/>
                </a:tc>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Fijnstofemissie</a:t>
                      </a:r>
                    </a:p>
                  </a:txBody>
                  <a:tcPr marL="68580" marR="68580" marT="0" marB="0"/>
                </a:tc>
                <a:extLst>
                  <a:ext uri="{0D108BD9-81ED-4DB2-BD59-A6C34878D82A}">
                    <a16:rowId xmlns:a16="http://schemas.microsoft.com/office/drawing/2014/main" val="548132637"/>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15</a:t>
                      </a:r>
                    </a:p>
                  </a:txBody>
                  <a:tcPr marL="68580" marR="68580" marT="0" marB="0"/>
                </a:tc>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Ioniserende straling</a:t>
                      </a:r>
                    </a:p>
                  </a:txBody>
                  <a:tcPr marL="68580" marR="68580" marT="0" marB="0"/>
                </a:tc>
                <a:extLst>
                  <a:ext uri="{0D108BD9-81ED-4DB2-BD59-A6C34878D82A}">
                    <a16:rowId xmlns:a16="http://schemas.microsoft.com/office/drawing/2014/main" val="2205257725"/>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16</a:t>
                      </a:r>
                    </a:p>
                  </a:txBody>
                  <a:tcPr marL="68580" marR="68580" marT="0" marB="0"/>
                </a:tc>
                <a:tc>
                  <a:txBody>
                    <a:bodyPr/>
                    <a:lstStyle/>
                    <a:p>
                      <a:pPr>
                        <a:lnSpc>
                          <a:spcPct val="107000"/>
                        </a:lnSpc>
                        <a:spcAft>
                          <a:spcPts val="0"/>
                        </a:spcAft>
                      </a:pPr>
                      <a:r>
                        <a:rPr lang="nl-NL" sz="1600" dirty="0" err="1">
                          <a:effectLst/>
                          <a:latin typeface="Calibri" panose="020F0502020204030204" pitchFamily="34" charset="0"/>
                          <a:ea typeface="Calibri" panose="020F0502020204030204" pitchFamily="34" charset="0"/>
                          <a:cs typeface="Times New Roman" panose="02020603050405020304" pitchFamily="18" charset="0"/>
                        </a:rPr>
                        <a:t>Ecotoxiciteit</a:t>
                      </a:r>
                      <a:r>
                        <a:rPr lang="nl-NL" sz="1600" dirty="0">
                          <a:effectLst/>
                          <a:latin typeface="Calibri" panose="020F0502020204030204" pitchFamily="34" charset="0"/>
                          <a:ea typeface="Calibri" panose="020F0502020204030204" pitchFamily="34" charset="0"/>
                          <a:cs typeface="Times New Roman" panose="02020603050405020304" pitchFamily="18" charset="0"/>
                        </a:rPr>
                        <a:t> (zoetwater)</a:t>
                      </a:r>
                    </a:p>
                  </a:txBody>
                  <a:tcPr marL="68580" marR="68580" marT="0" marB="0"/>
                </a:tc>
                <a:extLst>
                  <a:ext uri="{0D108BD9-81ED-4DB2-BD59-A6C34878D82A}">
                    <a16:rowId xmlns:a16="http://schemas.microsoft.com/office/drawing/2014/main" val="3272914050"/>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17</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nl-NL" sz="1600" dirty="0">
                          <a:effectLst/>
                          <a:latin typeface="Calibri" panose="020F0502020204030204" pitchFamily="34" charset="0"/>
                          <a:ea typeface="Calibri" panose="020F0502020204030204" pitchFamily="34" charset="0"/>
                          <a:cs typeface="Times New Roman" panose="02020603050405020304" pitchFamily="18" charset="0"/>
                        </a:rPr>
                        <a:t>Humane toxiciteit, carcinogeen</a:t>
                      </a:r>
                    </a:p>
                  </a:txBody>
                  <a:tcPr marL="68580" marR="68580" marT="0" marB="0"/>
                </a:tc>
                <a:extLst>
                  <a:ext uri="{0D108BD9-81ED-4DB2-BD59-A6C34878D82A}">
                    <a16:rowId xmlns:a16="http://schemas.microsoft.com/office/drawing/2014/main" val="820739123"/>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18</a:t>
                      </a:r>
                    </a:p>
                  </a:txBody>
                  <a:tcPr marL="68580" marR="68580" marT="0" marB="0"/>
                </a:tc>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Humane toxiciteit, non-carcinogeen</a:t>
                      </a:r>
                    </a:p>
                  </a:txBody>
                  <a:tcPr marL="68580" marR="68580" marT="0" marB="0"/>
                </a:tc>
                <a:extLst>
                  <a:ext uri="{0D108BD9-81ED-4DB2-BD59-A6C34878D82A}">
                    <a16:rowId xmlns:a16="http://schemas.microsoft.com/office/drawing/2014/main" val="926772028"/>
                  </a:ext>
                </a:extLst>
              </a:tr>
              <a:tr h="197940">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19</a:t>
                      </a:r>
                    </a:p>
                  </a:txBody>
                  <a:tcPr marL="68580" marR="68580" marT="0" marB="0"/>
                </a:tc>
                <a:tc>
                  <a:txBody>
                    <a:bodyPr/>
                    <a:lstStyle/>
                    <a:p>
                      <a:pPr>
                        <a:lnSpc>
                          <a:spcPct val="107000"/>
                        </a:lnSpc>
                        <a:spcAft>
                          <a:spcPts val="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Landgebruik – gerelateerde impact/bodemkwaliteit</a:t>
                      </a:r>
                    </a:p>
                  </a:txBody>
                  <a:tcPr marL="68580" marR="68580" marT="0" marB="0"/>
                </a:tc>
                <a:extLst>
                  <a:ext uri="{0D108BD9-81ED-4DB2-BD59-A6C34878D82A}">
                    <a16:rowId xmlns:a16="http://schemas.microsoft.com/office/drawing/2014/main" val="3562446864"/>
                  </a:ext>
                </a:extLst>
              </a:tr>
              <a:tr h="197940">
                <a:tc>
                  <a:txBody>
                    <a:bodyPr/>
                    <a:lstStyle/>
                    <a:p>
                      <a:pPr>
                        <a:lnSpc>
                          <a:spcPct val="107000"/>
                        </a:lnSpc>
                        <a:spcAft>
                          <a:spcPts val="0"/>
                        </a:spcAf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NL" sz="1600" dirty="0">
                          <a:effectLst/>
                        </a:rPr>
                        <a:t>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9724798"/>
                  </a:ext>
                </a:extLst>
              </a:tr>
            </a:tbl>
          </a:graphicData>
        </a:graphic>
      </p:graphicFrame>
    </p:spTree>
    <p:extLst>
      <p:ext uri="{BB962C8B-B14F-4D97-AF65-F5344CB8AC3E}">
        <p14:creationId xmlns:p14="http://schemas.microsoft.com/office/powerpoint/2010/main" val="40602216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18CD3-F5AD-4477-B1A4-C8EEB9F23B43}"/>
              </a:ext>
            </a:extLst>
          </p:cNvPr>
          <p:cNvSpPr>
            <a:spLocks noGrp="1"/>
          </p:cNvSpPr>
          <p:nvPr>
            <p:ph type="title"/>
          </p:nvPr>
        </p:nvSpPr>
        <p:spPr/>
        <p:txBody>
          <a:bodyPr/>
          <a:lstStyle/>
          <a:p>
            <a:r>
              <a:rPr lang="nl-NL" dirty="0"/>
              <a:t>Het MPG/MKI systeem, met de LCA als wetenschappelijke basis</a:t>
            </a:r>
          </a:p>
        </p:txBody>
      </p:sp>
      <p:sp>
        <p:nvSpPr>
          <p:cNvPr id="11" name="Tekstvak 10">
            <a:extLst>
              <a:ext uri="{FF2B5EF4-FFF2-40B4-BE49-F238E27FC236}">
                <a16:creationId xmlns:a16="http://schemas.microsoft.com/office/drawing/2014/main" id="{64FF0D8B-4F0E-4D2C-81DA-C91209448F84}"/>
              </a:ext>
            </a:extLst>
          </p:cNvPr>
          <p:cNvSpPr txBox="1"/>
          <p:nvPr/>
        </p:nvSpPr>
        <p:spPr>
          <a:xfrm>
            <a:off x="838200" y="1576552"/>
            <a:ext cx="2267607" cy="3693319"/>
          </a:xfrm>
          <a:prstGeom prst="rect">
            <a:avLst/>
          </a:prstGeom>
          <a:solidFill>
            <a:srgbClr val="9DC55B"/>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nl-NL" b="1" dirty="0"/>
              <a:t>EN15804</a:t>
            </a:r>
          </a:p>
          <a:p>
            <a:r>
              <a:rPr lang="nl-NL" dirty="0"/>
              <a:t>A1-3: Productiefase</a:t>
            </a:r>
          </a:p>
          <a:p>
            <a:r>
              <a:rPr lang="nl-NL" dirty="0"/>
              <a:t>A4-5: Bouwfase</a:t>
            </a:r>
          </a:p>
          <a:p>
            <a:r>
              <a:rPr lang="nl-NL" dirty="0"/>
              <a:t>B1-7: Gebruiksfase</a:t>
            </a:r>
          </a:p>
          <a:p>
            <a:r>
              <a:rPr lang="nl-NL" dirty="0"/>
              <a:t>C1-4: Sloop- en verwerkingsfase</a:t>
            </a:r>
          </a:p>
          <a:p>
            <a:r>
              <a:rPr lang="nl-NL" dirty="0"/>
              <a:t>D:  Mogelijkheden hergebruik, terugwinning en recycling</a:t>
            </a:r>
          </a:p>
          <a:p>
            <a:endParaRPr lang="nl-NL" dirty="0"/>
          </a:p>
          <a:p>
            <a:pPr algn="ctr"/>
            <a:r>
              <a:rPr lang="nl-NL" dirty="0"/>
              <a:t>+ Nederlandse scenario’s</a:t>
            </a:r>
          </a:p>
        </p:txBody>
      </p:sp>
      <p:sp>
        <p:nvSpPr>
          <p:cNvPr id="13" name="Tekstvak 12">
            <a:extLst>
              <a:ext uri="{FF2B5EF4-FFF2-40B4-BE49-F238E27FC236}">
                <a16:creationId xmlns:a16="http://schemas.microsoft.com/office/drawing/2014/main" id="{BE0075D0-70B7-47A1-AD07-603EFF8D794B}"/>
              </a:ext>
            </a:extLst>
          </p:cNvPr>
          <p:cNvSpPr txBox="1"/>
          <p:nvPr/>
        </p:nvSpPr>
        <p:spPr>
          <a:xfrm>
            <a:off x="3654972" y="1576552"/>
            <a:ext cx="7772399" cy="646331"/>
          </a:xfrm>
          <a:prstGeom prst="rect">
            <a:avLst/>
          </a:prstGeom>
          <a:solidFill>
            <a:srgbClr val="9DC55B"/>
          </a:solidFill>
          <a:ln>
            <a:noFill/>
          </a:ln>
          <a:effectLst/>
        </p:spPr>
        <p:txBody>
          <a:bodyPr wrap="square" rtlCol="0">
            <a:spAutoFit/>
          </a:bodyPr>
          <a:lstStyle/>
          <a:p>
            <a:pPr algn="ctr"/>
            <a:r>
              <a:rPr lang="nl-NL" b="1" dirty="0"/>
              <a:t>Bepalingsmethode Milieuprestatie </a:t>
            </a:r>
          </a:p>
          <a:p>
            <a:pPr algn="ctr"/>
            <a:r>
              <a:rPr lang="nl-NL" b="1" dirty="0"/>
              <a:t>(voor gebouwen &amp; grond-, weg- en waterbouw)</a:t>
            </a:r>
            <a:endParaRPr lang="nl-NL" dirty="0"/>
          </a:p>
        </p:txBody>
      </p:sp>
      <p:sp>
        <p:nvSpPr>
          <p:cNvPr id="15" name="Tekstvak 14">
            <a:extLst>
              <a:ext uri="{FF2B5EF4-FFF2-40B4-BE49-F238E27FC236}">
                <a16:creationId xmlns:a16="http://schemas.microsoft.com/office/drawing/2014/main" id="{0E704D84-96B4-4F57-BD8E-D79C15C7C131}"/>
              </a:ext>
            </a:extLst>
          </p:cNvPr>
          <p:cNvSpPr txBox="1"/>
          <p:nvPr/>
        </p:nvSpPr>
        <p:spPr>
          <a:xfrm>
            <a:off x="5739963" y="2880791"/>
            <a:ext cx="2688019" cy="1754326"/>
          </a:xfrm>
          <a:prstGeom prst="rect">
            <a:avLst/>
          </a:prstGeom>
          <a:solidFill>
            <a:srgbClr val="9DC55B"/>
          </a:solidFill>
          <a:ln>
            <a:noFill/>
          </a:ln>
          <a:effectLst/>
        </p:spPr>
        <p:txBody>
          <a:bodyPr wrap="square" rtlCol="0">
            <a:spAutoFit/>
          </a:bodyPr>
          <a:lstStyle/>
          <a:p>
            <a:pPr algn="ctr"/>
            <a:r>
              <a:rPr lang="nl-NL" b="1" dirty="0"/>
              <a:t>Nationale Milieudatabase (NMD 3.0)</a:t>
            </a:r>
          </a:p>
          <a:p>
            <a:r>
              <a:rPr lang="nl-NL" dirty="0"/>
              <a:t>Product- en itemkaarten</a:t>
            </a:r>
          </a:p>
          <a:p>
            <a:r>
              <a:rPr lang="nl-NL" dirty="0"/>
              <a:t>Processendatabase</a:t>
            </a:r>
          </a:p>
          <a:p>
            <a:r>
              <a:rPr lang="nl-NL" dirty="0"/>
              <a:t>Basisprofielen</a:t>
            </a:r>
          </a:p>
          <a:p>
            <a:r>
              <a:rPr lang="nl-NL" dirty="0"/>
              <a:t>Afdankscenario’s</a:t>
            </a:r>
          </a:p>
        </p:txBody>
      </p:sp>
      <p:sp>
        <p:nvSpPr>
          <p:cNvPr id="16" name="Tekstvak 15">
            <a:extLst>
              <a:ext uri="{FF2B5EF4-FFF2-40B4-BE49-F238E27FC236}">
                <a16:creationId xmlns:a16="http://schemas.microsoft.com/office/drawing/2014/main" id="{C08CAEDE-18E0-4C83-AD01-8013E9226F3A}"/>
              </a:ext>
            </a:extLst>
          </p:cNvPr>
          <p:cNvSpPr txBox="1"/>
          <p:nvPr/>
        </p:nvSpPr>
        <p:spPr>
          <a:xfrm>
            <a:off x="3715408" y="2880791"/>
            <a:ext cx="856592" cy="369332"/>
          </a:xfrm>
          <a:prstGeom prst="rect">
            <a:avLst/>
          </a:prstGeom>
          <a:solidFill>
            <a:srgbClr val="9DC55B"/>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nl-NL" b="1" dirty="0"/>
              <a:t>LCA</a:t>
            </a:r>
          </a:p>
        </p:txBody>
      </p:sp>
      <p:sp>
        <p:nvSpPr>
          <p:cNvPr id="17" name="Tekstvak 16">
            <a:extLst>
              <a:ext uri="{FF2B5EF4-FFF2-40B4-BE49-F238E27FC236}">
                <a16:creationId xmlns:a16="http://schemas.microsoft.com/office/drawing/2014/main" id="{175FBA00-B679-4662-84E1-697A371AE305}"/>
              </a:ext>
            </a:extLst>
          </p:cNvPr>
          <p:cNvSpPr txBox="1"/>
          <p:nvPr/>
        </p:nvSpPr>
        <p:spPr>
          <a:xfrm>
            <a:off x="4572000" y="3723365"/>
            <a:ext cx="856592" cy="369332"/>
          </a:xfrm>
          <a:prstGeom prst="rect">
            <a:avLst/>
          </a:prstGeom>
          <a:solidFill>
            <a:srgbClr val="9DC55B"/>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nl-NL" b="1" dirty="0"/>
              <a:t>EPD</a:t>
            </a:r>
          </a:p>
        </p:txBody>
      </p:sp>
      <p:sp>
        <p:nvSpPr>
          <p:cNvPr id="18" name="Tekstvak 17">
            <a:extLst>
              <a:ext uri="{FF2B5EF4-FFF2-40B4-BE49-F238E27FC236}">
                <a16:creationId xmlns:a16="http://schemas.microsoft.com/office/drawing/2014/main" id="{8FBFABEC-281B-4CEE-B682-8348A0D10396}"/>
              </a:ext>
            </a:extLst>
          </p:cNvPr>
          <p:cNvSpPr txBox="1"/>
          <p:nvPr/>
        </p:nvSpPr>
        <p:spPr>
          <a:xfrm>
            <a:off x="8739353" y="2880791"/>
            <a:ext cx="2688019" cy="1754326"/>
          </a:xfrm>
          <a:prstGeom prst="rect">
            <a:avLst/>
          </a:prstGeom>
          <a:solidFill>
            <a:srgbClr val="7030A0">
              <a:alpha val="60000"/>
            </a:srgbClr>
          </a:solidFill>
          <a:ln>
            <a:noFill/>
          </a:ln>
          <a:effectLst/>
        </p:spPr>
        <p:txBody>
          <a:bodyPr wrap="square" rtlCol="0">
            <a:spAutoFit/>
          </a:bodyPr>
          <a:lstStyle/>
          <a:p>
            <a:pPr algn="ctr"/>
            <a:r>
              <a:rPr lang="nl-NL" b="1" dirty="0"/>
              <a:t>Instrumenten gebouwen/bouwwerken </a:t>
            </a:r>
          </a:p>
          <a:p>
            <a:pPr algn="ctr"/>
            <a:r>
              <a:rPr lang="nl-NL" b="1" dirty="0"/>
              <a:t>(software)</a:t>
            </a:r>
          </a:p>
          <a:p>
            <a:pPr algn="ctr"/>
            <a:r>
              <a:rPr lang="nl-NL" dirty="0">
                <a:hlinkClick r:id="rId3"/>
              </a:rPr>
              <a:t>https://milieudatabase.nl/milieuprestatie/rekeninstrumenten/</a:t>
            </a:r>
            <a:endParaRPr lang="nl-NL" dirty="0"/>
          </a:p>
        </p:txBody>
      </p:sp>
      <p:sp>
        <p:nvSpPr>
          <p:cNvPr id="19" name="Tekstvak 18">
            <a:extLst>
              <a:ext uri="{FF2B5EF4-FFF2-40B4-BE49-F238E27FC236}">
                <a16:creationId xmlns:a16="http://schemas.microsoft.com/office/drawing/2014/main" id="{B3810587-C0C1-43C9-9516-0A810A94B86E}"/>
              </a:ext>
            </a:extLst>
          </p:cNvPr>
          <p:cNvSpPr txBox="1"/>
          <p:nvPr/>
        </p:nvSpPr>
        <p:spPr>
          <a:xfrm>
            <a:off x="8739353" y="5468081"/>
            <a:ext cx="1030015" cy="646331"/>
          </a:xfrm>
          <a:prstGeom prst="rect">
            <a:avLst/>
          </a:prstGeom>
          <a:solidFill>
            <a:srgbClr val="7030A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nl-NL" b="1" dirty="0"/>
              <a:t>Inkoop proces</a:t>
            </a:r>
          </a:p>
        </p:txBody>
      </p:sp>
      <p:sp>
        <p:nvSpPr>
          <p:cNvPr id="20" name="Tekstvak 19">
            <a:extLst>
              <a:ext uri="{FF2B5EF4-FFF2-40B4-BE49-F238E27FC236}">
                <a16:creationId xmlns:a16="http://schemas.microsoft.com/office/drawing/2014/main" id="{80A3E319-5A78-4AA3-8D59-FAEBC558C5F1}"/>
              </a:ext>
            </a:extLst>
          </p:cNvPr>
          <p:cNvSpPr txBox="1"/>
          <p:nvPr/>
        </p:nvSpPr>
        <p:spPr>
          <a:xfrm>
            <a:off x="10323785" y="5468081"/>
            <a:ext cx="1030015" cy="646331"/>
          </a:xfrm>
          <a:prstGeom prst="rect">
            <a:avLst/>
          </a:prstGeom>
          <a:solidFill>
            <a:srgbClr val="7030A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nl-NL" b="1" dirty="0"/>
              <a:t>Ontwerpproces</a:t>
            </a:r>
          </a:p>
        </p:txBody>
      </p:sp>
      <p:cxnSp>
        <p:nvCxnSpPr>
          <p:cNvPr id="4" name="Rechte verbindingslijn met pijl 3">
            <a:extLst>
              <a:ext uri="{FF2B5EF4-FFF2-40B4-BE49-F238E27FC236}">
                <a16:creationId xmlns:a16="http://schemas.microsoft.com/office/drawing/2014/main" id="{819FD693-BF05-4001-B454-B414CA142328}"/>
              </a:ext>
            </a:extLst>
          </p:cNvPr>
          <p:cNvCxnSpPr>
            <a:endCxn id="13" idx="1"/>
          </p:cNvCxnSpPr>
          <p:nvPr/>
        </p:nvCxnSpPr>
        <p:spPr>
          <a:xfrm>
            <a:off x="3105807" y="1895061"/>
            <a:ext cx="549165" cy="4657"/>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17F8A7A1-2433-4D97-9916-00AD3835CC62}"/>
              </a:ext>
            </a:extLst>
          </p:cNvPr>
          <p:cNvCxnSpPr>
            <a:cxnSpLocks/>
            <a:endCxn id="16" idx="0"/>
          </p:cNvCxnSpPr>
          <p:nvPr/>
        </p:nvCxnSpPr>
        <p:spPr>
          <a:xfrm>
            <a:off x="4143704" y="2222883"/>
            <a:ext cx="0" cy="657908"/>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A3AC2022-C042-416A-B3CB-8629FEA0A6D4}"/>
              </a:ext>
            </a:extLst>
          </p:cNvPr>
          <p:cNvCxnSpPr>
            <a:cxnSpLocks/>
            <a:endCxn id="18" idx="0"/>
          </p:cNvCxnSpPr>
          <p:nvPr/>
        </p:nvCxnSpPr>
        <p:spPr>
          <a:xfrm>
            <a:off x="10083363" y="2222883"/>
            <a:ext cx="0" cy="657908"/>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2C9F6C3E-8970-42D7-82DC-7034BEF95686}"/>
              </a:ext>
            </a:extLst>
          </p:cNvPr>
          <p:cNvCxnSpPr>
            <a:cxnSpLocks/>
            <a:endCxn id="17" idx="0"/>
          </p:cNvCxnSpPr>
          <p:nvPr/>
        </p:nvCxnSpPr>
        <p:spPr>
          <a:xfrm>
            <a:off x="5000296" y="2222883"/>
            <a:ext cx="0" cy="150048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2BFB93B0-90CA-485F-ADFB-07CBA03EF150}"/>
              </a:ext>
            </a:extLst>
          </p:cNvPr>
          <p:cNvCxnSpPr>
            <a:cxnSpLocks/>
            <a:stCxn id="15" idx="3"/>
            <a:endCxn id="18" idx="1"/>
          </p:cNvCxnSpPr>
          <p:nvPr/>
        </p:nvCxnSpPr>
        <p:spPr>
          <a:xfrm>
            <a:off x="8427982" y="3757954"/>
            <a:ext cx="311371"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33A30224-74C1-4E93-9A98-38DF1091B0A4}"/>
              </a:ext>
            </a:extLst>
          </p:cNvPr>
          <p:cNvCxnSpPr>
            <a:cxnSpLocks/>
            <a:stCxn id="17" idx="3"/>
          </p:cNvCxnSpPr>
          <p:nvPr/>
        </p:nvCxnSpPr>
        <p:spPr>
          <a:xfrm>
            <a:off x="5428592" y="3908031"/>
            <a:ext cx="311371"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Verbindingslijn: gebogen 31">
            <a:extLst>
              <a:ext uri="{FF2B5EF4-FFF2-40B4-BE49-F238E27FC236}">
                <a16:creationId xmlns:a16="http://schemas.microsoft.com/office/drawing/2014/main" id="{508ED60F-0AE0-4032-ABDB-14A8E098FACB}"/>
              </a:ext>
            </a:extLst>
          </p:cNvPr>
          <p:cNvCxnSpPr>
            <a:cxnSpLocks/>
            <a:stCxn id="16" idx="2"/>
            <a:endCxn id="17" idx="1"/>
          </p:cNvCxnSpPr>
          <p:nvPr/>
        </p:nvCxnSpPr>
        <p:spPr>
          <a:xfrm rot="16200000" flipH="1">
            <a:off x="4028898" y="3364929"/>
            <a:ext cx="657908" cy="428296"/>
          </a:xfrm>
          <a:prstGeom prst="bentConnector2">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E7B6519A-EFF5-4BE2-87D7-6F4BFBE6B0D5}"/>
              </a:ext>
            </a:extLst>
          </p:cNvPr>
          <p:cNvCxnSpPr>
            <a:cxnSpLocks/>
            <a:endCxn id="19" idx="0"/>
          </p:cNvCxnSpPr>
          <p:nvPr/>
        </p:nvCxnSpPr>
        <p:spPr>
          <a:xfrm>
            <a:off x="9254360" y="4635117"/>
            <a:ext cx="1" cy="83296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9FA02603-F8E1-4355-8457-A49B8E028B6A}"/>
              </a:ext>
            </a:extLst>
          </p:cNvPr>
          <p:cNvCxnSpPr>
            <a:cxnSpLocks/>
            <a:endCxn id="20" idx="0"/>
          </p:cNvCxnSpPr>
          <p:nvPr/>
        </p:nvCxnSpPr>
        <p:spPr>
          <a:xfrm>
            <a:off x="10838792" y="4635117"/>
            <a:ext cx="1" cy="83296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9346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fbeelding 32" descr="Afbeelding met schermafbeelding&#10;&#10;Automatisch gegenereerde beschrijving">
            <a:extLst>
              <a:ext uri="{FF2B5EF4-FFF2-40B4-BE49-F238E27FC236}">
                <a16:creationId xmlns:a16="http://schemas.microsoft.com/office/drawing/2014/main" id="{A7E6E9C2-39E9-42F9-8914-D2707AE592C2}"/>
              </a:ext>
            </a:extLst>
          </p:cNvPr>
          <p:cNvPicPr>
            <a:picLocks noChangeAspect="1"/>
          </p:cNvPicPr>
          <p:nvPr/>
        </p:nvPicPr>
        <p:blipFill rotWithShape="1">
          <a:blip r:embed="rId3"/>
          <a:srcRect t="5907"/>
          <a:stretch/>
        </p:blipFill>
        <p:spPr>
          <a:xfrm>
            <a:off x="522641" y="1154546"/>
            <a:ext cx="11351112" cy="5044548"/>
          </a:xfrm>
          <a:prstGeom prst="rect">
            <a:avLst/>
          </a:prstGeom>
        </p:spPr>
      </p:pic>
      <p:sp>
        <p:nvSpPr>
          <p:cNvPr id="4" name="Titel 3">
            <a:extLst>
              <a:ext uri="{FF2B5EF4-FFF2-40B4-BE49-F238E27FC236}">
                <a16:creationId xmlns:a16="http://schemas.microsoft.com/office/drawing/2014/main" id="{7743FC45-06F1-4630-A906-BFAF02B92886}"/>
              </a:ext>
            </a:extLst>
          </p:cNvPr>
          <p:cNvSpPr>
            <a:spLocks noGrp="1"/>
          </p:cNvSpPr>
          <p:nvPr>
            <p:ph type="title"/>
          </p:nvPr>
        </p:nvSpPr>
        <p:spPr/>
        <p:txBody>
          <a:bodyPr/>
          <a:lstStyle/>
          <a:p>
            <a:r>
              <a:rPr lang="nl-NL" dirty="0"/>
              <a:t>Levenscyclusfasen EPD</a:t>
            </a:r>
          </a:p>
        </p:txBody>
      </p:sp>
    </p:spTree>
    <p:extLst>
      <p:ext uri="{BB962C8B-B14F-4D97-AF65-F5344CB8AC3E}">
        <p14:creationId xmlns:p14="http://schemas.microsoft.com/office/powerpoint/2010/main" val="1725362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fbeelding 32" descr="Afbeelding met schermafbeelding&#10;&#10;Automatisch gegenereerde beschrijving">
            <a:extLst>
              <a:ext uri="{FF2B5EF4-FFF2-40B4-BE49-F238E27FC236}">
                <a16:creationId xmlns:a16="http://schemas.microsoft.com/office/drawing/2014/main" id="{A7E6E9C2-39E9-42F9-8914-D2707AE592C2}"/>
              </a:ext>
            </a:extLst>
          </p:cNvPr>
          <p:cNvPicPr>
            <a:picLocks noChangeAspect="1"/>
          </p:cNvPicPr>
          <p:nvPr/>
        </p:nvPicPr>
        <p:blipFill rotWithShape="1">
          <a:blip r:embed="rId3"/>
          <a:srcRect t="5907"/>
          <a:stretch/>
        </p:blipFill>
        <p:spPr>
          <a:xfrm>
            <a:off x="742484" y="1154546"/>
            <a:ext cx="10707030" cy="4758311"/>
          </a:xfrm>
          <a:prstGeom prst="rect">
            <a:avLst/>
          </a:prstGeom>
        </p:spPr>
      </p:pic>
      <p:sp>
        <p:nvSpPr>
          <p:cNvPr id="5" name="Tekstvak 4">
            <a:extLst>
              <a:ext uri="{FF2B5EF4-FFF2-40B4-BE49-F238E27FC236}">
                <a16:creationId xmlns:a16="http://schemas.microsoft.com/office/drawing/2014/main" id="{F8CD4AEA-FD9C-4CD9-AB96-A69236FFADED}"/>
              </a:ext>
            </a:extLst>
          </p:cNvPr>
          <p:cNvSpPr txBox="1"/>
          <p:nvPr/>
        </p:nvSpPr>
        <p:spPr>
          <a:xfrm>
            <a:off x="5008297" y="5090529"/>
            <a:ext cx="2004356" cy="307777"/>
          </a:xfrm>
          <a:prstGeom prst="rect">
            <a:avLst/>
          </a:prstGeom>
          <a:noFill/>
        </p:spPr>
        <p:txBody>
          <a:bodyPr wrap="square" rtlCol="0">
            <a:spAutoFit/>
          </a:bodyPr>
          <a:lstStyle/>
          <a:p>
            <a:pPr algn="ctr"/>
            <a:r>
              <a:rPr lang="nl-NL" sz="1400" dirty="0">
                <a:solidFill>
                  <a:srgbClr val="FF0000"/>
                </a:solidFill>
              </a:rPr>
              <a:t>BENG - NTA 8800</a:t>
            </a:r>
          </a:p>
        </p:txBody>
      </p:sp>
      <p:sp>
        <p:nvSpPr>
          <p:cNvPr id="4" name="Titel 3">
            <a:extLst>
              <a:ext uri="{FF2B5EF4-FFF2-40B4-BE49-F238E27FC236}">
                <a16:creationId xmlns:a16="http://schemas.microsoft.com/office/drawing/2014/main" id="{7743FC45-06F1-4630-A906-BFAF02B92886}"/>
              </a:ext>
            </a:extLst>
          </p:cNvPr>
          <p:cNvSpPr>
            <a:spLocks noGrp="1"/>
          </p:cNvSpPr>
          <p:nvPr>
            <p:ph type="title"/>
          </p:nvPr>
        </p:nvSpPr>
        <p:spPr/>
        <p:txBody>
          <a:bodyPr/>
          <a:lstStyle/>
          <a:p>
            <a:r>
              <a:rPr lang="nl-NL" dirty="0"/>
              <a:t>Productkaart Nationale Milieu Database (NMD 3.0)</a:t>
            </a:r>
          </a:p>
        </p:txBody>
      </p:sp>
      <p:pic>
        <p:nvPicPr>
          <p:cNvPr id="7" name="Afbeelding 6">
            <a:extLst>
              <a:ext uri="{FF2B5EF4-FFF2-40B4-BE49-F238E27FC236}">
                <a16:creationId xmlns:a16="http://schemas.microsoft.com/office/drawing/2014/main" id="{97740705-69AC-4213-B0AA-94576A31E1B5}"/>
              </a:ext>
            </a:extLst>
          </p:cNvPr>
          <p:cNvPicPr>
            <a:picLocks noChangeAspect="1"/>
          </p:cNvPicPr>
          <p:nvPr/>
        </p:nvPicPr>
        <p:blipFill>
          <a:blip r:embed="rId4"/>
          <a:stretch>
            <a:fillRect/>
          </a:stretch>
        </p:blipFill>
        <p:spPr>
          <a:xfrm>
            <a:off x="286007" y="4929203"/>
            <a:ext cx="11619983" cy="1365622"/>
          </a:xfrm>
          <a:prstGeom prst="rect">
            <a:avLst/>
          </a:prstGeom>
        </p:spPr>
      </p:pic>
    </p:spTree>
    <p:extLst>
      <p:ext uri="{BB962C8B-B14F-4D97-AF65-F5344CB8AC3E}">
        <p14:creationId xmlns:p14="http://schemas.microsoft.com/office/powerpoint/2010/main" val="258390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Nationale Milieudatabase (NMD)</a:t>
            </a:r>
          </a:p>
        </p:txBody>
      </p:sp>
      <p:sp>
        <p:nvSpPr>
          <p:cNvPr id="5" name="Tijdelijke aanduiding voor inhoud 4"/>
          <p:cNvSpPr>
            <a:spLocks noGrp="1"/>
          </p:cNvSpPr>
          <p:nvPr>
            <p:ph idx="1"/>
          </p:nvPr>
        </p:nvSpPr>
        <p:spPr>
          <a:xfrm>
            <a:off x="609600" y="1600201"/>
            <a:ext cx="11463064" cy="4525963"/>
          </a:xfrm>
        </p:spPr>
        <p:txBody>
          <a:bodyPr>
            <a:normAutofit lnSpcReduction="10000"/>
          </a:bodyPr>
          <a:lstStyle/>
          <a:p>
            <a:r>
              <a:rPr lang="nl-NL" dirty="0"/>
              <a:t>&gt; 1.000 materiaal- en productkaarten</a:t>
            </a:r>
          </a:p>
          <a:p>
            <a:r>
              <a:rPr lang="nl-NL" dirty="0"/>
              <a:t>3 categorieën:</a:t>
            </a:r>
          </a:p>
          <a:p>
            <a:pPr lvl="1">
              <a:buFont typeface="Wingdings" panose="05000000000000000000" pitchFamily="2" charset="2"/>
              <a:buChar char="ü"/>
            </a:pPr>
            <a:r>
              <a:rPr lang="nl-NL" dirty="0"/>
              <a:t>Cat. 1: Productspecifieke gegevens, gevalideerd </a:t>
            </a:r>
          </a:p>
          <a:p>
            <a:pPr lvl="1">
              <a:buFont typeface="Wingdings" panose="05000000000000000000" pitchFamily="2" charset="2"/>
              <a:buChar char="ü"/>
            </a:pPr>
            <a:r>
              <a:rPr lang="nl-NL" dirty="0"/>
              <a:t>Cat. 2: Branchegegevens, gevalideerd </a:t>
            </a:r>
          </a:p>
          <a:p>
            <a:pPr lvl="1">
              <a:buFont typeface="Wingdings" panose="05000000000000000000" pitchFamily="2" charset="2"/>
              <a:buChar char="ü"/>
            </a:pPr>
            <a:r>
              <a:rPr lang="nl-NL" dirty="0"/>
              <a:t>Cat. 3: Generieke materiaalgegevens</a:t>
            </a:r>
          </a:p>
          <a:p>
            <a:r>
              <a:rPr lang="nl-NL" dirty="0"/>
              <a:t>Stichting NMD valideert aangeleverde milieugegevens</a:t>
            </a:r>
          </a:p>
          <a:p>
            <a:r>
              <a:rPr lang="nl-NL" dirty="0"/>
              <a:t>Streven zo veel mogelijk categorie 1 en 2</a:t>
            </a:r>
          </a:p>
          <a:p>
            <a:r>
              <a:rPr lang="nl-NL" dirty="0">
                <a:hlinkClick r:id="rId3"/>
              </a:rPr>
              <a:t>https://milieudatabase.nl</a:t>
            </a:r>
            <a:endParaRPr lang="nl-NL" dirty="0"/>
          </a:p>
          <a:p>
            <a:r>
              <a:rPr lang="nl-NL" dirty="0" err="1"/>
              <a:t>Environmental</a:t>
            </a:r>
            <a:r>
              <a:rPr lang="nl-NL" dirty="0"/>
              <a:t> Product </a:t>
            </a:r>
            <a:r>
              <a:rPr lang="nl-NL" dirty="0" err="1"/>
              <a:t>Declarations</a:t>
            </a:r>
            <a:r>
              <a:rPr lang="nl-NL" dirty="0"/>
              <a:t> (</a:t>
            </a:r>
            <a:r>
              <a:rPr lang="nl-NL" dirty="0" err="1"/>
              <a:t>EPD’s</a:t>
            </a:r>
            <a:r>
              <a:rPr lang="nl-NL" dirty="0"/>
              <a:t>) zijn certificaten van producten opgesteld volgens EN 15804, en kunnen in NMD worden opgenomen.  </a:t>
            </a:r>
          </a:p>
          <a:p>
            <a:pPr marL="0" indent="0">
              <a:buNone/>
            </a:pPr>
            <a:endParaRPr lang="nl-NL" dirty="0"/>
          </a:p>
        </p:txBody>
      </p:sp>
      <p:pic>
        <p:nvPicPr>
          <p:cNvPr id="7" name="Afbeelding 6">
            <a:extLst>
              <a:ext uri="{FF2B5EF4-FFF2-40B4-BE49-F238E27FC236}">
                <a16:creationId xmlns:a16="http://schemas.microsoft.com/office/drawing/2014/main" id="{87753A16-085F-440E-BF91-D1BF479F191C}"/>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10632504" y="6309320"/>
            <a:ext cx="1378861" cy="310001"/>
          </a:xfrm>
          <a:prstGeom prst="rect">
            <a:avLst/>
          </a:prstGeom>
        </p:spPr>
      </p:pic>
    </p:spTree>
    <p:extLst>
      <p:ext uri="{BB962C8B-B14F-4D97-AF65-F5344CB8AC3E}">
        <p14:creationId xmlns:p14="http://schemas.microsoft.com/office/powerpoint/2010/main" val="30755238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Van milieueffecten tot 1 puntscore MKI, 1m³ beton</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75</a:t>
            </a:fld>
            <a:endParaRPr lang="nl-NL"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0" t="14507"/>
          <a:stretch/>
        </p:blipFill>
        <p:spPr bwMode="auto">
          <a:xfrm>
            <a:off x="1714499" y="1025434"/>
            <a:ext cx="9486901" cy="506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a:extLst>
              <a:ext uri="{FF2B5EF4-FFF2-40B4-BE49-F238E27FC236}">
                <a16:creationId xmlns:a16="http://schemas.microsoft.com/office/drawing/2014/main" id="{99673301-3919-4025-85E1-E286AEB4BB6A}"/>
              </a:ext>
            </a:extLst>
          </p:cNvPr>
          <p:cNvSpPr txBox="1"/>
          <p:nvPr/>
        </p:nvSpPr>
        <p:spPr>
          <a:xfrm>
            <a:off x="6490447" y="5987018"/>
            <a:ext cx="5701553" cy="369332"/>
          </a:xfrm>
          <a:prstGeom prst="rect">
            <a:avLst/>
          </a:prstGeom>
          <a:noFill/>
        </p:spPr>
        <p:txBody>
          <a:bodyPr wrap="square" rtlCol="0">
            <a:spAutoFit/>
          </a:bodyPr>
          <a:lstStyle/>
          <a:p>
            <a:r>
              <a:rPr lang="nl-NL" dirty="0"/>
              <a:t>Bron: Inkopen met de Milieukostenindicator, </a:t>
            </a:r>
            <a:r>
              <a:rPr lang="nl-NL" dirty="0" err="1"/>
              <a:t>PIANOo</a:t>
            </a:r>
            <a:r>
              <a:rPr lang="nl-NL" dirty="0"/>
              <a:t>, 2019</a:t>
            </a:r>
          </a:p>
        </p:txBody>
      </p:sp>
    </p:spTree>
    <p:extLst>
      <p:ext uri="{BB962C8B-B14F-4D97-AF65-F5344CB8AC3E}">
        <p14:creationId xmlns:p14="http://schemas.microsoft.com/office/powerpoint/2010/main" val="15718552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Van LCA naar NMD en MPG</a:t>
            </a:r>
          </a:p>
        </p:txBody>
      </p:sp>
      <p:sp>
        <p:nvSpPr>
          <p:cNvPr id="3" name="Tijdelijke aanduiding voor inhoud 2"/>
          <p:cNvSpPr>
            <a:spLocks noGrp="1"/>
          </p:cNvSpPr>
          <p:nvPr>
            <p:ph idx="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76</a:t>
            </a:fld>
            <a:endParaRPr lang="nl-N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460" y="1310186"/>
            <a:ext cx="7435080" cy="4813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651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7E0723-0386-4C51-9666-DA470F9C2A2C}"/>
              </a:ext>
            </a:extLst>
          </p:cNvPr>
          <p:cNvSpPr>
            <a:spLocks noGrp="1"/>
          </p:cNvSpPr>
          <p:nvPr>
            <p:ph type="title"/>
          </p:nvPr>
        </p:nvSpPr>
        <p:spPr/>
        <p:txBody>
          <a:bodyPr/>
          <a:lstStyle/>
          <a:p>
            <a:r>
              <a:rPr lang="nl-NL" dirty="0"/>
              <a:t>NMD 3.0</a:t>
            </a:r>
          </a:p>
        </p:txBody>
      </p:sp>
      <p:sp>
        <p:nvSpPr>
          <p:cNvPr id="10" name="Tijdelijke aanduiding voor inhoud 2">
            <a:extLst>
              <a:ext uri="{FF2B5EF4-FFF2-40B4-BE49-F238E27FC236}">
                <a16:creationId xmlns:a16="http://schemas.microsoft.com/office/drawing/2014/main" id="{1FBDC194-D17B-411C-B20F-6CB82BE5ED43}"/>
              </a:ext>
            </a:extLst>
          </p:cNvPr>
          <p:cNvSpPr txBox="1">
            <a:spLocks/>
          </p:cNvSpPr>
          <p:nvPr/>
        </p:nvSpPr>
        <p:spPr>
          <a:xfrm>
            <a:off x="11186209" y="4731609"/>
            <a:ext cx="1005792" cy="1064701"/>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C00000"/>
              </a:buClr>
              <a:buFont typeface="Arial" panose="020B0604020202020204" pitchFamily="34" charset="0"/>
              <a:buChar char="•"/>
              <a:defRPr sz="3200" kern="1200">
                <a:solidFill>
                  <a:schemeClr val="accent3">
                    <a:lumMod val="50000"/>
                  </a:schemeClr>
                </a:solidFill>
                <a:latin typeface="+mn-lt"/>
                <a:ea typeface="+mn-ea"/>
                <a:cs typeface="+mn-cs"/>
              </a:defRPr>
            </a:lvl1pPr>
            <a:lvl2pPr marL="914400" indent="-457200" algn="l" defTabSz="914400" rtl="0" eaLnBrk="1" latinLnBrk="0" hangingPunct="1">
              <a:spcBef>
                <a:spcPct val="20000"/>
              </a:spcBef>
              <a:buClr>
                <a:srgbClr val="C00000"/>
              </a:buClr>
              <a:buFont typeface="Arial" panose="020B0604020202020204" pitchFamily="34" charset="0"/>
              <a:buChar char="•"/>
              <a:defRPr sz="2800" kern="1200">
                <a:solidFill>
                  <a:schemeClr val="accent3">
                    <a:lumMod val="50000"/>
                  </a:schemeClr>
                </a:solidFill>
                <a:latin typeface="+mn-lt"/>
                <a:ea typeface="+mn-ea"/>
                <a:cs typeface="+mn-cs"/>
              </a:defRPr>
            </a:lvl2pPr>
            <a:lvl3pPr marL="1257300" indent="-342900" algn="l" defTabSz="914400" rtl="0" eaLnBrk="1" latinLnBrk="0" hangingPunct="1">
              <a:spcBef>
                <a:spcPct val="20000"/>
              </a:spcBef>
              <a:buClr>
                <a:srgbClr val="C00000"/>
              </a:buClr>
              <a:buFont typeface="Arial" panose="020B0604020202020204" pitchFamily="34" charset="0"/>
              <a:buChar char="•"/>
              <a:defRPr sz="2400" kern="1200">
                <a:solidFill>
                  <a:schemeClr val="accent3">
                    <a:lumMod val="50000"/>
                  </a:schemeClr>
                </a:solidFill>
                <a:latin typeface="+mn-lt"/>
                <a:ea typeface="+mn-ea"/>
                <a:cs typeface="+mn-cs"/>
              </a:defRPr>
            </a:lvl3pPr>
            <a:lvl4pPr marL="1714500" indent="-342900" algn="l" defTabSz="914400" rtl="0" eaLnBrk="1" latinLnBrk="0" hangingPunct="1">
              <a:spcBef>
                <a:spcPct val="20000"/>
              </a:spcBef>
              <a:buClr>
                <a:srgbClr val="C00000"/>
              </a:buClr>
              <a:buFont typeface="Arial" panose="020B0604020202020204" pitchFamily="34" charset="0"/>
              <a:buChar char="•"/>
              <a:defRPr sz="2000" kern="1200">
                <a:solidFill>
                  <a:schemeClr val="accent3">
                    <a:lumMod val="50000"/>
                  </a:schemeClr>
                </a:solidFill>
                <a:latin typeface="+mn-lt"/>
                <a:ea typeface="+mn-ea"/>
                <a:cs typeface="+mn-cs"/>
              </a:defRPr>
            </a:lvl4pPr>
            <a:lvl5pPr marL="2171700" indent="-342900" algn="l" defTabSz="914400" rtl="0" eaLnBrk="1" latinLnBrk="0" hangingPunct="1">
              <a:spcBef>
                <a:spcPct val="20000"/>
              </a:spcBef>
              <a:buClr>
                <a:srgbClr val="C00000"/>
              </a:buClr>
              <a:buFont typeface="Arial" panose="020B0604020202020204" pitchFamily="34" charset="0"/>
              <a:buChar char="•"/>
              <a:defRPr sz="2000" kern="1200">
                <a:solidFill>
                  <a:schemeClr val="accent3">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800" dirty="0"/>
              <a:t>       </a:t>
            </a:r>
          </a:p>
          <a:p>
            <a:pPr marL="0" indent="0">
              <a:buNone/>
            </a:pPr>
            <a:r>
              <a:rPr lang="nl-NL" sz="2800" dirty="0">
                <a:solidFill>
                  <a:schemeClr val="bg1"/>
                </a:solidFill>
              </a:rPr>
              <a:t>2013 </a:t>
            </a:r>
            <a:r>
              <a:rPr lang="nl-NL" dirty="0"/>
              <a:t>	</a:t>
            </a:r>
          </a:p>
        </p:txBody>
      </p:sp>
      <p:sp>
        <p:nvSpPr>
          <p:cNvPr id="11" name="Tijdelijke aanduiding voor inhoud 10">
            <a:extLst>
              <a:ext uri="{FF2B5EF4-FFF2-40B4-BE49-F238E27FC236}">
                <a16:creationId xmlns:a16="http://schemas.microsoft.com/office/drawing/2014/main" id="{A42B746D-52E1-4874-807D-A38EB4E4B16C}"/>
              </a:ext>
            </a:extLst>
          </p:cNvPr>
          <p:cNvSpPr>
            <a:spLocks noGrp="1"/>
          </p:cNvSpPr>
          <p:nvPr>
            <p:ph idx="1"/>
          </p:nvPr>
        </p:nvSpPr>
        <p:spPr/>
        <p:txBody>
          <a:bodyPr>
            <a:normAutofit/>
          </a:bodyPr>
          <a:lstStyle/>
          <a:p>
            <a:pPr marL="0" indent="0">
              <a:buNone/>
            </a:pPr>
            <a:r>
              <a:rPr lang="nl-NL" dirty="0"/>
              <a:t>Vanaf NMD 3.0:</a:t>
            </a:r>
          </a:p>
          <a:p>
            <a:pPr marL="514350" indent="-514350">
              <a:buFont typeface="+mj-lt"/>
              <a:buAutoNum type="arabicPeriod"/>
            </a:pPr>
            <a:r>
              <a:rPr lang="nl-NL" dirty="0"/>
              <a:t>Veel meer inzicht</a:t>
            </a:r>
          </a:p>
          <a:p>
            <a:pPr lvl="1"/>
            <a:r>
              <a:rPr lang="nl-NL" dirty="0"/>
              <a:t>Opdeling in fasen (A: Bouw, B: Gebruik, C: Afdanking, D: Recycling)</a:t>
            </a:r>
          </a:p>
          <a:p>
            <a:pPr lvl="1"/>
            <a:r>
              <a:rPr lang="nl-NL" dirty="0"/>
              <a:t>Samenstelling product in kg (</a:t>
            </a:r>
            <a:r>
              <a:rPr lang="nl-NL" dirty="0" err="1"/>
              <a:t>o.a</a:t>
            </a:r>
            <a:r>
              <a:rPr lang="nl-NL" dirty="0"/>
              <a:t> </a:t>
            </a:r>
            <a:r>
              <a:rPr lang="nl-NL" dirty="0" err="1"/>
              <a:t>biobased</a:t>
            </a:r>
            <a:r>
              <a:rPr lang="nl-NL" dirty="0"/>
              <a:t> en secundair)</a:t>
            </a:r>
          </a:p>
          <a:p>
            <a:pPr lvl="1"/>
            <a:r>
              <a:rPr lang="nl-NL" dirty="0"/>
              <a:t>Indicatoren, zoals materialen voor recycling of hergebruik</a:t>
            </a:r>
          </a:p>
          <a:p>
            <a:pPr marL="514350" indent="-514350">
              <a:buFont typeface="+mj-lt"/>
              <a:buAutoNum type="arabicPeriod"/>
            </a:pPr>
            <a:r>
              <a:rPr lang="nl-NL" dirty="0"/>
              <a:t>Expliciete invoer hergebruikte producten</a:t>
            </a:r>
          </a:p>
          <a:p>
            <a:pPr lvl="1"/>
            <a:r>
              <a:rPr lang="nl-NL" dirty="0"/>
              <a:t>Keuze generieke hergebruikte producten (</a:t>
            </a:r>
            <a:r>
              <a:rPr lang="nl-NL" dirty="0" err="1"/>
              <a:t>vb</a:t>
            </a:r>
            <a:r>
              <a:rPr lang="nl-NL" dirty="0"/>
              <a:t> dakpan)</a:t>
            </a:r>
          </a:p>
          <a:p>
            <a:pPr marL="514350" indent="-514350">
              <a:buFont typeface="+mj-lt"/>
              <a:buAutoNum type="arabicPeriod"/>
            </a:pPr>
            <a:r>
              <a:rPr lang="nl-NL" dirty="0"/>
              <a:t>Keuze gunstigere afvalscenario’s</a:t>
            </a:r>
          </a:p>
          <a:p>
            <a:pPr lvl="1"/>
            <a:r>
              <a:rPr lang="nl-NL" dirty="0"/>
              <a:t>Mits aantoonbaar op basis van circulair ontwerp (</a:t>
            </a:r>
            <a:r>
              <a:rPr lang="nl-NL" dirty="0" err="1"/>
              <a:t>bvb</a:t>
            </a:r>
            <a:r>
              <a:rPr lang="nl-NL" dirty="0"/>
              <a:t> demontabel</a:t>
            </a:r>
          </a:p>
        </p:txBody>
      </p:sp>
    </p:spTree>
    <p:extLst>
      <p:ext uri="{BB962C8B-B14F-4D97-AF65-F5344CB8AC3E}">
        <p14:creationId xmlns:p14="http://schemas.microsoft.com/office/powerpoint/2010/main" val="32661621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MPG voorziene ontwikkeling</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78</a:t>
            </a:fld>
            <a:endParaRPr lang="nl-NL" dirty="0"/>
          </a:p>
        </p:txBody>
      </p:sp>
      <p:sp>
        <p:nvSpPr>
          <p:cNvPr id="7" name="Tijdelijke aanduiding voor inhoud 6"/>
          <p:cNvSpPr>
            <a:spLocks noGrp="1"/>
          </p:cNvSpPr>
          <p:nvPr>
            <p:ph idx="1"/>
          </p:nvPr>
        </p:nvSpPr>
        <p:spPr/>
        <p:txBody>
          <a:bodyPr/>
          <a:lstStyle/>
          <a:p>
            <a:r>
              <a:rPr lang="nl-NL" dirty="0"/>
              <a:t>Uitbreiding gericht op het beter meten van circulariteit</a:t>
            </a:r>
          </a:p>
          <a:p>
            <a:r>
              <a:rPr lang="nl-NL" dirty="0"/>
              <a:t>Uitbreiding NMD met nieuwe categorie 1 en 2 kaarten</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523"/>
          <a:stretch/>
        </p:blipFill>
        <p:spPr bwMode="auto">
          <a:xfrm>
            <a:off x="108940" y="2460008"/>
            <a:ext cx="11974117" cy="375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8116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Gevalideerde rekeninstrumenten</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79</a:t>
            </a:fld>
            <a:endParaRPr lang="nl-NL" dirty="0"/>
          </a:p>
        </p:txBody>
      </p:sp>
      <p:sp>
        <p:nvSpPr>
          <p:cNvPr id="5" name="Tekstvak 4">
            <a:extLst>
              <a:ext uri="{FF2B5EF4-FFF2-40B4-BE49-F238E27FC236}">
                <a16:creationId xmlns:a16="http://schemas.microsoft.com/office/drawing/2014/main" id="{F97CA4FB-9A6E-4BC9-9F71-E96CA4D5CAD0}"/>
              </a:ext>
            </a:extLst>
          </p:cNvPr>
          <p:cNvSpPr txBox="1"/>
          <p:nvPr/>
        </p:nvSpPr>
        <p:spPr>
          <a:xfrm>
            <a:off x="983284" y="5293984"/>
            <a:ext cx="10070757" cy="830997"/>
          </a:xfrm>
          <a:prstGeom prst="rect">
            <a:avLst/>
          </a:prstGeom>
          <a:noFill/>
        </p:spPr>
        <p:txBody>
          <a:bodyPr wrap="square" rtlCol="0">
            <a:spAutoFit/>
          </a:bodyPr>
          <a:lstStyle/>
          <a:p>
            <a:r>
              <a:rPr lang="nl-NL" sz="1600" dirty="0">
                <a:solidFill>
                  <a:srgbClr val="C00000"/>
                </a:solidFill>
              </a:rPr>
              <a:t>(*) Bepalingsmethode 3.0 is van kracht, maar er zijn op dit moment (juli 2020) geen rekeninstrumenten beschikbaar op basis van deze versie. De rekeninstrumenten werken vooralsnog op basis van Bepalingsmethode 2.3.</a:t>
            </a:r>
          </a:p>
          <a:p>
            <a:r>
              <a:rPr lang="nl-NL" sz="1600" dirty="0">
                <a:solidFill>
                  <a:srgbClr val="C00000"/>
                </a:solidFill>
              </a:rPr>
              <a:t>(**) GPR Materiaal kan worden gebruikt als de rekenregels in overeenstemming zijn met de Bepalingsmethode 3.0.</a:t>
            </a:r>
            <a:endParaRPr lang="nl-NL" sz="1600" dirty="0"/>
          </a:p>
        </p:txBody>
      </p:sp>
      <p:graphicFrame>
        <p:nvGraphicFramePr>
          <p:cNvPr id="6" name="Tabel 6">
            <a:extLst>
              <a:ext uri="{FF2B5EF4-FFF2-40B4-BE49-F238E27FC236}">
                <a16:creationId xmlns:a16="http://schemas.microsoft.com/office/drawing/2014/main" id="{6901D07C-BF97-478D-8327-A16B88C26CE5}"/>
              </a:ext>
            </a:extLst>
          </p:cNvPr>
          <p:cNvGraphicFramePr>
            <a:graphicFrameLocks noGrp="1"/>
          </p:cNvGraphicFramePr>
          <p:nvPr>
            <p:ph idx="1"/>
            <p:extLst>
              <p:ext uri="{D42A27DB-BD31-4B8C-83A1-F6EECF244321}">
                <p14:modId xmlns:p14="http://schemas.microsoft.com/office/powerpoint/2010/main" val="92612286"/>
              </p:ext>
            </p:extLst>
          </p:nvPr>
        </p:nvGraphicFramePr>
        <p:xfrm>
          <a:off x="1814685" y="1419434"/>
          <a:ext cx="8407953" cy="3609662"/>
        </p:xfrm>
        <a:graphic>
          <a:graphicData uri="http://schemas.openxmlformats.org/drawingml/2006/table">
            <a:tbl>
              <a:tblPr firstRow="1" bandRow="1">
                <a:tableStyleId>{93296810-A885-4BE3-A3E7-6D5BEEA58F35}</a:tableStyleId>
              </a:tblPr>
              <a:tblGrid>
                <a:gridCol w="4890118">
                  <a:extLst>
                    <a:ext uri="{9D8B030D-6E8A-4147-A177-3AD203B41FA5}">
                      <a16:colId xmlns:a16="http://schemas.microsoft.com/office/drawing/2014/main" val="807065459"/>
                    </a:ext>
                  </a:extLst>
                </a:gridCol>
                <a:gridCol w="1786146">
                  <a:extLst>
                    <a:ext uri="{9D8B030D-6E8A-4147-A177-3AD203B41FA5}">
                      <a16:colId xmlns:a16="http://schemas.microsoft.com/office/drawing/2014/main" val="1504346022"/>
                    </a:ext>
                  </a:extLst>
                </a:gridCol>
                <a:gridCol w="1731689">
                  <a:extLst>
                    <a:ext uri="{9D8B030D-6E8A-4147-A177-3AD203B41FA5}">
                      <a16:colId xmlns:a16="http://schemas.microsoft.com/office/drawing/2014/main" val="3220988836"/>
                    </a:ext>
                  </a:extLst>
                </a:gridCol>
              </a:tblGrid>
              <a:tr h="322911">
                <a:tc>
                  <a:txBody>
                    <a:bodyPr/>
                    <a:lstStyle/>
                    <a:p>
                      <a:r>
                        <a:rPr lang="nl-NL" dirty="0"/>
                        <a:t>Gevalideerde rekeninstrumenten voor de berekening van milieuprestatie</a:t>
                      </a:r>
                    </a:p>
                  </a:txBody>
                  <a:tcPr/>
                </a:tc>
                <a:tc>
                  <a:txBody>
                    <a:bodyPr/>
                    <a:lstStyle/>
                    <a:p>
                      <a:r>
                        <a:rPr lang="nl-NL" dirty="0"/>
                        <a:t>Gericht op</a:t>
                      </a:r>
                    </a:p>
                  </a:txBody>
                  <a:tcPr/>
                </a:tc>
                <a:tc>
                  <a:txBody>
                    <a:bodyPr/>
                    <a:lstStyle/>
                    <a:p>
                      <a:r>
                        <a:rPr lang="nl-NL" dirty="0"/>
                        <a:t>Gebaseerd op </a:t>
                      </a:r>
                      <a:r>
                        <a:rPr lang="nl-NL" dirty="0" err="1"/>
                        <a:t>Bepalings-methode</a:t>
                      </a:r>
                      <a:r>
                        <a:rPr lang="nl-NL" dirty="0"/>
                        <a:t> 2.3 (*)</a:t>
                      </a:r>
                    </a:p>
                  </a:txBody>
                  <a:tcPr/>
                </a:tc>
                <a:extLst>
                  <a:ext uri="{0D108BD9-81ED-4DB2-BD59-A6C34878D82A}">
                    <a16:rowId xmlns:a16="http://schemas.microsoft.com/office/drawing/2014/main" val="82793451"/>
                  </a:ext>
                </a:extLst>
              </a:tr>
              <a:tr h="345629">
                <a:tc>
                  <a:txBody>
                    <a:bodyPr/>
                    <a:lstStyle/>
                    <a:p>
                      <a:r>
                        <a:rPr lang="nl-NL" dirty="0">
                          <a:solidFill>
                            <a:schemeClr val="accent6">
                              <a:lumMod val="50000"/>
                            </a:schemeClr>
                          </a:solidFill>
                        </a:rPr>
                        <a:t>GPR Gebouw (W/E adviseurs)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B&amp;U-sector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a:t>
                      </a:r>
                    </a:p>
                  </a:txBody>
                  <a:tcPr/>
                </a:tc>
                <a:extLst>
                  <a:ext uri="{0D108BD9-81ED-4DB2-BD59-A6C34878D82A}">
                    <a16:rowId xmlns:a16="http://schemas.microsoft.com/office/drawing/2014/main" val="4126513619"/>
                  </a:ext>
                </a:extLst>
              </a:tr>
              <a:tr h="3456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accent6">
                              <a:lumMod val="50000"/>
                            </a:schemeClr>
                          </a:solidFill>
                        </a:rPr>
                        <a:t>GPR Bouwbesluit (W/E adviseurs)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B&amp;U-sector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a:t>
                      </a:r>
                    </a:p>
                  </a:txBody>
                  <a:tcPr/>
                </a:tc>
                <a:extLst>
                  <a:ext uri="{0D108BD9-81ED-4DB2-BD59-A6C34878D82A}">
                    <a16:rowId xmlns:a16="http://schemas.microsoft.com/office/drawing/2014/main" val="3410995470"/>
                  </a:ext>
                </a:extLst>
              </a:tr>
              <a:tr h="3456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accent6">
                              <a:lumMod val="50000"/>
                            </a:schemeClr>
                          </a:solidFill>
                        </a:rPr>
                        <a:t>GPR Materiaal (W/E adviseurs)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B&amp;U-sector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026252488"/>
                  </a:ext>
                </a:extLst>
              </a:tr>
              <a:tr h="345629">
                <a:tc>
                  <a:txBody>
                    <a:bodyPr/>
                    <a:lstStyle/>
                    <a:p>
                      <a:r>
                        <a:rPr lang="nl-NL" dirty="0" err="1">
                          <a:solidFill>
                            <a:schemeClr val="accent6">
                              <a:lumMod val="50000"/>
                            </a:schemeClr>
                          </a:solidFill>
                        </a:rPr>
                        <a:t>MPGCalc</a:t>
                      </a:r>
                      <a:r>
                        <a:rPr lang="nl-NL" dirty="0">
                          <a:solidFill>
                            <a:schemeClr val="accent6">
                              <a:lumMod val="50000"/>
                            </a:schemeClr>
                          </a:solidFill>
                        </a:rPr>
                        <a:t> (DGMR adviseurs)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B&amp;U-sector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a:t>
                      </a:r>
                    </a:p>
                  </a:txBody>
                  <a:tcPr/>
                </a:tc>
                <a:extLst>
                  <a:ext uri="{0D108BD9-81ED-4DB2-BD59-A6C34878D82A}">
                    <a16:rowId xmlns:a16="http://schemas.microsoft.com/office/drawing/2014/main" val="1103415404"/>
                  </a:ext>
                </a:extLst>
              </a:tr>
              <a:tr h="345629">
                <a:tc>
                  <a:txBody>
                    <a:bodyPr/>
                    <a:lstStyle/>
                    <a:p>
                      <a:r>
                        <a:rPr lang="nl-NL" dirty="0">
                          <a:solidFill>
                            <a:schemeClr val="accent6">
                              <a:lumMod val="50000"/>
                            </a:schemeClr>
                          </a:solidFill>
                        </a:rPr>
                        <a:t>MRPI MPG-software (MRPI)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B&amp;U-sector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a:t>
                      </a:r>
                    </a:p>
                  </a:txBody>
                  <a:tcPr/>
                </a:tc>
                <a:extLst>
                  <a:ext uri="{0D108BD9-81ED-4DB2-BD59-A6C34878D82A}">
                    <a16:rowId xmlns:a16="http://schemas.microsoft.com/office/drawing/2014/main" val="2783171246"/>
                  </a:ext>
                </a:extLst>
              </a:tr>
              <a:tr h="345629">
                <a:tc>
                  <a:txBody>
                    <a:bodyPr/>
                    <a:lstStyle/>
                    <a:p>
                      <a:r>
                        <a:rPr lang="nl-NL" dirty="0" err="1">
                          <a:solidFill>
                            <a:schemeClr val="accent6">
                              <a:lumMod val="50000"/>
                            </a:schemeClr>
                          </a:solidFill>
                        </a:rPr>
                        <a:t>One</a:t>
                      </a:r>
                      <a:r>
                        <a:rPr lang="nl-NL" dirty="0">
                          <a:solidFill>
                            <a:schemeClr val="accent6">
                              <a:lumMod val="50000"/>
                            </a:schemeClr>
                          </a:solidFill>
                        </a:rPr>
                        <a:t> Click LCA (</a:t>
                      </a:r>
                      <a:r>
                        <a:rPr lang="nl-NL" dirty="0" err="1">
                          <a:solidFill>
                            <a:schemeClr val="accent6">
                              <a:lumMod val="50000"/>
                            </a:schemeClr>
                          </a:solidFill>
                        </a:rPr>
                        <a:t>Bionova</a:t>
                      </a:r>
                      <a:r>
                        <a:rPr lang="nl-NL" dirty="0">
                          <a:solidFill>
                            <a:schemeClr val="accent6">
                              <a:lumMod val="50000"/>
                            </a:schemeClr>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B&amp;U-sector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a:t>
                      </a:r>
                    </a:p>
                  </a:txBody>
                  <a:tcPr/>
                </a:tc>
                <a:extLst>
                  <a:ext uri="{0D108BD9-81ED-4DB2-BD59-A6C34878D82A}">
                    <a16:rowId xmlns:a16="http://schemas.microsoft.com/office/drawing/2014/main" val="1411143087"/>
                  </a:ext>
                </a:extLst>
              </a:tr>
              <a:tr h="500702">
                <a:tc>
                  <a:txBody>
                    <a:bodyPr/>
                    <a:lstStyle/>
                    <a:p>
                      <a:r>
                        <a:rPr lang="nl-NL" dirty="0" err="1">
                          <a:solidFill>
                            <a:schemeClr val="accent6">
                              <a:lumMod val="50000"/>
                            </a:schemeClr>
                          </a:solidFill>
                        </a:rPr>
                        <a:t>DuboCalc</a:t>
                      </a:r>
                      <a:r>
                        <a:rPr lang="nl-NL" dirty="0">
                          <a:solidFill>
                            <a:schemeClr val="accent6">
                              <a:lumMod val="50000"/>
                            </a:schemeClr>
                          </a:solidFill>
                        </a:rPr>
                        <a:t> (Rijkswaterstaat)</a:t>
                      </a:r>
                    </a:p>
                  </a:txBody>
                  <a:tcPr/>
                </a:tc>
                <a:tc>
                  <a:txBody>
                    <a:bodyPr/>
                    <a:lstStyle/>
                    <a:p>
                      <a:pPr algn="ctr"/>
                      <a:r>
                        <a:rPr lang="nl-NL" dirty="0"/>
                        <a:t>GWW-sector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a:t>
                      </a:r>
                    </a:p>
                  </a:txBody>
                  <a:tcPr/>
                </a:tc>
                <a:extLst>
                  <a:ext uri="{0D108BD9-81ED-4DB2-BD59-A6C34878D82A}">
                    <a16:rowId xmlns:a16="http://schemas.microsoft.com/office/drawing/2014/main" val="3302840809"/>
                  </a:ext>
                </a:extLst>
              </a:tr>
            </a:tbl>
          </a:graphicData>
        </a:graphic>
      </p:graphicFrame>
    </p:spTree>
    <p:extLst>
      <p:ext uri="{BB962C8B-B14F-4D97-AF65-F5344CB8AC3E}">
        <p14:creationId xmlns:p14="http://schemas.microsoft.com/office/powerpoint/2010/main" val="4160798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7765AF-7F2F-4D33-8C9E-13E0B420496B}"/>
              </a:ext>
            </a:extLst>
          </p:cNvPr>
          <p:cNvSpPr>
            <a:spLocks noGrp="1"/>
          </p:cNvSpPr>
          <p:nvPr>
            <p:ph type="title"/>
          </p:nvPr>
        </p:nvSpPr>
        <p:spPr/>
        <p:txBody>
          <a:bodyPr/>
          <a:lstStyle/>
          <a:p>
            <a:r>
              <a:rPr lang="nl-NL" dirty="0"/>
              <a:t>Milieuprestatie</a:t>
            </a:r>
          </a:p>
        </p:txBody>
      </p:sp>
      <p:sp>
        <p:nvSpPr>
          <p:cNvPr id="3" name="Tijdelijke aanduiding voor inhoud 2">
            <a:extLst>
              <a:ext uri="{FF2B5EF4-FFF2-40B4-BE49-F238E27FC236}">
                <a16:creationId xmlns:a16="http://schemas.microsoft.com/office/drawing/2014/main" id="{3F360B80-E864-4515-B7F4-55F48D8B2200}"/>
              </a:ext>
            </a:extLst>
          </p:cNvPr>
          <p:cNvSpPr>
            <a:spLocks noGrp="1"/>
          </p:cNvSpPr>
          <p:nvPr>
            <p:ph idx="1"/>
          </p:nvPr>
        </p:nvSpPr>
        <p:spPr/>
        <p:txBody>
          <a:bodyPr/>
          <a:lstStyle/>
          <a:p>
            <a:pPr marL="0" indent="0">
              <a:buNone/>
            </a:pPr>
            <a:r>
              <a:rPr lang="nl-NL" dirty="0"/>
              <a:t>De milieuprestatie van een bouwwerk geeft een oordeel over de mate waarin het bouwwerk het ecosysteem aantast door de uitputting van grondstoffen en de vervuiling van onze leefomgeving. </a:t>
            </a:r>
          </a:p>
          <a:p>
            <a:pPr marL="0" indent="0">
              <a:buNone/>
            </a:pPr>
            <a:endParaRPr lang="nl-NL" dirty="0"/>
          </a:p>
          <a:p>
            <a:pPr marL="0" indent="0">
              <a:buNone/>
            </a:pPr>
            <a:r>
              <a:rPr lang="nl-NL" dirty="0"/>
              <a:t>De score van de milieuprestatie is gebaseerd op het vaststellen van de milieu-impact van het bouwwerk aan de hand van een aantal vaste milieueffecten en milieuaspecten, beschouwd over de gehele levenscyclus van het bouwwerk.</a:t>
            </a:r>
          </a:p>
        </p:txBody>
      </p:sp>
      <p:sp>
        <p:nvSpPr>
          <p:cNvPr id="4" name="Tijdelijke aanduiding voor dianummer 3">
            <a:extLst>
              <a:ext uri="{FF2B5EF4-FFF2-40B4-BE49-F238E27FC236}">
                <a16:creationId xmlns:a16="http://schemas.microsoft.com/office/drawing/2014/main" id="{33CBEF4A-D333-49CA-915F-9E0BC4D7F388}"/>
              </a:ext>
            </a:extLst>
          </p:cNvPr>
          <p:cNvSpPr>
            <a:spLocks noGrp="1"/>
          </p:cNvSpPr>
          <p:nvPr>
            <p:ph type="sldNum" sz="quarter" idx="12"/>
          </p:nvPr>
        </p:nvSpPr>
        <p:spPr/>
        <p:txBody>
          <a:bodyPr/>
          <a:lstStyle/>
          <a:p>
            <a:fld id="{993A4BE7-94F8-43D0-A956-A40AC5AB901E}" type="slidenum">
              <a:rPr lang="nl-NL" smtClean="0"/>
              <a:t>8</a:t>
            </a:fld>
            <a:endParaRPr lang="nl-NL" dirty="0"/>
          </a:p>
        </p:txBody>
      </p:sp>
    </p:spTree>
    <p:extLst>
      <p:ext uri="{BB962C8B-B14F-4D97-AF65-F5344CB8AC3E}">
        <p14:creationId xmlns:p14="http://schemas.microsoft.com/office/powerpoint/2010/main" val="14013569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401620-3ECE-4A3C-AD9D-0ED9B42C850C}"/>
              </a:ext>
            </a:extLst>
          </p:cNvPr>
          <p:cNvSpPr>
            <a:spLocks noGrp="1"/>
          </p:cNvSpPr>
          <p:nvPr>
            <p:ph type="title"/>
          </p:nvPr>
        </p:nvSpPr>
        <p:spPr/>
        <p:txBody>
          <a:bodyPr>
            <a:normAutofit/>
          </a:bodyPr>
          <a:lstStyle/>
          <a:p>
            <a:r>
              <a:rPr lang="nl-NL" dirty="0"/>
              <a:t>Het systeem van milieuprestatie, eindtermen</a:t>
            </a:r>
          </a:p>
        </p:txBody>
      </p:sp>
      <p:sp>
        <p:nvSpPr>
          <p:cNvPr id="3" name="Tijdelijke aanduiding voor inhoud 2">
            <a:extLst>
              <a:ext uri="{FF2B5EF4-FFF2-40B4-BE49-F238E27FC236}">
                <a16:creationId xmlns:a16="http://schemas.microsoft.com/office/drawing/2014/main" id="{F5C0E97D-9584-4121-8213-AC75F399AC87}"/>
              </a:ext>
            </a:extLst>
          </p:cNvPr>
          <p:cNvSpPr>
            <a:spLocks noGrp="1"/>
          </p:cNvSpPr>
          <p:nvPr>
            <p:ph idx="1"/>
          </p:nvPr>
        </p:nvSpPr>
        <p:spPr/>
        <p:txBody>
          <a:bodyPr>
            <a:normAutofit fontScale="92500" lnSpcReduction="10000"/>
          </a:bodyPr>
          <a:lstStyle/>
          <a:p>
            <a:pPr marL="0" indent="0">
              <a:buNone/>
            </a:pPr>
            <a:r>
              <a:rPr lang="nl-NL" dirty="0"/>
              <a:t>Samenvatting van dit onderdeel</a:t>
            </a:r>
          </a:p>
          <a:p>
            <a:pPr lvl="0"/>
            <a:r>
              <a:rPr lang="nl-NL" dirty="0"/>
              <a:t>Je kent de onderdelen van het systeem van milieuprestatie;</a:t>
            </a:r>
          </a:p>
          <a:p>
            <a:pPr lvl="0"/>
            <a:r>
              <a:rPr lang="nl-NL" dirty="0"/>
              <a:t>Je weet dat milieuprestatie gebaseerd is op levenscyclusanalyse;</a:t>
            </a:r>
          </a:p>
          <a:p>
            <a:pPr lvl="0"/>
            <a:r>
              <a:rPr lang="nl-NL" dirty="0"/>
              <a:t>Je kan de verschillende fase van levenscyclusanalyse benoemen;</a:t>
            </a:r>
          </a:p>
          <a:p>
            <a:pPr lvl="0"/>
            <a:r>
              <a:rPr lang="nl-NL" dirty="0"/>
              <a:t>Je weet dat de Bepalingsmethode de LCA meet aan de hand van milieueffecten;</a:t>
            </a:r>
          </a:p>
          <a:p>
            <a:pPr lvl="0"/>
            <a:r>
              <a:rPr lang="nl-NL" dirty="0"/>
              <a:t>Je weet dat de milieueffecten zijn onder te verdelen in a) uitputting van grondstoffen en b) emissies;</a:t>
            </a:r>
          </a:p>
          <a:p>
            <a:pPr lvl="0"/>
            <a:r>
              <a:rPr lang="nl-NL" dirty="0"/>
              <a:t>Je weet dat de milieueffecten via een wegingsfactor worden omgezet in een 1-puntsscore;</a:t>
            </a:r>
          </a:p>
          <a:p>
            <a:pPr lvl="0"/>
            <a:r>
              <a:rPr lang="nl-NL" dirty="0"/>
              <a:t>Je weet dat er verschillende rekeninstrumenten  bestaan waarmee de milieuprestatie van een bouwwerk kan worden berekend.</a:t>
            </a:r>
          </a:p>
          <a:p>
            <a:pPr lvl="0"/>
            <a:endParaRPr lang="nl-NL" dirty="0"/>
          </a:p>
          <a:p>
            <a:pPr lvl="0"/>
            <a:endParaRPr lang="nl-NL" dirty="0"/>
          </a:p>
        </p:txBody>
      </p:sp>
      <p:sp>
        <p:nvSpPr>
          <p:cNvPr id="4" name="Tijdelijke aanduiding voor dianummer 3">
            <a:extLst>
              <a:ext uri="{FF2B5EF4-FFF2-40B4-BE49-F238E27FC236}">
                <a16:creationId xmlns:a16="http://schemas.microsoft.com/office/drawing/2014/main" id="{03F0A903-6759-4BD4-A2EC-63ADCAE090F5}"/>
              </a:ext>
            </a:extLst>
          </p:cNvPr>
          <p:cNvSpPr>
            <a:spLocks noGrp="1"/>
          </p:cNvSpPr>
          <p:nvPr>
            <p:ph type="sldNum" sz="quarter" idx="12"/>
          </p:nvPr>
        </p:nvSpPr>
        <p:spPr/>
        <p:txBody>
          <a:bodyPr/>
          <a:lstStyle/>
          <a:p>
            <a:fld id="{993A4BE7-94F8-43D0-A956-A40AC5AB901E}" type="slidenum">
              <a:rPr lang="nl-NL" smtClean="0"/>
              <a:t>80</a:t>
            </a:fld>
            <a:endParaRPr lang="nl-NL" dirty="0"/>
          </a:p>
        </p:txBody>
      </p:sp>
    </p:spTree>
    <p:extLst>
      <p:ext uri="{BB962C8B-B14F-4D97-AF65-F5344CB8AC3E}">
        <p14:creationId xmlns:p14="http://schemas.microsoft.com/office/powerpoint/2010/main" val="19486016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453947"/>
            <a:ext cx="9144000" cy="1950105"/>
          </a:xfrm>
        </p:spPr>
        <p:txBody>
          <a:bodyPr>
            <a:normAutofit fontScale="90000"/>
          </a:bodyPr>
          <a:lstStyle/>
          <a:p>
            <a:r>
              <a:rPr lang="nl-NL" dirty="0"/>
              <a:t>Milieuprestatie</a:t>
            </a:r>
            <a:br>
              <a:rPr lang="nl-NL" dirty="0"/>
            </a:br>
            <a:r>
              <a:rPr lang="nl-NL" sz="3100" dirty="0"/>
              <a:t>meetmethode om de milieueffecten van</a:t>
            </a:r>
            <a:br>
              <a:rPr lang="nl-NL" sz="3100" dirty="0"/>
            </a:br>
            <a:r>
              <a:rPr lang="nl-NL" sz="3100" dirty="0"/>
              <a:t>duurzaamheid en circulariteit te bepalen </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Rekenen aan milieuprestatie</a:t>
            </a:r>
          </a:p>
        </p:txBody>
      </p:sp>
    </p:spTree>
    <p:extLst>
      <p:ext uri="{BB962C8B-B14F-4D97-AF65-F5344CB8AC3E}">
        <p14:creationId xmlns:p14="http://schemas.microsoft.com/office/powerpoint/2010/main" val="7086188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Gids milieuprestatieberekening V2.1</a:t>
            </a:r>
          </a:p>
        </p:txBody>
      </p:sp>
      <p:sp>
        <p:nvSpPr>
          <p:cNvPr id="5" name="Tijdelijke aanduiding voor inhoud 4"/>
          <p:cNvSpPr>
            <a:spLocks noGrp="1"/>
          </p:cNvSpPr>
          <p:nvPr>
            <p:ph sz="half" idx="1"/>
          </p:nvPr>
        </p:nvSpPr>
        <p:spPr/>
        <p:txBody>
          <a:bodyPr/>
          <a:lstStyle/>
          <a:p>
            <a:r>
              <a:rPr lang="nl-NL" dirty="0"/>
              <a:t>Praktisch hulpmiddel voor een aantal interpretaties en ontwerpvraagstukken bij het berekenen van de milieuprestatie van gebouwen</a:t>
            </a:r>
          </a:p>
          <a:p>
            <a:r>
              <a:rPr lang="nl-NL" dirty="0"/>
              <a:t>Gericht op maken van een berekening in kader van het Bouwbesluit</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82</a:t>
            </a:fld>
            <a:endParaRPr lang="nl-NL"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904" y="414528"/>
            <a:ext cx="4346144" cy="5751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75803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815DC7C-C532-4B37-895C-3D88F9EF465C}"/>
              </a:ext>
            </a:extLst>
          </p:cNvPr>
          <p:cNvSpPr>
            <a:spLocks noGrp="1"/>
          </p:cNvSpPr>
          <p:nvPr>
            <p:ph type="title"/>
          </p:nvPr>
        </p:nvSpPr>
        <p:spPr/>
        <p:txBody>
          <a:bodyPr/>
          <a:lstStyle/>
          <a:p>
            <a:r>
              <a:rPr lang="nl-NL" dirty="0"/>
              <a:t>MPG en MKI</a:t>
            </a:r>
          </a:p>
        </p:txBody>
      </p:sp>
      <p:sp>
        <p:nvSpPr>
          <p:cNvPr id="7" name="Tijdelijke aanduiding voor inhoud 6">
            <a:extLst>
              <a:ext uri="{FF2B5EF4-FFF2-40B4-BE49-F238E27FC236}">
                <a16:creationId xmlns:a16="http://schemas.microsoft.com/office/drawing/2014/main" id="{39C18206-C6C1-4408-A105-34FB81168FF1}"/>
              </a:ext>
            </a:extLst>
          </p:cNvPr>
          <p:cNvSpPr>
            <a:spLocks noGrp="1"/>
          </p:cNvSpPr>
          <p:nvPr>
            <p:ph idx="1"/>
          </p:nvPr>
        </p:nvSpPr>
        <p:spPr/>
        <p:txBody>
          <a:bodyPr/>
          <a:lstStyle/>
          <a:p>
            <a:pPr marL="0" indent="0">
              <a:buNone/>
            </a:pPr>
            <a:r>
              <a:rPr lang="nl-NL" dirty="0"/>
              <a:t>MKI = Milieukostenindicator, wordt gebruikt in GWW- en B&amp;U-sector</a:t>
            </a:r>
          </a:p>
          <a:p>
            <a:pPr marL="0" indent="0">
              <a:buNone/>
            </a:pPr>
            <a:r>
              <a:rPr lang="nl-NL" dirty="0"/>
              <a:t>MPG = Milieuprestatie Gebouwen, wordt gebruikt in B&amp;U-sector</a:t>
            </a:r>
          </a:p>
          <a:p>
            <a:endParaRPr lang="nl-NL" dirty="0"/>
          </a:p>
          <a:p>
            <a:r>
              <a:rPr lang="nl-NL" dirty="0"/>
              <a:t>MKI: uitkomst van de Bepalingsmethode Milieuprestatie </a:t>
            </a:r>
          </a:p>
          <a:p>
            <a:r>
              <a:rPr lang="nl-NL" dirty="0"/>
              <a:t>MPG: MKI per m² </a:t>
            </a:r>
            <a:r>
              <a:rPr lang="nl-NL" dirty="0" err="1"/>
              <a:t>brutovloeroppervlakte</a:t>
            </a:r>
            <a:r>
              <a:rPr lang="nl-NL" dirty="0"/>
              <a:t> en per (aangenomen) levensduurjaar van het gebouw </a:t>
            </a:r>
          </a:p>
          <a:p>
            <a:endParaRPr lang="nl-NL" dirty="0"/>
          </a:p>
        </p:txBody>
      </p:sp>
      <p:sp>
        <p:nvSpPr>
          <p:cNvPr id="5" name="Tijdelijke aanduiding voor dianummer 4">
            <a:extLst>
              <a:ext uri="{FF2B5EF4-FFF2-40B4-BE49-F238E27FC236}">
                <a16:creationId xmlns:a16="http://schemas.microsoft.com/office/drawing/2014/main" id="{0173DEF2-0708-419B-95D7-68A2DEB9A37E}"/>
              </a:ext>
            </a:extLst>
          </p:cNvPr>
          <p:cNvSpPr>
            <a:spLocks noGrp="1"/>
          </p:cNvSpPr>
          <p:nvPr>
            <p:ph type="sldNum" sz="quarter" idx="12"/>
          </p:nvPr>
        </p:nvSpPr>
        <p:spPr/>
        <p:txBody>
          <a:bodyPr/>
          <a:lstStyle/>
          <a:p>
            <a:fld id="{993A4BE7-94F8-43D0-A956-A40AC5AB901E}" type="slidenum">
              <a:rPr lang="nl-NL" smtClean="0"/>
              <a:t>83</a:t>
            </a:fld>
            <a:endParaRPr lang="nl-NL" dirty="0"/>
          </a:p>
        </p:txBody>
      </p:sp>
    </p:spTree>
    <p:extLst>
      <p:ext uri="{BB962C8B-B14F-4D97-AF65-F5344CB8AC3E}">
        <p14:creationId xmlns:p14="http://schemas.microsoft.com/office/powerpoint/2010/main" val="9271196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10488-C6C9-490E-B023-C28F888A4199}"/>
              </a:ext>
            </a:extLst>
          </p:cNvPr>
          <p:cNvSpPr>
            <a:spLocks noGrp="1"/>
          </p:cNvSpPr>
          <p:nvPr>
            <p:ph type="title"/>
          </p:nvPr>
        </p:nvSpPr>
        <p:spPr/>
        <p:txBody>
          <a:bodyPr/>
          <a:lstStyle/>
          <a:p>
            <a:r>
              <a:rPr lang="nl-NL" dirty="0"/>
              <a:t>Hoe bereken je een Milieu Prestatie Gebouw (MPG)?</a:t>
            </a:r>
          </a:p>
        </p:txBody>
      </p:sp>
      <p:pic>
        <p:nvPicPr>
          <p:cNvPr id="5" name="Afbeelding 4">
            <a:extLst>
              <a:ext uri="{FF2B5EF4-FFF2-40B4-BE49-F238E27FC236}">
                <a16:creationId xmlns:a16="http://schemas.microsoft.com/office/drawing/2014/main" id="{04C948FA-FB64-458B-B38E-3898420CF76B}"/>
              </a:ext>
            </a:extLst>
          </p:cNvPr>
          <p:cNvPicPr/>
          <p:nvPr/>
        </p:nvPicPr>
        <p:blipFill rotWithShape="1">
          <a:blip r:embed="rId3" cstate="print">
            <a:extLst>
              <a:ext uri="{28A0092B-C50C-407E-A947-70E740481C1C}">
                <a14:useLocalDpi xmlns:a14="http://schemas.microsoft.com/office/drawing/2010/main" val="0"/>
              </a:ext>
            </a:extLst>
          </a:blip>
          <a:srcRect b="543"/>
          <a:stretch/>
        </p:blipFill>
        <p:spPr bwMode="auto">
          <a:xfrm>
            <a:off x="570780" y="1368519"/>
            <a:ext cx="5405189" cy="4466512"/>
          </a:xfrm>
          <a:prstGeom prst="rect">
            <a:avLst/>
          </a:prstGeom>
          <a:ln>
            <a:noFill/>
          </a:ln>
          <a:extLst>
            <a:ext uri="{53640926-AAD7-44D8-BBD7-CCE9431645EC}">
              <a14:shadowObscured xmlns:a14="http://schemas.microsoft.com/office/drawing/2010/main"/>
            </a:ext>
          </a:extLst>
        </p:spPr>
      </p:pic>
      <p:sp>
        <p:nvSpPr>
          <p:cNvPr id="6" name="Ovaal 5">
            <a:extLst>
              <a:ext uri="{FF2B5EF4-FFF2-40B4-BE49-F238E27FC236}">
                <a16:creationId xmlns:a16="http://schemas.microsoft.com/office/drawing/2014/main" id="{3B6DAEF0-202C-439E-B4E3-07306BAF20BE}"/>
              </a:ext>
            </a:extLst>
          </p:cNvPr>
          <p:cNvSpPr/>
          <p:nvPr/>
        </p:nvSpPr>
        <p:spPr>
          <a:xfrm>
            <a:off x="739272" y="3087757"/>
            <a:ext cx="1908313" cy="20673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24161115-B482-40BF-B6EA-E2918CF482F8}"/>
              </a:ext>
            </a:extLst>
          </p:cNvPr>
          <p:cNvPicPr>
            <a:picLocks noChangeAspect="1"/>
          </p:cNvPicPr>
          <p:nvPr/>
        </p:nvPicPr>
        <p:blipFill>
          <a:blip r:embed="rId4"/>
          <a:stretch>
            <a:fillRect/>
          </a:stretch>
        </p:blipFill>
        <p:spPr>
          <a:xfrm>
            <a:off x="6144461" y="4481602"/>
            <a:ext cx="5596613" cy="1353429"/>
          </a:xfrm>
          <a:prstGeom prst="rect">
            <a:avLst/>
          </a:prstGeom>
        </p:spPr>
      </p:pic>
      <p:pic>
        <p:nvPicPr>
          <p:cNvPr id="12" name="Afbeelding 11">
            <a:extLst>
              <a:ext uri="{FF2B5EF4-FFF2-40B4-BE49-F238E27FC236}">
                <a16:creationId xmlns:a16="http://schemas.microsoft.com/office/drawing/2014/main" id="{D6CF6B00-8FEC-44F5-AC97-C2AA65036569}"/>
              </a:ext>
            </a:extLst>
          </p:cNvPr>
          <p:cNvPicPr>
            <a:picLocks noChangeAspect="1"/>
          </p:cNvPicPr>
          <p:nvPr/>
        </p:nvPicPr>
        <p:blipFill>
          <a:blip r:embed="rId5"/>
          <a:stretch>
            <a:fillRect/>
          </a:stretch>
        </p:blipFill>
        <p:spPr>
          <a:xfrm>
            <a:off x="6144461" y="1399142"/>
            <a:ext cx="5596613" cy="3115326"/>
          </a:xfrm>
          <a:prstGeom prst="rect">
            <a:avLst/>
          </a:prstGeom>
        </p:spPr>
      </p:pic>
    </p:spTree>
    <p:extLst>
      <p:ext uri="{BB962C8B-B14F-4D97-AF65-F5344CB8AC3E}">
        <p14:creationId xmlns:p14="http://schemas.microsoft.com/office/powerpoint/2010/main" val="141559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MPG-berekening – wat invoeren voor Bouwbesluit?</a:t>
            </a:r>
          </a:p>
        </p:txBody>
      </p:sp>
      <p:sp>
        <p:nvSpPr>
          <p:cNvPr id="3" name="Content Placeholder 2"/>
          <p:cNvSpPr>
            <a:spLocks noGrp="1"/>
          </p:cNvSpPr>
          <p:nvPr>
            <p:ph idx="1"/>
          </p:nvPr>
        </p:nvSpPr>
        <p:spPr/>
        <p:txBody>
          <a:bodyPr>
            <a:normAutofit/>
          </a:bodyPr>
          <a:lstStyle/>
          <a:p>
            <a:pPr marL="0" indent="0">
              <a:buNone/>
            </a:pPr>
            <a:r>
              <a:rPr lang="nl-NL" dirty="0"/>
              <a:t>Alle materialen voor de oplevering van een gebouw toegepast:</a:t>
            </a:r>
          </a:p>
          <a:p>
            <a:r>
              <a:rPr lang="nl-NL" dirty="0"/>
              <a:t>Fundering</a:t>
            </a:r>
          </a:p>
          <a:p>
            <a:r>
              <a:rPr lang="nl-NL" dirty="0"/>
              <a:t>Ruwbouw (draagconstructie en vloeren)</a:t>
            </a:r>
          </a:p>
          <a:p>
            <a:r>
              <a:rPr lang="nl-NL" dirty="0"/>
              <a:t>Afbouw (gevels, daken)</a:t>
            </a:r>
          </a:p>
          <a:p>
            <a:r>
              <a:rPr lang="nl-NL" dirty="0"/>
              <a:t>Inbouw (trappen en afwerkingen)</a:t>
            </a:r>
          </a:p>
          <a:p>
            <a:r>
              <a:rPr lang="nl-NL" dirty="0"/>
              <a:t>Installaties (W en E) </a:t>
            </a:r>
          </a:p>
          <a:p>
            <a:pPr marL="0" indent="0">
              <a:buNone/>
            </a:pPr>
            <a:r>
              <a:rPr lang="nl-NL" dirty="0">
                <a:sym typeface="Wingdings" panose="05000000000000000000" pitchFamily="2" charset="2"/>
              </a:rPr>
              <a:t>	 alleen gebouwgebonden energie</a:t>
            </a:r>
          </a:p>
          <a:p>
            <a:r>
              <a:rPr lang="nl-NL" dirty="0"/>
              <a:t>Terrein (verharding/afscheiding)</a:t>
            </a:r>
          </a:p>
          <a:p>
            <a:endParaRPr lang="nl-NL" dirty="0"/>
          </a:p>
        </p:txBody>
      </p:sp>
      <p:sp>
        <p:nvSpPr>
          <p:cNvPr id="5" name="Slide Number Placeholder 4"/>
          <p:cNvSpPr>
            <a:spLocks noGrp="1"/>
          </p:cNvSpPr>
          <p:nvPr>
            <p:ph type="sldNum" sz="quarter" idx="12"/>
          </p:nvPr>
        </p:nvSpPr>
        <p:spPr>
          <a:prstGeom prst="rect">
            <a:avLst/>
          </a:prstGeom>
        </p:spPr>
        <p:txBody>
          <a:bodyPr/>
          <a:lstStyle/>
          <a:p>
            <a:pPr marL="25400">
              <a:lnSpc>
                <a:spcPts val="1425"/>
              </a:lnSpc>
            </a:pPr>
            <a:fld id="{68BC35B1-DB37-4D69-B23B-4C9E9B475BB5}" type="slidenum">
              <a:rPr lang="en-GB" smtClean="0"/>
              <a:pPr marL="25400">
                <a:lnSpc>
                  <a:spcPts val="1425"/>
                </a:lnSpc>
              </a:pPr>
              <a:t>85</a:t>
            </a:fld>
            <a:endParaRPr lang="en-GB"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9560" t="16500"/>
          <a:stretch/>
        </p:blipFill>
        <p:spPr>
          <a:xfrm>
            <a:off x="7162426" y="2163928"/>
            <a:ext cx="4883270" cy="3846728"/>
          </a:xfrm>
          <a:prstGeom prst="rect">
            <a:avLst/>
          </a:prstGeom>
        </p:spPr>
      </p:pic>
    </p:spTree>
    <p:extLst>
      <p:ext uri="{BB962C8B-B14F-4D97-AF65-F5344CB8AC3E}">
        <p14:creationId xmlns:p14="http://schemas.microsoft.com/office/powerpoint/2010/main" val="6808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0253E-0BA1-466D-BE87-6744FB916F1E}"/>
              </a:ext>
            </a:extLst>
          </p:cNvPr>
          <p:cNvSpPr>
            <a:spLocks noGrp="1"/>
          </p:cNvSpPr>
          <p:nvPr>
            <p:ph type="title"/>
          </p:nvPr>
        </p:nvSpPr>
        <p:spPr>
          <a:xfrm>
            <a:off x="838200" y="342190"/>
            <a:ext cx="10515600" cy="789420"/>
          </a:xfrm>
        </p:spPr>
        <p:txBody>
          <a:bodyPr/>
          <a:lstStyle/>
          <a:p>
            <a:r>
              <a:rPr lang="nl-NL" dirty="0"/>
              <a:t>MPG en Bouwbesluit</a:t>
            </a:r>
          </a:p>
        </p:txBody>
      </p:sp>
      <p:sp>
        <p:nvSpPr>
          <p:cNvPr id="4" name="Tijdelijke aanduiding voor dianummer 3">
            <a:extLst>
              <a:ext uri="{FF2B5EF4-FFF2-40B4-BE49-F238E27FC236}">
                <a16:creationId xmlns:a16="http://schemas.microsoft.com/office/drawing/2014/main" id="{36AA1FFE-C40E-40E0-8091-E073FC7A8799}"/>
              </a:ext>
            </a:extLst>
          </p:cNvPr>
          <p:cNvSpPr>
            <a:spLocks noGrp="1"/>
          </p:cNvSpPr>
          <p:nvPr>
            <p:ph type="sldNum" sz="quarter" idx="12"/>
          </p:nvPr>
        </p:nvSpPr>
        <p:spPr/>
        <p:txBody>
          <a:bodyPr/>
          <a:lstStyle/>
          <a:p>
            <a:fld id="{993A4BE7-94F8-43D0-A956-A40AC5AB901E}" type="slidenum">
              <a:rPr lang="nl-NL" smtClean="0"/>
              <a:t>86</a:t>
            </a:fld>
            <a:endParaRPr lang="nl-NL" dirty="0"/>
          </a:p>
        </p:txBody>
      </p:sp>
      <p:pic>
        <p:nvPicPr>
          <p:cNvPr id="8" name="Tijdelijke aanduiding voor inhoud 7">
            <a:extLst>
              <a:ext uri="{FF2B5EF4-FFF2-40B4-BE49-F238E27FC236}">
                <a16:creationId xmlns:a16="http://schemas.microsoft.com/office/drawing/2014/main" id="{38FFC8AF-47BF-46F5-A9E1-7ACCD8E6F8B8}"/>
              </a:ext>
            </a:extLst>
          </p:cNvPr>
          <p:cNvPicPr>
            <a:picLocks noGrp="1" noChangeAspect="1"/>
          </p:cNvPicPr>
          <p:nvPr>
            <p:ph idx="1"/>
          </p:nvPr>
        </p:nvPicPr>
        <p:blipFill>
          <a:blip r:embed="rId3"/>
          <a:stretch>
            <a:fillRect/>
          </a:stretch>
        </p:blipFill>
        <p:spPr>
          <a:xfrm>
            <a:off x="5568846" y="229314"/>
            <a:ext cx="6403698" cy="5947649"/>
          </a:xfrm>
          <a:prstGeom prst="rect">
            <a:avLst/>
          </a:prstGeom>
        </p:spPr>
      </p:pic>
      <p:sp>
        <p:nvSpPr>
          <p:cNvPr id="9" name="Tijdelijke aanduiding voor inhoud 2">
            <a:extLst>
              <a:ext uri="{FF2B5EF4-FFF2-40B4-BE49-F238E27FC236}">
                <a16:creationId xmlns:a16="http://schemas.microsoft.com/office/drawing/2014/main" id="{EC61A73E-3E6C-4FC9-85A2-4D6C4DAD809D}"/>
              </a:ext>
            </a:extLst>
          </p:cNvPr>
          <p:cNvSpPr txBox="1">
            <a:spLocks/>
          </p:cNvSpPr>
          <p:nvPr/>
        </p:nvSpPr>
        <p:spPr>
          <a:xfrm>
            <a:off x="838200" y="1311564"/>
            <a:ext cx="4554071" cy="4865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Niet alle ruimten of onderdelen vallen onder de MPG berekening.</a:t>
            </a:r>
          </a:p>
        </p:txBody>
      </p:sp>
    </p:spTree>
    <p:extLst>
      <p:ext uri="{BB962C8B-B14F-4D97-AF65-F5344CB8AC3E}">
        <p14:creationId xmlns:p14="http://schemas.microsoft.com/office/powerpoint/2010/main" val="14949837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10488-C6C9-490E-B023-C28F888A4199}"/>
              </a:ext>
            </a:extLst>
          </p:cNvPr>
          <p:cNvSpPr>
            <a:spLocks noGrp="1"/>
          </p:cNvSpPr>
          <p:nvPr>
            <p:ph type="title"/>
          </p:nvPr>
        </p:nvSpPr>
        <p:spPr/>
        <p:txBody>
          <a:bodyPr/>
          <a:lstStyle/>
          <a:p>
            <a:r>
              <a:rPr lang="nl-NL" dirty="0"/>
              <a:t>MPG in het kort: elementen selecteren</a:t>
            </a:r>
          </a:p>
        </p:txBody>
      </p:sp>
      <p:pic>
        <p:nvPicPr>
          <p:cNvPr id="4" name="Afbeelding 3">
            <a:extLst>
              <a:ext uri="{FF2B5EF4-FFF2-40B4-BE49-F238E27FC236}">
                <a16:creationId xmlns:a16="http://schemas.microsoft.com/office/drawing/2014/main" id="{35EAE776-9E63-4EFC-8228-784586B0A983}"/>
              </a:ext>
            </a:extLst>
          </p:cNvPr>
          <p:cNvPicPr>
            <a:picLocks noChangeAspect="1"/>
          </p:cNvPicPr>
          <p:nvPr/>
        </p:nvPicPr>
        <p:blipFill>
          <a:blip r:embed="rId3"/>
          <a:stretch>
            <a:fillRect/>
          </a:stretch>
        </p:blipFill>
        <p:spPr>
          <a:xfrm>
            <a:off x="1895492" y="1304063"/>
            <a:ext cx="8401016" cy="5553937"/>
          </a:xfrm>
          <a:prstGeom prst="rect">
            <a:avLst/>
          </a:prstGeom>
        </p:spPr>
      </p:pic>
    </p:spTree>
    <p:extLst>
      <p:ext uri="{BB962C8B-B14F-4D97-AF65-F5344CB8AC3E}">
        <p14:creationId xmlns:p14="http://schemas.microsoft.com/office/powerpoint/2010/main" val="14708998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De knoppen van de MPG-berekening</a:t>
            </a:r>
          </a:p>
        </p:txBody>
      </p:sp>
      <p:sp>
        <p:nvSpPr>
          <p:cNvPr id="3" name="Content Placeholder 2"/>
          <p:cNvSpPr>
            <a:spLocks noGrp="1"/>
          </p:cNvSpPr>
          <p:nvPr>
            <p:ph idx="1"/>
          </p:nvPr>
        </p:nvSpPr>
        <p:spPr/>
        <p:txBody>
          <a:bodyPr>
            <a:normAutofit/>
          </a:bodyPr>
          <a:lstStyle/>
          <a:p>
            <a:pPr marL="342900" indent="-342900">
              <a:buFont typeface="Courier New" panose="02070309020205020404" pitchFamily="49" charset="0"/>
              <a:buChar char="o"/>
            </a:pPr>
            <a:r>
              <a:rPr lang="nl-NL" dirty="0"/>
              <a:t>(referentie-) levensduur veranderen:</a:t>
            </a:r>
          </a:p>
          <a:p>
            <a:pPr marL="604838" lvl="1" indent="-342900"/>
            <a:r>
              <a:rPr lang="nl-NL" dirty="0"/>
              <a:t>woningen: 75 jaar</a:t>
            </a:r>
          </a:p>
          <a:p>
            <a:pPr marL="604838" lvl="1" indent="-342900"/>
            <a:r>
              <a:rPr lang="nl-NL" dirty="0"/>
              <a:t>utiliteit: 50 jaar </a:t>
            </a:r>
          </a:p>
          <a:p>
            <a:pPr marL="342900" indent="-342900">
              <a:buFont typeface="Courier New" panose="02070309020205020404" pitchFamily="49" charset="0"/>
              <a:buChar char="o"/>
            </a:pPr>
            <a:r>
              <a:rPr lang="nl-NL" dirty="0"/>
              <a:t>schaduwkosten verlagen door: </a:t>
            </a:r>
          </a:p>
          <a:p>
            <a:pPr marL="604838" lvl="1" indent="-342900"/>
            <a:r>
              <a:rPr lang="nl-NL" dirty="0"/>
              <a:t>kiezen voor slanke en/of niet massieve constructies</a:t>
            </a:r>
          </a:p>
          <a:p>
            <a:pPr marL="604838" lvl="1" indent="-342900"/>
            <a:r>
              <a:rPr lang="nl-NL" dirty="0"/>
              <a:t>producten toepassen met een relevant aandeel (hoogwaardig) gerecycled materiaal</a:t>
            </a:r>
          </a:p>
          <a:p>
            <a:pPr marL="604838" lvl="1" indent="-342900"/>
            <a:r>
              <a:rPr lang="nl-NL" dirty="0"/>
              <a:t>‘</a:t>
            </a:r>
            <a:r>
              <a:rPr lang="nl-NL" dirty="0" err="1"/>
              <a:t>biobased</a:t>
            </a:r>
            <a:r>
              <a:rPr lang="nl-NL" dirty="0"/>
              <a:t> </a:t>
            </a:r>
            <a:r>
              <a:rPr lang="nl-NL" dirty="0" err="1"/>
              <a:t>materials</a:t>
            </a:r>
            <a:r>
              <a:rPr lang="nl-NL" dirty="0"/>
              <a:t>’ toepassen</a:t>
            </a:r>
          </a:p>
          <a:p>
            <a:pPr marL="604838" lvl="1" indent="-342900"/>
            <a:r>
              <a:rPr lang="nl-NL" dirty="0"/>
              <a:t>transparant versus dichte geveldelen (transparante delen hebben hogere schaduwkosten)</a:t>
            </a:r>
          </a:p>
          <a:p>
            <a:pPr marL="604838" lvl="1" indent="-342900"/>
            <a:r>
              <a:rPr lang="nl-NL" dirty="0"/>
              <a:t>hoogbouw versus laagbouw</a:t>
            </a:r>
          </a:p>
        </p:txBody>
      </p:sp>
      <p:sp>
        <p:nvSpPr>
          <p:cNvPr id="5" name="Slide Number Placeholder 4"/>
          <p:cNvSpPr>
            <a:spLocks noGrp="1"/>
          </p:cNvSpPr>
          <p:nvPr>
            <p:ph type="sldNum" sz="quarter" idx="12"/>
          </p:nvPr>
        </p:nvSpPr>
        <p:spPr>
          <a:prstGeom prst="rect">
            <a:avLst/>
          </a:prstGeom>
        </p:spPr>
        <p:txBody>
          <a:bodyPr/>
          <a:lstStyle/>
          <a:p>
            <a:pPr marL="25400">
              <a:lnSpc>
                <a:spcPts val="1425"/>
              </a:lnSpc>
            </a:pPr>
            <a:fld id="{68BC35B1-DB37-4D69-B23B-4C9E9B475BB5}" type="slidenum">
              <a:rPr lang="en-GB" smtClean="0"/>
              <a:pPr marL="25400">
                <a:lnSpc>
                  <a:spcPts val="1425"/>
                </a:lnSpc>
              </a:pPr>
              <a:t>88</a:t>
            </a:fld>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1462" y="5103812"/>
            <a:ext cx="2809875" cy="1628775"/>
          </a:xfrm>
          <a:prstGeom prst="rect">
            <a:avLst/>
          </a:prstGeom>
        </p:spPr>
      </p:pic>
    </p:spTree>
    <p:extLst>
      <p:ext uri="{BB962C8B-B14F-4D97-AF65-F5344CB8AC3E}">
        <p14:creationId xmlns:p14="http://schemas.microsoft.com/office/powerpoint/2010/main" val="38050436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Levensduur van een gebouw als knop in MPG-berekening </a:t>
            </a:r>
          </a:p>
        </p:txBody>
      </p:sp>
      <p:sp>
        <p:nvSpPr>
          <p:cNvPr id="3" name="Tijdelijke aanduiding voor inhoud 2"/>
          <p:cNvSpPr>
            <a:spLocks noGrp="1"/>
          </p:cNvSpPr>
          <p:nvPr>
            <p:ph idx="1"/>
          </p:nvPr>
        </p:nvSpPr>
        <p:spPr>
          <a:xfrm>
            <a:off x="838200" y="1311565"/>
            <a:ext cx="5246688" cy="2411350"/>
          </a:xfrm>
        </p:spPr>
        <p:txBody>
          <a:bodyPr>
            <a:normAutofit lnSpcReduction="10000"/>
          </a:bodyPr>
          <a:lstStyle/>
          <a:p>
            <a:r>
              <a:rPr lang="nl-NL" dirty="0"/>
              <a:t>Forfaitair waarden:</a:t>
            </a:r>
          </a:p>
          <a:p>
            <a:pPr lvl="1"/>
            <a:r>
              <a:rPr lang="nl-NL" dirty="0"/>
              <a:t>woningen: 75 jaar</a:t>
            </a:r>
          </a:p>
          <a:p>
            <a:pPr lvl="1"/>
            <a:r>
              <a:rPr lang="nl-NL" dirty="0"/>
              <a:t>Kantoren: 50 jaar</a:t>
            </a:r>
          </a:p>
          <a:p>
            <a:r>
              <a:rPr lang="nl-NL" dirty="0"/>
              <a:t>Richtsnoer onderbouwing specifieke gebouwlevensduur geeft handvatten voor aanpassen </a:t>
            </a:r>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89</a:t>
            </a:fld>
            <a:endParaRPr lang="nl-NL" dirty="0"/>
          </a:p>
        </p:txBody>
      </p:sp>
      <p:grpSp>
        <p:nvGrpSpPr>
          <p:cNvPr id="5" name="Groep 4"/>
          <p:cNvGrpSpPr/>
          <p:nvPr/>
        </p:nvGrpSpPr>
        <p:grpSpPr>
          <a:xfrm>
            <a:off x="6222772" y="1701133"/>
            <a:ext cx="5407025" cy="4468813"/>
            <a:chOff x="6222772" y="1701133"/>
            <a:chExt cx="5407025" cy="4468813"/>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772" y="1701133"/>
              <a:ext cx="5407025" cy="44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7492" y="4633465"/>
              <a:ext cx="1256166" cy="64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9965"/>
          <a:stretch/>
        </p:blipFill>
        <p:spPr bwMode="auto">
          <a:xfrm>
            <a:off x="783546" y="3733800"/>
            <a:ext cx="5214484" cy="2441589"/>
          </a:xfrm>
          <a:prstGeom prst="rect">
            <a:avLst/>
          </a:prstGeom>
          <a:solidFill>
            <a:schemeClr val="bg1">
              <a:lumMod val="75000"/>
            </a:schemeClr>
          </a:solidFill>
          <a:ln>
            <a:noFill/>
          </a:ln>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7829" y="1340303"/>
            <a:ext cx="3667125" cy="343852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17286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Global materials extraction by resource type</a:t>
            </a:r>
            <a:endParaRPr lang="nl-NL" dirty="0"/>
          </a:p>
        </p:txBody>
      </p:sp>
      <p:sp>
        <p:nvSpPr>
          <p:cNvPr id="3" name="Tijdelijke aanduiding voor inhoud 2"/>
          <p:cNvSpPr>
            <a:spLocks noGrp="1"/>
          </p:cNvSpPr>
          <p:nvPr>
            <p:ph idx="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9</a:t>
            </a:fld>
            <a:endParaRPr lang="nl-NL"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958" y="1226402"/>
            <a:ext cx="10270084" cy="5085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6249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Effect ontwerpvariabelen op MPG resultaat</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794" y="1562170"/>
            <a:ext cx="5830814" cy="459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a:extLst>
              <a:ext uri="{FF2B5EF4-FFF2-40B4-BE49-F238E27FC236}">
                <a16:creationId xmlns:a16="http://schemas.microsoft.com/office/drawing/2014/main" id="{419E6342-AF22-44B7-B126-2F279AF96BD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23392" y="2843996"/>
            <a:ext cx="4768153" cy="3314501"/>
          </a:xfrm>
          <a:prstGeom prst="rect">
            <a:avLst/>
          </a:prstGeom>
        </p:spPr>
      </p:pic>
      <p:sp>
        <p:nvSpPr>
          <p:cNvPr id="4" name="Tekstvak 3"/>
          <p:cNvSpPr txBox="1"/>
          <p:nvPr/>
        </p:nvSpPr>
        <p:spPr>
          <a:xfrm>
            <a:off x="623392" y="1464512"/>
            <a:ext cx="4768153" cy="1200329"/>
          </a:xfrm>
          <a:prstGeom prst="rect">
            <a:avLst/>
          </a:prstGeom>
          <a:noFill/>
        </p:spPr>
        <p:txBody>
          <a:bodyPr wrap="square" rtlCol="0">
            <a:spAutoFit/>
          </a:bodyPr>
          <a:lstStyle/>
          <a:p>
            <a:r>
              <a:rPr lang="nl-NL" sz="2400" dirty="0">
                <a:solidFill>
                  <a:srgbClr val="FF0000"/>
                </a:solidFill>
              </a:rPr>
              <a:t>Ontwerpkeuzen hebben invloed op MPG, en bijna altijd ook evenredig op bouwkosten!</a:t>
            </a:r>
          </a:p>
        </p:txBody>
      </p:sp>
    </p:spTree>
    <p:extLst>
      <p:ext uri="{BB962C8B-B14F-4D97-AF65-F5344CB8AC3E}">
        <p14:creationId xmlns:p14="http://schemas.microsoft.com/office/powerpoint/2010/main" val="15632846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Bewuste materiaalkeuze met GPR als hulpmiddel</a:t>
            </a:r>
          </a:p>
        </p:txBody>
      </p:sp>
      <p:sp>
        <p:nvSpPr>
          <p:cNvPr id="6" name="Tijdelijke aanduiding voor inhoud 5"/>
          <p:cNvSpPr>
            <a:spLocks noGrp="1"/>
          </p:cNvSpPr>
          <p:nvPr>
            <p:ph idx="1"/>
          </p:nvPr>
        </p:nvSpPr>
        <p:spPr>
          <a:xfrm>
            <a:off x="838200" y="1442776"/>
            <a:ext cx="10272386" cy="4734187"/>
          </a:xfrm>
        </p:spPr>
        <p:txBody>
          <a:bodyPr/>
          <a:lstStyle/>
          <a:p>
            <a:pPr marL="0" indent="0">
              <a:buNone/>
            </a:pPr>
            <a:r>
              <a:rPr lang="nl-NL" dirty="0"/>
              <a:t>Kies een materiaal met een lage MPG/eenheid voor een element</a:t>
            </a:r>
          </a:p>
          <a:p>
            <a:pPr marL="0" indent="0">
              <a:buNone/>
            </a:pPr>
            <a:endParaRPr lang="nl-NL" dirty="0"/>
          </a:p>
        </p:txBody>
      </p:sp>
      <p:pic>
        <p:nvPicPr>
          <p:cNvPr id="7" name="Afbeelding 6">
            <a:extLst>
              <a:ext uri="{FF2B5EF4-FFF2-40B4-BE49-F238E27FC236}">
                <a16:creationId xmlns:a16="http://schemas.microsoft.com/office/drawing/2014/main" id="{8DE6CC29-FCF0-4A84-A154-472E6BB14C97}"/>
              </a:ext>
            </a:extLst>
          </p:cNvPr>
          <p:cNvPicPr>
            <a:picLocks noChangeAspect="1"/>
          </p:cNvPicPr>
          <p:nvPr/>
        </p:nvPicPr>
        <p:blipFill>
          <a:blip r:embed="rId3"/>
          <a:stretch>
            <a:fillRect/>
          </a:stretch>
        </p:blipFill>
        <p:spPr>
          <a:xfrm>
            <a:off x="1185275" y="2090840"/>
            <a:ext cx="9578235" cy="3973389"/>
          </a:xfrm>
          <a:prstGeom prst="rect">
            <a:avLst/>
          </a:prstGeom>
        </p:spPr>
      </p:pic>
      <p:sp>
        <p:nvSpPr>
          <p:cNvPr id="8" name="Ovaal 7">
            <a:extLst>
              <a:ext uri="{FF2B5EF4-FFF2-40B4-BE49-F238E27FC236}">
                <a16:creationId xmlns:a16="http://schemas.microsoft.com/office/drawing/2014/main" id="{DDEF9E1D-924A-4728-84AF-69833718891F}"/>
              </a:ext>
            </a:extLst>
          </p:cNvPr>
          <p:cNvSpPr/>
          <p:nvPr/>
        </p:nvSpPr>
        <p:spPr>
          <a:xfrm>
            <a:off x="838199" y="1978608"/>
            <a:ext cx="2355938" cy="41978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75049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MPG-berekening maken lijkt op kostenberekening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60718" y="2788155"/>
            <a:ext cx="3470564" cy="1911927"/>
          </a:xfrm>
        </p:spPr>
      </p:pic>
      <p:sp>
        <p:nvSpPr>
          <p:cNvPr id="5" name="Slide Number Placeholder 4"/>
          <p:cNvSpPr>
            <a:spLocks noGrp="1"/>
          </p:cNvSpPr>
          <p:nvPr>
            <p:ph type="sldNum" sz="quarter" idx="12"/>
          </p:nvPr>
        </p:nvSpPr>
        <p:spPr>
          <a:prstGeom prst="rect">
            <a:avLst/>
          </a:prstGeom>
        </p:spPr>
        <p:txBody>
          <a:bodyPr/>
          <a:lstStyle/>
          <a:p>
            <a:pPr marL="25400">
              <a:lnSpc>
                <a:spcPts val="1425"/>
              </a:lnSpc>
            </a:pPr>
            <a:fld id="{68BC35B1-DB37-4D69-B23B-4C9E9B475BB5}" type="slidenum">
              <a:rPr lang="en-GB" smtClean="0"/>
              <a:pPr marL="25400">
                <a:lnSpc>
                  <a:spcPts val="1425"/>
                </a:lnSpc>
              </a:pPr>
              <a:t>92</a:t>
            </a:fld>
            <a:endParaRPr lang="en-GB" dirty="0"/>
          </a:p>
        </p:txBody>
      </p:sp>
      <p:pic>
        <p:nvPicPr>
          <p:cNvPr id="7" name="Afbeelding 6">
            <a:extLst>
              <a:ext uri="{FF2B5EF4-FFF2-40B4-BE49-F238E27FC236}">
                <a16:creationId xmlns:a16="http://schemas.microsoft.com/office/drawing/2014/main" id="{E7BC0566-ED48-453B-A38E-184B732367E4}"/>
              </a:ext>
            </a:extLst>
          </p:cNvPr>
          <p:cNvPicPr>
            <a:picLocks noChangeAspect="1"/>
          </p:cNvPicPr>
          <p:nvPr/>
        </p:nvPicPr>
        <p:blipFill>
          <a:blip r:embed="rId4"/>
          <a:stretch>
            <a:fillRect/>
          </a:stretch>
        </p:blipFill>
        <p:spPr>
          <a:xfrm>
            <a:off x="1688210" y="1154546"/>
            <a:ext cx="8815580" cy="4865030"/>
          </a:xfrm>
          <a:prstGeom prst="rect">
            <a:avLst/>
          </a:prstGeom>
        </p:spPr>
      </p:pic>
    </p:spTree>
    <p:extLst>
      <p:ext uri="{BB962C8B-B14F-4D97-AF65-F5344CB8AC3E}">
        <p14:creationId xmlns:p14="http://schemas.microsoft.com/office/powerpoint/2010/main" val="5145551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37800" y="5765800"/>
            <a:ext cx="1663700" cy="81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tle 10"/>
          <p:cNvSpPr>
            <a:spLocks noGrp="1"/>
          </p:cNvSpPr>
          <p:nvPr>
            <p:ph type="title"/>
          </p:nvPr>
        </p:nvSpPr>
        <p:spPr/>
        <p:txBody>
          <a:bodyPr>
            <a:normAutofit/>
          </a:bodyPr>
          <a:lstStyle/>
          <a:p>
            <a:r>
              <a:rPr lang="nl-NL" dirty="0"/>
              <a:t>Presentatie MPG-resultaat, verdeling per bouwdeel</a:t>
            </a:r>
          </a:p>
        </p:txBody>
      </p:sp>
      <p:sp>
        <p:nvSpPr>
          <p:cNvPr id="5" name="Slide Number Placeholder 4"/>
          <p:cNvSpPr>
            <a:spLocks noGrp="1"/>
          </p:cNvSpPr>
          <p:nvPr>
            <p:ph type="sldNum" sz="quarter" idx="12"/>
          </p:nvPr>
        </p:nvSpPr>
        <p:spPr>
          <a:prstGeom prst="rect">
            <a:avLst/>
          </a:prstGeom>
        </p:spPr>
        <p:txBody>
          <a:bodyPr/>
          <a:lstStyle/>
          <a:p>
            <a:pPr marL="25400">
              <a:lnSpc>
                <a:spcPts val="1425"/>
              </a:lnSpc>
            </a:pPr>
            <a:fld id="{68BC35B1-DB37-4D69-B23B-4C9E9B475BB5}" type="slidenum">
              <a:rPr lang="en-GB" smtClean="0"/>
              <a:pPr marL="25400">
                <a:lnSpc>
                  <a:spcPts val="1425"/>
                </a:lnSpc>
              </a:pPr>
              <a:t>93</a:t>
            </a:fld>
            <a:endParaRPr lang="en-GB" dirty="0"/>
          </a:p>
        </p:txBody>
      </p:sp>
      <p:pic>
        <p:nvPicPr>
          <p:cNvPr id="10" name="Picture 9"/>
          <p:cNvPicPr>
            <a:picLocks noChangeAspect="1"/>
          </p:cNvPicPr>
          <p:nvPr/>
        </p:nvPicPr>
        <p:blipFill rotWithShape="1">
          <a:blip r:embed="rId3"/>
          <a:srcRect t="13698"/>
          <a:stretch/>
        </p:blipFill>
        <p:spPr>
          <a:xfrm>
            <a:off x="945776" y="1295826"/>
            <a:ext cx="10078212" cy="4765249"/>
          </a:xfrm>
          <a:prstGeom prst="rect">
            <a:avLst/>
          </a:prstGeom>
        </p:spPr>
      </p:pic>
    </p:spTree>
    <p:extLst>
      <p:ext uri="{BB962C8B-B14F-4D97-AF65-F5344CB8AC3E}">
        <p14:creationId xmlns:p14="http://schemas.microsoft.com/office/powerpoint/2010/main" val="5108761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MPG - resultaten</a:t>
            </a:r>
          </a:p>
        </p:txBody>
      </p:sp>
      <p:sp>
        <p:nvSpPr>
          <p:cNvPr id="5" name="Slide Number Placeholder 4"/>
          <p:cNvSpPr>
            <a:spLocks noGrp="1"/>
          </p:cNvSpPr>
          <p:nvPr>
            <p:ph type="sldNum" sz="quarter" idx="12"/>
          </p:nvPr>
        </p:nvSpPr>
        <p:spPr/>
        <p:txBody>
          <a:bodyPr/>
          <a:lstStyle/>
          <a:p>
            <a:pPr marL="25400">
              <a:lnSpc>
                <a:spcPts val="1425"/>
              </a:lnSpc>
            </a:pPr>
            <a:fld id="{68BC35B1-DB37-4D69-B23B-4C9E9B475BB5}" type="slidenum">
              <a:rPr lang="en-GB" smtClean="0"/>
              <a:pPr marL="25400">
                <a:lnSpc>
                  <a:spcPts val="1425"/>
                </a:lnSpc>
              </a:pPr>
              <a:t>94</a:t>
            </a:fld>
            <a:endParaRPr lang="en-GB" dirty="0"/>
          </a:p>
        </p:txBody>
      </p:sp>
      <p:pic>
        <p:nvPicPr>
          <p:cNvPr id="7" name="Picture 6"/>
          <p:cNvPicPr>
            <a:picLocks noChangeAspect="1"/>
          </p:cNvPicPr>
          <p:nvPr/>
        </p:nvPicPr>
        <p:blipFill>
          <a:blip r:embed="rId2"/>
          <a:stretch>
            <a:fillRect/>
          </a:stretch>
        </p:blipFill>
        <p:spPr>
          <a:xfrm>
            <a:off x="1213394" y="1391751"/>
            <a:ext cx="9742987" cy="4398962"/>
          </a:xfrm>
          <a:prstGeom prst="rect">
            <a:avLst/>
          </a:prstGeom>
        </p:spPr>
      </p:pic>
    </p:spTree>
    <p:extLst>
      <p:ext uri="{BB962C8B-B14F-4D97-AF65-F5344CB8AC3E}">
        <p14:creationId xmlns:p14="http://schemas.microsoft.com/office/powerpoint/2010/main" val="39112506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MPG - resultaten</a:t>
            </a:r>
          </a:p>
        </p:txBody>
      </p:sp>
      <p:sp>
        <p:nvSpPr>
          <p:cNvPr id="5" name="Slide Number Placeholder 4"/>
          <p:cNvSpPr>
            <a:spLocks noGrp="1"/>
          </p:cNvSpPr>
          <p:nvPr>
            <p:ph type="sldNum" sz="quarter" idx="12"/>
          </p:nvPr>
        </p:nvSpPr>
        <p:spPr/>
        <p:txBody>
          <a:bodyPr/>
          <a:lstStyle/>
          <a:p>
            <a:pPr marL="25400">
              <a:lnSpc>
                <a:spcPts val="1425"/>
              </a:lnSpc>
            </a:pPr>
            <a:fld id="{68BC35B1-DB37-4D69-B23B-4C9E9B475BB5}" type="slidenum">
              <a:rPr lang="en-GB" smtClean="0"/>
              <a:pPr marL="25400">
                <a:lnSpc>
                  <a:spcPts val="1425"/>
                </a:lnSpc>
              </a:pPr>
              <a:t>95</a:t>
            </a:fld>
            <a:endParaRPr lang="en-GB" dirty="0"/>
          </a:p>
        </p:txBody>
      </p:sp>
      <p:pic>
        <p:nvPicPr>
          <p:cNvPr id="7" name="Picture 6"/>
          <p:cNvPicPr>
            <a:picLocks noChangeAspect="1"/>
          </p:cNvPicPr>
          <p:nvPr/>
        </p:nvPicPr>
        <p:blipFill>
          <a:blip r:embed="rId3"/>
          <a:stretch>
            <a:fillRect/>
          </a:stretch>
        </p:blipFill>
        <p:spPr>
          <a:xfrm>
            <a:off x="1222492" y="1573249"/>
            <a:ext cx="9724791" cy="4208938"/>
          </a:xfrm>
          <a:prstGeom prst="rect">
            <a:avLst/>
          </a:prstGeom>
        </p:spPr>
      </p:pic>
    </p:spTree>
    <p:extLst>
      <p:ext uri="{BB962C8B-B14F-4D97-AF65-F5344CB8AC3E}">
        <p14:creationId xmlns:p14="http://schemas.microsoft.com/office/powerpoint/2010/main" val="42890649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Gemiddelde MPG scores</a:t>
            </a:r>
          </a:p>
        </p:txBody>
      </p:sp>
      <p:sp>
        <p:nvSpPr>
          <p:cNvPr id="5" name="Slide Number Placeholder 4"/>
          <p:cNvSpPr>
            <a:spLocks noGrp="1"/>
          </p:cNvSpPr>
          <p:nvPr>
            <p:ph type="sldNum" sz="quarter" idx="12"/>
          </p:nvPr>
        </p:nvSpPr>
        <p:spPr/>
        <p:txBody>
          <a:bodyPr/>
          <a:lstStyle/>
          <a:p>
            <a:pPr marL="25400">
              <a:lnSpc>
                <a:spcPts val="1425"/>
              </a:lnSpc>
            </a:pPr>
            <a:fld id="{68BC35B1-DB37-4D69-B23B-4C9E9B475BB5}" type="slidenum">
              <a:rPr lang="en-GB" smtClean="0"/>
              <a:pPr marL="25400">
                <a:lnSpc>
                  <a:spcPts val="1425"/>
                </a:lnSpc>
              </a:pPr>
              <a:t>96</a:t>
            </a:fld>
            <a:endParaRPr lang="en-GB" dirty="0"/>
          </a:p>
        </p:txBody>
      </p:sp>
      <p:grpSp>
        <p:nvGrpSpPr>
          <p:cNvPr id="4" name="Groep 3">
            <a:extLst>
              <a:ext uri="{FF2B5EF4-FFF2-40B4-BE49-F238E27FC236}">
                <a16:creationId xmlns:a16="http://schemas.microsoft.com/office/drawing/2014/main" id="{0C950E6A-1583-4B77-9CA0-5256590CF13D}"/>
              </a:ext>
            </a:extLst>
          </p:cNvPr>
          <p:cNvGrpSpPr/>
          <p:nvPr/>
        </p:nvGrpSpPr>
        <p:grpSpPr>
          <a:xfrm>
            <a:off x="2043724" y="1532349"/>
            <a:ext cx="8082328" cy="4764142"/>
            <a:chOff x="2043724" y="1532349"/>
            <a:chExt cx="8082328" cy="4764142"/>
          </a:xfrm>
        </p:grpSpPr>
        <p:pic>
          <p:nvPicPr>
            <p:cNvPr id="7" name="Picture 6"/>
            <p:cNvPicPr>
              <a:picLocks noChangeAspect="1"/>
            </p:cNvPicPr>
            <p:nvPr/>
          </p:nvPicPr>
          <p:blipFill rotWithShape="1">
            <a:blip r:embed="rId2"/>
            <a:srcRect t="13132" b="4219"/>
            <a:stretch/>
          </p:blipFill>
          <p:spPr>
            <a:xfrm>
              <a:off x="2043724" y="1532349"/>
              <a:ext cx="8082328" cy="4764142"/>
            </a:xfrm>
            <a:prstGeom prst="rect">
              <a:avLst/>
            </a:prstGeom>
          </p:spPr>
        </p:pic>
        <p:cxnSp>
          <p:nvCxnSpPr>
            <p:cNvPr id="10" name="Straight Connector 9"/>
            <p:cNvCxnSpPr/>
            <p:nvPr/>
          </p:nvCxnSpPr>
          <p:spPr>
            <a:xfrm flipV="1">
              <a:off x="2367910" y="2313448"/>
              <a:ext cx="7433956"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880600" y="2137287"/>
            <a:ext cx="2057400" cy="1015663"/>
          </a:xfrm>
          <a:prstGeom prst="rect">
            <a:avLst/>
          </a:prstGeom>
          <a:noFill/>
        </p:spPr>
        <p:txBody>
          <a:bodyPr wrap="square" rtlCol="0">
            <a:spAutoFit/>
          </a:bodyPr>
          <a:lstStyle/>
          <a:p>
            <a:pPr algn="ctr"/>
            <a:r>
              <a:rPr lang="nl-NL" sz="2000" dirty="0">
                <a:solidFill>
                  <a:srgbClr val="213343"/>
                </a:solidFill>
                <a:latin typeface="+mj-lt"/>
              </a:rPr>
              <a:t>grenswaarde Bouwbesluit in 2020</a:t>
            </a:r>
          </a:p>
        </p:txBody>
      </p:sp>
    </p:spTree>
    <p:extLst>
      <p:ext uri="{BB962C8B-B14F-4D97-AF65-F5344CB8AC3E}">
        <p14:creationId xmlns:p14="http://schemas.microsoft.com/office/powerpoint/2010/main" val="13151300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7E5ED-4198-4B70-BCE2-36ABB06FAA1D}"/>
              </a:ext>
            </a:extLst>
          </p:cNvPr>
          <p:cNvSpPr>
            <a:spLocks noGrp="1"/>
          </p:cNvSpPr>
          <p:nvPr>
            <p:ph type="title"/>
          </p:nvPr>
        </p:nvSpPr>
        <p:spPr/>
        <p:txBody>
          <a:bodyPr/>
          <a:lstStyle/>
          <a:p>
            <a:r>
              <a:rPr lang="nl-NL" dirty="0"/>
              <a:t>RVO-referenties 2016 + woontoren</a:t>
            </a:r>
          </a:p>
        </p:txBody>
      </p:sp>
      <p:grpSp>
        <p:nvGrpSpPr>
          <p:cNvPr id="3" name="Groep 2">
            <a:extLst>
              <a:ext uri="{FF2B5EF4-FFF2-40B4-BE49-F238E27FC236}">
                <a16:creationId xmlns:a16="http://schemas.microsoft.com/office/drawing/2014/main" id="{78F9C894-8250-470E-9B87-931BB6266038}"/>
              </a:ext>
            </a:extLst>
          </p:cNvPr>
          <p:cNvGrpSpPr/>
          <p:nvPr/>
        </p:nvGrpSpPr>
        <p:grpSpPr>
          <a:xfrm>
            <a:off x="218894" y="1283998"/>
            <a:ext cx="11754212" cy="4917800"/>
            <a:chOff x="301123" y="1324339"/>
            <a:chExt cx="11754212" cy="4917800"/>
          </a:xfrm>
        </p:grpSpPr>
        <p:pic>
          <p:nvPicPr>
            <p:cNvPr id="4" name="Afbeelding 3">
              <a:extLst>
                <a:ext uri="{FF2B5EF4-FFF2-40B4-BE49-F238E27FC236}">
                  <a16:creationId xmlns:a16="http://schemas.microsoft.com/office/drawing/2014/main" id="{53A77310-C0C4-4A71-B218-33413EA7A74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56470" y="1324339"/>
              <a:ext cx="1548765" cy="1685925"/>
            </a:xfrm>
            <a:prstGeom prst="rect">
              <a:avLst/>
            </a:prstGeom>
          </p:spPr>
        </p:pic>
        <p:pic>
          <p:nvPicPr>
            <p:cNvPr id="5" name="Afbeelding 4">
              <a:extLst>
                <a:ext uri="{FF2B5EF4-FFF2-40B4-BE49-F238E27FC236}">
                  <a16:creationId xmlns:a16="http://schemas.microsoft.com/office/drawing/2014/main" id="{D59C1339-12B9-4DEC-9D01-7B12956719D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865671" y="1324339"/>
              <a:ext cx="1838295" cy="1703636"/>
            </a:xfrm>
            <a:prstGeom prst="rect">
              <a:avLst/>
            </a:prstGeom>
          </p:spPr>
        </p:pic>
        <p:pic>
          <p:nvPicPr>
            <p:cNvPr id="6" name="Afbeelding 5">
              <a:extLst>
                <a:ext uri="{FF2B5EF4-FFF2-40B4-BE49-F238E27FC236}">
                  <a16:creationId xmlns:a16="http://schemas.microsoft.com/office/drawing/2014/main" id="{81BB4E1C-89DB-4681-8A36-10A00A65A34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282494" y="1330988"/>
              <a:ext cx="1477688" cy="1685925"/>
            </a:xfrm>
            <a:prstGeom prst="rect">
              <a:avLst/>
            </a:prstGeom>
          </p:spPr>
        </p:pic>
        <p:pic>
          <p:nvPicPr>
            <p:cNvPr id="7" name="Afbeelding 6">
              <a:extLst>
                <a:ext uri="{FF2B5EF4-FFF2-40B4-BE49-F238E27FC236}">
                  <a16:creationId xmlns:a16="http://schemas.microsoft.com/office/drawing/2014/main" id="{F5D2523A-BEC6-455C-A3E4-CDEA0D60472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373603" y="1333980"/>
              <a:ext cx="1600200" cy="1685925"/>
            </a:xfrm>
            <a:prstGeom prst="rect">
              <a:avLst/>
            </a:prstGeom>
          </p:spPr>
        </p:pic>
        <p:pic>
          <p:nvPicPr>
            <p:cNvPr id="8" name="Afbeelding 7">
              <a:extLst>
                <a:ext uri="{FF2B5EF4-FFF2-40B4-BE49-F238E27FC236}">
                  <a16:creationId xmlns:a16="http://schemas.microsoft.com/office/drawing/2014/main" id="{0B4D2DFD-97E2-4CE6-B02D-9005BF8F67F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9529136" y="1357476"/>
              <a:ext cx="2085975" cy="1596390"/>
            </a:xfrm>
            <a:prstGeom prst="rect">
              <a:avLst/>
            </a:prstGeom>
          </p:spPr>
        </p:pic>
        <p:pic>
          <p:nvPicPr>
            <p:cNvPr id="9" name="Afbeelding 8">
              <a:extLst>
                <a:ext uri="{FF2B5EF4-FFF2-40B4-BE49-F238E27FC236}">
                  <a16:creationId xmlns:a16="http://schemas.microsoft.com/office/drawing/2014/main" id="{4D87F153-D541-407E-B693-4B306027B39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01123" y="3709691"/>
              <a:ext cx="2731213" cy="2000250"/>
            </a:xfrm>
            <a:prstGeom prst="rect">
              <a:avLst/>
            </a:prstGeom>
          </p:spPr>
        </p:pic>
        <p:pic>
          <p:nvPicPr>
            <p:cNvPr id="10" name="Afbeelding 9">
              <a:extLst>
                <a:ext uri="{FF2B5EF4-FFF2-40B4-BE49-F238E27FC236}">
                  <a16:creationId xmlns:a16="http://schemas.microsoft.com/office/drawing/2014/main" id="{A173897B-8A76-49B2-804F-9180CD870BD0}"/>
                </a:ext>
              </a:extLst>
            </p:cNvPr>
            <p:cNvPicPr/>
            <p:nvPr/>
          </p:nvPicPr>
          <p:blipFill>
            <a:blip r:embed="rId9"/>
            <a:stretch>
              <a:fillRect/>
            </a:stretch>
          </p:blipFill>
          <p:spPr>
            <a:xfrm>
              <a:off x="9294527" y="3242317"/>
              <a:ext cx="2042795" cy="2657475"/>
            </a:xfrm>
            <a:prstGeom prst="rect">
              <a:avLst/>
            </a:prstGeom>
          </p:spPr>
        </p:pic>
        <p:sp>
          <p:nvSpPr>
            <p:cNvPr id="11" name="Tekstvak 10">
              <a:extLst>
                <a:ext uri="{FF2B5EF4-FFF2-40B4-BE49-F238E27FC236}">
                  <a16:creationId xmlns:a16="http://schemas.microsoft.com/office/drawing/2014/main" id="{3AFD431E-6A5C-48B7-A1F8-0F23B7373661}"/>
                </a:ext>
              </a:extLst>
            </p:cNvPr>
            <p:cNvSpPr txBox="1"/>
            <p:nvPr/>
          </p:nvSpPr>
          <p:spPr>
            <a:xfrm>
              <a:off x="364873" y="2972292"/>
              <a:ext cx="2194087" cy="369332"/>
            </a:xfrm>
            <a:prstGeom prst="rect">
              <a:avLst/>
            </a:prstGeom>
            <a:noFill/>
          </p:spPr>
          <p:txBody>
            <a:bodyPr wrap="square" rtlCol="0">
              <a:spAutoFit/>
            </a:bodyPr>
            <a:lstStyle/>
            <a:p>
              <a:r>
                <a:rPr lang="nl-NL" dirty="0"/>
                <a:t>1. Tussen S (146 m2)</a:t>
              </a:r>
            </a:p>
          </p:txBody>
        </p:sp>
        <p:sp>
          <p:nvSpPr>
            <p:cNvPr id="12" name="Tekstvak 11">
              <a:extLst>
                <a:ext uri="{FF2B5EF4-FFF2-40B4-BE49-F238E27FC236}">
                  <a16:creationId xmlns:a16="http://schemas.microsoft.com/office/drawing/2014/main" id="{8789BC4E-E297-4C5F-BC17-84CF3C95FF2A}"/>
                </a:ext>
              </a:extLst>
            </p:cNvPr>
            <p:cNvSpPr txBox="1"/>
            <p:nvPr/>
          </p:nvSpPr>
          <p:spPr>
            <a:xfrm>
              <a:off x="2577677" y="2943855"/>
              <a:ext cx="2421983" cy="369332"/>
            </a:xfrm>
            <a:prstGeom prst="rect">
              <a:avLst/>
            </a:prstGeom>
            <a:noFill/>
          </p:spPr>
          <p:txBody>
            <a:bodyPr wrap="square" rtlCol="0">
              <a:spAutoFit/>
            </a:bodyPr>
            <a:lstStyle/>
            <a:p>
              <a:r>
                <a:rPr lang="nl-NL" dirty="0"/>
                <a:t>2. Tussen M (105 m2)</a:t>
              </a:r>
            </a:p>
          </p:txBody>
        </p:sp>
        <p:sp>
          <p:nvSpPr>
            <p:cNvPr id="13" name="Tekstvak 12">
              <a:extLst>
                <a:ext uri="{FF2B5EF4-FFF2-40B4-BE49-F238E27FC236}">
                  <a16:creationId xmlns:a16="http://schemas.microsoft.com/office/drawing/2014/main" id="{C856FC7E-7C1E-4EFC-BC43-A52C119D09FE}"/>
                </a:ext>
              </a:extLst>
            </p:cNvPr>
            <p:cNvSpPr txBox="1"/>
            <p:nvPr/>
          </p:nvSpPr>
          <p:spPr>
            <a:xfrm>
              <a:off x="4741799" y="2953866"/>
              <a:ext cx="3214786" cy="369332"/>
            </a:xfrm>
            <a:prstGeom prst="rect">
              <a:avLst/>
            </a:prstGeom>
            <a:noFill/>
          </p:spPr>
          <p:txBody>
            <a:bodyPr wrap="square" rtlCol="0">
              <a:spAutoFit/>
            </a:bodyPr>
            <a:lstStyle/>
            <a:p>
              <a:r>
                <a:rPr lang="nl-NL" dirty="0"/>
                <a:t>3. Hoek/2-1-kap M (180 m2)</a:t>
              </a:r>
            </a:p>
          </p:txBody>
        </p:sp>
        <p:sp>
          <p:nvSpPr>
            <p:cNvPr id="14" name="Tekstvak 13">
              <a:extLst>
                <a:ext uri="{FF2B5EF4-FFF2-40B4-BE49-F238E27FC236}">
                  <a16:creationId xmlns:a16="http://schemas.microsoft.com/office/drawing/2014/main" id="{5575DE32-8BF0-4B75-8E5C-541B5909C7FF}"/>
                </a:ext>
              </a:extLst>
            </p:cNvPr>
            <p:cNvSpPr txBox="1"/>
            <p:nvPr/>
          </p:nvSpPr>
          <p:spPr>
            <a:xfrm>
              <a:off x="7510517" y="2985760"/>
              <a:ext cx="1820140" cy="369332"/>
            </a:xfrm>
            <a:prstGeom prst="rect">
              <a:avLst/>
            </a:prstGeom>
            <a:noFill/>
          </p:spPr>
          <p:txBody>
            <a:bodyPr wrap="square" rtlCol="0">
              <a:spAutoFit/>
            </a:bodyPr>
            <a:lstStyle/>
            <a:p>
              <a:r>
                <a:rPr lang="nl-NL" dirty="0"/>
                <a:t>4. Vrij L (264 m2)</a:t>
              </a:r>
            </a:p>
          </p:txBody>
        </p:sp>
        <p:sp>
          <p:nvSpPr>
            <p:cNvPr id="15" name="Tekstvak 14">
              <a:extLst>
                <a:ext uri="{FF2B5EF4-FFF2-40B4-BE49-F238E27FC236}">
                  <a16:creationId xmlns:a16="http://schemas.microsoft.com/office/drawing/2014/main" id="{4B278ADA-B0B4-4B67-BE7E-68375433DD4D}"/>
                </a:ext>
              </a:extLst>
            </p:cNvPr>
            <p:cNvSpPr txBox="1"/>
            <p:nvPr/>
          </p:nvSpPr>
          <p:spPr>
            <a:xfrm>
              <a:off x="9593059" y="2953866"/>
              <a:ext cx="2462276" cy="369332"/>
            </a:xfrm>
            <a:prstGeom prst="rect">
              <a:avLst/>
            </a:prstGeom>
            <a:noFill/>
          </p:spPr>
          <p:txBody>
            <a:bodyPr wrap="square" rtlCol="0">
              <a:spAutoFit/>
            </a:bodyPr>
            <a:lstStyle/>
            <a:p>
              <a:r>
                <a:rPr lang="nl-NL" dirty="0"/>
                <a:t>5. Woon M (110 m2)</a:t>
              </a:r>
            </a:p>
          </p:txBody>
        </p:sp>
        <p:sp>
          <p:nvSpPr>
            <p:cNvPr id="16" name="Tekstvak 15">
              <a:extLst>
                <a:ext uri="{FF2B5EF4-FFF2-40B4-BE49-F238E27FC236}">
                  <a16:creationId xmlns:a16="http://schemas.microsoft.com/office/drawing/2014/main" id="{6CFEFFE1-4A7B-4D38-B7A7-108DF420002E}"/>
                </a:ext>
              </a:extLst>
            </p:cNvPr>
            <p:cNvSpPr txBox="1"/>
            <p:nvPr/>
          </p:nvSpPr>
          <p:spPr>
            <a:xfrm>
              <a:off x="849269" y="5696400"/>
              <a:ext cx="2421983" cy="369332"/>
            </a:xfrm>
            <a:prstGeom prst="rect">
              <a:avLst/>
            </a:prstGeom>
            <a:noFill/>
          </p:spPr>
          <p:txBody>
            <a:bodyPr wrap="square" rtlCol="0">
              <a:spAutoFit/>
            </a:bodyPr>
            <a:lstStyle/>
            <a:p>
              <a:r>
                <a:rPr lang="nl-NL" dirty="0"/>
                <a:t>6. Woon XL (43 m2)</a:t>
              </a:r>
            </a:p>
          </p:txBody>
        </p:sp>
        <p:sp>
          <p:nvSpPr>
            <p:cNvPr id="17" name="Tekstvak 16">
              <a:extLst>
                <a:ext uri="{FF2B5EF4-FFF2-40B4-BE49-F238E27FC236}">
                  <a16:creationId xmlns:a16="http://schemas.microsoft.com/office/drawing/2014/main" id="{0349E3C4-DC37-459A-A3D0-508703D8649A}"/>
                </a:ext>
              </a:extLst>
            </p:cNvPr>
            <p:cNvSpPr txBox="1"/>
            <p:nvPr/>
          </p:nvSpPr>
          <p:spPr>
            <a:xfrm>
              <a:off x="9214735" y="5872807"/>
              <a:ext cx="2224109" cy="369332"/>
            </a:xfrm>
            <a:prstGeom prst="rect">
              <a:avLst/>
            </a:prstGeom>
            <a:noFill/>
          </p:spPr>
          <p:txBody>
            <a:bodyPr wrap="square" rtlCol="0">
              <a:spAutoFit/>
            </a:bodyPr>
            <a:lstStyle/>
            <a:p>
              <a:r>
                <a:rPr lang="nl-NL" dirty="0"/>
                <a:t>9. Woon H (75 m2)</a:t>
              </a:r>
            </a:p>
          </p:txBody>
        </p:sp>
        <p:pic>
          <p:nvPicPr>
            <p:cNvPr id="18" name="Afbeelding 17">
              <a:extLst>
                <a:ext uri="{FF2B5EF4-FFF2-40B4-BE49-F238E27FC236}">
                  <a16:creationId xmlns:a16="http://schemas.microsoft.com/office/drawing/2014/main" id="{8D500B40-B0AD-46FD-8250-82CBA412B618}"/>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3687015" y="3709691"/>
              <a:ext cx="2114511" cy="2000250"/>
            </a:xfrm>
            <a:prstGeom prst="rect">
              <a:avLst/>
            </a:prstGeom>
          </p:spPr>
        </p:pic>
        <p:pic>
          <p:nvPicPr>
            <p:cNvPr id="19" name="Afbeelding 18">
              <a:extLst>
                <a:ext uri="{FF2B5EF4-FFF2-40B4-BE49-F238E27FC236}">
                  <a16:creationId xmlns:a16="http://schemas.microsoft.com/office/drawing/2014/main" id="{CB37701D-860F-470A-87BF-FA888AEE0A0B}"/>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6318717" y="3695580"/>
              <a:ext cx="2436008" cy="2000250"/>
            </a:xfrm>
            <a:prstGeom prst="rect">
              <a:avLst/>
            </a:prstGeom>
          </p:spPr>
        </p:pic>
        <p:sp>
          <p:nvSpPr>
            <p:cNvPr id="20" name="Tekstvak 19">
              <a:extLst>
                <a:ext uri="{FF2B5EF4-FFF2-40B4-BE49-F238E27FC236}">
                  <a16:creationId xmlns:a16="http://schemas.microsoft.com/office/drawing/2014/main" id="{0C6E8006-E83F-4E58-A928-6F85977071BF}"/>
                </a:ext>
              </a:extLst>
            </p:cNvPr>
            <p:cNvSpPr txBox="1"/>
            <p:nvPr/>
          </p:nvSpPr>
          <p:spPr>
            <a:xfrm>
              <a:off x="3635314" y="5677230"/>
              <a:ext cx="2626222" cy="369332"/>
            </a:xfrm>
            <a:prstGeom prst="rect">
              <a:avLst/>
            </a:prstGeom>
            <a:noFill/>
          </p:spPr>
          <p:txBody>
            <a:bodyPr wrap="square" rtlCol="0">
              <a:spAutoFit/>
            </a:bodyPr>
            <a:lstStyle/>
            <a:p>
              <a:r>
                <a:rPr lang="nl-NL" dirty="0"/>
                <a:t>7. Kantoor M (4.950 m2)</a:t>
              </a:r>
            </a:p>
          </p:txBody>
        </p:sp>
        <p:sp>
          <p:nvSpPr>
            <p:cNvPr id="21" name="Tekstvak 20">
              <a:extLst>
                <a:ext uri="{FF2B5EF4-FFF2-40B4-BE49-F238E27FC236}">
                  <a16:creationId xmlns:a16="http://schemas.microsoft.com/office/drawing/2014/main" id="{2F263139-C44B-492A-96D3-2CF5E0F1580E}"/>
                </a:ext>
              </a:extLst>
            </p:cNvPr>
            <p:cNvSpPr txBox="1"/>
            <p:nvPr/>
          </p:nvSpPr>
          <p:spPr>
            <a:xfrm>
              <a:off x="6456205" y="5677229"/>
              <a:ext cx="2736800" cy="369332"/>
            </a:xfrm>
            <a:prstGeom prst="rect">
              <a:avLst/>
            </a:prstGeom>
            <a:noFill/>
          </p:spPr>
          <p:txBody>
            <a:bodyPr wrap="square" rtlCol="0">
              <a:spAutoFit/>
            </a:bodyPr>
            <a:lstStyle/>
            <a:p>
              <a:r>
                <a:rPr lang="nl-NL" dirty="0"/>
                <a:t>8. Kantoor XL (26.255 m2)</a:t>
              </a:r>
            </a:p>
          </p:txBody>
        </p:sp>
      </p:grpSp>
    </p:spTree>
    <p:extLst>
      <p:ext uri="{BB962C8B-B14F-4D97-AF65-F5344CB8AC3E}">
        <p14:creationId xmlns:p14="http://schemas.microsoft.com/office/powerpoint/2010/main" val="17652460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l-NL" dirty="0"/>
              <a:t>MPG &amp; MKI rekeninstrumenten</a:t>
            </a:r>
          </a:p>
        </p:txBody>
      </p:sp>
      <p:sp>
        <p:nvSpPr>
          <p:cNvPr id="8" name="Content Placeholder 7"/>
          <p:cNvSpPr>
            <a:spLocks noGrp="1"/>
          </p:cNvSpPr>
          <p:nvPr>
            <p:ph idx="1"/>
          </p:nvPr>
        </p:nvSpPr>
        <p:spPr/>
        <p:txBody>
          <a:bodyPr vert="horz" lIns="91440" tIns="45720" rIns="91440" bIns="45720" rtlCol="0">
            <a:normAutofit/>
          </a:bodyPr>
          <a:lstStyle/>
          <a:p>
            <a:r>
              <a:rPr lang="nl-NL" dirty="0">
                <a:hlinkClick r:id="" action="ppaction://noaction"/>
              </a:rPr>
              <a:t>GPR Gebouw &amp;</a:t>
            </a:r>
          </a:p>
          <a:p>
            <a:r>
              <a:rPr lang="nl-NL" dirty="0">
                <a:hlinkClick r:id="" action="ppaction://noaction"/>
              </a:rPr>
              <a:t>GPR Materiaal</a:t>
            </a:r>
            <a:r>
              <a:rPr lang="nl-NL" dirty="0"/>
              <a:t> </a:t>
            </a:r>
            <a:r>
              <a:rPr lang="nl-NL" sz="2000" dirty="0"/>
              <a:t>(W/E adviseurs)</a:t>
            </a:r>
          </a:p>
          <a:p>
            <a:pPr lvl="1"/>
            <a:r>
              <a:rPr lang="nl-NL" sz="2000" dirty="0"/>
              <a:t>Gratis licentie voor onderwijs</a:t>
            </a:r>
          </a:p>
          <a:p>
            <a:r>
              <a:rPr lang="nl-NL" dirty="0" err="1">
                <a:hlinkClick r:id="rId3"/>
              </a:rPr>
              <a:t>MPGcalc</a:t>
            </a:r>
            <a:r>
              <a:rPr lang="nl-NL" dirty="0"/>
              <a:t> </a:t>
            </a:r>
            <a:r>
              <a:rPr lang="nl-NL" sz="2000" dirty="0"/>
              <a:t>(DGMR)</a:t>
            </a:r>
          </a:p>
          <a:p>
            <a:pPr lvl="1"/>
            <a:r>
              <a:rPr lang="nl-NL" sz="2000" dirty="0"/>
              <a:t>Gratis software</a:t>
            </a:r>
          </a:p>
          <a:p>
            <a:r>
              <a:rPr lang="nl-NL" dirty="0">
                <a:hlinkClick r:id="rId4"/>
              </a:rPr>
              <a:t>MRPI MPG-software</a:t>
            </a:r>
            <a:r>
              <a:rPr lang="nl-NL" sz="2000" dirty="0"/>
              <a:t> (MRPI)</a:t>
            </a:r>
          </a:p>
          <a:p>
            <a:pPr lvl="1"/>
            <a:r>
              <a:rPr lang="nl-NL" sz="2000" dirty="0"/>
              <a:t>Gratis software</a:t>
            </a:r>
          </a:p>
          <a:p>
            <a:r>
              <a:rPr lang="nl-NL" dirty="0" err="1">
                <a:hlinkClick r:id="rId5"/>
              </a:rPr>
              <a:t>One</a:t>
            </a:r>
            <a:r>
              <a:rPr lang="nl-NL" dirty="0">
                <a:hlinkClick r:id="rId5"/>
              </a:rPr>
              <a:t> Click LCA</a:t>
            </a:r>
            <a:r>
              <a:rPr lang="nl-NL" dirty="0"/>
              <a:t> </a:t>
            </a:r>
            <a:r>
              <a:rPr lang="nl-NL" sz="2000" dirty="0"/>
              <a:t>(</a:t>
            </a:r>
            <a:r>
              <a:rPr lang="nl-NL" sz="2000" dirty="0" err="1"/>
              <a:t>Bionova</a:t>
            </a:r>
            <a:r>
              <a:rPr lang="nl-NL" sz="2000" dirty="0"/>
              <a:t>)</a:t>
            </a:r>
          </a:p>
          <a:p>
            <a:pPr lvl="1"/>
            <a:r>
              <a:rPr lang="nl-NL" sz="2000" dirty="0"/>
              <a:t>Studentenlicentie mogelijk</a:t>
            </a:r>
          </a:p>
          <a:p>
            <a:r>
              <a:rPr lang="nl-NL" dirty="0" err="1">
                <a:hlinkClick r:id="rId6"/>
              </a:rPr>
              <a:t>DuboCalc</a:t>
            </a:r>
            <a:r>
              <a:rPr lang="nl-NL" dirty="0"/>
              <a:t> </a:t>
            </a:r>
            <a:r>
              <a:rPr lang="nl-NL" sz="2000" dirty="0"/>
              <a:t>(</a:t>
            </a:r>
            <a:r>
              <a:rPr lang="nl-NL" sz="2000" dirty="0" err="1"/>
              <a:t>Rijskwaterstaat</a:t>
            </a:r>
            <a:r>
              <a:rPr lang="nl-NL" sz="2000" dirty="0"/>
              <a:t>)</a:t>
            </a:r>
          </a:p>
          <a:p>
            <a:pPr marL="0" indent="0">
              <a:buNone/>
            </a:pPr>
            <a:endParaRPr lang="nl-NL" b="1" dirty="0"/>
          </a:p>
        </p:txBody>
      </p:sp>
      <p:sp>
        <p:nvSpPr>
          <p:cNvPr id="6" name="Slide Number Placeholder 5"/>
          <p:cNvSpPr>
            <a:spLocks noGrp="1"/>
          </p:cNvSpPr>
          <p:nvPr>
            <p:ph type="sldNum" sz="quarter" idx="12"/>
          </p:nvPr>
        </p:nvSpPr>
        <p:spPr/>
        <p:txBody>
          <a:bodyPr/>
          <a:lstStyle/>
          <a:p>
            <a:pPr marL="25400">
              <a:lnSpc>
                <a:spcPts val="1425"/>
              </a:lnSpc>
            </a:pPr>
            <a:fld id="{68BC35B1-DB37-4D69-B23B-4C9E9B475BB5}" type="slidenum">
              <a:rPr lang="en-GB" smtClean="0"/>
              <a:pPr marL="25400">
                <a:lnSpc>
                  <a:spcPts val="1425"/>
                </a:lnSpc>
              </a:pPr>
              <a:t>98</a:t>
            </a:fld>
            <a:endParaRPr lang="en-GB" dirty="0"/>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2065" y="2819295"/>
            <a:ext cx="609705" cy="609705"/>
          </a:xfrm>
          <a:prstGeom prst="rect">
            <a:avLst/>
          </a:prstGeom>
        </p:spPr>
      </p:pic>
      <p:pic>
        <p:nvPicPr>
          <p:cNvPr id="12" name="Picture 1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107" r="4107"/>
          <a:stretch/>
        </p:blipFill>
        <p:spPr>
          <a:xfrm>
            <a:off x="4816086" y="1216884"/>
            <a:ext cx="1695328" cy="93483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3853" y="3429000"/>
            <a:ext cx="1465460" cy="859898"/>
          </a:xfrm>
          <a:prstGeom prst="rect">
            <a:avLst/>
          </a:prstGeom>
        </p:spPr>
      </p:pic>
      <p:sp>
        <p:nvSpPr>
          <p:cNvPr id="15" name="Rectangle 14"/>
          <p:cNvSpPr/>
          <p:nvPr/>
        </p:nvSpPr>
        <p:spPr>
          <a:xfrm>
            <a:off x="9137650" y="5664200"/>
            <a:ext cx="2838450" cy="1054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10792" y="4349276"/>
            <a:ext cx="1528521" cy="816231"/>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80431" y="2593115"/>
            <a:ext cx="4795669" cy="1922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02065" y="5352471"/>
            <a:ext cx="1336562" cy="623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81427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MPG/MKI - Informatieve instrumenten </a:t>
            </a:r>
          </a:p>
        </p:txBody>
      </p:sp>
      <p:sp>
        <p:nvSpPr>
          <p:cNvPr id="10" name="Tijdelijke aanduiding voor inhoud 9"/>
          <p:cNvSpPr>
            <a:spLocks noGrp="1"/>
          </p:cNvSpPr>
          <p:nvPr>
            <p:ph idx="1"/>
          </p:nvPr>
        </p:nvSpPr>
        <p:spPr>
          <a:xfrm>
            <a:off x="838201" y="1311564"/>
            <a:ext cx="6194611" cy="4865399"/>
          </a:xfrm>
        </p:spPr>
        <p:txBody>
          <a:bodyPr/>
          <a:lstStyle/>
          <a:p>
            <a:endParaRPr lang="nl-NL" dirty="0"/>
          </a:p>
          <a:p>
            <a:r>
              <a:rPr lang="nl-NL" dirty="0"/>
              <a:t>Gids milieuprestatieberekening V2.1, met principes en parameters MPG</a:t>
            </a:r>
          </a:p>
          <a:p>
            <a:r>
              <a:rPr lang="nl-NL" dirty="0"/>
              <a:t>Milieuclassificatie en </a:t>
            </a:r>
            <a:r>
              <a:rPr lang="nl-NL" dirty="0" err="1"/>
              <a:t>DuBo</a:t>
            </a:r>
            <a:r>
              <a:rPr lang="nl-NL" dirty="0"/>
              <a:t>-keur (NIBE)</a:t>
            </a:r>
          </a:p>
          <a:p>
            <a:r>
              <a:rPr lang="nl-NL" dirty="0" err="1"/>
              <a:t>Greenworks</a:t>
            </a:r>
            <a:r>
              <a:rPr lang="nl-NL" dirty="0"/>
              <a:t> (</a:t>
            </a:r>
            <a:r>
              <a:rPr lang="nl-NL" dirty="0" err="1"/>
              <a:t>Raab</a:t>
            </a:r>
            <a:r>
              <a:rPr lang="nl-NL" dirty="0"/>
              <a:t> </a:t>
            </a:r>
            <a:r>
              <a:rPr lang="nl-NL" dirty="0" err="1"/>
              <a:t>Karcher</a:t>
            </a:r>
            <a:r>
              <a:rPr lang="nl-NL" dirty="0"/>
              <a:t>)</a:t>
            </a:r>
          </a:p>
          <a:p>
            <a:r>
              <a:rPr lang="nl-NL" dirty="0"/>
              <a:t>Milieu Relevante Product Informatie (MRPI)</a:t>
            </a:r>
          </a:p>
        </p:txBody>
      </p:sp>
      <p:sp>
        <p:nvSpPr>
          <p:cNvPr id="4" name="Tijdelijke aanduiding voor dianummer 3"/>
          <p:cNvSpPr>
            <a:spLocks noGrp="1"/>
          </p:cNvSpPr>
          <p:nvPr>
            <p:ph type="sldNum" sz="quarter" idx="12"/>
          </p:nvPr>
        </p:nvSpPr>
        <p:spPr/>
        <p:txBody>
          <a:bodyPr/>
          <a:lstStyle/>
          <a:p>
            <a:fld id="{993A4BE7-94F8-43D0-A956-A40AC5AB901E}" type="slidenum">
              <a:rPr lang="nl-NL" smtClean="0"/>
              <a:t>99</a:t>
            </a:fld>
            <a:endParaRPr lang="nl-NL"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8636" y="259654"/>
            <a:ext cx="2072352" cy="274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0942" y="3141110"/>
            <a:ext cx="2060046" cy="296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1838" y="1841319"/>
            <a:ext cx="1953670" cy="284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8F9069D1-1404-4C87-9CE3-DC43454B7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9762" y="4751474"/>
            <a:ext cx="1557822" cy="926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847638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10355</TotalTime>
  <Words>27431</Words>
  <Application>Microsoft Office PowerPoint</Application>
  <PresentationFormat>Breedbeeld</PresentationFormat>
  <Paragraphs>1816</Paragraphs>
  <Slides>142</Slides>
  <Notes>126</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142</vt:i4>
      </vt:variant>
    </vt:vector>
  </HeadingPairs>
  <TitlesOfParts>
    <vt:vector size="151" baseType="lpstr">
      <vt:lpstr>Arial</vt:lpstr>
      <vt:lpstr>Calibri</vt:lpstr>
      <vt:lpstr>Calibri Light</vt:lpstr>
      <vt:lpstr>Corbel</vt:lpstr>
      <vt:lpstr>Courier New</vt:lpstr>
      <vt:lpstr>Times New Roman</vt:lpstr>
      <vt:lpstr>Trebuchet MS</vt:lpstr>
      <vt:lpstr>Wingdings</vt:lpstr>
      <vt:lpstr>Kantoorthema</vt:lpstr>
      <vt:lpstr>Milieuprestatie meetmethode om de milieueffecten van duurzaamheid en circulariteit te bepalen  </vt:lpstr>
      <vt:lpstr>Programma</vt:lpstr>
      <vt:lpstr>PowerPoint-presentatie</vt:lpstr>
      <vt:lpstr>Eindtermen</vt:lpstr>
      <vt:lpstr>PowerPoint-presentatie</vt:lpstr>
      <vt:lpstr>Eindtermen</vt:lpstr>
      <vt:lpstr>Milieuprestatie meetmethode om de milieueffecten van duurzaamheid en circulariteit te bepalen  </vt:lpstr>
      <vt:lpstr>Milieuprestatie</vt:lpstr>
      <vt:lpstr>Global materials extraction by resource type</vt:lpstr>
      <vt:lpstr>OECD - Global Material Resources Outlook to 2060</vt:lpstr>
      <vt:lpstr>Earth Overshoot Day</vt:lpstr>
      <vt:lpstr>Uitputting van grondstoffen</vt:lpstr>
      <vt:lpstr>Noodzaak van een circulaire economie</vt:lpstr>
      <vt:lpstr>De Club van Rome – Grenzen aan de groei (1972)</vt:lpstr>
      <vt:lpstr>Duurzame ontwikkeling (1987)</vt:lpstr>
      <vt:lpstr>NMP1 – bijlage Duurzaam Bouwen  (1989)</vt:lpstr>
      <vt:lpstr>Sustainable Development Goals (SDG’s - 2015)</vt:lpstr>
      <vt:lpstr>SDG’s met relatie gebouwde omgeving </vt:lpstr>
      <vt:lpstr>Klimaatakkoord Parijs (2015)</vt:lpstr>
      <vt:lpstr>Nederland - Klimaatplan 2021-2030 </vt:lpstr>
      <vt:lpstr>Nederland - Klimaatplan 2021-2030 </vt:lpstr>
      <vt:lpstr>Nederland circulair in 2050 (2016)</vt:lpstr>
      <vt:lpstr>Nederland circulair in 2050 (2016)</vt:lpstr>
      <vt:lpstr>Grondstoffenakkoord (2017)</vt:lpstr>
      <vt:lpstr>Circulariteit</vt:lpstr>
      <vt:lpstr>Bouwagenda (2017)</vt:lpstr>
      <vt:lpstr>Bouwagenda 2017</vt:lpstr>
      <vt:lpstr>Transitieagenda circulaire bouweconomie (2018)</vt:lpstr>
      <vt:lpstr>Van een lineaire naar een circulaire economie</vt:lpstr>
      <vt:lpstr>Definitie circulair bouwen</vt:lpstr>
      <vt:lpstr>De groene en de blauwe cirkel</vt:lpstr>
      <vt:lpstr>Circulaire economie</vt:lpstr>
      <vt:lpstr>Vlindermodel van Ellen McArthur Foundation</vt:lpstr>
      <vt:lpstr>En de Europese Commissie zit ook niet stil</vt:lpstr>
      <vt:lpstr>Op weg naar een circulaire bouweconomie, eindtermen</vt:lpstr>
      <vt:lpstr>Milieuprestatie meetmethode om de milieueffecten van duurzaamheid en circulariteit te bepalen  </vt:lpstr>
      <vt:lpstr>Hoe ontwerp en bouw je circulair?</vt:lpstr>
      <vt:lpstr>Trias materialen</vt:lpstr>
      <vt:lpstr>Milieuprestatie strategieën</vt:lpstr>
      <vt:lpstr>10 R strategieën</vt:lpstr>
      <vt:lpstr>10-R strategieën van circulariteit in hun context plaatsen </vt:lpstr>
      <vt:lpstr>Circulair bouwen meetbaar maken: CirculariteitsPrestatie Gebouw </vt:lpstr>
      <vt:lpstr>Circulaire strategieën </vt:lpstr>
      <vt:lpstr>Strategische aanpak, eindtermen</vt:lpstr>
      <vt:lpstr>Milieuprestatie meetmethode om de milieueffecten van duurzaamheid en circulariteit te bepalen  </vt:lpstr>
      <vt:lpstr>Milieuprestatie Gebouwen in het Bouwbesluit</vt:lpstr>
      <vt:lpstr>Beleid duurzaam bouwen in Nederland</vt:lpstr>
      <vt:lpstr>Beleid energie en materialen van 1989 t/m 2020</vt:lpstr>
      <vt:lpstr>Wet- en regelgeving: Bouwbesluit 2012</vt:lpstr>
      <vt:lpstr>Wet- en regelgeving: Bouwbesluit 2012</vt:lpstr>
      <vt:lpstr>Bouwbesluit online</vt:lpstr>
      <vt:lpstr>MPG – wet- en regelgeving anno 2020</vt:lpstr>
      <vt:lpstr>Wet- en regelgeving: toekomstverwachting</vt:lpstr>
      <vt:lpstr>Wet- en regelgeving: toekomstverwachting</vt:lpstr>
      <vt:lpstr>Toekomstverwachting MPG (verkenning denktank)</vt:lpstr>
      <vt:lpstr>Regelgeving, eindtermen</vt:lpstr>
      <vt:lpstr>Milieuprestatie meetmethode om de milieueffecten van duurzaamheid en circulariteit te bepalen  </vt:lpstr>
      <vt:lpstr>Het systeem</vt:lpstr>
      <vt:lpstr>Van Bepalingsmethode naar Milieuprestatieberekening</vt:lpstr>
      <vt:lpstr>NMD in het kort</vt:lpstr>
      <vt:lpstr>Bepalingsmethode</vt:lpstr>
      <vt:lpstr>Bepalingsmethode en MPG</vt:lpstr>
      <vt:lpstr>Bepalingsmethode (NMD 3.0)</vt:lpstr>
      <vt:lpstr>Methodiek MPG / MKI</vt:lpstr>
      <vt:lpstr>Milieukosten Indicator (MKI)</vt:lpstr>
      <vt:lpstr>Dé basis voor de Bepalingsmethode: Levens Cyclus Assessment</vt:lpstr>
      <vt:lpstr>Doel van Levens Cyclus Assessment (=LCA)</vt:lpstr>
      <vt:lpstr>Levenscyclus analyse (LCA) in stappen</vt:lpstr>
      <vt:lpstr>Resultaat van LCA: 11 milieueffecten, Bepalingsmethode - 2019</vt:lpstr>
      <vt:lpstr>Bepalingsmethode 2021(?) van 11 naar 19 milieueffecten</vt:lpstr>
      <vt:lpstr>Het MPG/MKI systeem, met de LCA als wetenschappelijke basis</vt:lpstr>
      <vt:lpstr>Levenscyclusfasen EPD</vt:lpstr>
      <vt:lpstr>Productkaart Nationale Milieu Database (NMD 3.0)</vt:lpstr>
      <vt:lpstr>Nationale Milieudatabase (NMD)</vt:lpstr>
      <vt:lpstr>Van milieueffecten tot 1 puntscore MKI, 1m³ beton</vt:lpstr>
      <vt:lpstr>Van LCA naar NMD en MPG</vt:lpstr>
      <vt:lpstr>NMD 3.0</vt:lpstr>
      <vt:lpstr>MPG voorziene ontwikkeling</vt:lpstr>
      <vt:lpstr>Gevalideerde rekeninstrumenten</vt:lpstr>
      <vt:lpstr>Het systeem van milieuprestatie, eindtermen</vt:lpstr>
      <vt:lpstr>Milieuprestatie meetmethode om de milieueffecten van duurzaamheid en circulariteit te bepalen  </vt:lpstr>
      <vt:lpstr>Gids milieuprestatieberekening V2.1</vt:lpstr>
      <vt:lpstr>MPG en MKI</vt:lpstr>
      <vt:lpstr>Hoe bereken je een Milieu Prestatie Gebouw (MPG)?</vt:lpstr>
      <vt:lpstr>MPG-berekening – wat invoeren voor Bouwbesluit?</vt:lpstr>
      <vt:lpstr>MPG en Bouwbesluit</vt:lpstr>
      <vt:lpstr>MPG in het kort: elementen selecteren</vt:lpstr>
      <vt:lpstr>De knoppen van de MPG-berekening</vt:lpstr>
      <vt:lpstr>Levensduur van een gebouw als knop in MPG-berekening </vt:lpstr>
      <vt:lpstr>Effect ontwerpvariabelen op MPG resultaat</vt:lpstr>
      <vt:lpstr>Bewuste materiaalkeuze met GPR als hulpmiddel</vt:lpstr>
      <vt:lpstr>MPG-berekening maken lijkt op kostenberekening </vt:lpstr>
      <vt:lpstr>Presentatie MPG-resultaat, verdeling per bouwdeel</vt:lpstr>
      <vt:lpstr>MPG - resultaten</vt:lpstr>
      <vt:lpstr>MPG - resultaten</vt:lpstr>
      <vt:lpstr>Gemiddelde MPG scores</vt:lpstr>
      <vt:lpstr>RVO-referenties 2016 + woontoren</vt:lpstr>
      <vt:lpstr>MPG &amp; MKI rekeninstrumenten</vt:lpstr>
      <vt:lpstr>MPG/MKI - Informatieve instrumenten </vt:lpstr>
      <vt:lpstr>Informatief instrument - NIBE milieuclassificatie</vt:lpstr>
      <vt:lpstr>PowerPoint-presentatie</vt:lpstr>
      <vt:lpstr>NIBE milieuclassificatie</vt:lpstr>
      <vt:lpstr>NIBE milieuclassificatie</vt:lpstr>
      <vt:lpstr>DUBOkeur®</vt:lpstr>
      <vt:lpstr>Greenworks</vt:lpstr>
      <vt:lpstr>MilieuRelevante Product Informatie (MRPI) </vt:lpstr>
      <vt:lpstr>Rekenen aan milieuprestatie, eindtermen</vt:lpstr>
      <vt:lpstr>Milieuprestatie meetmethode om de milieueffecten van duurzaamheid en circulariteit te bepalen  </vt:lpstr>
      <vt:lpstr>Inspiratieboek</vt:lpstr>
      <vt:lpstr>The Green House Utrecht, tijdelijk paviljoen</vt:lpstr>
      <vt:lpstr>Inspiratieboek</vt:lpstr>
      <vt:lpstr>PowerPoint-presentatie</vt:lpstr>
      <vt:lpstr>PowerPoint-presentatie</vt:lpstr>
      <vt:lpstr>PowerPoint-presentatie</vt:lpstr>
      <vt:lpstr>PowerPoint-presentatie</vt:lpstr>
      <vt:lpstr>PowerPoint-presentatie</vt:lpstr>
      <vt:lpstr>Hoge sterkte beton om materiaal te besparen</vt:lpstr>
      <vt:lpstr>Circulair viaduct </vt:lpstr>
      <vt:lpstr>Hoofdkantoor Alliander, Duiven</vt:lpstr>
      <vt:lpstr>Kantoorgebouw De Walvis Amsterdam</vt:lpstr>
      <vt:lpstr>Atlas gebouw TU Eindhoven: BREEAM outstanding</vt:lpstr>
      <vt:lpstr>De circulaire praktijk, eindtermen</vt:lpstr>
      <vt:lpstr>Milieuprestatie meetmethode om de milieueffecten van duurzaamheid en circulariteit te bepalen  </vt:lpstr>
      <vt:lpstr>MPG óók voor bestaande gebouwen en GWW-werken</vt:lpstr>
      <vt:lpstr>Niet alleen een voorschrift …..</vt:lpstr>
      <vt:lpstr>Het MPG systeem in de bouwpraktijk</vt:lpstr>
      <vt:lpstr>MPG/MKI van waarde voor alle bouwactoren</vt:lpstr>
      <vt:lpstr>Businessmodellen en financieringsvormen circulariteit</vt:lpstr>
      <vt:lpstr>Niet alleen een voorschrift ….</vt:lpstr>
      <vt:lpstr>Duurzaam inkopen op MKI stimuleert innovatie</vt:lpstr>
      <vt:lpstr>Duurzaam inkopen Rijkswaterstaat</vt:lpstr>
      <vt:lpstr>Duurzaam inkopen op MKI stimuleert innovatie</vt:lpstr>
      <vt:lpstr>Innovaties:  XblocPlus versterkt Nieuwe Afsluitdijk</vt:lpstr>
      <vt:lpstr>Innovaties: fietsbrug van bio-based composiet</vt:lpstr>
      <vt:lpstr>Slopers worden leveranciers van grondstoffen en materialen</vt:lpstr>
      <vt:lpstr>Paspoort voor de bouw</vt:lpstr>
      <vt:lpstr>Elektrisch materieel</vt:lpstr>
      <vt:lpstr>Madaster</vt:lpstr>
      <vt:lpstr>Urban Mining</vt:lpstr>
      <vt:lpstr>Hoe slim is het gebouw van de toekomst?</vt:lpstr>
      <vt:lpstr>De toekomst van slim ontwerpen, kunstmatige intelligentie</vt:lpstr>
      <vt:lpstr>Het wordt anders, eindtermen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Anton Ton</dc:creator>
  <cp:lastModifiedBy>Anton Ton</cp:lastModifiedBy>
  <cp:revision>670</cp:revision>
  <cp:lastPrinted>2020-07-15T10:31:44Z</cp:lastPrinted>
  <dcterms:created xsi:type="dcterms:W3CDTF">2019-10-21T13:24:16Z</dcterms:created>
  <dcterms:modified xsi:type="dcterms:W3CDTF">2020-07-15T10:31:47Z</dcterms:modified>
</cp:coreProperties>
</file>