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9"/>
  </p:notesMasterIdLst>
  <p:sldIdLst>
    <p:sldId id="270" r:id="rId5"/>
    <p:sldId id="271" r:id="rId6"/>
    <p:sldId id="302" r:id="rId7"/>
    <p:sldId id="303" r:id="rId8"/>
    <p:sldId id="304" r:id="rId9"/>
    <p:sldId id="305" r:id="rId10"/>
    <p:sldId id="317" r:id="rId11"/>
    <p:sldId id="319" r:id="rId12"/>
    <p:sldId id="325" r:id="rId13"/>
    <p:sldId id="323" r:id="rId14"/>
    <p:sldId id="322" r:id="rId15"/>
    <p:sldId id="324" r:id="rId16"/>
    <p:sldId id="321" r:id="rId17"/>
    <p:sldId id="313"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t van Luijk" initials="PvL" lastIdx="2" clrIdx="0">
    <p:extLst>
      <p:ext uri="{19B8F6BF-5375-455C-9EA6-DF929625EA0E}">
        <p15:presenceInfo xmlns:p15="http://schemas.microsoft.com/office/powerpoint/2012/main" userId="S::Piet@milieudatabase.nl::92a7022d-eda8-42b1-ac8e-07a18d99aa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0BB24"/>
    <a:srgbClr val="00963F"/>
    <a:srgbClr val="A5C3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1AC3E6-36C0-4018-81B0-E344F5D3BB0F}" v="5" dt="2022-11-15T15:58:19.647"/>
  </p1510:revLst>
</p1510:revInfo>
</file>

<file path=ppt/tableStyles.xml><?xml version="1.0" encoding="utf-8"?>
<a:tblStyleLst xmlns:a="http://schemas.openxmlformats.org/drawingml/2006/main" def="{5940675A-B579-460E-94D1-54222C63F5DA}">
  <a:tblStyle styleId="{4C3C2611-4C71-4FC5-86AE-919BDF0F9419}" styleName="">
    <a:tblBg/>
    <a:wholeTbl>
      <a:tcTxStyle b="on"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82" autoAdjust="0"/>
  </p:normalViewPr>
  <p:slideViewPr>
    <p:cSldViewPr snapToGrid="0">
      <p:cViewPr varScale="1">
        <p:scale>
          <a:sx n="43" d="100"/>
          <a:sy n="43" d="100"/>
        </p:scale>
        <p:origin x="15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Bakx" userId="e3e913c4-58bb-45f9-936b-b540119be8fd" providerId="ADAL" clId="{B91AC3E6-36C0-4018-81B0-E344F5D3BB0F}"/>
    <pc:docChg chg="undo redo custSel addSld modSld">
      <pc:chgData name="Danielle Bakx" userId="e3e913c4-58bb-45f9-936b-b540119be8fd" providerId="ADAL" clId="{B91AC3E6-36C0-4018-81B0-E344F5D3BB0F}" dt="2022-11-15T15:58:38.059" v="65" actId="1076"/>
      <pc:docMkLst>
        <pc:docMk/>
      </pc:docMkLst>
      <pc:sldChg chg="modSp mod">
        <pc:chgData name="Danielle Bakx" userId="e3e913c4-58bb-45f9-936b-b540119be8fd" providerId="ADAL" clId="{B91AC3E6-36C0-4018-81B0-E344F5D3BB0F}" dt="2022-11-15T15:54:53.365" v="46" actId="20577"/>
        <pc:sldMkLst>
          <pc:docMk/>
          <pc:sldMk cId="0" sldId="270"/>
        </pc:sldMkLst>
        <pc:spChg chg="mod">
          <ac:chgData name="Danielle Bakx" userId="e3e913c4-58bb-45f9-936b-b540119be8fd" providerId="ADAL" clId="{B91AC3E6-36C0-4018-81B0-E344F5D3BB0F}" dt="2022-11-15T15:54:53.365" v="46" actId="20577"/>
          <ac:spMkLst>
            <pc:docMk/>
            <pc:sldMk cId="0" sldId="270"/>
            <ac:spMk id="52" creationId="{00000000-0000-0000-0000-000000000000}"/>
          </ac:spMkLst>
        </pc:spChg>
      </pc:sldChg>
      <pc:sldChg chg="addSp modSp mod">
        <pc:chgData name="Danielle Bakx" userId="e3e913c4-58bb-45f9-936b-b540119be8fd" providerId="ADAL" clId="{B91AC3E6-36C0-4018-81B0-E344F5D3BB0F}" dt="2022-11-15T15:52:28.789" v="17" actId="1076"/>
        <pc:sldMkLst>
          <pc:docMk/>
          <pc:sldMk cId="2833814125" sldId="304"/>
        </pc:sldMkLst>
        <pc:spChg chg="add mod">
          <ac:chgData name="Danielle Bakx" userId="e3e913c4-58bb-45f9-936b-b540119be8fd" providerId="ADAL" clId="{B91AC3E6-36C0-4018-81B0-E344F5D3BB0F}" dt="2022-11-15T15:52:28.789" v="17" actId="1076"/>
          <ac:spMkLst>
            <pc:docMk/>
            <pc:sldMk cId="2833814125" sldId="304"/>
            <ac:spMk id="2" creationId="{D165AB90-03A7-99C4-8CA0-67BC3577AB91}"/>
          </ac:spMkLst>
        </pc:spChg>
        <pc:picChg chg="mod">
          <ac:chgData name="Danielle Bakx" userId="e3e913c4-58bb-45f9-936b-b540119be8fd" providerId="ADAL" clId="{B91AC3E6-36C0-4018-81B0-E344F5D3BB0F}" dt="2022-11-15T15:52:09.113" v="13" actId="1076"/>
          <ac:picMkLst>
            <pc:docMk/>
            <pc:sldMk cId="2833814125" sldId="304"/>
            <ac:picMk id="4" creationId="{B64695D0-68A4-4F65-9C24-C74D04CA1717}"/>
          </ac:picMkLst>
        </pc:picChg>
      </pc:sldChg>
      <pc:sldChg chg="addSp delSp modSp mod">
        <pc:chgData name="Danielle Bakx" userId="e3e913c4-58bb-45f9-936b-b540119be8fd" providerId="ADAL" clId="{B91AC3E6-36C0-4018-81B0-E344F5D3BB0F}" dt="2022-11-15T15:57:39.552" v="51" actId="478"/>
        <pc:sldMkLst>
          <pc:docMk/>
          <pc:sldMk cId="4021232863" sldId="319"/>
        </pc:sldMkLst>
        <pc:picChg chg="add del mod">
          <ac:chgData name="Danielle Bakx" userId="e3e913c4-58bb-45f9-936b-b540119be8fd" providerId="ADAL" clId="{B91AC3E6-36C0-4018-81B0-E344F5D3BB0F}" dt="2022-11-15T15:57:39.552" v="51" actId="478"/>
          <ac:picMkLst>
            <pc:docMk/>
            <pc:sldMk cId="4021232863" sldId="319"/>
            <ac:picMk id="5" creationId="{7F473A80-DDD5-9B2F-18A3-7CDBFA580433}"/>
          </ac:picMkLst>
        </pc:picChg>
      </pc:sldChg>
      <pc:sldChg chg="addSp delSp modSp new mod">
        <pc:chgData name="Danielle Bakx" userId="e3e913c4-58bb-45f9-936b-b540119be8fd" providerId="ADAL" clId="{B91AC3E6-36C0-4018-81B0-E344F5D3BB0F}" dt="2022-11-15T15:58:38.059" v="65" actId="1076"/>
        <pc:sldMkLst>
          <pc:docMk/>
          <pc:sldMk cId="1350071872" sldId="325"/>
        </pc:sldMkLst>
        <pc:spChg chg="del">
          <ac:chgData name="Danielle Bakx" userId="e3e913c4-58bb-45f9-936b-b540119be8fd" providerId="ADAL" clId="{B91AC3E6-36C0-4018-81B0-E344F5D3BB0F}" dt="2022-11-15T15:58:18.040" v="54" actId="478"/>
          <ac:spMkLst>
            <pc:docMk/>
            <pc:sldMk cId="1350071872" sldId="325"/>
            <ac:spMk id="2" creationId="{F68A7E81-182B-6DD8-8263-95079A8A9C55}"/>
          </ac:spMkLst>
        </pc:spChg>
        <pc:spChg chg="del">
          <ac:chgData name="Danielle Bakx" userId="e3e913c4-58bb-45f9-936b-b540119be8fd" providerId="ADAL" clId="{B91AC3E6-36C0-4018-81B0-E344F5D3BB0F}" dt="2022-11-15T15:58:16.523" v="53" actId="478"/>
          <ac:spMkLst>
            <pc:docMk/>
            <pc:sldMk cId="1350071872" sldId="325"/>
            <ac:spMk id="3" creationId="{4061A422-A711-5BCE-4148-438C9BB89216}"/>
          </ac:spMkLst>
        </pc:spChg>
        <pc:picChg chg="add mod">
          <ac:chgData name="Danielle Bakx" userId="e3e913c4-58bb-45f9-936b-b540119be8fd" providerId="ADAL" clId="{B91AC3E6-36C0-4018-81B0-E344F5D3BB0F}" dt="2022-11-15T15:58:38.059" v="65" actId="1076"/>
          <ac:picMkLst>
            <pc:docMk/>
            <pc:sldMk cId="1350071872" sldId="325"/>
            <ac:picMk id="4" creationId="{E0728B94-9840-7942-6380-4FF9ED164D2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 name="Shape 49"/>
          <p:cNvSpPr>
            <a:spLocks noGrp="1" noRot="1" noChangeAspect="1"/>
          </p:cNvSpPr>
          <p:nvPr>
            <p:ph type="sldImg"/>
          </p:nvPr>
        </p:nvSpPr>
        <p:spPr>
          <a:xfrm>
            <a:off x="1143000" y="685800"/>
            <a:ext cx="4572000" cy="3429000"/>
          </a:xfrm>
          <a:prstGeom prst="rect">
            <a:avLst/>
          </a:prstGeom>
        </p:spPr>
        <p:txBody>
          <a:bodyPr/>
          <a:lstStyle/>
          <a:p>
            <a:endParaRPr/>
          </a:p>
        </p:txBody>
      </p:sp>
      <p:sp>
        <p:nvSpPr>
          <p:cNvPr id="50" name="Shape 5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2499277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l-NL" sz="2400" dirty="0"/>
              <a:t>- integrale doelstellingen milieudruk door energiegebruik-materiaalgebruik; </a:t>
            </a:r>
          </a:p>
          <a:p>
            <a:pPr marL="0" marR="0" lvl="0" indent="0" defTabSz="457200" eaLnBrk="1" fontAlgn="auto" latinLnBrk="0" hangingPunct="1">
              <a:lnSpc>
                <a:spcPct val="117999"/>
              </a:lnSpc>
              <a:spcBef>
                <a:spcPts val="0"/>
              </a:spcBef>
              <a:spcAft>
                <a:spcPts val="0"/>
              </a:spcAft>
              <a:buClrTx/>
              <a:buSzTx/>
              <a:buFontTx/>
              <a:buNone/>
              <a:tabLst/>
              <a:defRPr/>
            </a:pPr>
            <a:r>
              <a:rPr lang="nl-NL" sz="2400" dirty="0"/>
              <a:t>Wens in Nederland is de milieu- en energieprestatie in samenhang bezien en daarop te optimaliseren. Voorwaarde = beide prestaties in gelijke eenheden uitdrukken. Nu bij st. NMD in onderzoek.</a:t>
            </a:r>
          </a:p>
          <a:p>
            <a:endParaRPr lang="nl-NL" sz="2400" dirty="0"/>
          </a:p>
          <a:p>
            <a:r>
              <a:rPr lang="nl-NL" sz="2400" dirty="0"/>
              <a:t>- mogelijke verplichting voor opnemen van circulaire eisen bij publieke aanbestedingen; </a:t>
            </a:r>
          </a:p>
          <a:p>
            <a:endParaRPr lang="nl-NL" sz="2400" dirty="0"/>
          </a:p>
          <a:p>
            <a:r>
              <a:rPr lang="nl-NL" sz="2400" dirty="0"/>
              <a:t>- Europese harmonisatie EN15804 en EN15978.i.h.k.v. </a:t>
            </a:r>
            <a:r>
              <a:rPr lang="nl-NL" sz="2400" dirty="0" err="1"/>
              <a:t>recast</a:t>
            </a:r>
            <a:r>
              <a:rPr lang="nl-NL" sz="2400" dirty="0"/>
              <a:t> CPR; </a:t>
            </a:r>
          </a:p>
          <a:p>
            <a:endParaRPr lang="nl-NL" sz="2400" dirty="0"/>
          </a:p>
          <a:p>
            <a:r>
              <a:rPr lang="nl-NL" sz="2400" dirty="0"/>
              <a:t>- consumenten milieulabel milieuprestatie (bouw)producten;</a:t>
            </a:r>
          </a:p>
          <a:p>
            <a:pPr marL="0" marR="0" lvl="0" indent="0" defTabSz="457200" eaLnBrk="1" fontAlgn="auto" latinLnBrk="0" hangingPunct="1">
              <a:lnSpc>
                <a:spcPct val="117999"/>
              </a:lnSpc>
              <a:spcBef>
                <a:spcPts val="0"/>
              </a:spcBef>
              <a:spcAft>
                <a:spcPts val="0"/>
              </a:spcAft>
              <a:buClrTx/>
              <a:buSzTx/>
              <a:buFontTx/>
              <a:buNone/>
              <a:tabLst/>
              <a:defRPr/>
            </a:pPr>
            <a:endParaRPr lang="nl-NL" sz="2400" dirty="0"/>
          </a:p>
          <a:p>
            <a:pPr marL="0" marR="0" lvl="0" indent="0" defTabSz="457200" eaLnBrk="1" fontAlgn="auto" latinLnBrk="0" hangingPunct="1">
              <a:lnSpc>
                <a:spcPct val="117999"/>
              </a:lnSpc>
              <a:spcBef>
                <a:spcPts val="0"/>
              </a:spcBef>
              <a:spcAft>
                <a:spcPts val="0"/>
              </a:spcAft>
              <a:buClrTx/>
              <a:buSzTx/>
              <a:buFontTx/>
              <a:buNone/>
              <a:tabLst/>
              <a:defRPr/>
            </a:pPr>
            <a:r>
              <a:rPr lang="nl-NL" sz="2400" dirty="0"/>
              <a:t>- uniformiteit EN15804 en EN15978 op niveau van bouwproducten en klimaatinstallatie </a:t>
            </a:r>
            <a:r>
              <a:rPr lang="nl-NL" sz="2400" dirty="0" err="1"/>
              <a:t>i.h.k.v</a:t>
            </a:r>
            <a:r>
              <a:rPr lang="nl-NL" sz="2400" dirty="0"/>
              <a:t>. voorgestelde verordening betreffende ecologisch ontwerp voor duurzame producten.</a:t>
            </a:r>
          </a:p>
          <a:p>
            <a:endParaRPr lang="nl-NL" dirty="0"/>
          </a:p>
        </p:txBody>
      </p:sp>
    </p:spTree>
    <p:extLst>
      <p:ext uri="{BB962C8B-B14F-4D97-AF65-F5344CB8AC3E}">
        <p14:creationId xmlns:p14="http://schemas.microsoft.com/office/powerpoint/2010/main" val="1932508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1313028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707148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8318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a:t>Wijziging </a:t>
            </a:r>
            <a:r>
              <a:rPr lang="nl-NL" err="1"/>
              <a:t>tov</a:t>
            </a:r>
            <a:r>
              <a:rPr lang="nl-NL"/>
              <a:t> laatste presentatie van Harry</a:t>
            </a:r>
          </a:p>
        </p:txBody>
      </p:sp>
    </p:spTree>
    <p:extLst>
      <p:ext uri="{BB962C8B-B14F-4D97-AF65-F5344CB8AC3E}">
        <p14:creationId xmlns:p14="http://schemas.microsoft.com/office/powerpoint/2010/main" val="86624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307178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a:t>LCA als basis voor sturing. </a:t>
            </a:r>
          </a:p>
        </p:txBody>
      </p:sp>
    </p:spTree>
    <p:extLst>
      <p:ext uri="{BB962C8B-B14F-4D97-AF65-F5344CB8AC3E}">
        <p14:creationId xmlns:p14="http://schemas.microsoft.com/office/powerpoint/2010/main" val="3337236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a:t>Module D </a:t>
            </a:r>
          </a:p>
        </p:txBody>
      </p:sp>
    </p:spTree>
    <p:extLst>
      <p:ext uri="{BB962C8B-B14F-4D97-AF65-F5344CB8AC3E}">
        <p14:creationId xmlns:p14="http://schemas.microsoft.com/office/powerpoint/2010/main" val="3589488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995510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815163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342900" lvl="1" indent="-342900">
              <a:buFont typeface="Arial" panose="020B0604020202020204" pitchFamily="34" charset="0"/>
              <a:buChar char="•"/>
            </a:pPr>
            <a:r>
              <a:rPr lang="nl-NL" sz="2400" dirty="0">
                <a:ea typeface="+mj-lt"/>
                <a:cs typeface="+mj-lt"/>
              </a:rPr>
              <a:t>Integrale benadering klimaatdoelstellingen: </a:t>
            </a:r>
            <a:r>
              <a:rPr lang="nl-NL" sz="2400" b="1" dirty="0" err="1">
                <a:ea typeface="+mj-lt"/>
                <a:cs typeface="+mj-lt"/>
              </a:rPr>
              <a:t>whole</a:t>
            </a:r>
            <a:r>
              <a:rPr lang="nl-NL" sz="2400" b="1" dirty="0">
                <a:ea typeface="+mj-lt"/>
                <a:cs typeface="+mj-lt"/>
              </a:rPr>
              <a:t> </a:t>
            </a:r>
            <a:r>
              <a:rPr lang="nl-NL" sz="2400" b="1" dirty="0" err="1">
                <a:ea typeface="+mj-lt"/>
                <a:cs typeface="+mj-lt"/>
              </a:rPr>
              <a:t>lifecycle</a:t>
            </a:r>
            <a:r>
              <a:rPr lang="nl-NL" sz="2400" b="1" dirty="0">
                <a:ea typeface="+mj-lt"/>
                <a:cs typeface="+mj-lt"/>
              </a:rPr>
              <a:t> </a:t>
            </a:r>
            <a:r>
              <a:rPr lang="nl-NL" sz="2400" b="1" dirty="0" err="1">
                <a:ea typeface="+mj-lt"/>
                <a:cs typeface="+mj-lt"/>
              </a:rPr>
              <a:t>greenhouse</a:t>
            </a:r>
            <a:r>
              <a:rPr lang="nl-NL" sz="2400" b="1" dirty="0">
                <a:ea typeface="+mj-lt"/>
                <a:cs typeface="+mj-lt"/>
              </a:rPr>
              <a:t> gas </a:t>
            </a:r>
            <a:r>
              <a:rPr lang="nl-NL" sz="2400" b="1" dirty="0" err="1">
                <a:ea typeface="+mj-lt"/>
                <a:cs typeface="+mj-lt"/>
              </a:rPr>
              <a:t>emissions</a:t>
            </a:r>
            <a:r>
              <a:rPr lang="nl-NL" sz="2400" b="1" dirty="0">
                <a:ea typeface="+mj-lt"/>
                <a:cs typeface="+mj-lt"/>
              </a:rPr>
              <a:t>; via herziening EPBD; &gt;integrale doelstellingen milieudruk door energiegebruik-materiaalgebruik </a:t>
            </a:r>
          </a:p>
          <a:p>
            <a:pPr marL="342900" lvl="1" indent="-342900">
              <a:buFont typeface="Arial" panose="020B0604020202020204" pitchFamily="34" charset="0"/>
              <a:buChar char="•"/>
            </a:pPr>
            <a:endParaRPr lang="nl-NL" sz="2400" dirty="0"/>
          </a:p>
          <a:p>
            <a:pPr marL="342900" lvl="1" indent="-342900">
              <a:buFont typeface="Arial" panose="020B0604020202020204" pitchFamily="34" charset="0"/>
              <a:buChar char="•"/>
            </a:pPr>
            <a:r>
              <a:rPr lang="nl-NL" sz="2400" dirty="0">
                <a:ea typeface="+mj-lt"/>
                <a:cs typeface="+mj-lt"/>
              </a:rPr>
              <a:t>Mogelijk Europese verplichting: opnemen van circulaire eisen bij publieke aanbestedingen: </a:t>
            </a:r>
            <a:r>
              <a:rPr lang="nl-NL" sz="2400" b="1" dirty="0">
                <a:ea typeface="+mj-lt"/>
                <a:cs typeface="+mj-lt"/>
              </a:rPr>
              <a:t>binnen kader activiteiten St NMD gevolgen voor aanbestedende overheden</a:t>
            </a:r>
          </a:p>
          <a:p>
            <a:pPr marL="342900" lvl="1" indent="-342900">
              <a:buFont typeface="Arial" panose="020B0604020202020204" pitchFamily="34" charset="0"/>
              <a:buChar char="•"/>
            </a:pPr>
            <a:endParaRPr lang="nl-NL" sz="2400" baseline="30000" dirty="0"/>
          </a:p>
          <a:p>
            <a:pPr marL="342900" lvl="1" indent="-342900">
              <a:buFont typeface="Arial" panose="020B0604020202020204" pitchFamily="34" charset="0"/>
              <a:buChar char="•"/>
            </a:pPr>
            <a:r>
              <a:rPr lang="nl-NL" sz="2400" dirty="0" err="1">
                <a:ea typeface="+mj-lt"/>
                <a:cs typeface="+mj-lt"/>
              </a:rPr>
              <a:t>Milieu-eisen</a:t>
            </a:r>
            <a:r>
              <a:rPr lang="nl-NL" sz="2400" dirty="0">
                <a:ea typeface="+mj-lt"/>
                <a:cs typeface="+mj-lt"/>
              </a:rPr>
              <a:t> voor bouwproducten, beginnen met klimaat en hergebruik/recycling, mogelijk ook C-opname/vastlegging bouwproducten; via herziening CPR </a:t>
            </a:r>
          </a:p>
          <a:p>
            <a:pPr marL="342900" lvl="1" indent="-342900">
              <a:buFont typeface="Arial" panose="020B0604020202020204" pitchFamily="34" charset="0"/>
              <a:buChar char="•"/>
            </a:pPr>
            <a:endParaRPr lang="nl-NL" sz="2400" dirty="0"/>
          </a:p>
          <a:p>
            <a:pPr marL="342900" lvl="1" indent="-342900">
              <a:buFont typeface="Arial" panose="020B0604020202020204" pitchFamily="34" charset="0"/>
              <a:buChar char="•"/>
            </a:pPr>
            <a:r>
              <a:rPr lang="nl-NL" sz="2400" dirty="0">
                <a:ea typeface="+mj-lt"/>
                <a:cs typeface="+mj-lt"/>
              </a:rPr>
              <a:t>Integraal milieulabel producten, </a:t>
            </a:r>
            <a:r>
              <a:rPr lang="nl-NL" sz="2400" b="1" dirty="0">
                <a:ea typeface="+mj-lt"/>
                <a:cs typeface="+mj-lt"/>
              </a:rPr>
              <a:t>PEF; via </a:t>
            </a:r>
            <a:r>
              <a:rPr lang="nl-NL" sz="2400" b="1" dirty="0" err="1">
                <a:ea typeface="+mj-lt"/>
                <a:cs typeface="+mj-lt"/>
              </a:rPr>
              <a:t>Ecodesign</a:t>
            </a:r>
            <a:r>
              <a:rPr lang="nl-NL" sz="2400" b="1" dirty="0">
                <a:ea typeface="+mj-lt"/>
                <a:cs typeface="+mj-lt"/>
              </a:rPr>
              <a:t>; specifieke beleidsacties EU onbekend </a:t>
            </a:r>
            <a:endParaRPr lang="nl-NL" sz="2400" b="1" dirty="0"/>
          </a:p>
          <a:p>
            <a:endParaRPr lang="nl-NL" dirty="0"/>
          </a:p>
        </p:txBody>
      </p:sp>
    </p:spTree>
    <p:extLst>
      <p:ext uri="{BB962C8B-B14F-4D97-AF65-F5344CB8AC3E}">
        <p14:creationId xmlns:p14="http://schemas.microsoft.com/office/powerpoint/2010/main" val="797180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schemeClr val="accent3">
                    <a:lumMod val="50000"/>
                  </a:schemeClr>
                </a:solidFill>
                <a:effectLst/>
                <a:uLnTx/>
                <a:uFillTx/>
                <a:latin typeface="Calibri"/>
                <a:ea typeface="Times New Roman" panose="02020603050405020304" pitchFamily="18" charset="0"/>
                <a:cs typeface="+mn-cs"/>
                <a:sym typeface="Helvetica Neue Medium"/>
              </a:rPr>
              <a:t>Punt 4: over Verordening bouwproducten</a:t>
            </a:r>
          </a:p>
          <a:p>
            <a:pPr marL="914400" marR="0" lvl="1" indent="0" algn="l" defTabSz="1828800" rtl="0" eaLnBrk="1" fontAlgn="auto" latinLnBrk="0" hangingPunct="1">
              <a:lnSpc>
                <a:spcPct val="100000"/>
              </a:lnSpc>
              <a:spcBef>
                <a:spcPts val="0"/>
              </a:spcBef>
              <a:spcAft>
                <a:spcPts val="0"/>
              </a:spcAft>
              <a:buClrTx/>
              <a:buSzTx/>
              <a:buNone/>
              <a:tabLst>
                <a:tab pos="1828800" algn="l"/>
              </a:tabLst>
              <a:defRPr/>
            </a:pPr>
            <a:endParaRPr lang="nl-NL" sz="5400" b="1" kern="1200" dirty="0">
              <a:solidFill>
                <a:schemeClr val="accent3">
                  <a:lumMod val="50000"/>
                </a:schemeClr>
              </a:solidFill>
              <a:latin typeface="Calibri"/>
              <a:ea typeface="+mn-ea"/>
              <a:cs typeface="+mn-cs"/>
            </a:endParaRPr>
          </a:p>
          <a:p>
            <a:pPr marL="914400" marR="0" lvl="1" indent="0" algn="l" defTabSz="1828800" rtl="0" eaLnBrk="1" fontAlgn="auto" latinLnBrk="0" hangingPunct="1">
              <a:lnSpc>
                <a:spcPct val="100000"/>
              </a:lnSpc>
              <a:spcBef>
                <a:spcPts val="0"/>
              </a:spcBef>
              <a:spcAft>
                <a:spcPts val="0"/>
              </a:spcAft>
              <a:buClrTx/>
              <a:buSzTx/>
              <a:buNone/>
              <a:tabLst>
                <a:tab pos="1828800" algn="l"/>
              </a:tabLst>
              <a:defRPr/>
            </a:pPr>
            <a:r>
              <a:rPr kumimoji="0" lang="nl-NL" sz="4000" b="0" i="0" u="none" strike="noStrike" kern="1200" cap="none" spc="0" normalizeH="0" baseline="0" noProof="0" dirty="0">
                <a:ln>
                  <a:noFill/>
                </a:ln>
                <a:solidFill>
                  <a:srgbClr val="000000"/>
                </a:solidFill>
                <a:effectLst/>
                <a:uLnTx/>
                <a:uFillTx/>
                <a:latin typeface="Calibri"/>
                <a:ea typeface="+mn-ea"/>
                <a:cs typeface="+mn-cs"/>
                <a:sym typeface="Helvetica Neue Medium"/>
              </a:rPr>
              <a:t>bouwproduct”: </a:t>
            </a:r>
            <a:r>
              <a:rPr kumimoji="0" lang="nl-NL" sz="4000" b="0" i="0" u="sng" strike="noStrike" kern="1200" cap="none" spc="0" normalizeH="0" baseline="0" noProof="0" dirty="0">
                <a:ln>
                  <a:noFill/>
                </a:ln>
                <a:solidFill>
                  <a:srgbClr val="000000"/>
                </a:solidFill>
                <a:effectLst/>
                <a:uLnTx/>
                <a:uFillTx/>
                <a:latin typeface="Calibri"/>
                <a:ea typeface="+mn-ea"/>
                <a:cs typeface="+mn-cs"/>
                <a:sym typeface="Helvetica Neue Medium"/>
              </a:rPr>
              <a:t>elk product of kit </a:t>
            </a:r>
            <a:r>
              <a:rPr kumimoji="0" lang="nl-NL" sz="4000" b="0" i="0" u="none" strike="noStrike" kern="1200" cap="none" spc="0" normalizeH="0" baseline="0" noProof="0" dirty="0">
                <a:ln>
                  <a:noFill/>
                </a:ln>
                <a:solidFill>
                  <a:srgbClr val="000000"/>
                </a:solidFill>
                <a:effectLst/>
                <a:uLnTx/>
                <a:uFillTx/>
                <a:latin typeface="Calibri"/>
                <a:ea typeface="+mn-ea"/>
                <a:cs typeface="+mn-cs"/>
                <a:sym typeface="Helvetica Neue Medium"/>
              </a:rPr>
              <a:t>dat wordt vervaardigd en in de handel wordt gebracht om blijvend te worden verwerkt in bouwwerken of delen ervan, en waarvan de prestaties gevolgen hebben voor de prestaties van het bouwwerk met betrekking tot de fundamentele eisen voor bouwwerken;</a:t>
            </a:r>
            <a:endParaRPr kumimoji="0" lang="nl-NL" sz="24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sym typeface="Helvetica Neue Medium"/>
            </a:endParaRPr>
          </a:p>
          <a:p>
            <a:pPr marL="2286000" marR="0" lvl="2" indent="-457200" algn="l" defTabSz="1828800" rtl="0" eaLnBrk="1" fontAlgn="auto" latinLnBrk="0" hangingPunct="1">
              <a:lnSpc>
                <a:spcPct val="100000"/>
              </a:lnSpc>
              <a:spcBef>
                <a:spcPts val="0"/>
              </a:spcBef>
              <a:spcAft>
                <a:spcPts val="0"/>
              </a:spcAft>
              <a:buClrTx/>
              <a:buSzTx/>
              <a:buFont typeface="Wingdings" panose="05000000000000000000" pitchFamily="2" charset="2"/>
              <a:buChar char=""/>
              <a:tabLst>
                <a:tab pos="2743200" algn="l"/>
              </a:tabLst>
              <a:defRPr/>
            </a:pPr>
            <a:r>
              <a:rPr kumimoji="0" lang="nl-NL" sz="40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sym typeface="Helvetica Neue Medium"/>
              </a:rPr>
              <a:t>Zowel bouwproducten als (bouwwerk)installatie worden blijvend aangebracht</a:t>
            </a:r>
            <a:endParaRPr kumimoji="0" lang="nl-NL" sz="24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sym typeface="Helvetica Neue Medium"/>
            </a:endParaRPr>
          </a:p>
          <a:p>
            <a:pPr marL="2286000" marR="0" lvl="2" indent="-457200" algn="l" defTabSz="1828800" rtl="0" eaLnBrk="1" fontAlgn="auto" latinLnBrk="0" hangingPunct="1">
              <a:lnSpc>
                <a:spcPct val="100000"/>
              </a:lnSpc>
              <a:spcBef>
                <a:spcPts val="0"/>
              </a:spcBef>
              <a:spcAft>
                <a:spcPts val="0"/>
              </a:spcAft>
              <a:buClrTx/>
              <a:buSzTx/>
              <a:buFont typeface="Wingdings" panose="05000000000000000000" pitchFamily="2" charset="2"/>
              <a:buChar char=""/>
              <a:tabLst>
                <a:tab pos="2743200" algn="l"/>
              </a:tabLst>
              <a:defRPr/>
            </a:pPr>
            <a:r>
              <a:rPr kumimoji="0" lang="nl-NL" sz="40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sym typeface="Helvetica Neue Medium"/>
              </a:rPr>
              <a:t>Dit vraagt om harmonisatie van specificaties onder de Verordening Bouwproducten en de Richtlijn </a:t>
            </a:r>
            <a:r>
              <a:rPr kumimoji="0" lang="nl-NL" sz="4000" b="0" i="0" u="none" strike="noStrike" kern="1200" cap="none" spc="0" normalizeH="0" baseline="0" noProof="0" dirty="0" err="1">
                <a:ln>
                  <a:noFill/>
                </a:ln>
                <a:solidFill>
                  <a:srgbClr val="000000"/>
                </a:solidFill>
                <a:effectLst/>
                <a:uLnTx/>
                <a:uFillTx/>
                <a:latin typeface="Calibri"/>
                <a:ea typeface="Times New Roman" panose="02020603050405020304" pitchFamily="18" charset="0"/>
                <a:cs typeface="+mn-cs"/>
                <a:sym typeface="Helvetica Neue Medium"/>
              </a:rPr>
              <a:t>Ecodesign</a:t>
            </a:r>
            <a:endParaRPr kumimoji="0" lang="nl-NL" sz="40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sym typeface="Helvetica Neue Medium"/>
            </a:endParaRPr>
          </a:p>
          <a:p>
            <a:endParaRPr lang="en-US" dirty="0">
              <a:latin typeface="Calibri"/>
              <a:cs typeface="Calibri"/>
            </a:endParaRPr>
          </a:p>
        </p:txBody>
      </p:sp>
    </p:spTree>
    <p:extLst>
      <p:ext uri="{BB962C8B-B14F-4D97-AF65-F5344CB8AC3E}">
        <p14:creationId xmlns:p14="http://schemas.microsoft.com/office/powerpoint/2010/main" val="1801232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en subtitel">
    <p:spTree>
      <p:nvGrpSpPr>
        <p:cNvPr id="1" name=""/>
        <p:cNvGrpSpPr/>
        <p:nvPr/>
      </p:nvGrpSpPr>
      <p:grpSpPr>
        <a:xfrm>
          <a:off x="0" y="0"/>
          <a:ext cx="0" cy="0"/>
          <a:chOff x="0" y="0"/>
          <a:chExt cx="0" cy="0"/>
        </a:xfrm>
      </p:grpSpPr>
      <p:sp>
        <p:nvSpPr>
          <p:cNvPr id="13" name="Titeltekst"/>
          <p:cNvSpPr txBox="1">
            <a:spLocks noGrp="1"/>
          </p:cNvSpPr>
          <p:nvPr>
            <p:ph type="title"/>
          </p:nvPr>
        </p:nvSpPr>
        <p:spPr>
          <a:xfrm>
            <a:off x="1778000" y="2298700"/>
            <a:ext cx="20828000" cy="4648200"/>
          </a:xfrm>
          <a:prstGeom prst="rect">
            <a:avLst/>
          </a:prstGeom>
        </p:spPr>
        <p:txBody>
          <a:bodyPr anchor="b"/>
          <a:lstStyle/>
          <a:p>
            <a:r>
              <a:t>Titeltekst</a:t>
            </a:r>
          </a:p>
        </p:txBody>
      </p:sp>
      <p:sp>
        <p:nvSpPr>
          <p:cNvPr id="14" name="Hoofdtekst - niveau één…"/>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oto - horizontaal">
    <p:spTree>
      <p:nvGrpSpPr>
        <p:cNvPr id="1" name=""/>
        <p:cNvGrpSpPr/>
        <p:nvPr/>
      </p:nvGrpSpPr>
      <p:grpSpPr>
        <a:xfrm>
          <a:off x="0" y="0"/>
          <a:ext cx="0" cy="0"/>
          <a:chOff x="0" y="0"/>
          <a:chExt cx="0" cy="0"/>
        </a:xfrm>
      </p:grpSpPr>
      <p:sp>
        <p:nvSpPr>
          <p:cNvPr id="22" name="Afbeelding"/>
          <p:cNvSpPr>
            <a:spLocks noGrp="1"/>
          </p:cNvSpPr>
          <p:nvPr>
            <p:ph type="pic" idx="21"/>
          </p:nvPr>
        </p:nvSpPr>
        <p:spPr>
          <a:xfrm>
            <a:off x="3213823" y="1482818"/>
            <a:ext cx="18135602" cy="12096699"/>
          </a:xfrm>
          <a:prstGeom prst="rect">
            <a:avLst/>
          </a:prstGeom>
        </p:spPr>
        <p:txBody>
          <a:bodyPr lIns="91439" tIns="45719" rIns="91439" bIns="45719" anchor="t">
            <a:noAutofit/>
          </a:bodyPr>
          <a:lstStyle/>
          <a:p>
            <a:endParaRPr/>
          </a:p>
        </p:txBody>
      </p:sp>
      <p:sp>
        <p:nvSpPr>
          <p:cNvPr id="23" name="Titeltekst"/>
          <p:cNvSpPr txBox="1">
            <a:spLocks noGrp="1"/>
          </p:cNvSpPr>
          <p:nvPr>
            <p:ph type="title"/>
          </p:nvPr>
        </p:nvSpPr>
        <p:spPr>
          <a:xfrm>
            <a:off x="635000" y="10340630"/>
            <a:ext cx="23114000" cy="2006602"/>
          </a:xfrm>
          <a:prstGeom prst="rect">
            <a:avLst/>
          </a:prstGeom>
        </p:spPr>
        <p:txBody>
          <a:bodyPr anchor="b"/>
          <a:lstStyle/>
          <a:p>
            <a:r>
              <a:t>Titeltekst</a:t>
            </a:r>
          </a:p>
        </p:txBody>
      </p:sp>
      <p:sp>
        <p:nvSpPr>
          <p:cNvPr id="24" name="Hoofdtekst - niveau één…"/>
          <p:cNvSpPr txBox="1">
            <a:spLocks noGrp="1"/>
          </p:cNvSpPr>
          <p:nvPr>
            <p:ph type="body" idx="1"/>
          </p:nvPr>
        </p:nvSpPr>
        <p:spPr>
          <a:xfrm>
            <a:off x="3214797" y="2191336"/>
            <a:ext cx="18135603" cy="7533883"/>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pic>
        <p:nvPicPr>
          <p:cNvPr id="25" name="PP_opzet_NMD_16-9_def.jpg" descr="PP_opzet_NMD_16-9_def.jpg"/>
          <p:cNvPicPr>
            <a:picLocks noChangeAspect="1"/>
          </p:cNvPicPr>
          <p:nvPr/>
        </p:nvPicPr>
        <p:blipFill>
          <a:blip r:embed="rId2"/>
          <a:stretch>
            <a:fillRect/>
          </a:stretch>
        </p:blipFill>
        <p:spPr>
          <a:xfrm>
            <a:off x="0" y="2418"/>
            <a:ext cx="24384000" cy="13711163"/>
          </a:xfrm>
          <a:prstGeom prst="rect">
            <a:avLst/>
          </a:prstGeom>
          <a:ln w="12700">
            <a:miter lim="400000"/>
          </a:ln>
        </p:spPr>
      </p:pic>
      <p:pic>
        <p:nvPicPr>
          <p:cNvPr id="26" name="PP_opzet_NMD_16-9_def.jpg" descr="PP_opzet_NMD_16-9_def.jpg"/>
          <p:cNvPicPr>
            <a:picLocks noChangeAspect="1"/>
          </p:cNvPicPr>
          <p:nvPr/>
        </p:nvPicPr>
        <p:blipFill>
          <a:blip r:embed="rId3"/>
          <a:stretch>
            <a:fillRect/>
          </a:stretch>
        </p:blipFill>
        <p:spPr>
          <a:xfrm>
            <a:off x="1458" y="2419"/>
            <a:ext cx="24384001" cy="13711162"/>
          </a:xfrm>
          <a:prstGeom prst="rect">
            <a:avLst/>
          </a:prstGeom>
          <a:ln w="12700">
            <a:miter lim="400000"/>
          </a:ln>
        </p:spPr>
      </p:pic>
      <p:sp>
        <p:nvSpPr>
          <p:cNvPr id="2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34"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5" name="Titeltekst"/>
          <p:cNvSpPr txBox="1">
            <a:spLocks noGrp="1"/>
          </p:cNvSpPr>
          <p:nvPr>
            <p:ph type="title"/>
          </p:nvPr>
        </p:nvSpPr>
        <p:spPr>
          <a:prstGeom prst="rect">
            <a:avLst/>
          </a:prstGeom>
        </p:spPr>
        <p:txBody>
          <a:bodyPr/>
          <a:lstStyle/>
          <a:p>
            <a:r>
              <a:t>Titeltekst</a:t>
            </a:r>
          </a:p>
        </p:txBody>
      </p:sp>
      <p:sp>
        <p:nvSpPr>
          <p:cNvPr id="3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4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P_opzet_NMD_16-9_def.jpg" descr="PP_opzet_NMD_16-9_def.jpg"/>
          <p:cNvPicPr>
            <a:picLocks noChangeAspect="1"/>
          </p:cNvPicPr>
          <p:nvPr/>
        </p:nvPicPr>
        <p:blipFill>
          <a:blip r:embed="rId6"/>
          <a:stretch>
            <a:fillRect/>
          </a:stretch>
        </p:blipFill>
        <p:spPr>
          <a:xfrm>
            <a:off x="1458" y="2418"/>
            <a:ext cx="24384002" cy="13711163"/>
          </a:xfrm>
          <a:prstGeom prst="rect">
            <a:avLst/>
          </a:prstGeom>
          <a:ln w="12700">
            <a:miter lim="400000"/>
          </a:ln>
        </p:spPr>
      </p:pic>
      <p:sp>
        <p:nvSpPr>
          <p:cNvPr id="3" name="Hoofdtekst - niveau één…"/>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Titeltekst"/>
          <p:cNvSpPr txBox="1">
            <a:spLocks noGrp="1"/>
          </p:cNvSpPr>
          <p:nvPr>
            <p:ph type="title"/>
          </p:nvPr>
        </p:nvSpPr>
        <p:spPr>
          <a:xfrm>
            <a:off x="1689100" y="2271115"/>
            <a:ext cx="21005800" cy="2286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Titeltekst</a:t>
            </a:r>
          </a:p>
        </p:txBody>
      </p:sp>
      <p:pic>
        <p:nvPicPr>
          <p:cNvPr id="5" name="PP_opzet_NMD_16-9_def.jpg" descr="PP_opzet_NMD_16-9_def.jpg"/>
          <p:cNvPicPr>
            <a:picLocks noChangeAspect="1"/>
          </p:cNvPicPr>
          <p:nvPr/>
        </p:nvPicPr>
        <p:blipFill>
          <a:blip r:embed="rId7"/>
          <a:stretch>
            <a:fillRect/>
          </a:stretch>
        </p:blipFill>
        <p:spPr>
          <a:xfrm>
            <a:off x="128458" y="129419"/>
            <a:ext cx="24384001" cy="13711162"/>
          </a:xfrm>
          <a:prstGeom prst="rect">
            <a:avLst/>
          </a:prstGeom>
          <a:ln w="12700">
            <a:miter lim="400000"/>
          </a:ln>
        </p:spPr>
      </p:pic>
      <p:sp>
        <p:nvSpPr>
          <p:cNvPr id="6" name="Dianummer"/>
          <p:cNvSpPr txBox="1">
            <a:spLocks noGrp="1"/>
          </p:cNvSpPr>
          <p:nvPr>
            <p:ph type="sldNum" sz="quarter" idx="2"/>
          </p:nvPr>
        </p:nvSpPr>
        <p:spPr>
          <a:xfrm>
            <a:off x="11959031" y="13081000"/>
            <a:ext cx="453239" cy="469900"/>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bouwmateriaal, steen, straatstenen&#10;&#10;Automatisch gegenereerde beschrijving">
            <a:extLst>
              <a:ext uri="{FF2B5EF4-FFF2-40B4-BE49-F238E27FC236}">
                <a16:creationId xmlns:a16="http://schemas.microsoft.com/office/drawing/2014/main" id="{DE8DA168-1DED-415B-B4BC-C1FEB2A40B87}"/>
              </a:ext>
            </a:extLst>
          </p:cNvPr>
          <p:cNvPicPr>
            <a:picLocks noChangeAspect="1"/>
          </p:cNvPicPr>
          <p:nvPr/>
        </p:nvPicPr>
        <p:blipFill rotWithShape="1">
          <a:blip r:embed="rId3">
            <a:extLst>
              <a:ext uri="{28A0092B-C50C-407E-A947-70E740481C1C}">
                <a14:useLocalDpi xmlns:a14="http://schemas.microsoft.com/office/drawing/2010/main" val="0"/>
              </a:ext>
            </a:extLst>
          </a:blip>
          <a:srcRect l="14182" t="1053" r="4308" b="-1053"/>
          <a:stretch/>
        </p:blipFill>
        <p:spPr>
          <a:xfrm>
            <a:off x="0" y="-385010"/>
            <a:ext cx="24616611" cy="13714351"/>
          </a:xfrm>
          <a:prstGeom prst="rect">
            <a:avLst/>
          </a:prstGeom>
        </p:spPr>
      </p:pic>
      <p:sp>
        <p:nvSpPr>
          <p:cNvPr id="52" name="Wijzig tekst: klik 2x"/>
          <p:cNvSpPr txBox="1">
            <a:spLocks noGrp="1"/>
          </p:cNvSpPr>
          <p:nvPr>
            <p:ph type="ctrTitle"/>
          </p:nvPr>
        </p:nvSpPr>
        <p:spPr>
          <a:xfrm>
            <a:off x="1778000" y="4066821"/>
            <a:ext cx="20828000" cy="3770811"/>
          </a:xfrm>
          <a:prstGeom prst="rect">
            <a:avLst/>
          </a:prstGeom>
          <a:solidFill>
            <a:schemeClr val="bg1">
              <a:alpha val="70000"/>
            </a:schemeClr>
          </a:solidFill>
        </p:spPr>
        <p:txBody>
          <a:bodyPr>
            <a:normAutofit/>
          </a:bodyPr>
          <a:lstStyle/>
          <a:p>
            <a:r>
              <a:rPr lang="nl-NL" sz="11500" b="0" dirty="0">
                <a:solidFill>
                  <a:schemeClr val="tx2">
                    <a:lumMod val="75000"/>
                  </a:schemeClr>
                </a:solidFill>
              </a:rPr>
              <a:t>CPR en het MPG- en NMD-stelsel</a:t>
            </a:r>
            <a:endParaRPr lang="nl-NL" sz="9600" b="0" dirty="0">
              <a:solidFill>
                <a:schemeClr val="tx2">
                  <a:lumMod val="75000"/>
                </a:schemeClr>
              </a:solidFill>
            </a:endParaRPr>
          </a:p>
        </p:txBody>
      </p:sp>
      <p:sp>
        <p:nvSpPr>
          <p:cNvPr id="53" name="Wijzig tekst: klik 2x"/>
          <p:cNvSpPr txBox="1">
            <a:spLocks noGrp="1"/>
          </p:cNvSpPr>
          <p:nvPr>
            <p:ph type="subTitle" sz="quarter" idx="1"/>
          </p:nvPr>
        </p:nvSpPr>
        <p:spPr>
          <a:xfrm>
            <a:off x="1778000" y="7744706"/>
            <a:ext cx="20828000" cy="1636924"/>
          </a:xfrm>
          <a:prstGeom prst="rect">
            <a:avLst/>
          </a:prstGeom>
          <a:solidFill>
            <a:schemeClr val="bg1">
              <a:alpha val="70000"/>
            </a:schemeClr>
          </a:solidFill>
        </p:spPr>
        <p:txBody>
          <a:bodyPr/>
          <a:lstStyle/>
          <a:p>
            <a:r>
              <a:rPr lang="nl-NL">
                <a:solidFill>
                  <a:schemeClr val="tx2">
                    <a:lumMod val="75000"/>
                  </a:schemeClr>
                </a:solidFill>
              </a:rPr>
              <a:t>Drs. Jan-Willem Groot</a:t>
            </a:r>
          </a:p>
          <a:p>
            <a:endParaRPr/>
          </a:p>
        </p:txBody>
      </p:sp>
      <p:pic>
        <p:nvPicPr>
          <p:cNvPr id="7" name="Afbeelding 6" descr="Afbeelding met tekst&#10;&#10;Automatisch gegenereerde beschrijving">
            <a:extLst>
              <a:ext uri="{FF2B5EF4-FFF2-40B4-BE49-F238E27FC236}">
                <a16:creationId xmlns:a16="http://schemas.microsoft.com/office/drawing/2014/main" id="{232D4332-90B7-89E5-9E97-F6428C69DE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78555" y="0"/>
            <a:ext cx="8092746" cy="195926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5BDC9EA-418D-2FC1-ECB8-D69E070734EF}"/>
              </a:ext>
            </a:extLst>
          </p:cNvPr>
          <p:cNvSpPr>
            <a:spLocks noGrp="1"/>
          </p:cNvSpPr>
          <p:nvPr>
            <p:ph type="title"/>
          </p:nvPr>
        </p:nvSpPr>
        <p:spPr>
          <a:xfrm>
            <a:off x="1360690" y="427193"/>
            <a:ext cx="20593909" cy="1768417"/>
          </a:xfrm>
        </p:spPr>
        <p:txBody>
          <a:bodyPr anchor="ctr">
            <a:normAutofit/>
          </a:bodyPr>
          <a:lstStyle/>
          <a:p>
            <a:pPr algn="l">
              <a:lnSpc>
                <a:spcPct val="90000"/>
              </a:lnSpc>
            </a:pPr>
            <a:r>
              <a:rPr lang="nl-NL" sz="6600" b="0" dirty="0">
                <a:solidFill>
                  <a:schemeClr val="tx2">
                    <a:lumMod val="75000"/>
                  </a:schemeClr>
                </a:solidFill>
              </a:rPr>
              <a:t>Europese Green Deal + Circulair Action Plan</a:t>
            </a:r>
            <a:endParaRPr lang="nl-NL" sz="6600" b="0" dirty="0">
              <a:solidFill>
                <a:schemeClr val="accent3">
                  <a:lumMod val="50000"/>
                </a:schemeClr>
              </a:solidFill>
            </a:endParaRPr>
          </a:p>
        </p:txBody>
      </p:sp>
      <p:graphicFrame>
        <p:nvGraphicFramePr>
          <p:cNvPr id="5" name="Tabel 4">
            <a:extLst>
              <a:ext uri="{FF2B5EF4-FFF2-40B4-BE49-F238E27FC236}">
                <a16:creationId xmlns:a16="http://schemas.microsoft.com/office/drawing/2014/main" id="{7DC9B259-5716-A61D-1332-12D9F306E512}"/>
              </a:ext>
            </a:extLst>
          </p:cNvPr>
          <p:cNvGraphicFramePr>
            <a:graphicFrameLocks noGrp="1"/>
          </p:cNvGraphicFramePr>
          <p:nvPr>
            <p:extLst>
              <p:ext uri="{D42A27DB-BD31-4B8C-83A1-F6EECF244321}">
                <p14:modId xmlns:p14="http://schemas.microsoft.com/office/powerpoint/2010/main" val="3255430022"/>
              </p:ext>
            </p:extLst>
          </p:nvPr>
        </p:nvGraphicFramePr>
        <p:xfrm>
          <a:off x="2141837" y="2677297"/>
          <a:ext cx="19812762" cy="9406649"/>
        </p:xfrm>
        <a:graphic>
          <a:graphicData uri="http://schemas.openxmlformats.org/drawingml/2006/table">
            <a:tbl>
              <a:tblPr firstRow="1" bandRow="1">
                <a:tableStyleId>{5940675A-B579-460E-94D1-54222C63F5DA}</a:tableStyleId>
              </a:tblPr>
              <a:tblGrid>
                <a:gridCol w="9881544">
                  <a:extLst>
                    <a:ext uri="{9D8B030D-6E8A-4147-A177-3AD203B41FA5}">
                      <a16:colId xmlns:a16="http://schemas.microsoft.com/office/drawing/2014/main" val="3153046366"/>
                    </a:ext>
                  </a:extLst>
                </a:gridCol>
                <a:gridCol w="9931218">
                  <a:extLst>
                    <a:ext uri="{9D8B030D-6E8A-4147-A177-3AD203B41FA5}">
                      <a16:colId xmlns:a16="http://schemas.microsoft.com/office/drawing/2014/main" val="3625188886"/>
                    </a:ext>
                  </a:extLst>
                </a:gridCol>
              </a:tblGrid>
              <a:tr h="555836">
                <a:tc>
                  <a:txBody>
                    <a:bodyPr/>
                    <a:lstStyle/>
                    <a:p>
                      <a:pPr fontAlgn="base"/>
                      <a:r>
                        <a:rPr lang="nl-NL" sz="2400" b="1" dirty="0">
                          <a:effectLst/>
                          <a:latin typeface="Helvetica Neue Medium"/>
                        </a:rPr>
                        <a:t>Green deal / Circulair Action Plan​</a:t>
                      </a:r>
                      <a:endParaRPr lang="nl-NL" sz="2400" b="1" dirty="0">
                        <a:solidFill>
                          <a:srgbClr val="FFFFFF"/>
                        </a:solidFill>
                        <a:effectLst/>
                        <a:latin typeface="Helvetica Neue Medium"/>
                      </a:endParaRPr>
                    </a:p>
                  </a:txBody>
                  <a:tcPr/>
                </a:tc>
                <a:tc>
                  <a:txBody>
                    <a:bodyPr/>
                    <a:lstStyle/>
                    <a:p>
                      <a:pPr fontAlgn="base"/>
                      <a:r>
                        <a:rPr lang="nl-NL" sz="2400" b="1" dirty="0">
                          <a:effectLst/>
                          <a:latin typeface="Helvetica Neue Medium"/>
                        </a:rPr>
                        <a:t>Nederlands NMD-stelsel ​</a:t>
                      </a:r>
                      <a:endParaRPr lang="nl-NL" sz="2400" b="1" dirty="0">
                        <a:solidFill>
                          <a:srgbClr val="FFFFFF"/>
                        </a:solidFill>
                        <a:effectLst/>
                        <a:latin typeface="Helvetica Neue Medium"/>
                      </a:endParaRPr>
                    </a:p>
                  </a:txBody>
                  <a:tcPr/>
                </a:tc>
                <a:extLst>
                  <a:ext uri="{0D108BD9-81ED-4DB2-BD59-A6C34878D82A}">
                    <a16:rowId xmlns:a16="http://schemas.microsoft.com/office/drawing/2014/main" val="1758468299"/>
                  </a:ext>
                </a:extLst>
              </a:tr>
              <a:tr h="817848">
                <a:tc>
                  <a:txBody>
                    <a:bodyPr/>
                    <a:lstStyle/>
                    <a:p>
                      <a:pPr marL="0" marR="0" lvl="0" indent="0" algn="l" defTabSz="825500" rtl="0" eaLnBrk="1" fontAlgn="base" latinLnBrk="0" hangingPunct="1">
                        <a:lnSpc>
                          <a:spcPct val="100000"/>
                        </a:lnSpc>
                        <a:spcBef>
                          <a:spcPts val="0"/>
                        </a:spcBef>
                        <a:spcAft>
                          <a:spcPts val="0"/>
                        </a:spcAft>
                        <a:buClrTx/>
                        <a:buSzTx/>
                        <a:buFontTx/>
                        <a:buNone/>
                        <a:tabLst/>
                        <a:defRPr/>
                      </a:pPr>
                      <a:r>
                        <a:rPr lang="nl-NL" sz="2400" dirty="0">
                          <a:solidFill>
                            <a:srgbClr val="000000"/>
                          </a:solidFill>
                          <a:effectLst/>
                          <a:latin typeface="Helvetica Neue Medium"/>
                        </a:rPr>
                        <a:t>​Doelstelling: </a:t>
                      </a:r>
                      <a:r>
                        <a:rPr lang="nl-NL" sz="2400" kern="1200" dirty="0">
                          <a:solidFill>
                            <a:srgbClr val="000000"/>
                          </a:solidFill>
                          <a:effectLst/>
                          <a:latin typeface="Helvetica Neue Medium"/>
                          <a:ea typeface="Times New Roman" panose="02020603050405020304" pitchFamily="18" charset="0"/>
                          <a:cs typeface="Times New Roman"/>
                        </a:rPr>
                        <a:t>Een netto-uitstoot van broeikasgassen van nul tegen 2050</a:t>
                      </a:r>
                      <a:r>
                        <a:rPr lang="nl-NL" sz="2400" dirty="0">
                          <a:solidFill>
                            <a:srgbClr val="000000"/>
                          </a:solidFill>
                          <a:latin typeface="Helvetica Neue Medium"/>
                          <a:ea typeface="Times New Roman" panose="02020603050405020304" pitchFamily="18" charset="0"/>
                          <a:cs typeface="Times New Roman"/>
                        </a:rPr>
                        <a:t> en </a:t>
                      </a:r>
                      <a:r>
                        <a:rPr lang="nl-NL" sz="2400" kern="1200" dirty="0">
                          <a:solidFill>
                            <a:srgbClr val="000000"/>
                          </a:solidFill>
                          <a:effectLst/>
                          <a:latin typeface="Helvetica Neue Medium"/>
                          <a:ea typeface="Times New Roman" panose="02020603050405020304" pitchFamily="18" charset="0"/>
                          <a:cs typeface="Times New Roman"/>
                        </a:rPr>
                        <a:t>economische groei zonder uitputting van grondstoffen</a:t>
                      </a:r>
                      <a:endParaRPr lang="nl-NL" sz="2400" dirty="0">
                        <a:solidFill>
                          <a:srgbClr val="000000"/>
                        </a:solidFill>
                        <a:effectLst/>
                        <a:latin typeface="Helvetica Neue Medium"/>
                        <a:ea typeface="Times New Roman" panose="02020603050405020304" pitchFamily="18" charset="0"/>
                        <a:cs typeface="Times New Roman"/>
                      </a:endParaRPr>
                    </a:p>
                    <a:p>
                      <a:pPr algn="l" fontAlgn="base"/>
                      <a:endParaRPr lang="nl-NL" sz="2400" dirty="0">
                        <a:effectLst/>
                        <a:latin typeface="Helvetica Neue Medium"/>
                      </a:endParaRPr>
                    </a:p>
                  </a:txBody>
                  <a:tcPr/>
                </a:tc>
                <a:tc>
                  <a:txBody>
                    <a:bodyPr/>
                    <a:lstStyle/>
                    <a:p>
                      <a:pPr marL="0" marR="0" lvl="0" indent="0" algn="l" defTabSz="825500" rtl="0" eaLnBrk="1" fontAlgn="base" latinLnBrk="0" hangingPunct="1">
                        <a:lnSpc>
                          <a:spcPct val="100000"/>
                        </a:lnSpc>
                        <a:spcBef>
                          <a:spcPts val="0"/>
                        </a:spcBef>
                        <a:spcAft>
                          <a:spcPts val="0"/>
                        </a:spcAft>
                        <a:buClrTx/>
                        <a:buSzTx/>
                        <a:buFontTx/>
                        <a:buNone/>
                        <a:tabLst/>
                        <a:defRPr/>
                      </a:pPr>
                      <a:r>
                        <a:rPr lang="nl-NL" sz="2400" b="0" kern="1200" dirty="0">
                          <a:solidFill>
                            <a:srgbClr val="000000"/>
                          </a:solidFill>
                          <a:effectLst/>
                          <a:latin typeface="Helvetica Neue Medium"/>
                          <a:ea typeface="Calibri" panose="020F0502020204030204" pitchFamily="34" charset="0"/>
                          <a:cs typeface="Calibri"/>
                        </a:rPr>
                        <a:t>uitstoot van broeikasgassen en uitputting van grondstoffen zijn dominante impactcategorieën in de </a:t>
                      </a:r>
                      <a:r>
                        <a:rPr lang="nl-NL" sz="2400" b="0" dirty="0">
                          <a:solidFill>
                            <a:srgbClr val="000000"/>
                          </a:solidFill>
                          <a:latin typeface="Helvetica Neue Medium"/>
                          <a:ea typeface="Calibri" panose="020F0502020204030204" pitchFamily="34" charset="0"/>
                          <a:cs typeface="Calibri"/>
                        </a:rPr>
                        <a:t>bepalingsmethode</a:t>
                      </a:r>
                      <a:r>
                        <a:rPr lang="nl-NL" sz="2400" b="0" kern="1200" dirty="0">
                          <a:solidFill>
                            <a:srgbClr val="000000"/>
                          </a:solidFill>
                          <a:effectLst/>
                          <a:latin typeface="Helvetica Neue Medium"/>
                          <a:ea typeface="Calibri" panose="020F0502020204030204" pitchFamily="34" charset="0"/>
                          <a:cs typeface="Calibri"/>
                        </a:rPr>
                        <a:t> de milieuprestatie van bouwwerken</a:t>
                      </a:r>
                    </a:p>
                    <a:p>
                      <a:pPr algn="l" fontAlgn="base"/>
                      <a:endParaRPr lang="nl-NL" sz="2400" dirty="0">
                        <a:effectLst/>
                        <a:latin typeface="Helvetica Neue Medium"/>
                      </a:endParaRPr>
                    </a:p>
                  </a:txBody>
                  <a:tcPr/>
                </a:tc>
                <a:extLst>
                  <a:ext uri="{0D108BD9-81ED-4DB2-BD59-A6C34878D82A}">
                    <a16:rowId xmlns:a16="http://schemas.microsoft.com/office/drawing/2014/main" val="675656383"/>
                  </a:ext>
                </a:extLst>
              </a:tr>
              <a:tr h="817848">
                <a:tc>
                  <a:txBody>
                    <a:bodyPr/>
                    <a:lstStyle/>
                    <a:p>
                      <a:pPr algn="l" fontAlgn="base"/>
                      <a:r>
                        <a:rPr lang="nl-NL" sz="2400" dirty="0">
                          <a:effectLst/>
                          <a:latin typeface="Helvetica Neue Medium"/>
                        </a:rPr>
                        <a:t>Circulariteitsbeginselen gedurende de levenscyclus van gebouwen​</a:t>
                      </a:r>
                    </a:p>
                  </a:txBody>
                  <a:tcPr/>
                </a:tc>
                <a:tc>
                  <a:txBody>
                    <a:bodyPr/>
                    <a:lstStyle/>
                    <a:p>
                      <a:pPr algn="l" fontAlgn="base"/>
                      <a:r>
                        <a:rPr lang="nl-NL" sz="2400" dirty="0">
                          <a:effectLst/>
                          <a:latin typeface="Helvetica Neue Medium"/>
                        </a:rPr>
                        <a:t>Milieuprestatie (waaronder circulariteit) van gebouwen en GWW-werken ​</a:t>
                      </a:r>
                    </a:p>
                  </a:txBody>
                  <a:tcPr/>
                </a:tc>
                <a:extLst>
                  <a:ext uri="{0D108BD9-81ED-4DB2-BD59-A6C34878D82A}">
                    <a16:rowId xmlns:a16="http://schemas.microsoft.com/office/drawing/2014/main" val="1813447825"/>
                  </a:ext>
                </a:extLst>
              </a:tr>
              <a:tr h="1210414">
                <a:tc>
                  <a:txBody>
                    <a:bodyPr/>
                    <a:lstStyle/>
                    <a:p>
                      <a:pPr algn="l" fontAlgn="base"/>
                      <a:r>
                        <a:rPr lang="nl-NL" sz="2400">
                          <a:effectLst/>
                          <a:latin typeface="Helvetica Neue Medium"/>
                        </a:rPr>
                        <a:t>Bepalingsmethode voor kernindicatoren voor kantoor-en woongebouwen​</a:t>
                      </a:r>
                    </a:p>
                  </a:txBody>
                  <a:tcPr/>
                </a:tc>
                <a:tc>
                  <a:txBody>
                    <a:bodyPr/>
                    <a:lstStyle/>
                    <a:p>
                      <a:pPr algn="l" fontAlgn="base"/>
                      <a:r>
                        <a:rPr lang="nl-NL" sz="2400" err="1">
                          <a:effectLst/>
                          <a:latin typeface="Helvetica Neue Medium"/>
                        </a:rPr>
                        <a:t>Één</a:t>
                      </a:r>
                      <a:r>
                        <a:rPr lang="nl-NL" sz="2400">
                          <a:effectLst/>
                          <a:latin typeface="Helvetica Neue Medium"/>
                        </a:rPr>
                        <a:t> bepalingsmethode voor de milieuprestatie van gebouwen en GWW-werken    ​</a:t>
                      </a:r>
                    </a:p>
                  </a:txBody>
                  <a:tcPr/>
                </a:tc>
                <a:extLst>
                  <a:ext uri="{0D108BD9-81ED-4DB2-BD59-A6C34878D82A}">
                    <a16:rowId xmlns:a16="http://schemas.microsoft.com/office/drawing/2014/main" val="145376315"/>
                  </a:ext>
                </a:extLst>
              </a:tr>
              <a:tr h="2976959">
                <a:tc>
                  <a:txBody>
                    <a:bodyPr/>
                    <a:lstStyle/>
                    <a:p>
                      <a:pPr algn="l" fontAlgn="base"/>
                      <a:r>
                        <a:rPr lang="nl-NL" sz="2400" dirty="0">
                          <a:effectLst/>
                          <a:latin typeface="Helvetica Neue Medium"/>
                        </a:rPr>
                        <a:t>t.b.v. </a:t>
                      </a:r>
                      <a:r>
                        <a:rPr lang="nl-NL" sz="2400" dirty="0">
                          <a:solidFill>
                            <a:srgbClr val="000000"/>
                          </a:solidFill>
                          <a:effectLst/>
                          <a:latin typeface="Helvetica Neue Medium"/>
                        </a:rPr>
                        <a:t>levenscyclusbeoordeling</a:t>
                      </a:r>
                      <a:r>
                        <a:rPr lang="nl-NL" sz="2400" dirty="0">
                          <a:effectLst/>
                          <a:latin typeface="Helvetica Neue Medium"/>
                        </a:rPr>
                        <a:t> in overheidsopdrachten​</a:t>
                      </a:r>
                    </a:p>
                  </a:txBody>
                  <a:tcPr/>
                </a:tc>
                <a:tc>
                  <a:txBody>
                    <a:bodyPr/>
                    <a:lstStyle/>
                    <a:p>
                      <a:pPr algn="l" fontAlgn="base"/>
                      <a:r>
                        <a:rPr lang="nl-NL" sz="2400" dirty="0">
                          <a:effectLst/>
                          <a:latin typeface="Helvetica Neue Medium"/>
                        </a:rPr>
                        <a:t>t.b.v. levenscyclusbeoordeling in​</a:t>
                      </a:r>
                    </a:p>
                    <a:p>
                      <a:pPr marL="342900" lvl="0" indent="-342900" algn="l" fontAlgn="base">
                        <a:buFont typeface="Arial" panose="020B0604020202020204" pitchFamily="34" charset="0"/>
                        <a:buChar char="•"/>
                      </a:pPr>
                      <a:r>
                        <a:rPr lang="nl-NL" sz="2400" dirty="0">
                          <a:effectLst/>
                          <a:latin typeface="Helvetica Neue Medium"/>
                        </a:rPr>
                        <a:t> Bouwbesluit​</a:t>
                      </a:r>
                    </a:p>
                    <a:p>
                      <a:pPr marL="342900" lvl="0" indent="-342900" algn="l" fontAlgn="base">
                        <a:buFont typeface="Arial" panose="020B0604020202020204" pitchFamily="34" charset="0"/>
                        <a:buChar char="•"/>
                      </a:pPr>
                      <a:r>
                        <a:rPr lang="nl-NL" sz="2400" dirty="0">
                          <a:effectLst/>
                          <a:latin typeface="Helvetica Neue Medium"/>
                        </a:rPr>
                        <a:t>MIA\</a:t>
                      </a:r>
                      <a:r>
                        <a:rPr lang="nl-NL" sz="2400" dirty="0" err="1">
                          <a:effectLst/>
                          <a:latin typeface="Helvetica Neue Medium"/>
                        </a:rPr>
                        <a:t>Vamil</a:t>
                      </a:r>
                      <a:r>
                        <a:rPr lang="nl-NL" sz="2400" dirty="0">
                          <a:effectLst/>
                          <a:latin typeface="Helvetica Neue Medium"/>
                        </a:rPr>
                        <a:t>​</a:t>
                      </a:r>
                    </a:p>
                    <a:p>
                      <a:pPr marL="342900" lvl="0" indent="-342900" algn="l" fontAlgn="base">
                        <a:buFont typeface="Arial" panose="020B0604020202020204" pitchFamily="34" charset="0"/>
                        <a:buChar char="•"/>
                      </a:pPr>
                      <a:r>
                        <a:rPr lang="nl-NL" sz="2400" dirty="0">
                          <a:effectLst/>
                          <a:latin typeface="Helvetica Neue Medium"/>
                        </a:rPr>
                        <a:t>Duurzaam inkopen en aanbesteden overheidsopdrachten​</a:t>
                      </a:r>
                    </a:p>
                    <a:p>
                      <a:pPr marL="342900" lvl="0" indent="-342900" algn="l" fontAlgn="base">
                        <a:buFont typeface="Arial" panose="020B0604020202020204" pitchFamily="34" charset="0"/>
                        <a:buChar char="•"/>
                      </a:pPr>
                      <a:r>
                        <a:rPr lang="nl-NL" sz="2400" dirty="0">
                          <a:effectLst/>
                          <a:latin typeface="Helvetica Neue Medium"/>
                        </a:rPr>
                        <a:t>BREEAM-NL​</a:t>
                      </a:r>
                    </a:p>
                    <a:p>
                      <a:pPr marL="342900" lvl="0" indent="-342900" algn="l" fontAlgn="base">
                        <a:buFont typeface="Arial" panose="020B0604020202020204" pitchFamily="34" charset="0"/>
                        <a:buChar char="•"/>
                      </a:pPr>
                      <a:r>
                        <a:rPr lang="nl-NL" sz="2400" dirty="0">
                          <a:effectLst/>
                          <a:latin typeface="Helvetica Neue Medium"/>
                        </a:rPr>
                        <a:t>GPR Gebouw​</a:t>
                      </a:r>
                    </a:p>
                    <a:p>
                      <a:pPr marL="342900" lvl="0" indent="-342900" algn="l" fontAlgn="base">
                        <a:buFont typeface="Arial" panose="020B0604020202020204" pitchFamily="34" charset="0"/>
                        <a:buChar char="•"/>
                      </a:pPr>
                      <a:r>
                        <a:rPr lang="nl-NL" sz="2400" dirty="0">
                          <a:effectLst/>
                          <a:latin typeface="Helvetica Neue Medium"/>
                        </a:rPr>
                        <a:t>Enz.​</a:t>
                      </a:r>
                    </a:p>
                  </a:txBody>
                  <a:tcPr/>
                </a:tc>
                <a:extLst>
                  <a:ext uri="{0D108BD9-81ED-4DB2-BD59-A6C34878D82A}">
                    <a16:rowId xmlns:a16="http://schemas.microsoft.com/office/drawing/2014/main" val="3458754014"/>
                  </a:ext>
                </a:extLst>
              </a:tr>
              <a:tr h="1570266">
                <a:tc>
                  <a:txBody>
                    <a:bodyPr/>
                    <a:lstStyle/>
                    <a:p>
                      <a:pPr algn="l" fontAlgn="base"/>
                      <a:r>
                        <a:rPr lang="nl-NL" sz="2400" dirty="0">
                          <a:effectLst/>
                          <a:latin typeface="Helvetica Neue Medium"/>
                        </a:rPr>
                        <a:t>Harmonisatie van duurzaamheidsprestaties van bouwproducten in het kader vrijhandelsverkeer​ via CPR</a:t>
                      </a:r>
                    </a:p>
                  </a:txBody>
                  <a:tcPr/>
                </a:tc>
                <a:tc>
                  <a:txBody>
                    <a:bodyPr/>
                    <a:lstStyle/>
                    <a:p>
                      <a:pPr marL="0" marR="0" lvl="0" indent="0" algn="l" defTabSz="825500" rtl="0" eaLnBrk="1" fontAlgn="base"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Helvetica Neue Medium"/>
                          <a:ea typeface="Calibri" panose="020F0502020204030204" pitchFamily="34" charset="0"/>
                          <a:cs typeface="Times New Roman"/>
                          <a:sym typeface="Helvetica Neue Medium"/>
                        </a:rPr>
                        <a:t>Deze harmonisatie is al in de Bepalingsmethode milieuprestatie bouwwerken geïmplementeerd</a:t>
                      </a:r>
                    </a:p>
                    <a:p>
                      <a:pPr marL="0" marR="0" lvl="0" indent="0" algn="l" defTabSz="825500" rtl="0" eaLnBrk="1" fontAlgn="base"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70AD47"/>
                        </a:solidFill>
                        <a:effectLst/>
                        <a:uLnTx/>
                        <a:uFillTx/>
                        <a:latin typeface="Helvetica Neue Medium"/>
                        <a:cs typeface="Times New Roman"/>
                        <a:sym typeface="Helvetica Neue Medium"/>
                      </a:endParaRPr>
                    </a:p>
                    <a:p>
                      <a:pPr marL="0" marR="0" lvl="0" indent="0" algn="l" defTabSz="825500" rtl="0" eaLnBrk="1" fontAlgn="base" latinLnBrk="0" hangingPunct="1">
                        <a:lnSpc>
                          <a:spcPct val="100000"/>
                        </a:lnSpc>
                        <a:spcBef>
                          <a:spcPts val="0"/>
                        </a:spcBef>
                        <a:spcAft>
                          <a:spcPts val="0"/>
                        </a:spcAft>
                        <a:buClrTx/>
                        <a:buSzTx/>
                        <a:buFontTx/>
                        <a:buNone/>
                        <a:tabLst/>
                        <a:defRPr/>
                      </a:pPr>
                      <a:r>
                        <a:rPr lang="nl-NL" sz="2400" dirty="0">
                          <a:effectLst/>
                          <a:latin typeface="Helvetica Neue Medium"/>
                        </a:rPr>
                        <a:t>Milieuprestatie van bouwproducten en bouwwerkinstallaties dusdanig zijn dat de bouwwerken waarin zij zijn verwerkt, kunnen voldoen aan de eisen van het bouwwerk​</a:t>
                      </a:r>
                    </a:p>
                  </a:txBody>
                  <a:tcPr/>
                </a:tc>
                <a:extLst>
                  <a:ext uri="{0D108BD9-81ED-4DB2-BD59-A6C34878D82A}">
                    <a16:rowId xmlns:a16="http://schemas.microsoft.com/office/drawing/2014/main" val="130009348"/>
                  </a:ext>
                </a:extLst>
              </a:tr>
            </a:tbl>
          </a:graphicData>
        </a:graphic>
      </p:graphicFrame>
      <p:pic>
        <p:nvPicPr>
          <p:cNvPr id="2" name="Afbeelding 1">
            <a:extLst>
              <a:ext uri="{FF2B5EF4-FFF2-40B4-BE49-F238E27FC236}">
                <a16:creationId xmlns:a16="http://schemas.microsoft.com/office/drawing/2014/main" id="{40A842D8-EA99-72AA-37AE-EEB418DBBB0E}"/>
              </a:ext>
            </a:extLst>
          </p:cNvPr>
          <p:cNvPicPr>
            <a:picLocks noChangeAspect="1"/>
          </p:cNvPicPr>
          <p:nvPr/>
        </p:nvPicPr>
        <p:blipFill>
          <a:blip r:embed="rId3"/>
          <a:stretch>
            <a:fillRect/>
          </a:stretch>
        </p:blipFill>
        <p:spPr>
          <a:xfrm>
            <a:off x="18598395" y="454228"/>
            <a:ext cx="5785605" cy="1396105"/>
          </a:xfrm>
          <a:prstGeom prst="rect">
            <a:avLst/>
          </a:prstGeom>
        </p:spPr>
      </p:pic>
    </p:spTree>
    <p:extLst>
      <p:ext uri="{BB962C8B-B14F-4D97-AF65-F5344CB8AC3E}">
        <p14:creationId xmlns:p14="http://schemas.microsoft.com/office/powerpoint/2010/main" val="234335925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161F1355-9E97-0D25-0A59-B04C9837CD4C}"/>
              </a:ext>
            </a:extLst>
          </p:cNvPr>
          <p:cNvSpPr>
            <a:spLocks noGrp="1"/>
          </p:cNvSpPr>
          <p:nvPr>
            <p:ph type="body" idx="1"/>
          </p:nvPr>
        </p:nvSpPr>
        <p:spPr>
          <a:xfrm>
            <a:off x="1689100" y="3753851"/>
            <a:ext cx="21005800" cy="7970253"/>
          </a:xfrm>
        </p:spPr>
        <p:txBody>
          <a:bodyPr>
            <a:normAutofit/>
          </a:bodyPr>
          <a:lstStyle/>
          <a:p>
            <a:r>
              <a:rPr lang="nl-NL" sz="3200" dirty="0">
                <a:latin typeface="Helvetica Neue Medium"/>
              </a:rPr>
              <a:t>Integrale doelstellingen milieudruk door energiegebruik-materiaalgebruik; </a:t>
            </a:r>
          </a:p>
          <a:p>
            <a:r>
              <a:rPr lang="nl-NL" sz="3200" dirty="0">
                <a:latin typeface="Helvetica Neue Medium"/>
              </a:rPr>
              <a:t>Mogelijke verplichting voor opnemen van circulaire eisen bij publieke aanbestedingen; </a:t>
            </a:r>
          </a:p>
          <a:p>
            <a:r>
              <a:rPr lang="nl-NL" sz="3200" dirty="0">
                <a:latin typeface="Helvetica Neue Medium"/>
              </a:rPr>
              <a:t>Europese harmonisatie EN15804 en EN15978.i.h.k.v. </a:t>
            </a:r>
            <a:r>
              <a:rPr lang="nl-NL" sz="3200" dirty="0" err="1">
                <a:latin typeface="Helvetica Neue Medium"/>
              </a:rPr>
              <a:t>recast</a:t>
            </a:r>
            <a:r>
              <a:rPr lang="nl-NL" sz="3200" dirty="0">
                <a:latin typeface="Helvetica Neue Medium"/>
              </a:rPr>
              <a:t> CPR; </a:t>
            </a:r>
          </a:p>
          <a:p>
            <a:r>
              <a:rPr lang="nl-NL" sz="3200" dirty="0">
                <a:latin typeface="Helvetica Neue Medium"/>
              </a:rPr>
              <a:t>Consumenten milieulabel milieuprestatie (bouw)producten;</a:t>
            </a:r>
          </a:p>
          <a:p>
            <a:r>
              <a:rPr lang="nl-NL" sz="3200" dirty="0">
                <a:latin typeface="Helvetica Neue Medium"/>
              </a:rPr>
              <a:t>Uniformiteit EN15804 en EN15978. </a:t>
            </a:r>
          </a:p>
          <a:p>
            <a:pPr marL="0" indent="0">
              <a:buNone/>
            </a:pPr>
            <a:endParaRPr lang="nl-NL" dirty="0"/>
          </a:p>
        </p:txBody>
      </p:sp>
      <p:sp>
        <p:nvSpPr>
          <p:cNvPr id="3" name="Titel 2">
            <a:extLst>
              <a:ext uri="{FF2B5EF4-FFF2-40B4-BE49-F238E27FC236}">
                <a16:creationId xmlns:a16="http://schemas.microsoft.com/office/drawing/2014/main" id="{0E86857A-BE01-9BFF-D996-BFA39B914F5B}"/>
              </a:ext>
            </a:extLst>
          </p:cNvPr>
          <p:cNvSpPr>
            <a:spLocks noGrp="1"/>
          </p:cNvSpPr>
          <p:nvPr>
            <p:ph type="title"/>
          </p:nvPr>
        </p:nvSpPr>
        <p:spPr>
          <a:xfrm>
            <a:off x="582194" y="571947"/>
            <a:ext cx="17561426" cy="2023243"/>
          </a:xfrm>
        </p:spPr>
        <p:txBody>
          <a:bodyPr>
            <a:noAutofit/>
          </a:bodyPr>
          <a:lstStyle/>
          <a:p>
            <a:pPr algn="l"/>
            <a:r>
              <a:rPr lang="nl-NL" sz="6600" b="0" dirty="0">
                <a:solidFill>
                  <a:schemeClr val="tx2">
                    <a:lumMod val="75000"/>
                  </a:schemeClr>
                </a:solidFill>
              </a:rPr>
              <a:t>Wat doet de Nederlandse overheid en St. NMD nu al met oog op Europese eisen?</a:t>
            </a:r>
            <a:endParaRPr lang="nl-NL" sz="43300" dirty="0"/>
          </a:p>
        </p:txBody>
      </p:sp>
      <p:pic>
        <p:nvPicPr>
          <p:cNvPr id="2" name="Afbeelding 1">
            <a:extLst>
              <a:ext uri="{FF2B5EF4-FFF2-40B4-BE49-F238E27FC236}">
                <a16:creationId xmlns:a16="http://schemas.microsoft.com/office/drawing/2014/main" id="{D163146D-B53E-8DBE-29E0-088F85AE1B4B}"/>
              </a:ext>
            </a:extLst>
          </p:cNvPr>
          <p:cNvPicPr>
            <a:picLocks noChangeAspect="1"/>
          </p:cNvPicPr>
          <p:nvPr/>
        </p:nvPicPr>
        <p:blipFill>
          <a:blip r:embed="rId3"/>
          <a:stretch>
            <a:fillRect/>
          </a:stretch>
        </p:blipFill>
        <p:spPr>
          <a:xfrm>
            <a:off x="18432378" y="571947"/>
            <a:ext cx="5785605" cy="1396105"/>
          </a:xfrm>
          <a:prstGeom prst="rect">
            <a:avLst/>
          </a:prstGeom>
        </p:spPr>
      </p:pic>
    </p:spTree>
    <p:extLst>
      <p:ext uri="{BB962C8B-B14F-4D97-AF65-F5344CB8AC3E}">
        <p14:creationId xmlns:p14="http://schemas.microsoft.com/office/powerpoint/2010/main" val="403510874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B8DB31E-A844-4889-0917-163FE233C1EA}"/>
              </a:ext>
            </a:extLst>
          </p:cNvPr>
          <p:cNvSpPr>
            <a:spLocks noGrp="1"/>
          </p:cNvSpPr>
          <p:nvPr>
            <p:ph type="body" idx="1"/>
          </p:nvPr>
        </p:nvSpPr>
        <p:spPr>
          <a:xfrm>
            <a:off x="1496595" y="1753937"/>
            <a:ext cx="21005800" cy="9296400"/>
          </a:xfrm>
        </p:spPr>
        <p:txBody>
          <a:bodyPr>
            <a:normAutofit/>
          </a:bodyPr>
          <a:lstStyle/>
          <a:p>
            <a:r>
              <a:rPr lang="nl-NL" dirty="0">
                <a:solidFill>
                  <a:schemeClr val="tx1"/>
                </a:solidFill>
                <a:latin typeface="Helvetica Neue Medium"/>
              </a:rPr>
              <a:t>Hoe krijgen we meer milieudata in Europa?</a:t>
            </a:r>
          </a:p>
          <a:p>
            <a:r>
              <a:rPr lang="nl-NL" dirty="0">
                <a:solidFill>
                  <a:schemeClr val="tx1"/>
                </a:solidFill>
                <a:latin typeface="Helvetica Neue Medium"/>
              </a:rPr>
              <a:t>Hoe maken we milieudata meer transparant?</a:t>
            </a:r>
          </a:p>
        </p:txBody>
      </p:sp>
      <p:sp>
        <p:nvSpPr>
          <p:cNvPr id="3" name="Titel 2">
            <a:extLst>
              <a:ext uri="{FF2B5EF4-FFF2-40B4-BE49-F238E27FC236}">
                <a16:creationId xmlns:a16="http://schemas.microsoft.com/office/drawing/2014/main" id="{46E6CEF5-C804-7A5B-418D-20D9CD677C11}"/>
              </a:ext>
            </a:extLst>
          </p:cNvPr>
          <p:cNvSpPr>
            <a:spLocks noGrp="1"/>
          </p:cNvSpPr>
          <p:nvPr>
            <p:ph type="title"/>
          </p:nvPr>
        </p:nvSpPr>
        <p:spPr>
          <a:xfrm>
            <a:off x="1496595" y="863598"/>
            <a:ext cx="21005800" cy="2286002"/>
          </a:xfrm>
        </p:spPr>
        <p:txBody>
          <a:bodyPr>
            <a:normAutofit/>
          </a:bodyPr>
          <a:lstStyle/>
          <a:p>
            <a:pPr algn="l"/>
            <a:r>
              <a:rPr lang="nl-NL" sz="6600" b="0" dirty="0">
                <a:solidFill>
                  <a:schemeClr val="tx2">
                    <a:lumMod val="75000"/>
                  </a:schemeClr>
                </a:solidFill>
              </a:rPr>
              <a:t>Vragen:</a:t>
            </a:r>
            <a:br>
              <a:rPr lang="nl-NL" sz="8000" dirty="0"/>
            </a:br>
            <a:endParaRPr lang="nl-NL" sz="6600" dirty="0">
              <a:solidFill>
                <a:schemeClr val="accent3">
                  <a:lumMod val="50000"/>
                </a:schemeClr>
              </a:solidFill>
            </a:endParaRPr>
          </a:p>
        </p:txBody>
      </p:sp>
      <p:pic>
        <p:nvPicPr>
          <p:cNvPr id="4" name="Afbeelding 3">
            <a:extLst>
              <a:ext uri="{FF2B5EF4-FFF2-40B4-BE49-F238E27FC236}">
                <a16:creationId xmlns:a16="http://schemas.microsoft.com/office/drawing/2014/main" id="{B1BE0327-DDF3-2DDD-3DAE-7C603620868C}"/>
              </a:ext>
            </a:extLst>
          </p:cNvPr>
          <p:cNvPicPr>
            <a:picLocks noChangeAspect="1"/>
          </p:cNvPicPr>
          <p:nvPr/>
        </p:nvPicPr>
        <p:blipFill>
          <a:blip r:embed="rId3"/>
          <a:stretch>
            <a:fillRect/>
          </a:stretch>
        </p:blipFill>
        <p:spPr>
          <a:xfrm>
            <a:off x="18322881" y="571947"/>
            <a:ext cx="5785605" cy="1396105"/>
          </a:xfrm>
          <a:prstGeom prst="rect">
            <a:avLst/>
          </a:prstGeom>
        </p:spPr>
      </p:pic>
    </p:spTree>
    <p:extLst>
      <p:ext uri="{BB962C8B-B14F-4D97-AF65-F5344CB8AC3E}">
        <p14:creationId xmlns:p14="http://schemas.microsoft.com/office/powerpoint/2010/main" val="28509409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21DC318-8710-859D-E3F6-32C98997615E}"/>
              </a:ext>
            </a:extLst>
          </p:cNvPr>
          <p:cNvSpPr>
            <a:spLocks noGrp="1"/>
          </p:cNvSpPr>
          <p:nvPr>
            <p:ph type="title"/>
          </p:nvPr>
        </p:nvSpPr>
        <p:spPr>
          <a:xfrm>
            <a:off x="1415517" y="944270"/>
            <a:ext cx="13343354" cy="1011767"/>
          </a:xfrm>
        </p:spPr>
        <p:txBody>
          <a:bodyPr>
            <a:noAutofit/>
          </a:bodyPr>
          <a:lstStyle/>
          <a:p>
            <a:pPr algn="l"/>
            <a:r>
              <a:rPr lang="nl-NL" sz="6600" b="0" dirty="0">
                <a:solidFill>
                  <a:schemeClr val="tx2">
                    <a:lumMod val="75000"/>
                  </a:schemeClr>
                </a:solidFill>
              </a:rPr>
              <a:t>Buitenlandse </a:t>
            </a:r>
            <a:r>
              <a:rPr lang="nl-NL" sz="6600" b="0" dirty="0" err="1">
                <a:solidFill>
                  <a:schemeClr val="tx2">
                    <a:lumMod val="75000"/>
                  </a:schemeClr>
                </a:solidFill>
              </a:rPr>
              <a:t>EPD’s</a:t>
            </a:r>
            <a:r>
              <a:rPr lang="nl-NL" sz="6600" b="0" dirty="0">
                <a:solidFill>
                  <a:schemeClr val="tx2">
                    <a:lumMod val="75000"/>
                  </a:schemeClr>
                </a:solidFill>
              </a:rPr>
              <a:t> in de NMD</a:t>
            </a:r>
            <a:br>
              <a:rPr lang="nl-NL" sz="8800" dirty="0"/>
            </a:br>
            <a:endParaRPr lang="nl-NL" sz="6600" dirty="0">
              <a:solidFill>
                <a:schemeClr val="accent3">
                  <a:lumMod val="50000"/>
                </a:schemeClr>
              </a:solidFill>
            </a:endParaRPr>
          </a:p>
        </p:txBody>
      </p:sp>
      <p:pic>
        <p:nvPicPr>
          <p:cNvPr id="2" name="Afbeelding 4">
            <a:extLst>
              <a:ext uri="{FF2B5EF4-FFF2-40B4-BE49-F238E27FC236}">
                <a16:creationId xmlns:a16="http://schemas.microsoft.com/office/drawing/2014/main" id="{EEDCB34E-1622-8B52-3AEF-0F99B05F28F2}"/>
              </a:ext>
            </a:extLst>
          </p:cNvPr>
          <p:cNvPicPr>
            <a:picLocks noChangeAspect="1"/>
          </p:cNvPicPr>
          <p:nvPr/>
        </p:nvPicPr>
        <p:blipFill>
          <a:blip r:embed="rId3"/>
          <a:stretch>
            <a:fillRect/>
          </a:stretch>
        </p:blipFill>
        <p:spPr>
          <a:xfrm>
            <a:off x="10836577" y="9112517"/>
            <a:ext cx="2743200" cy="265349"/>
          </a:xfrm>
          <a:prstGeom prst="rect">
            <a:avLst/>
          </a:prstGeom>
        </p:spPr>
      </p:pic>
      <p:pic>
        <p:nvPicPr>
          <p:cNvPr id="6" name="Afbeelding 6">
            <a:extLst>
              <a:ext uri="{FF2B5EF4-FFF2-40B4-BE49-F238E27FC236}">
                <a16:creationId xmlns:a16="http://schemas.microsoft.com/office/drawing/2014/main" id="{8244973D-B9EA-93E5-DFBB-BBA35585F0DA}"/>
              </a:ext>
            </a:extLst>
          </p:cNvPr>
          <p:cNvPicPr>
            <a:picLocks noChangeAspect="1"/>
          </p:cNvPicPr>
          <p:nvPr/>
        </p:nvPicPr>
        <p:blipFill>
          <a:blip r:embed="rId3"/>
          <a:stretch>
            <a:fillRect/>
          </a:stretch>
        </p:blipFill>
        <p:spPr>
          <a:xfrm>
            <a:off x="10815637" y="6725326"/>
            <a:ext cx="2743200" cy="265349"/>
          </a:xfrm>
          <a:prstGeom prst="rect">
            <a:avLst/>
          </a:prstGeom>
        </p:spPr>
      </p:pic>
      <p:pic>
        <p:nvPicPr>
          <p:cNvPr id="4" name="Afbeelding 3">
            <a:extLst>
              <a:ext uri="{FF2B5EF4-FFF2-40B4-BE49-F238E27FC236}">
                <a16:creationId xmlns:a16="http://schemas.microsoft.com/office/drawing/2014/main" id="{1CEFD94C-4D64-7D64-3B90-A82BD6DBEA2D}"/>
              </a:ext>
            </a:extLst>
          </p:cNvPr>
          <p:cNvPicPr>
            <a:picLocks noChangeAspect="1"/>
          </p:cNvPicPr>
          <p:nvPr/>
        </p:nvPicPr>
        <p:blipFill>
          <a:blip r:embed="rId4"/>
          <a:stretch>
            <a:fillRect/>
          </a:stretch>
        </p:blipFill>
        <p:spPr>
          <a:xfrm>
            <a:off x="18247796" y="456569"/>
            <a:ext cx="5785605" cy="1396105"/>
          </a:xfrm>
          <a:prstGeom prst="rect">
            <a:avLst/>
          </a:prstGeom>
        </p:spPr>
      </p:pic>
      <p:pic>
        <p:nvPicPr>
          <p:cNvPr id="9" name="Afbeelding 8">
            <a:extLst>
              <a:ext uri="{FF2B5EF4-FFF2-40B4-BE49-F238E27FC236}">
                <a16:creationId xmlns:a16="http://schemas.microsoft.com/office/drawing/2014/main" id="{703AB18B-24A0-4E6B-3CA6-2506EB3480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6544" y="2184991"/>
            <a:ext cx="15586465" cy="11025188"/>
          </a:xfrm>
          <a:prstGeom prst="rect">
            <a:avLst/>
          </a:prstGeom>
        </p:spPr>
      </p:pic>
      <p:sp>
        <p:nvSpPr>
          <p:cNvPr id="8" name="Tijdelijke aanduiding voor tekst 7">
            <a:extLst>
              <a:ext uri="{FF2B5EF4-FFF2-40B4-BE49-F238E27FC236}">
                <a16:creationId xmlns:a16="http://schemas.microsoft.com/office/drawing/2014/main" id="{BE3FE181-87EE-C700-2BE2-62D996DE9623}"/>
              </a:ext>
            </a:extLst>
          </p:cNvPr>
          <p:cNvSpPr>
            <a:spLocks noGrp="1"/>
          </p:cNvSpPr>
          <p:nvPr>
            <p:ph type="body" idx="1"/>
          </p:nvPr>
        </p:nvSpPr>
        <p:spPr>
          <a:xfrm>
            <a:off x="1202555" y="1852674"/>
            <a:ext cx="16285635" cy="664634"/>
          </a:xfrm>
        </p:spPr>
        <p:txBody>
          <a:bodyPr>
            <a:normAutofit fontScale="92500" lnSpcReduction="20000"/>
          </a:bodyPr>
          <a:lstStyle/>
          <a:p>
            <a:pPr marL="0" indent="0">
              <a:buNone/>
            </a:pPr>
            <a:r>
              <a:rPr lang="nl-NL" dirty="0"/>
              <a:t>Hoe deze in te voeren: </a:t>
            </a:r>
            <a:endParaRPr lang="nl-NL" sz="2800" dirty="0">
              <a:solidFill>
                <a:srgbClr val="FF0000"/>
              </a:solidFill>
              <a:highlight>
                <a:srgbClr val="FFFF00"/>
              </a:highlight>
            </a:endParaRPr>
          </a:p>
        </p:txBody>
      </p:sp>
    </p:spTree>
    <p:extLst>
      <p:ext uri="{BB962C8B-B14F-4D97-AF65-F5344CB8AC3E}">
        <p14:creationId xmlns:p14="http://schemas.microsoft.com/office/powerpoint/2010/main" val="106753633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ips voor de perfecte LinkedIn post">
            <a:extLst>
              <a:ext uri="{FF2B5EF4-FFF2-40B4-BE49-F238E27FC236}">
                <a16:creationId xmlns:a16="http://schemas.microsoft.com/office/drawing/2014/main" id="{092B1DB1-F4BC-4AF1-9A03-E8A5070C06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26" t="3288" r="22370" b="2380"/>
          <a:stretch/>
        </p:blipFill>
        <p:spPr bwMode="auto">
          <a:xfrm>
            <a:off x="13459787" y="4632335"/>
            <a:ext cx="3633894" cy="3614667"/>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8FCDDDC2-1F66-43D5-B631-65D1AD0E9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4912" y="4473898"/>
            <a:ext cx="3937959" cy="3931543"/>
          </a:xfrm>
          <a:prstGeom prst="rect">
            <a:avLst/>
          </a:prstGeom>
        </p:spPr>
      </p:pic>
      <p:sp>
        <p:nvSpPr>
          <p:cNvPr id="7" name="Tekstvak 6">
            <a:extLst>
              <a:ext uri="{FF2B5EF4-FFF2-40B4-BE49-F238E27FC236}">
                <a16:creationId xmlns:a16="http://schemas.microsoft.com/office/drawing/2014/main" id="{049F58E8-120E-4821-BAF7-CAFE0776C54C}"/>
              </a:ext>
            </a:extLst>
          </p:cNvPr>
          <p:cNvSpPr txBox="1"/>
          <p:nvPr/>
        </p:nvSpPr>
        <p:spPr>
          <a:xfrm>
            <a:off x="5122750" y="8799050"/>
            <a:ext cx="5342284"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nl-NL" sz="4000">
                <a:latin typeface="Calibri Light" panose="020F0302020204030204" pitchFamily="34" charset="0"/>
                <a:sym typeface="Helvetica Neue"/>
              </a:rPr>
              <a:t>www.milieudatabase.nl</a:t>
            </a:r>
          </a:p>
        </p:txBody>
      </p:sp>
      <p:sp>
        <p:nvSpPr>
          <p:cNvPr id="8" name="Tekstvak 7">
            <a:extLst>
              <a:ext uri="{FF2B5EF4-FFF2-40B4-BE49-F238E27FC236}">
                <a16:creationId xmlns:a16="http://schemas.microsoft.com/office/drawing/2014/main" id="{399D99E7-7D10-4C2F-BF78-F05193F2394D}"/>
              </a:ext>
            </a:extLst>
          </p:cNvPr>
          <p:cNvSpPr txBox="1"/>
          <p:nvPr/>
        </p:nvSpPr>
        <p:spPr>
          <a:xfrm>
            <a:off x="12888686" y="8614383"/>
            <a:ext cx="4776097"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nl-NL" sz="3200">
                <a:latin typeface="Calibri Light" panose="020F0302020204030204" pitchFamily="34" charset="0"/>
              </a:rPr>
              <a:t>www.linkedin.com/company/nationale-milieudatabase</a:t>
            </a:r>
            <a:endParaRPr lang="nl-NL" sz="3200">
              <a:latin typeface="Calibri Light" panose="020F0302020204030204" pitchFamily="34" charset="0"/>
              <a:sym typeface="Helvetica Neue"/>
            </a:endParaRPr>
          </a:p>
        </p:txBody>
      </p:sp>
      <p:sp>
        <p:nvSpPr>
          <p:cNvPr id="9" name="Titel 4">
            <a:extLst>
              <a:ext uri="{FF2B5EF4-FFF2-40B4-BE49-F238E27FC236}">
                <a16:creationId xmlns:a16="http://schemas.microsoft.com/office/drawing/2014/main" id="{3C21B9BE-D417-4F96-8B98-D4587707E503}"/>
              </a:ext>
            </a:extLst>
          </p:cNvPr>
          <p:cNvSpPr txBox="1">
            <a:spLocks/>
          </p:cNvSpPr>
          <p:nvPr/>
        </p:nvSpPr>
        <p:spPr>
          <a:xfrm>
            <a:off x="345492" y="330349"/>
            <a:ext cx="8590690" cy="13867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9pPr>
          </a:lstStyle>
          <a:p>
            <a:pPr algn="l" hangingPunct="1"/>
            <a:endParaRPr lang="nl-NL" sz="6600" b="0">
              <a:solidFill>
                <a:schemeClr val="tx2">
                  <a:lumMod val="75000"/>
                </a:schemeClr>
              </a:solidFill>
            </a:endParaRPr>
          </a:p>
        </p:txBody>
      </p:sp>
      <p:pic>
        <p:nvPicPr>
          <p:cNvPr id="10" name="Afbeelding 9" descr="Afbeelding met tekst&#10;&#10;Automatisch gegenereerde beschrijving">
            <a:extLst>
              <a:ext uri="{FF2B5EF4-FFF2-40B4-BE49-F238E27FC236}">
                <a16:creationId xmlns:a16="http://schemas.microsoft.com/office/drawing/2014/main" id="{DF7F6221-3AF5-4386-3715-97894FB52B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8896" y="527705"/>
            <a:ext cx="5785104" cy="1399032"/>
          </a:xfrm>
          <a:prstGeom prst="rect">
            <a:avLst/>
          </a:prstGeom>
        </p:spPr>
      </p:pic>
    </p:spTree>
    <p:extLst>
      <p:ext uri="{BB962C8B-B14F-4D97-AF65-F5344CB8AC3E}">
        <p14:creationId xmlns:p14="http://schemas.microsoft.com/office/powerpoint/2010/main" val="19663587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144CB82-290B-44F3-8C3C-83A742FA49F9}"/>
              </a:ext>
            </a:extLst>
          </p:cNvPr>
          <p:cNvSpPr>
            <a:spLocks noGrp="1"/>
          </p:cNvSpPr>
          <p:nvPr>
            <p:ph type="title"/>
          </p:nvPr>
        </p:nvSpPr>
        <p:spPr>
          <a:xfrm>
            <a:off x="345492" y="330349"/>
            <a:ext cx="8590690" cy="1386787"/>
          </a:xfrm>
        </p:spPr>
        <p:txBody>
          <a:bodyPr>
            <a:normAutofit/>
          </a:bodyPr>
          <a:lstStyle/>
          <a:p>
            <a:pPr algn="l"/>
            <a:r>
              <a:rPr lang="nl-NL" sz="6600" b="0" dirty="0" err="1">
                <a:solidFill>
                  <a:schemeClr val="tx2">
                    <a:lumMod val="75000"/>
                  </a:schemeClr>
                </a:solidFill>
              </a:rPr>
              <a:t>Governance</a:t>
            </a:r>
            <a:r>
              <a:rPr lang="nl-NL" sz="6600" b="0" dirty="0">
                <a:solidFill>
                  <a:schemeClr val="tx2">
                    <a:lumMod val="75000"/>
                  </a:schemeClr>
                </a:solidFill>
              </a:rPr>
              <a:t> NMD</a:t>
            </a:r>
          </a:p>
        </p:txBody>
      </p:sp>
      <p:grpSp>
        <p:nvGrpSpPr>
          <p:cNvPr id="7" name="Groep 6">
            <a:extLst>
              <a:ext uri="{FF2B5EF4-FFF2-40B4-BE49-F238E27FC236}">
                <a16:creationId xmlns:a16="http://schemas.microsoft.com/office/drawing/2014/main" id="{241DA830-F492-4F53-A42F-046DF46C831A}"/>
              </a:ext>
            </a:extLst>
          </p:cNvPr>
          <p:cNvGrpSpPr/>
          <p:nvPr/>
        </p:nvGrpSpPr>
        <p:grpSpPr>
          <a:xfrm>
            <a:off x="727073" y="2444138"/>
            <a:ext cx="9456666" cy="10362128"/>
            <a:chOff x="2763425" y="3539167"/>
            <a:chExt cx="9648708" cy="8968001"/>
          </a:xfrm>
        </p:grpSpPr>
        <p:sp>
          <p:nvSpPr>
            <p:cNvPr id="9" name="Rechthoek: afgeronde hoeken 6">
              <a:extLst>
                <a:ext uri="{FF2B5EF4-FFF2-40B4-BE49-F238E27FC236}">
                  <a16:creationId xmlns:a16="http://schemas.microsoft.com/office/drawing/2014/main" id="{7F2E7951-E1BE-44A3-B19C-684A66747D5A}"/>
                </a:ext>
              </a:extLst>
            </p:cNvPr>
            <p:cNvSpPr/>
            <p:nvPr/>
          </p:nvSpPr>
          <p:spPr>
            <a:xfrm>
              <a:off x="2763425" y="3539167"/>
              <a:ext cx="9648708" cy="8968001"/>
            </a:xfrm>
            <a:prstGeom prst="roundRect">
              <a:avLst/>
            </a:prstGeom>
            <a:noFill/>
            <a:ln>
              <a:solidFill>
                <a:srgbClr val="80B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14" name="Rechthoek: afgeronde hoeken 9">
              <a:extLst>
                <a:ext uri="{FF2B5EF4-FFF2-40B4-BE49-F238E27FC236}">
                  <a16:creationId xmlns:a16="http://schemas.microsoft.com/office/drawing/2014/main" id="{957ECD97-364F-4E19-A9ED-C00E93928ED0}"/>
                </a:ext>
              </a:extLst>
            </p:cNvPr>
            <p:cNvSpPr/>
            <p:nvPr/>
          </p:nvSpPr>
          <p:spPr>
            <a:xfrm>
              <a:off x="5841193" y="8660768"/>
              <a:ext cx="5068400" cy="1630212"/>
            </a:xfrm>
            <a:prstGeom prst="roundRect">
              <a:avLst/>
            </a:prstGeom>
            <a:solidFill>
              <a:srgbClr val="A5C31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a:t>Beleids-</a:t>
              </a:r>
            </a:p>
            <a:p>
              <a:pPr algn="ctr"/>
              <a:r>
                <a:rPr lang="nl-NL" sz="3200"/>
                <a:t>Commissie</a:t>
              </a:r>
            </a:p>
            <a:p>
              <a:pPr algn="ctr"/>
              <a:r>
                <a:rPr lang="nl-NL" sz="3200"/>
                <a:t>(BMNL)</a:t>
              </a:r>
            </a:p>
          </p:txBody>
        </p:sp>
        <p:sp>
          <p:nvSpPr>
            <p:cNvPr id="15" name="Rechthoek: afgeronde hoeken 9">
              <a:extLst>
                <a:ext uri="{FF2B5EF4-FFF2-40B4-BE49-F238E27FC236}">
                  <a16:creationId xmlns:a16="http://schemas.microsoft.com/office/drawing/2014/main" id="{888E8731-3F62-408C-9039-88F5809A1BB4}"/>
                </a:ext>
              </a:extLst>
            </p:cNvPr>
            <p:cNvSpPr/>
            <p:nvPr/>
          </p:nvSpPr>
          <p:spPr>
            <a:xfrm>
              <a:off x="5841193" y="10567619"/>
              <a:ext cx="5068400" cy="1646528"/>
            </a:xfrm>
            <a:prstGeom prst="roundRect">
              <a:avLst/>
            </a:prstGeom>
            <a:solidFill>
              <a:srgbClr val="A5C31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a:t>Technisch</a:t>
              </a:r>
            </a:p>
            <a:p>
              <a:pPr algn="ctr"/>
              <a:r>
                <a:rPr lang="nl-NL" sz="3200"/>
                <a:t>Inhoudelijke </a:t>
              </a:r>
            </a:p>
            <a:p>
              <a:pPr algn="ctr"/>
              <a:r>
                <a:rPr lang="nl-NL" sz="3200"/>
                <a:t>Commissie</a:t>
              </a:r>
            </a:p>
            <a:p>
              <a:pPr algn="ctr"/>
              <a:r>
                <a:rPr lang="nl-NL" sz="3200"/>
                <a:t>(TIC)</a:t>
              </a:r>
            </a:p>
          </p:txBody>
        </p:sp>
        <p:sp>
          <p:nvSpPr>
            <p:cNvPr id="23" name="Rechthoek: afgeronde hoeken 9">
              <a:extLst>
                <a:ext uri="{FF2B5EF4-FFF2-40B4-BE49-F238E27FC236}">
                  <a16:creationId xmlns:a16="http://schemas.microsoft.com/office/drawing/2014/main" id="{EDE32B2E-C7C5-47EA-824A-0B8B8C4F6A31}"/>
                </a:ext>
              </a:extLst>
            </p:cNvPr>
            <p:cNvSpPr/>
            <p:nvPr/>
          </p:nvSpPr>
          <p:spPr>
            <a:xfrm>
              <a:off x="7344321" y="4141490"/>
              <a:ext cx="4593847" cy="1721357"/>
            </a:xfrm>
            <a:prstGeom prst="roundRect">
              <a:avLst/>
            </a:prstGeom>
            <a:solidFill>
              <a:srgbClr val="A5C31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a:t>Bestuur</a:t>
              </a:r>
            </a:p>
            <a:p>
              <a:pPr algn="ctr"/>
              <a:r>
                <a:rPr lang="nl-NL" sz="3200"/>
                <a:t>3 leden</a:t>
              </a:r>
            </a:p>
          </p:txBody>
        </p:sp>
        <p:sp>
          <p:nvSpPr>
            <p:cNvPr id="24" name="Rechthoek: afgeronde hoeken 9">
              <a:extLst>
                <a:ext uri="{FF2B5EF4-FFF2-40B4-BE49-F238E27FC236}">
                  <a16:creationId xmlns:a16="http://schemas.microsoft.com/office/drawing/2014/main" id="{C6172D79-1640-44C0-936B-5735DE730260}"/>
                </a:ext>
              </a:extLst>
            </p:cNvPr>
            <p:cNvSpPr/>
            <p:nvPr/>
          </p:nvSpPr>
          <p:spPr>
            <a:xfrm>
              <a:off x="7344321" y="6241468"/>
              <a:ext cx="4593847" cy="1156713"/>
            </a:xfrm>
            <a:prstGeom prst="roundRect">
              <a:avLst/>
            </a:prstGeom>
            <a:solidFill>
              <a:srgbClr val="A5C31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a:t>Directeur</a:t>
              </a:r>
              <a:endParaRPr lang="nl-NL" sz="1452"/>
            </a:p>
          </p:txBody>
        </p:sp>
        <p:sp>
          <p:nvSpPr>
            <p:cNvPr id="25" name="Rechthoek: afgeronde hoeken 9">
              <a:extLst>
                <a:ext uri="{FF2B5EF4-FFF2-40B4-BE49-F238E27FC236}">
                  <a16:creationId xmlns:a16="http://schemas.microsoft.com/office/drawing/2014/main" id="{65BBAC0F-CDEE-426F-98A4-D4D7FC04B1BC}"/>
                </a:ext>
              </a:extLst>
            </p:cNvPr>
            <p:cNvSpPr/>
            <p:nvPr/>
          </p:nvSpPr>
          <p:spPr>
            <a:xfrm>
              <a:off x="3730317" y="7652972"/>
              <a:ext cx="8182766" cy="795279"/>
            </a:xfrm>
            <a:prstGeom prst="roundRect">
              <a:avLst/>
            </a:prstGeom>
            <a:solidFill>
              <a:srgbClr val="A5C31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a:t>Organisatie</a:t>
              </a:r>
              <a:endParaRPr lang="nl-NL" sz="1452"/>
            </a:p>
          </p:txBody>
        </p:sp>
      </p:grpSp>
      <p:pic>
        <p:nvPicPr>
          <p:cNvPr id="16" name="Afbeelding 15">
            <a:extLst>
              <a:ext uri="{FF2B5EF4-FFF2-40B4-BE49-F238E27FC236}">
                <a16:creationId xmlns:a16="http://schemas.microsoft.com/office/drawing/2014/main" id="{B6BF9382-C312-4826-82AA-F031991CA3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74" y="4134572"/>
            <a:ext cx="4134807" cy="994476"/>
          </a:xfrm>
          <a:prstGeom prst="rect">
            <a:avLst/>
          </a:prstGeom>
        </p:spPr>
      </p:pic>
      <p:graphicFrame>
        <p:nvGraphicFramePr>
          <p:cNvPr id="4" name="Tabel 5">
            <a:extLst>
              <a:ext uri="{FF2B5EF4-FFF2-40B4-BE49-F238E27FC236}">
                <a16:creationId xmlns:a16="http://schemas.microsoft.com/office/drawing/2014/main" id="{B97540AD-68AF-4888-9175-C763C8079559}"/>
              </a:ext>
            </a:extLst>
          </p:cNvPr>
          <p:cNvGraphicFramePr>
            <a:graphicFrameLocks noGrp="1"/>
          </p:cNvGraphicFramePr>
          <p:nvPr>
            <p:extLst>
              <p:ext uri="{D42A27DB-BD31-4B8C-83A1-F6EECF244321}">
                <p14:modId xmlns:p14="http://schemas.microsoft.com/office/powerpoint/2010/main" val="2906932999"/>
              </p:ext>
            </p:extLst>
          </p:nvPr>
        </p:nvGraphicFramePr>
        <p:xfrm>
          <a:off x="10767299" y="3205066"/>
          <a:ext cx="13491014" cy="9601200"/>
        </p:xfrm>
        <a:graphic>
          <a:graphicData uri="http://schemas.openxmlformats.org/drawingml/2006/table">
            <a:tbl>
              <a:tblPr firstRow="1" bandRow="1">
                <a:tableStyleId>{5940675A-B579-460E-94D1-54222C63F5DA}</a:tableStyleId>
              </a:tblPr>
              <a:tblGrid>
                <a:gridCol w="3981196">
                  <a:extLst>
                    <a:ext uri="{9D8B030D-6E8A-4147-A177-3AD203B41FA5}">
                      <a16:colId xmlns:a16="http://schemas.microsoft.com/office/drawing/2014/main" val="1964990290"/>
                    </a:ext>
                  </a:extLst>
                </a:gridCol>
                <a:gridCol w="4782052">
                  <a:extLst>
                    <a:ext uri="{9D8B030D-6E8A-4147-A177-3AD203B41FA5}">
                      <a16:colId xmlns:a16="http://schemas.microsoft.com/office/drawing/2014/main" val="2999691240"/>
                    </a:ext>
                  </a:extLst>
                </a:gridCol>
                <a:gridCol w="4727766">
                  <a:extLst>
                    <a:ext uri="{9D8B030D-6E8A-4147-A177-3AD203B41FA5}">
                      <a16:colId xmlns:a16="http://schemas.microsoft.com/office/drawing/2014/main" val="659316455"/>
                    </a:ext>
                  </a:extLst>
                </a:gridCol>
              </a:tblGrid>
              <a:tr h="579120">
                <a:tc gridSpan="3">
                  <a:txBody>
                    <a:bodyPr/>
                    <a:lstStyle/>
                    <a:p>
                      <a:pPr algn="l"/>
                      <a:r>
                        <a:rPr lang="nl-NL" sz="3200" b="1"/>
                        <a:t>BMNL</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307284374"/>
                  </a:ext>
                </a:extLst>
              </a:tr>
              <a:tr h="1554480">
                <a:tc gridSpan="3">
                  <a:txBody>
                    <a:bodyPr/>
                    <a:lstStyle/>
                    <a:p>
                      <a:endParaRPr lang="nl-NL" sz="3200" b="1"/>
                    </a:p>
                    <a:p>
                      <a:r>
                        <a:rPr lang="nl-NL" sz="3200" b="1"/>
                        <a:t>Onafhankelijk voorzitter</a:t>
                      </a:r>
                    </a:p>
                    <a:p>
                      <a:endParaRPr lang="nl-NL" sz="3200"/>
                    </a:p>
                  </a:txBody>
                  <a:tcPr>
                    <a:lnT w="12700" cmpd="sng">
                      <a:noFill/>
                    </a:lnT>
                    <a:solidFill>
                      <a:srgbClr val="A5C314"/>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779481672"/>
                  </a:ext>
                </a:extLst>
              </a:tr>
              <a:tr h="579120">
                <a:tc>
                  <a:txBody>
                    <a:bodyPr/>
                    <a:lstStyle/>
                    <a:p>
                      <a:pPr algn="l"/>
                      <a:r>
                        <a:rPr lang="nl-NL" sz="3200" b="0">
                          <a:solidFill>
                            <a:schemeClr val="bg1"/>
                          </a:solidFill>
                        </a:rPr>
                        <a:t>Opdrachtgevers</a:t>
                      </a:r>
                    </a:p>
                  </a:txBody>
                  <a:tcPr>
                    <a:solidFill>
                      <a:srgbClr val="00963F"/>
                    </a:solidFill>
                  </a:tcPr>
                </a:tc>
                <a:tc>
                  <a:txBody>
                    <a:bodyPr/>
                    <a:lstStyle/>
                    <a:p>
                      <a:pPr algn="l"/>
                      <a:r>
                        <a:rPr lang="nl-NL" sz="3200" b="0">
                          <a:solidFill>
                            <a:schemeClr val="bg1"/>
                          </a:solidFill>
                        </a:rPr>
                        <a:t>Gebruikers</a:t>
                      </a:r>
                    </a:p>
                  </a:txBody>
                  <a:tcPr>
                    <a:solidFill>
                      <a:srgbClr val="00963F"/>
                    </a:solidFill>
                  </a:tcPr>
                </a:tc>
                <a:tc>
                  <a:txBody>
                    <a:bodyPr/>
                    <a:lstStyle/>
                    <a:p>
                      <a:pPr algn="l"/>
                      <a:r>
                        <a:rPr lang="nl-NL" sz="3200" b="0">
                          <a:solidFill>
                            <a:schemeClr val="bg1"/>
                          </a:solidFill>
                        </a:rPr>
                        <a:t>Leveranciers</a:t>
                      </a:r>
                    </a:p>
                  </a:txBody>
                  <a:tcPr>
                    <a:solidFill>
                      <a:srgbClr val="00963F"/>
                    </a:solidFill>
                  </a:tcPr>
                </a:tc>
                <a:extLst>
                  <a:ext uri="{0D108BD9-81ED-4DB2-BD59-A6C34878D82A}">
                    <a16:rowId xmlns:a16="http://schemas.microsoft.com/office/drawing/2014/main" val="3843407740"/>
                  </a:ext>
                </a:extLst>
              </a:tr>
              <a:tr h="1066800">
                <a:tc>
                  <a:txBody>
                    <a:bodyPr/>
                    <a:lstStyle/>
                    <a:p>
                      <a:pPr algn="l"/>
                      <a:r>
                        <a:rPr lang="nl-NL" sz="3200" b="0" i="0" u="none" strike="noStrike" cap="none" spc="0" baseline="0">
                          <a:solidFill>
                            <a:schemeClr val="tx1"/>
                          </a:solidFill>
                          <a:effectLst/>
                          <a:uFillTx/>
                          <a:latin typeface="+mn-lt"/>
                          <a:ea typeface="+mn-ea"/>
                          <a:cs typeface="+mn-cs"/>
                          <a:sym typeface="Helvetica Neue Light"/>
                        </a:rPr>
                        <a:t>Aedes</a:t>
                      </a:r>
                    </a:p>
                    <a:p>
                      <a:pPr algn="l"/>
                      <a:endParaRPr lang="nl-NL" sz="3200"/>
                    </a:p>
                  </a:txBody>
                  <a:tcPr>
                    <a:solidFill>
                      <a:srgbClr val="A5C314">
                        <a:alpha val="70000"/>
                      </a:srgbClr>
                    </a:solidFill>
                  </a:tcPr>
                </a:tc>
                <a:tc>
                  <a:txBody>
                    <a:bodyPr/>
                    <a:lstStyle/>
                    <a:p>
                      <a:pPr algn="l"/>
                      <a:r>
                        <a:rPr lang="nl-NL" sz="3200" b="0" i="0" u="none" strike="noStrike" cap="none" spc="0" baseline="0">
                          <a:solidFill>
                            <a:schemeClr val="tx1"/>
                          </a:solidFill>
                          <a:effectLst/>
                          <a:uFillTx/>
                          <a:latin typeface="+mn-lt"/>
                          <a:ea typeface="+mn-ea"/>
                          <a:cs typeface="+mn-cs"/>
                          <a:sym typeface="Helvetica Neue Light"/>
                        </a:rPr>
                        <a:t>BNA</a:t>
                      </a:r>
                      <a:endParaRPr lang="nl-NL" sz="3200"/>
                    </a:p>
                  </a:txBody>
                  <a:tcPr>
                    <a:solidFill>
                      <a:srgbClr val="A5C314">
                        <a:alpha val="70000"/>
                      </a:srgbClr>
                    </a:solidFill>
                  </a:tcPr>
                </a:tc>
                <a:tc>
                  <a:txBody>
                    <a:bodyPr/>
                    <a:lstStyle/>
                    <a:p>
                      <a:pPr algn="l"/>
                      <a:r>
                        <a:rPr lang="nl-NL" sz="3200" b="0" i="0" u="none" strike="noStrike" cap="none" spc="0" baseline="0">
                          <a:solidFill>
                            <a:schemeClr val="tx1"/>
                          </a:solidFill>
                          <a:effectLst/>
                          <a:uFillTx/>
                          <a:latin typeface="+mn-lt"/>
                          <a:ea typeface="+mn-ea"/>
                          <a:cs typeface="+mn-cs"/>
                          <a:sym typeface="Helvetica Neue Light"/>
                        </a:rPr>
                        <a:t>Betonhuis </a:t>
                      </a:r>
                      <a:endParaRPr lang="nl-NL" sz="3200"/>
                    </a:p>
                  </a:txBody>
                  <a:tcPr>
                    <a:solidFill>
                      <a:srgbClr val="A5C314">
                        <a:alpha val="70000"/>
                      </a:srgbClr>
                    </a:solidFill>
                  </a:tcPr>
                </a:tc>
                <a:extLst>
                  <a:ext uri="{0D108BD9-81ED-4DB2-BD59-A6C34878D82A}">
                    <a16:rowId xmlns:a16="http://schemas.microsoft.com/office/drawing/2014/main" val="541898576"/>
                  </a:ext>
                </a:extLst>
              </a:tr>
              <a:tr h="1066800">
                <a:tc>
                  <a:txBody>
                    <a:bodyPr/>
                    <a:lstStyle/>
                    <a:p>
                      <a:pPr algn="l"/>
                      <a:r>
                        <a:rPr lang="nl-NL" sz="3200" b="0" i="0" u="none" strike="noStrike" cap="none" spc="0" baseline="0" err="1">
                          <a:solidFill>
                            <a:schemeClr val="tx1"/>
                          </a:solidFill>
                          <a:effectLst/>
                          <a:uFillTx/>
                          <a:latin typeface="+mn-lt"/>
                          <a:ea typeface="+mn-ea"/>
                          <a:cs typeface="+mn-cs"/>
                          <a:sym typeface="Helvetica Neue Light"/>
                        </a:rPr>
                        <a:t>Neprom</a:t>
                      </a:r>
                      <a:r>
                        <a:rPr lang="nl-NL" sz="3200" b="0" i="0" u="none" strike="noStrike" cap="none" spc="0" baseline="0">
                          <a:solidFill>
                            <a:schemeClr val="tx1"/>
                          </a:solidFill>
                          <a:effectLst/>
                          <a:uFillTx/>
                          <a:latin typeface="+mn-lt"/>
                          <a:ea typeface="+mn-ea"/>
                          <a:cs typeface="+mn-cs"/>
                          <a:sym typeface="Helvetica Neue Light"/>
                        </a:rPr>
                        <a:t> </a:t>
                      </a:r>
                    </a:p>
                    <a:p>
                      <a:pPr algn="l"/>
                      <a:endParaRPr lang="nl-NL" sz="3200"/>
                    </a:p>
                  </a:txBody>
                  <a:tcPr>
                    <a:solidFill>
                      <a:srgbClr val="A5C314">
                        <a:alpha val="70000"/>
                      </a:srgbClr>
                    </a:solidFill>
                  </a:tcPr>
                </a:tc>
                <a:tc>
                  <a:txBody>
                    <a:bodyPr/>
                    <a:lstStyle/>
                    <a:p>
                      <a:pPr algn="l"/>
                      <a:r>
                        <a:rPr lang="nl-NL" sz="3200" b="0" i="0" u="none" strike="noStrike" cap="none" spc="0" baseline="0">
                          <a:solidFill>
                            <a:schemeClr val="tx1"/>
                          </a:solidFill>
                          <a:effectLst/>
                          <a:uFillTx/>
                          <a:latin typeface="+mn-lt"/>
                          <a:ea typeface="+mn-ea"/>
                          <a:cs typeface="+mn-cs"/>
                          <a:sym typeface="Helvetica Neue Light"/>
                        </a:rPr>
                        <a:t>Bouwend Nederland	</a:t>
                      </a:r>
                      <a:endParaRPr lang="nl-NL" sz="3200"/>
                    </a:p>
                  </a:txBody>
                  <a:tcPr>
                    <a:solidFill>
                      <a:srgbClr val="A5C314">
                        <a:alpha val="70000"/>
                      </a:srgbClr>
                    </a:solidFill>
                  </a:tcPr>
                </a:tc>
                <a:tc>
                  <a:txBody>
                    <a:bodyPr/>
                    <a:lstStyle/>
                    <a:p>
                      <a:pPr algn="l"/>
                      <a:r>
                        <a:rPr lang="nl-NL" sz="3200" b="0" i="0" u="none" strike="noStrike" cap="none" spc="0" baseline="0">
                          <a:solidFill>
                            <a:schemeClr val="tx1"/>
                          </a:solidFill>
                          <a:effectLst/>
                          <a:uFillTx/>
                          <a:latin typeface="+mn-lt"/>
                          <a:ea typeface="+mn-ea"/>
                          <a:cs typeface="+mn-cs"/>
                          <a:sym typeface="Helvetica Neue Light"/>
                        </a:rPr>
                        <a:t>Centrum Hout	</a:t>
                      </a:r>
                      <a:endParaRPr lang="nl-NL" sz="3200"/>
                    </a:p>
                  </a:txBody>
                  <a:tcPr>
                    <a:solidFill>
                      <a:srgbClr val="A5C314">
                        <a:alpha val="70000"/>
                      </a:srgbClr>
                    </a:solidFill>
                  </a:tcPr>
                </a:tc>
                <a:extLst>
                  <a:ext uri="{0D108BD9-81ED-4DB2-BD59-A6C34878D82A}">
                    <a16:rowId xmlns:a16="http://schemas.microsoft.com/office/drawing/2014/main" val="1164277412"/>
                  </a:ext>
                </a:extLst>
              </a:tr>
              <a:tr h="1066800">
                <a:tc>
                  <a:txBody>
                    <a:bodyPr/>
                    <a:lstStyle/>
                    <a:p>
                      <a:pPr algn="l"/>
                      <a:r>
                        <a:rPr lang="nl-NL" sz="3200" b="0" i="0" u="none" strike="noStrike" cap="none" spc="0" baseline="0">
                          <a:solidFill>
                            <a:schemeClr val="tx1"/>
                          </a:solidFill>
                          <a:effectLst/>
                          <a:uFillTx/>
                          <a:latin typeface="+mn-lt"/>
                          <a:ea typeface="+mn-ea"/>
                          <a:cs typeface="+mn-cs"/>
                          <a:sym typeface="Helvetica Neue Light"/>
                        </a:rPr>
                        <a:t>Rijksvastgoedbedrijf </a:t>
                      </a:r>
                    </a:p>
                    <a:p>
                      <a:pPr algn="l"/>
                      <a:endParaRPr lang="nl-NL" sz="3200"/>
                    </a:p>
                  </a:txBody>
                  <a:tcPr>
                    <a:solidFill>
                      <a:srgbClr val="A5C314">
                        <a:alpha val="70000"/>
                      </a:srgbClr>
                    </a:solidFill>
                  </a:tcPr>
                </a:tc>
                <a:tc>
                  <a:txBody>
                    <a:bodyPr/>
                    <a:lstStyle/>
                    <a:p>
                      <a:pPr algn="l"/>
                      <a:r>
                        <a:rPr lang="nl-NL" sz="3200" b="0" i="0" u="none" strike="noStrike" cap="none" spc="0" baseline="0">
                          <a:solidFill>
                            <a:schemeClr val="tx1"/>
                          </a:solidFill>
                          <a:effectLst/>
                          <a:uFillTx/>
                          <a:latin typeface="+mn-lt"/>
                          <a:ea typeface="+mn-ea"/>
                          <a:cs typeface="+mn-cs"/>
                          <a:sym typeface="Helvetica Neue Light"/>
                        </a:rPr>
                        <a:t>Koninklijke NL-Ingenieurs 	</a:t>
                      </a:r>
                      <a:endParaRPr lang="nl-NL" sz="3200"/>
                    </a:p>
                  </a:txBody>
                  <a:tcPr>
                    <a:solidFill>
                      <a:srgbClr val="A5C314">
                        <a:alpha val="70000"/>
                      </a:srgbClr>
                    </a:solidFill>
                  </a:tcPr>
                </a:tc>
                <a:tc>
                  <a:txBody>
                    <a:bodyPr/>
                    <a:lstStyle/>
                    <a:p>
                      <a:pPr algn="l"/>
                      <a:r>
                        <a:rPr lang="nl-NL" sz="3200" b="0" i="0" u="none" strike="noStrike" cap="none" spc="0" baseline="0">
                          <a:solidFill>
                            <a:schemeClr val="tx1"/>
                          </a:solidFill>
                          <a:effectLst/>
                          <a:uFillTx/>
                          <a:latin typeface="+mn-lt"/>
                          <a:ea typeface="+mn-ea"/>
                          <a:cs typeface="+mn-cs"/>
                          <a:sym typeface="Helvetica Neue Light"/>
                        </a:rPr>
                        <a:t>FME </a:t>
                      </a:r>
                      <a:endParaRPr lang="nl-NL" sz="3200"/>
                    </a:p>
                  </a:txBody>
                  <a:tcPr>
                    <a:solidFill>
                      <a:srgbClr val="A5C314">
                        <a:alpha val="70000"/>
                      </a:srgbClr>
                    </a:solidFill>
                  </a:tcPr>
                </a:tc>
                <a:extLst>
                  <a:ext uri="{0D108BD9-81ED-4DB2-BD59-A6C34878D82A}">
                    <a16:rowId xmlns:a16="http://schemas.microsoft.com/office/drawing/2014/main" val="2187792171"/>
                  </a:ext>
                </a:extLst>
              </a:tr>
              <a:tr h="1066800">
                <a:tc>
                  <a:txBody>
                    <a:bodyPr/>
                    <a:lstStyle/>
                    <a:p>
                      <a:pPr algn="l"/>
                      <a:r>
                        <a:rPr lang="nl-NL" sz="3200" b="0" i="0" u="none" strike="noStrike" cap="none" spc="0" baseline="0">
                          <a:solidFill>
                            <a:schemeClr val="tx1"/>
                          </a:solidFill>
                          <a:effectLst/>
                          <a:uFillTx/>
                          <a:latin typeface="+mn-lt"/>
                          <a:ea typeface="+mn-ea"/>
                          <a:cs typeface="+mn-cs"/>
                          <a:sym typeface="Helvetica Neue Light"/>
                        </a:rPr>
                        <a:t>Rijkswaterstaat </a:t>
                      </a:r>
                    </a:p>
                    <a:p>
                      <a:pPr algn="l"/>
                      <a:endParaRPr lang="nl-NL" sz="3200"/>
                    </a:p>
                  </a:txBody>
                  <a:tcPr>
                    <a:solidFill>
                      <a:srgbClr val="A5C314">
                        <a:alpha val="70000"/>
                      </a:srgbClr>
                    </a:solidFill>
                  </a:tcPr>
                </a:tc>
                <a:tc>
                  <a:txBody>
                    <a:bodyPr/>
                    <a:lstStyle/>
                    <a:p>
                      <a:pPr algn="l"/>
                      <a:r>
                        <a:rPr lang="nl-NL" sz="3200" b="0" i="0" u="none" strike="noStrike" cap="none" spc="0" baseline="0">
                          <a:solidFill>
                            <a:schemeClr val="tx1"/>
                          </a:solidFill>
                          <a:effectLst/>
                          <a:uFillTx/>
                          <a:latin typeface="+mn-lt"/>
                          <a:ea typeface="+mn-ea"/>
                          <a:cs typeface="+mn-cs"/>
                          <a:sym typeface="Helvetica Neue Light"/>
                        </a:rPr>
                        <a:t>Onderhoud.nl 	</a:t>
                      </a:r>
                      <a:endParaRPr lang="nl-NL" sz="3200"/>
                    </a:p>
                  </a:txBody>
                  <a:tcPr>
                    <a:solidFill>
                      <a:srgbClr val="A5C314">
                        <a:alpha val="70000"/>
                      </a:srgbClr>
                    </a:solidFill>
                  </a:tcPr>
                </a:tc>
                <a:tc>
                  <a:txBody>
                    <a:bodyPr/>
                    <a:lstStyle/>
                    <a:p>
                      <a:pPr algn="l"/>
                      <a:r>
                        <a:rPr lang="nl-NL" sz="3200" b="0" i="0" u="none" strike="noStrike" cap="none" spc="0" baseline="0">
                          <a:solidFill>
                            <a:schemeClr val="tx1"/>
                          </a:solidFill>
                          <a:effectLst/>
                          <a:uFillTx/>
                          <a:latin typeface="+mn-lt"/>
                          <a:ea typeface="+mn-ea"/>
                          <a:cs typeface="+mn-cs"/>
                          <a:sym typeface="Helvetica Neue Light"/>
                        </a:rPr>
                        <a:t>Koninklijke Metaalunie</a:t>
                      </a:r>
                      <a:endParaRPr lang="nl-NL" sz="3200"/>
                    </a:p>
                  </a:txBody>
                  <a:tcPr>
                    <a:solidFill>
                      <a:srgbClr val="A5C314">
                        <a:alpha val="70000"/>
                      </a:srgbClr>
                    </a:solidFill>
                  </a:tcPr>
                </a:tc>
                <a:extLst>
                  <a:ext uri="{0D108BD9-81ED-4DB2-BD59-A6C34878D82A}">
                    <a16:rowId xmlns:a16="http://schemas.microsoft.com/office/drawing/2014/main" val="3113118932"/>
                  </a:ext>
                </a:extLst>
              </a:tr>
              <a:tr h="1554480">
                <a:tc>
                  <a:txBody>
                    <a:bodyPr/>
                    <a:lstStyle/>
                    <a:p>
                      <a:pPr algn="l"/>
                      <a:r>
                        <a:rPr lang="nl-NL" sz="3200" b="0" i="0" u="none" strike="noStrike" cap="none" spc="0" baseline="0">
                          <a:solidFill>
                            <a:schemeClr val="tx1"/>
                          </a:solidFill>
                          <a:effectLst/>
                          <a:uFillTx/>
                          <a:latin typeface="+mn-lt"/>
                          <a:ea typeface="+mn-ea"/>
                          <a:cs typeface="+mn-cs"/>
                          <a:sym typeface="Helvetica Neue Light"/>
                        </a:rPr>
                        <a:t>Unie van Waterschappen</a:t>
                      </a:r>
                    </a:p>
                    <a:p>
                      <a:pPr algn="l"/>
                      <a:r>
                        <a:rPr lang="nl-NL" sz="3200" b="0" i="0" u="none" strike="noStrike" cap="none" spc="0" baseline="0">
                          <a:solidFill>
                            <a:schemeClr val="tx1"/>
                          </a:solidFill>
                          <a:effectLst/>
                          <a:uFillTx/>
                          <a:latin typeface="+mn-lt"/>
                          <a:ea typeface="+mn-ea"/>
                          <a:cs typeface="+mn-cs"/>
                          <a:sym typeface="Helvetica Neue Light"/>
                        </a:rPr>
                        <a:t>	</a:t>
                      </a:r>
                      <a:endParaRPr lang="nl-NL" sz="3200"/>
                    </a:p>
                  </a:txBody>
                  <a:tcPr>
                    <a:solidFill>
                      <a:srgbClr val="A5C314">
                        <a:alpha val="70000"/>
                      </a:srgbClr>
                    </a:solidFill>
                  </a:tcPr>
                </a:tc>
                <a:tc>
                  <a:txBody>
                    <a:bodyPr/>
                    <a:lstStyle/>
                    <a:p>
                      <a:pPr algn="l"/>
                      <a:r>
                        <a:rPr lang="nl-NL" sz="3200" b="0" i="0" u="none" strike="noStrike" cap="none" spc="0" baseline="0">
                          <a:solidFill>
                            <a:schemeClr val="tx1"/>
                          </a:solidFill>
                          <a:effectLst/>
                          <a:uFillTx/>
                          <a:latin typeface="+mn-lt"/>
                          <a:ea typeface="+mn-ea"/>
                          <a:cs typeface="+mn-cs"/>
                          <a:sym typeface="Helvetica Neue Light"/>
                        </a:rPr>
                        <a:t>Techniek NL	</a:t>
                      </a:r>
                      <a:endParaRPr lang="nl-NL" sz="3200"/>
                    </a:p>
                  </a:txBody>
                  <a:tcPr>
                    <a:solidFill>
                      <a:srgbClr val="A5C314">
                        <a:alpha val="70000"/>
                      </a:srgbClr>
                    </a:solidFill>
                  </a:tcPr>
                </a:tc>
                <a:tc>
                  <a:txBody>
                    <a:bodyPr/>
                    <a:lstStyle/>
                    <a:p>
                      <a:pPr algn="l"/>
                      <a:r>
                        <a:rPr lang="nl-NL" sz="3200" b="0" i="0" u="none" strike="noStrike" cap="none" spc="0" baseline="0">
                          <a:solidFill>
                            <a:schemeClr val="tx1"/>
                          </a:solidFill>
                          <a:effectLst/>
                          <a:uFillTx/>
                          <a:latin typeface="+mn-lt"/>
                          <a:ea typeface="+mn-ea"/>
                          <a:cs typeface="+mn-cs"/>
                          <a:sym typeface="Helvetica Neue Light"/>
                        </a:rPr>
                        <a:t>NRK Bouw</a:t>
                      </a:r>
                      <a:endParaRPr lang="nl-NL" sz="3200"/>
                    </a:p>
                  </a:txBody>
                  <a:tcPr>
                    <a:solidFill>
                      <a:srgbClr val="A5C314">
                        <a:alpha val="70000"/>
                      </a:srgbClr>
                    </a:solidFill>
                  </a:tcPr>
                </a:tc>
                <a:extLst>
                  <a:ext uri="{0D108BD9-81ED-4DB2-BD59-A6C34878D82A}">
                    <a16:rowId xmlns:a16="http://schemas.microsoft.com/office/drawing/2014/main" val="2076056140"/>
                  </a:ext>
                </a:extLst>
              </a:tr>
              <a:tr h="1066800">
                <a:tc>
                  <a:txBody>
                    <a:bodyPr/>
                    <a:lstStyle/>
                    <a:p>
                      <a:pPr algn="l"/>
                      <a:r>
                        <a:rPr lang="nl-NL" sz="3200" b="0" i="0" u="none" strike="noStrike" cap="none" spc="0" baseline="0">
                          <a:solidFill>
                            <a:schemeClr val="tx1"/>
                          </a:solidFill>
                          <a:effectLst/>
                          <a:uFillTx/>
                          <a:latin typeface="+mn-lt"/>
                          <a:ea typeface="+mn-ea"/>
                          <a:cs typeface="+mn-cs"/>
                          <a:sym typeface="Helvetica Neue Light"/>
                        </a:rPr>
                        <a:t>VNG</a:t>
                      </a:r>
                      <a:endParaRPr lang="nl-NL" sz="3200" i="0"/>
                    </a:p>
                  </a:txBody>
                  <a:tcPr>
                    <a:solidFill>
                      <a:srgbClr val="A5C314">
                        <a:alpha val="70000"/>
                      </a:srgbClr>
                    </a:solidFill>
                  </a:tcPr>
                </a:tc>
                <a:tc>
                  <a:txBody>
                    <a:bodyPr/>
                    <a:lstStyle/>
                    <a:p>
                      <a:pPr algn="l"/>
                      <a:r>
                        <a:rPr lang="nl-NL" sz="3200" b="0" i="0" u="none" strike="noStrike" cap="none" spc="0" baseline="0">
                          <a:solidFill>
                            <a:schemeClr val="tx1"/>
                          </a:solidFill>
                          <a:effectLst/>
                          <a:uFillTx/>
                          <a:latin typeface="+mn-lt"/>
                          <a:ea typeface="+mn-ea"/>
                          <a:cs typeface="+mn-cs"/>
                          <a:sym typeface="Helvetica Neue Light"/>
                        </a:rPr>
                        <a:t>Vereniging van Instrumenteigenaars i.o.</a:t>
                      </a:r>
                      <a:endParaRPr lang="nl-NL" sz="3200"/>
                    </a:p>
                  </a:txBody>
                  <a:tcPr>
                    <a:solidFill>
                      <a:srgbClr val="A5C314">
                        <a:alpha val="70000"/>
                      </a:srgbClr>
                    </a:solidFill>
                  </a:tcPr>
                </a:tc>
                <a:tc>
                  <a:txBody>
                    <a:bodyPr/>
                    <a:lstStyle/>
                    <a:p>
                      <a:pPr algn="l"/>
                      <a:r>
                        <a:rPr lang="nl-NL" sz="3200" b="0" i="0" u="none" strike="noStrike" cap="none" spc="0" baseline="0">
                          <a:solidFill>
                            <a:schemeClr val="tx1"/>
                          </a:solidFill>
                          <a:effectLst/>
                          <a:uFillTx/>
                          <a:latin typeface="+mn-lt"/>
                          <a:ea typeface="+mn-ea"/>
                          <a:cs typeface="+mn-cs"/>
                          <a:sym typeface="Helvetica Neue Light"/>
                        </a:rPr>
                        <a:t>NVTB </a:t>
                      </a:r>
                      <a:endParaRPr lang="nl-NL" sz="3200"/>
                    </a:p>
                  </a:txBody>
                  <a:tcPr>
                    <a:solidFill>
                      <a:srgbClr val="A5C314">
                        <a:alpha val="70000"/>
                      </a:srgbClr>
                    </a:solidFill>
                  </a:tcPr>
                </a:tc>
                <a:extLst>
                  <a:ext uri="{0D108BD9-81ED-4DB2-BD59-A6C34878D82A}">
                    <a16:rowId xmlns:a16="http://schemas.microsoft.com/office/drawing/2014/main" val="3798043674"/>
                  </a:ext>
                </a:extLst>
              </a:tr>
            </a:tbl>
          </a:graphicData>
        </a:graphic>
      </p:graphicFrame>
      <p:sp>
        <p:nvSpPr>
          <p:cNvPr id="19" name="Pijl: rechts 18">
            <a:extLst>
              <a:ext uri="{FF2B5EF4-FFF2-40B4-BE49-F238E27FC236}">
                <a16:creationId xmlns:a16="http://schemas.microsoft.com/office/drawing/2014/main" id="{CB760996-2613-40AD-B7C5-822A53B0716B}"/>
              </a:ext>
            </a:extLst>
          </p:cNvPr>
          <p:cNvSpPr/>
          <p:nvPr/>
        </p:nvSpPr>
        <p:spPr>
          <a:xfrm>
            <a:off x="8936182" y="8843369"/>
            <a:ext cx="1629138" cy="917079"/>
          </a:xfrm>
          <a:prstGeom prst="rightArrow">
            <a:avLst/>
          </a:prstGeom>
          <a:solidFill>
            <a:srgbClr val="FFFF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nl-NL"/>
          </a:p>
        </p:txBody>
      </p:sp>
      <p:pic>
        <p:nvPicPr>
          <p:cNvPr id="3" name="Afbeelding 2" descr="Afbeelding met tekst&#10;&#10;Automatisch gegenereerde beschrijving">
            <a:extLst>
              <a:ext uri="{FF2B5EF4-FFF2-40B4-BE49-F238E27FC236}">
                <a16:creationId xmlns:a16="http://schemas.microsoft.com/office/drawing/2014/main" id="{9A9EBB8B-BC99-88DC-505C-F9D732B09B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98896" y="527705"/>
            <a:ext cx="5785104" cy="1399032"/>
          </a:xfrm>
          <a:prstGeom prst="rect">
            <a:avLst/>
          </a:prstGeom>
        </p:spPr>
      </p:pic>
    </p:spTree>
    <p:extLst>
      <p:ext uri="{BB962C8B-B14F-4D97-AF65-F5344CB8AC3E}">
        <p14:creationId xmlns:p14="http://schemas.microsoft.com/office/powerpoint/2010/main" val="178437193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1507183" y="5410879"/>
            <a:ext cx="6821498" cy="1692771"/>
          </a:xfrm>
          <a:prstGeom prst="rect">
            <a:avLst/>
          </a:prstGeom>
          <a:ln w="38100">
            <a:solidFill>
              <a:schemeClr val="tx2">
                <a:lumMod val="75000"/>
              </a:schemeClr>
            </a:solidFill>
          </a:ln>
        </p:spPr>
        <p:txBody>
          <a:bodyPr wrap="square">
            <a:spAutoFit/>
          </a:bodyPr>
          <a:lstStyle/>
          <a:p>
            <a:pPr algn="l"/>
            <a:r>
              <a:rPr lang="en-US" sz="3600" b="0" dirty="0" err="1"/>
              <a:t>Geharmoniseerde</a:t>
            </a:r>
            <a:r>
              <a:rPr lang="en-US" sz="3600" b="0" dirty="0"/>
              <a:t> </a:t>
            </a:r>
            <a:r>
              <a:rPr lang="en-US" sz="3600" b="0" dirty="0" err="1"/>
              <a:t>Bepalingsmethode</a:t>
            </a:r>
            <a:endParaRPr lang="en-US" sz="3600" b="0" dirty="0"/>
          </a:p>
          <a:p>
            <a:endParaRPr lang="en-US" sz="3200" dirty="0">
              <a:latin typeface="Calibri Light" panose="020F0302020204030204" pitchFamily="34" charset="0"/>
            </a:endParaRPr>
          </a:p>
        </p:txBody>
      </p:sp>
      <p:sp>
        <p:nvSpPr>
          <p:cNvPr id="7" name="Rechthoek 6"/>
          <p:cNvSpPr/>
          <p:nvPr/>
        </p:nvSpPr>
        <p:spPr>
          <a:xfrm>
            <a:off x="1507183" y="7569991"/>
            <a:ext cx="6821498" cy="2062103"/>
          </a:xfrm>
          <a:prstGeom prst="rect">
            <a:avLst/>
          </a:prstGeom>
          <a:ln w="38100">
            <a:solidFill>
              <a:schemeClr val="tx2">
                <a:lumMod val="75000"/>
              </a:schemeClr>
            </a:solidFill>
          </a:ln>
        </p:spPr>
        <p:txBody>
          <a:bodyPr wrap="square">
            <a:spAutoFit/>
          </a:bodyPr>
          <a:lstStyle/>
          <a:p>
            <a:pPr algn="l"/>
            <a:r>
              <a:rPr lang="en-US" sz="3200" b="0" err="1"/>
              <a:t>Deel</a:t>
            </a:r>
            <a:r>
              <a:rPr lang="en-US" sz="3200" b="0"/>
              <a:t> 1: </a:t>
            </a:r>
            <a:r>
              <a:rPr lang="en-US" sz="3200" b="0" err="1"/>
              <a:t>Methodische</a:t>
            </a:r>
            <a:r>
              <a:rPr lang="en-US" sz="3200" b="0"/>
              <a:t> </a:t>
            </a:r>
            <a:r>
              <a:rPr lang="en-US" sz="3200" b="0" err="1"/>
              <a:t>eisen</a:t>
            </a:r>
            <a:r>
              <a:rPr lang="en-US" sz="3200" b="0"/>
              <a:t> </a:t>
            </a:r>
            <a:br>
              <a:rPr lang="en-US" sz="3200" b="0"/>
            </a:br>
            <a:r>
              <a:rPr lang="en-US" sz="3200" b="0"/>
              <a:t>(EN 15804 +A2) </a:t>
            </a:r>
            <a:r>
              <a:rPr lang="en-US" sz="3200" b="0" err="1"/>
              <a:t>milieuprestatie</a:t>
            </a:r>
            <a:r>
              <a:rPr lang="en-US" sz="3200" b="0"/>
              <a:t> van (bouw) </a:t>
            </a:r>
            <a:r>
              <a:rPr lang="en-US" sz="3200" b="0" err="1"/>
              <a:t>producten</a:t>
            </a:r>
            <a:r>
              <a:rPr lang="en-US" sz="3200" b="0"/>
              <a:t>, </a:t>
            </a:r>
            <a:r>
              <a:rPr lang="en-US" sz="3200" b="0" err="1"/>
              <a:t>installaties</a:t>
            </a:r>
            <a:r>
              <a:rPr lang="en-US" sz="3200" b="0"/>
              <a:t> en </a:t>
            </a:r>
            <a:r>
              <a:rPr lang="en-US" sz="3200" b="0" err="1"/>
              <a:t>processen</a:t>
            </a:r>
            <a:r>
              <a:rPr lang="en-US" sz="3200" b="0"/>
              <a:t>. </a:t>
            </a:r>
          </a:p>
        </p:txBody>
      </p:sp>
      <p:sp>
        <p:nvSpPr>
          <p:cNvPr id="9" name="Rechthoek 8"/>
          <p:cNvSpPr/>
          <p:nvPr/>
        </p:nvSpPr>
        <p:spPr>
          <a:xfrm>
            <a:off x="1507182" y="10274013"/>
            <a:ext cx="6821496" cy="1077218"/>
          </a:xfrm>
          <a:prstGeom prst="rect">
            <a:avLst/>
          </a:prstGeom>
          <a:ln w="38100">
            <a:solidFill>
              <a:schemeClr val="tx2">
                <a:lumMod val="75000"/>
              </a:schemeClr>
            </a:solidFill>
          </a:ln>
        </p:spPr>
        <p:txBody>
          <a:bodyPr wrap="square">
            <a:spAutoFit/>
          </a:bodyPr>
          <a:lstStyle/>
          <a:p>
            <a:pPr algn="l"/>
            <a:r>
              <a:rPr lang="en-US" sz="3200" b="0" err="1"/>
              <a:t>Deel</a:t>
            </a:r>
            <a:r>
              <a:rPr lang="en-US" sz="3200" b="0"/>
              <a:t> 2: </a:t>
            </a:r>
            <a:r>
              <a:rPr lang="en-US" sz="3200" b="0" err="1"/>
              <a:t>Rekenregels</a:t>
            </a:r>
            <a:r>
              <a:rPr lang="en-US" sz="3200" b="0"/>
              <a:t> </a:t>
            </a:r>
            <a:r>
              <a:rPr lang="en-US" sz="3200" b="0" err="1"/>
              <a:t>milieuprestatie</a:t>
            </a:r>
            <a:r>
              <a:rPr lang="en-US" sz="3200" b="0"/>
              <a:t>  </a:t>
            </a:r>
            <a:r>
              <a:rPr lang="en-US" sz="3200" b="0" err="1"/>
              <a:t>bouwwerken</a:t>
            </a:r>
            <a:r>
              <a:rPr lang="en-US" sz="3200" b="0"/>
              <a:t>. </a:t>
            </a:r>
          </a:p>
        </p:txBody>
      </p:sp>
      <p:pic>
        <p:nvPicPr>
          <p:cNvPr id="10" name="Afbeelding 9"/>
          <p:cNvPicPr>
            <a:picLocks noChangeAspect="1"/>
          </p:cNvPicPr>
          <p:nvPr/>
        </p:nvPicPr>
        <p:blipFill>
          <a:blip r:embed="rId3">
            <a:extLst>
              <a:ext uri="{28A0092B-C50C-407E-A947-70E740481C1C}">
                <a14:useLocalDpi xmlns:a14="http://schemas.microsoft.com/office/drawing/2010/main" val="0"/>
              </a:ext>
            </a:extLst>
          </a:blip>
          <a:srcRect l="71" r="71"/>
          <a:stretch/>
        </p:blipFill>
        <p:spPr>
          <a:xfrm>
            <a:off x="3700316" y="2743094"/>
            <a:ext cx="2435228" cy="2079312"/>
          </a:xfrm>
          <a:prstGeom prst="rect">
            <a:avLst/>
          </a:prstGeom>
        </p:spPr>
      </p:pic>
      <p:sp>
        <p:nvSpPr>
          <p:cNvPr id="17" name="Rechthoek 16"/>
          <p:cNvSpPr/>
          <p:nvPr/>
        </p:nvSpPr>
        <p:spPr>
          <a:xfrm>
            <a:off x="12628314" y="10591000"/>
            <a:ext cx="9691160" cy="677108"/>
          </a:xfrm>
          <a:prstGeom prst="rect">
            <a:avLst/>
          </a:prstGeom>
          <a:ln w="38100">
            <a:solidFill>
              <a:schemeClr val="tx2">
                <a:lumMod val="75000"/>
              </a:schemeClr>
            </a:solidFill>
          </a:ln>
        </p:spPr>
        <p:txBody>
          <a:bodyPr wrap="square">
            <a:spAutoFit/>
          </a:bodyPr>
          <a:lstStyle/>
          <a:p>
            <a:pPr algn="l"/>
            <a:r>
              <a:rPr lang="nl-NL" altLang="nl-NL" sz="3800" b="0">
                <a:cs typeface="Calibri" panose="020F0502020204030204" pitchFamily="34" charset="0"/>
              </a:rPr>
              <a:t>Gelijk speelveld voor alle partijen</a:t>
            </a:r>
            <a:endParaRPr lang="en-US" sz="3800" b="0"/>
          </a:p>
        </p:txBody>
      </p:sp>
      <p:pic>
        <p:nvPicPr>
          <p:cNvPr id="18" name="Afbeelding 17"/>
          <p:cNvPicPr>
            <a:picLocks noChangeAspect="1"/>
          </p:cNvPicPr>
          <p:nvPr/>
        </p:nvPicPr>
        <p:blipFill>
          <a:blip r:embed="rId4">
            <a:extLst>
              <a:ext uri="{28A0092B-C50C-407E-A947-70E740481C1C}">
                <a14:useLocalDpi xmlns:a14="http://schemas.microsoft.com/office/drawing/2010/main" val="0"/>
              </a:ext>
            </a:extLst>
          </a:blip>
          <a:srcRect l="5" r="5"/>
          <a:stretch/>
        </p:blipFill>
        <p:spPr>
          <a:xfrm>
            <a:off x="10542356" y="10120469"/>
            <a:ext cx="1964728" cy="1618174"/>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rcRect t="136" b="136"/>
          <a:stretch/>
        </p:blipFill>
        <p:spPr>
          <a:xfrm>
            <a:off x="10758041" y="5661735"/>
            <a:ext cx="1533358" cy="1322042"/>
          </a:xfrm>
          <a:prstGeom prst="rect">
            <a:avLst/>
          </a:prstGeom>
        </p:spPr>
      </p:pic>
      <p:pic>
        <p:nvPicPr>
          <p:cNvPr id="20" name="Afbeelding 19"/>
          <p:cNvPicPr>
            <a:picLocks noChangeAspect="1"/>
          </p:cNvPicPr>
          <p:nvPr/>
        </p:nvPicPr>
        <p:blipFill>
          <a:blip r:embed="rId6">
            <a:extLst>
              <a:ext uri="{28A0092B-C50C-407E-A947-70E740481C1C}">
                <a14:useLocalDpi xmlns:a14="http://schemas.microsoft.com/office/drawing/2010/main" val="0"/>
              </a:ext>
            </a:extLst>
          </a:blip>
          <a:srcRect t="169" b="169"/>
          <a:stretch/>
        </p:blipFill>
        <p:spPr>
          <a:xfrm>
            <a:off x="10867321" y="8107509"/>
            <a:ext cx="1314802" cy="1133606"/>
          </a:xfrm>
          <a:prstGeom prst="rect">
            <a:avLst/>
          </a:prstGeom>
        </p:spPr>
      </p:pic>
      <p:sp>
        <p:nvSpPr>
          <p:cNvPr id="22" name="Rechthoek 21"/>
          <p:cNvSpPr/>
          <p:nvPr/>
        </p:nvSpPr>
        <p:spPr>
          <a:xfrm>
            <a:off x="12647564" y="5715047"/>
            <a:ext cx="9691160" cy="1261884"/>
          </a:xfrm>
          <a:prstGeom prst="rect">
            <a:avLst/>
          </a:prstGeom>
          <a:ln w="38100">
            <a:solidFill>
              <a:schemeClr val="tx2">
                <a:lumMod val="75000"/>
              </a:schemeClr>
            </a:solidFill>
          </a:ln>
        </p:spPr>
        <p:txBody>
          <a:bodyPr wrap="square">
            <a:spAutoFit/>
          </a:bodyPr>
          <a:lstStyle/>
          <a:p>
            <a:pPr algn="l"/>
            <a:r>
              <a:rPr lang="nl-NL" altLang="nl-NL" sz="3800" b="0" dirty="0">
                <a:cs typeface="Calibri" panose="020F0502020204030204" pitchFamily="34" charset="0"/>
              </a:rPr>
              <a:t>Organisatie van een transparant en controleerbaar stelsel</a:t>
            </a:r>
          </a:p>
        </p:txBody>
      </p:sp>
      <p:sp>
        <p:nvSpPr>
          <p:cNvPr id="23" name="Rechthoek 22"/>
          <p:cNvSpPr/>
          <p:nvPr/>
        </p:nvSpPr>
        <p:spPr>
          <a:xfrm>
            <a:off x="12628314" y="8043371"/>
            <a:ext cx="9700784" cy="1261884"/>
          </a:xfrm>
          <a:prstGeom prst="rect">
            <a:avLst/>
          </a:prstGeom>
          <a:ln w="38100">
            <a:solidFill>
              <a:schemeClr val="tx2">
                <a:lumMod val="75000"/>
              </a:schemeClr>
            </a:solidFill>
          </a:ln>
        </p:spPr>
        <p:txBody>
          <a:bodyPr wrap="square">
            <a:spAutoFit/>
          </a:bodyPr>
          <a:lstStyle/>
          <a:p>
            <a:pPr algn="l"/>
            <a:r>
              <a:rPr lang="nl-NL" altLang="nl-NL" sz="3800" b="0">
                <a:cs typeface="Calibri" panose="020F0502020204030204" pitchFamily="34" charset="0"/>
              </a:rPr>
              <a:t>Gereguleerde toepassing in private rekeninstrumenten</a:t>
            </a:r>
          </a:p>
        </p:txBody>
      </p:sp>
      <p:sp>
        <p:nvSpPr>
          <p:cNvPr id="24" name="Rechthoek 23"/>
          <p:cNvSpPr/>
          <p:nvPr/>
        </p:nvSpPr>
        <p:spPr>
          <a:xfrm>
            <a:off x="12637938" y="3104443"/>
            <a:ext cx="9700784" cy="1937250"/>
          </a:xfrm>
          <a:prstGeom prst="rect">
            <a:avLst/>
          </a:prstGeom>
          <a:solidFill>
            <a:srgbClr val="FFFFFF"/>
          </a:solidFill>
          <a:ln w="38100">
            <a:solidFill>
              <a:schemeClr val="tx2">
                <a:lumMod val="75000"/>
              </a:schemeClr>
            </a:solidFill>
          </a:ln>
        </p:spPr>
        <p:txBody>
          <a:bodyPr wrap="square">
            <a:noAutofit/>
          </a:bodyPr>
          <a:lstStyle/>
          <a:p>
            <a:pPr algn="l"/>
            <a:r>
              <a:rPr lang="nl-NL" altLang="nl-NL" sz="3800" b="0">
                <a:cs typeface="Calibri" panose="020F0502020204030204" pitchFamily="34" charset="0"/>
              </a:rPr>
              <a:t>Opslag betrouwbare LCA-milieudata in één centrale database, bij een neutrale onafhankelijke organisatie</a:t>
            </a:r>
          </a:p>
        </p:txBody>
      </p:sp>
      <p:pic>
        <p:nvPicPr>
          <p:cNvPr id="29" name="Afbeelding 28"/>
          <p:cNvPicPr>
            <a:picLocks noChangeAspect="1"/>
          </p:cNvPicPr>
          <p:nvPr/>
        </p:nvPicPr>
        <p:blipFill>
          <a:blip r:embed="rId7">
            <a:extLst>
              <a:ext uri="{28A0092B-C50C-407E-A947-70E740481C1C}">
                <a14:useLocalDpi xmlns:a14="http://schemas.microsoft.com/office/drawing/2010/main" val="0"/>
              </a:ext>
            </a:extLst>
          </a:blip>
          <a:srcRect t="107" b="107"/>
          <a:stretch/>
        </p:blipFill>
        <p:spPr>
          <a:xfrm>
            <a:off x="10885362" y="3363752"/>
            <a:ext cx="1385068" cy="1418628"/>
          </a:xfrm>
          <a:prstGeom prst="rect">
            <a:avLst/>
          </a:prstGeom>
          <a:ln w="38100">
            <a:noFill/>
          </a:ln>
        </p:spPr>
      </p:pic>
      <p:sp>
        <p:nvSpPr>
          <p:cNvPr id="15" name="Titel 4">
            <a:extLst>
              <a:ext uri="{FF2B5EF4-FFF2-40B4-BE49-F238E27FC236}">
                <a16:creationId xmlns:a16="http://schemas.microsoft.com/office/drawing/2014/main" id="{72F91BD0-1333-4176-971F-E2F3D5762C39}"/>
              </a:ext>
            </a:extLst>
          </p:cNvPr>
          <p:cNvSpPr>
            <a:spLocks noGrp="1"/>
          </p:cNvSpPr>
          <p:nvPr>
            <p:ph type="title"/>
          </p:nvPr>
        </p:nvSpPr>
        <p:spPr>
          <a:xfrm>
            <a:off x="345492" y="330349"/>
            <a:ext cx="8590690" cy="1386787"/>
          </a:xfrm>
        </p:spPr>
        <p:txBody>
          <a:bodyPr>
            <a:normAutofit/>
          </a:bodyPr>
          <a:lstStyle/>
          <a:p>
            <a:pPr algn="l"/>
            <a:r>
              <a:rPr lang="nl-NL" sz="6600" b="0" dirty="0">
                <a:solidFill>
                  <a:schemeClr val="tx2">
                    <a:lumMod val="75000"/>
                  </a:schemeClr>
                </a:solidFill>
              </a:rPr>
              <a:t>Doelstellingen NMD</a:t>
            </a:r>
          </a:p>
        </p:txBody>
      </p:sp>
      <p:pic>
        <p:nvPicPr>
          <p:cNvPr id="16" name="Afbeelding 15" descr="Afbeelding met tekst&#10;&#10;Automatisch gegenereerde beschrijving">
            <a:extLst>
              <a:ext uri="{FF2B5EF4-FFF2-40B4-BE49-F238E27FC236}">
                <a16:creationId xmlns:a16="http://schemas.microsoft.com/office/drawing/2014/main" id="{82AA5497-B795-9214-D12B-6BC9EA5D4E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598896" y="527705"/>
            <a:ext cx="5785104" cy="1399032"/>
          </a:xfrm>
          <a:prstGeom prst="rect">
            <a:avLst/>
          </a:prstGeom>
        </p:spPr>
      </p:pic>
    </p:spTree>
    <p:extLst>
      <p:ext uri="{BB962C8B-B14F-4D97-AF65-F5344CB8AC3E}">
        <p14:creationId xmlns:p14="http://schemas.microsoft.com/office/powerpoint/2010/main" val="3229523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5">
            <a:extLst>
              <a:ext uri="{FF2B5EF4-FFF2-40B4-BE49-F238E27FC236}">
                <a16:creationId xmlns:a16="http://schemas.microsoft.com/office/drawing/2014/main" id="{9717A805-70A6-49B2-BB7B-3917DA721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069" y="3284538"/>
            <a:ext cx="20099866" cy="8492080"/>
          </a:xfrm>
          <a:prstGeom prst="rect">
            <a:avLst/>
          </a:prstGeom>
        </p:spPr>
      </p:pic>
      <p:sp>
        <p:nvSpPr>
          <p:cNvPr id="2" name="Tekstvak 1">
            <a:extLst>
              <a:ext uri="{FF2B5EF4-FFF2-40B4-BE49-F238E27FC236}">
                <a16:creationId xmlns:a16="http://schemas.microsoft.com/office/drawing/2014/main" id="{7CCE3151-DFAC-49D9-829D-DF77E72AA9D5}"/>
              </a:ext>
            </a:extLst>
          </p:cNvPr>
          <p:cNvSpPr txBox="1"/>
          <p:nvPr/>
        </p:nvSpPr>
        <p:spPr>
          <a:xfrm>
            <a:off x="21475984" y="9061896"/>
            <a:ext cx="1345916"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l-NL"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(MPG)</a:t>
            </a:r>
          </a:p>
        </p:txBody>
      </p:sp>
      <p:sp>
        <p:nvSpPr>
          <p:cNvPr id="6" name="Titel 4">
            <a:extLst>
              <a:ext uri="{FF2B5EF4-FFF2-40B4-BE49-F238E27FC236}">
                <a16:creationId xmlns:a16="http://schemas.microsoft.com/office/drawing/2014/main" id="{E752B61F-4550-440A-8743-5F92FB10942F}"/>
              </a:ext>
            </a:extLst>
          </p:cNvPr>
          <p:cNvSpPr txBox="1">
            <a:spLocks/>
          </p:cNvSpPr>
          <p:nvPr/>
        </p:nvSpPr>
        <p:spPr>
          <a:xfrm>
            <a:off x="345491" y="330349"/>
            <a:ext cx="17046770" cy="13867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9pPr>
          </a:lstStyle>
          <a:p>
            <a:pPr algn="l" hangingPunct="1"/>
            <a:r>
              <a:rPr lang="nl-NL" sz="6600" b="0" dirty="0">
                <a:solidFill>
                  <a:schemeClr val="tx2">
                    <a:lumMod val="75000"/>
                  </a:schemeClr>
                </a:solidFill>
              </a:rPr>
              <a:t>Stichting NMD beheert de Bepalingsmethode</a:t>
            </a:r>
          </a:p>
        </p:txBody>
      </p:sp>
      <p:pic>
        <p:nvPicPr>
          <p:cNvPr id="5" name="Afbeelding 4" descr="Afbeelding met tekst&#10;&#10;Automatisch gegenereerde beschrijving">
            <a:extLst>
              <a:ext uri="{FF2B5EF4-FFF2-40B4-BE49-F238E27FC236}">
                <a16:creationId xmlns:a16="http://schemas.microsoft.com/office/drawing/2014/main" id="{10206E86-0855-5CE1-2A6C-FAADAC8E83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23307" y="527705"/>
            <a:ext cx="5785104" cy="1399032"/>
          </a:xfrm>
          <a:prstGeom prst="rect">
            <a:avLst/>
          </a:prstGeom>
        </p:spPr>
      </p:pic>
    </p:spTree>
    <p:extLst>
      <p:ext uri="{BB962C8B-B14F-4D97-AF65-F5344CB8AC3E}">
        <p14:creationId xmlns:p14="http://schemas.microsoft.com/office/powerpoint/2010/main" val="224311949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1">
            <a:extLst>
              <a:ext uri="{FF2B5EF4-FFF2-40B4-BE49-F238E27FC236}">
                <a16:creationId xmlns:a16="http://schemas.microsoft.com/office/drawing/2014/main" id="{B64695D0-68A4-4F65-9C24-C74D04CA171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12766" y="2909256"/>
            <a:ext cx="21358468" cy="907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4">
            <a:extLst>
              <a:ext uri="{FF2B5EF4-FFF2-40B4-BE49-F238E27FC236}">
                <a16:creationId xmlns:a16="http://schemas.microsoft.com/office/drawing/2014/main" id="{36DADCA9-BACC-4B1A-B33F-39F38633304A}"/>
              </a:ext>
            </a:extLst>
          </p:cNvPr>
          <p:cNvSpPr txBox="1">
            <a:spLocks/>
          </p:cNvSpPr>
          <p:nvPr/>
        </p:nvSpPr>
        <p:spPr>
          <a:xfrm>
            <a:off x="345492" y="330349"/>
            <a:ext cx="12400124" cy="13867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Helvetica Neue Medium"/>
                <a:ea typeface="Helvetica Neue Medium"/>
                <a:cs typeface="Helvetica Neue Medium"/>
                <a:sym typeface="Helvetica Neue Medium"/>
              </a:defRPr>
            </a:lvl9pPr>
          </a:lstStyle>
          <a:p>
            <a:pPr algn="l" hangingPunct="1"/>
            <a:r>
              <a:rPr lang="nl-NL" sz="6600" b="0" dirty="0">
                <a:solidFill>
                  <a:schemeClr val="tx2">
                    <a:lumMod val="75000"/>
                  </a:schemeClr>
                </a:solidFill>
              </a:rPr>
              <a:t>Modules Bepalingsmethode</a:t>
            </a:r>
          </a:p>
        </p:txBody>
      </p:sp>
      <p:pic>
        <p:nvPicPr>
          <p:cNvPr id="5" name="Afbeelding 4" descr="Afbeelding met tekst&#10;&#10;Automatisch gegenereerde beschrijving">
            <a:extLst>
              <a:ext uri="{FF2B5EF4-FFF2-40B4-BE49-F238E27FC236}">
                <a16:creationId xmlns:a16="http://schemas.microsoft.com/office/drawing/2014/main" id="{278A19B4-827C-1E89-A13F-8F54594609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98896" y="527705"/>
            <a:ext cx="5785104" cy="1399032"/>
          </a:xfrm>
          <a:prstGeom prst="rect">
            <a:avLst/>
          </a:prstGeom>
        </p:spPr>
      </p:pic>
      <p:sp>
        <p:nvSpPr>
          <p:cNvPr id="2" name="Tekstvak 1">
            <a:extLst>
              <a:ext uri="{FF2B5EF4-FFF2-40B4-BE49-F238E27FC236}">
                <a16:creationId xmlns:a16="http://schemas.microsoft.com/office/drawing/2014/main" id="{D165AB90-03A7-99C4-8CA0-67BC3577AB91}"/>
              </a:ext>
            </a:extLst>
          </p:cNvPr>
          <p:cNvSpPr txBox="1"/>
          <p:nvPr/>
        </p:nvSpPr>
        <p:spPr>
          <a:xfrm>
            <a:off x="18056872" y="3118857"/>
            <a:ext cx="3434576"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l-NL" sz="3000" b="1" i="0" u="none" strike="noStrike" cap="none" spc="0" normalizeH="0" baseline="0" dirty="0">
                <a:ln>
                  <a:noFill/>
                </a:ln>
                <a:solidFill>
                  <a:schemeClr val="bg1"/>
                </a:solidFill>
                <a:effectLst/>
                <a:uFillTx/>
                <a:latin typeface="Helvetica Neue Medium"/>
                <a:ea typeface="Helvetica Neue Medium"/>
                <a:cs typeface="Helvetica Neue Medium"/>
                <a:sym typeface="Helvetica Neue Medium"/>
              </a:rPr>
              <a:t>B&amp;U en GWW</a:t>
            </a:r>
          </a:p>
        </p:txBody>
      </p:sp>
    </p:spTree>
    <p:extLst>
      <p:ext uri="{BB962C8B-B14F-4D97-AF65-F5344CB8AC3E}">
        <p14:creationId xmlns:p14="http://schemas.microsoft.com/office/powerpoint/2010/main" val="283381412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144CB82-290B-44F3-8C3C-83A742FA49F9}"/>
              </a:ext>
            </a:extLst>
          </p:cNvPr>
          <p:cNvSpPr>
            <a:spLocks noGrp="1"/>
          </p:cNvSpPr>
          <p:nvPr>
            <p:ph type="title"/>
          </p:nvPr>
        </p:nvSpPr>
        <p:spPr>
          <a:xfrm>
            <a:off x="345492" y="330349"/>
            <a:ext cx="9041104" cy="1554435"/>
          </a:xfrm>
        </p:spPr>
        <p:txBody>
          <a:bodyPr>
            <a:normAutofit/>
          </a:bodyPr>
          <a:lstStyle/>
          <a:p>
            <a:pPr algn="l"/>
            <a:r>
              <a:rPr lang="nl-NL" sz="6600" b="0" dirty="0">
                <a:solidFill>
                  <a:schemeClr val="tx2">
                    <a:lumMod val="75000"/>
                  </a:schemeClr>
                </a:solidFill>
              </a:rPr>
              <a:t>19 milieu-indicatoren</a:t>
            </a:r>
            <a:endParaRPr lang="nl-NL" sz="5400" b="0" dirty="0">
              <a:solidFill>
                <a:schemeClr val="tx2">
                  <a:lumMod val="75000"/>
                </a:schemeClr>
              </a:solidFill>
            </a:endParaRPr>
          </a:p>
        </p:txBody>
      </p:sp>
      <p:pic>
        <p:nvPicPr>
          <p:cNvPr id="4" name="Tijdelijke aanduiding voor inhoud 6">
            <a:extLst>
              <a:ext uri="{FF2B5EF4-FFF2-40B4-BE49-F238E27FC236}">
                <a16:creationId xmlns:a16="http://schemas.microsoft.com/office/drawing/2014/main" id="{0E0D1B88-C2BC-4923-A504-C3166F4515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8189" y="2252658"/>
            <a:ext cx="11843494" cy="10687456"/>
          </a:xfrm>
          <a:prstGeom prst="rect">
            <a:avLst/>
          </a:prstGeom>
        </p:spPr>
      </p:pic>
      <p:pic>
        <p:nvPicPr>
          <p:cNvPr id="6" name="Afbeelding 5" descr="Afbeelding met tekst&#10;&#10;Automatisch gegenereerde beschrijving">
            <a:extLst>
              <a:ext uri="{FF2B5EF4-FFF2-40B4-BE49-F238E27FC236}">
                <a16:creationId xmlns:a16="http://schemas.microsoft.com/office/drawing/2014/main" id="{C62E5E6A-CB84-A5A0-F05B-5665086D4D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67550" y="559272"/>
            <a:ext cx="5785104" cy="1399032"/>
          </a:xfrm>
          <a:prstGeom prst="rect">
            <a:avLst/>
          </a:prstGeom>
        </p:spPr>
      </p:pic>
    </p:spTree>
    <p:extLst>
      <p:ext uri="{BB962C8B-B14F-4D97-AF65-F5344CB8AC3E}">
        <p14:creationId xmlns:p14="http://schemas.microsoft.com/office/powerpoint/2010/main" val="6526857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FB7D32F-EE85-4205-B921-068BA2815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930356" y="640291"/>
            <a:ext cx="9540524" cy="12507139"/>
          </a:xfrm>
          <a:prstGeom prst="rect">
            <a:avLst/>
          </a:prstGeom>
        </p:spPr>
      </p:pic>
      <p:sp>
        <p:nvSpPr>
          <p:cNvPr id="7" name="Titel 3">
            <a:extLst>
              <a:ext uri="{FF2B5EF4-FFF2-40B4-BE49-F238E27FC236}">
                <a16:creationId xmlns:a16="http://schemas.microsoft.com/office/drawing/2014/main" id="{AF90C774-AA38-4252-A468-67C1C62CF5F5}"/>
              </a:ext>
            </a:extLst>
          </p:cNvPr>
          <p:cNvSpPr txBox="1">
            <a:spLocks/>
          </p:cNvSpPr>
          <p:nvPr/>
        </p:nvSpPr>
        <p:spPr>
          <a:xfrm>
            <a:off x="323274" y="110805"/>
            <a:ext cx="23114000" cy="20066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b">
            <a:normAutofit lnSpcReduction="10000"/>
          </a:bodyPr>
          <a:lstStyle>
            <a:lvl1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a:r>
              <a:rPr lang="nl-NL" sz="6600" dirty="0">
                <a:solidFill>
                  <a:schemeClr val="tx2">
                    <a:lumMod val="75000"/>
                  </a:schemeClr>
                </a:solidFill>
                <a:latin typeface="Helvetica Neue Medium"/>
              </a:rPr>
              <a:t>De NMD </a:t>
            </a:r>
          </a:p>
          <a:p>
            <a:pPr algn="l"/>
            <a:r>
              <a:rPr lang="nl-NL" sz="6600" dirty="0">
                <a:solidFill>
                  <a:schemeClr val="tx2">
                    <a:lumMod val="75000"/>
                  </a:schemeClr>
                </a:solidFill>
                <a:latin typeface="Helvetica Neue Medium"/>
              </a:rPr>
              <a:t>&amp; bouwomgeving</a:t>
            </a:r>
          </a:p>
        </p:txBody>
      </p:sp>
      <p:pic>
        <p:nvPicPr>
          <p:cNvPr id="3" name="Afbeelding 2">
            <a:extLst>
              <a:ext uri="{FF2B5EF4-FFF2-40B4-BE49-F238E27FC236}">
                <a16:creationId xmlns:a16="http://schemas.microsoft.com/office/drawing/2014/main" id="{047184AB-9DB3-E67D-1ADA-2454D2775880}"/>
              </a:ext>
            </a:extLst>
          </p:cNvPr>
          <p:cNvPicPr>
            <a:picLocks noChangeAspect="1"/>
          </p:cNvPicPr>
          <p:nvPr/>
        </p:nvPicPr>
        <p:blipFill>
          <a:blip r:embed="rId5"/>
          <a:stretch>
            <a:fillRect/>
          </a:stretch>
        </p:blipFill>
        <p:spPr>
          <a:xfrm>
            <a:off x="17893416" y="375548"/>
            <a:ext cx="6121323" cy="1477116"/>
          </a:xfrm>
          <a:prstGeom prst="rect">
            <a:avLst/>
          </a:prstGeom>
        </p:spPr>
      </p:pic>
    </p:spTree>
    <p:extLst>
      <p:ext uri="{BB962C8B-B14F-4D97-AF65-F5344CB8AC3E}">
        <p14:creationId xmlns:p14="http://schemas.microsoft.com/office/powerpoint/2010/main" val="3904300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549550A-DDCC-1275-BCAE-E107F9CB30EF}"/>
              </a:ext>
            </a:extLst>
          </p:cNvPr>
          <p:cNvSpPr>
            <a:spLocks noGrp="1"/>
          </p:cNvSpPr>
          <p:nvPr>
            <p:ph type="body" idx="1"/>
          </p:nvPr>
        </p:nvSpPr>
        <p:spPr>
          <a:xfrm>
            <a:off x="1039395" y="2977209"/>
            <a:ext cx="21005800" cy="9251037"/>
          </a:xfrm>
        </p:spPr>
        <p:txBody>
          <a:bodyPr>
            <a:normAutofit/>
          </a:bodyPr>
          <a:lstStyle/>
          <a:p>
            <a:pPr lvl="1"/>
            <a:r>
              <a:rPr lang="nl-NL" sz="3200" dirty="0">
                <a:latin typeface="Helvetica Neue Medium"/>
                <a:ea typeface="+mj-lt"/>
                <a:cs typeface="+mj-lt"/>
              </a:rPr>
              <a:t>Integrale benadering klimaatdoelstellingen via herziening EPBD;</a:t>
            </a:r>
          </a:p>
          <a:p>
            <a:pPr lvl="1"/>
            <a:r>
              <a:rPr lang="nl-NL" sz="3200" dirty="0">
                <a:latin typeface="Helvetica Neue Medium"/>
                <a:ea typeface="+mj-lt"/>
                <a:cs typeface="+mj-lt"/>
              </a:rPr>
              <a:t>Mogelijk Europese verplichting: opnemen van circulaire eisen bij publieke aanbestedingen;</a:t>
            </a:r>
            <a:endParaRPr lang="nl-NL" sz="3200" baseline="30000" dirty="0">
              <a:latin typeface="Helvetica Neue Medium"/>
            </a:endParaRPr>
          </a:p>
          <a:p>
            <a:pPr lvl="1"/>
            <a:r>
              <a:rPr lang="nl-NL" sz="3200" dirty="0">
                <a:latin typeface="Helvetica Neue Medium"/>
                <a:ea typeface="+mj-lt"/>
                <a:cs typeface="+mj-lt"/>
              </a:rPr>
              <a:t>Milieueisen voor bouwproducten, beginnen met klimaat en hergebruik/recycling, mogelijk ook CO2-opname/vastlegging bouwproducten; via herziening CPR; </a:t>
            </a:r>
            <a:endParaRPr lang="nl-NL" sz="3200" dirty="0">
              <a:latin typeface="Helvetica Neue Medium"/>
            </a:endParaRPr>
          </a:p>
          <a:p>
            <a:pPr lvl="1"/>
            <a:r>
              <a:rPr lang="nl-NL" sz="3200" dirty="0">
                <a:latin typeface="Helvetica Neue Medium"/>
                <a:ea typeface="+mj-lt"/>
                <a:cs typeface="+mj-lt"/>
              </a:rPr>
              <a:t>Integraal milieulabel producten.</a:t>
            </a:r>
            <a:endParaRPr lang="nl-NL" sz="3200" dirty="0">
              <a:latin typeface="Helvetica Neue Medium"/>
            </a:endParaRPr>
          </a:p>
          <a:p>
            <a:pPr lvl="1"/>
            <a:endParaRPr lang="nl-NL" sz="3200" dirty="0"/>
          </a:p>
          <a:p>
            <a:pPr marL="635000" lvl="1" indent="0">
              <a:buNone/>
            </a:pPr>
            <a:endParaRPr lang="en-US" dirty="0"/>
          </a:p>
        </p:txBody>
      </p:sp>
      <p:sp>
        <p:nvSpPr>
          <p:cNvPr id="3" name="Titel 2">
            <a:extLst>
              <a:ext uri="{FF2B5EF4-FFF2-40B4-BE49-F238E27FC236}">
                <a16:creationId xmlns:a16="http://schemas.microsoft.com/office/drawing/2014/main" id="{3A8AE78B-2D86-1C7B-F537-13E12A1374B9}"/>
              </a:ext>
            </a:extLst>
          </p:cNvPr>
          <p:cNvSpPr>
            <a:spLocks noGrp="1"/>
          </p:cNvSpPr>
          <p:nvPr>
            <p:ph type="title"/>
          </p:nvPr>
        </p:nvSpPr>
        <p:spPr>
          <a:xfrm>
            <a:off x="1689100" y="1178436"/>
            <a:ext cx="21005800" cy="2027210"/>
          </a:xfrm>
        </p:spPr>
        <p:txBody>
          <a:bodyPr>
            <a:noAutofit/>
          </a:bodyPr>
          <a:lstStyle/>
          <a:p>
            <a:pPr algn="l"/>
            <a:r>
              <a:rPr lang="nl-NL" sz="6600" b="0" dirty="0">
                <a:solidFill>
                  <a:schemeClr val="tx2">
                    <a:lumMod val="75000"/>
                  </a:schemeClr>
                </a:solidFill>
                <a:latin typeface="Helvetica Neue Medium"/>
              </a:rPr>
              <a:t>Waar zet Europ</a:t>
            </a:r>
            <a:r>
              <a:rPr lang="nl-NL" sz="6600" b="0" dirty="0">
                <a:solidFill>
                  <a:schemeClr val="tx2">
                    <a:lumMod val="75000"/>
                  </a:schemeClr>
                </a:solidFill>
              </a:rPr>
              <a:t>a op in?</a:t>
            </a:r>
            <a:br>
              <a:rPr lang="nl-NL" sz="6600" b="0" dirty="0"/>
            </a:br>
            <a:endParaRPr lang="nl-NL" sz="6600" b="0" dirty="0">
              <a:solidFill>
                <a:srgbClr val="FF0000"/>
              </a:solidFill>
              <a:highlight>
                <a:srgbClr val="FFFF00"/>
              </a:highlight>
            </a:endParaRPr>
          </a:p>
        </p:txBody>
      </p:sp>
      <p:pic>
        <p:nvPicPr>
          <p:cNvPr id="2" name="Afbeelding 1">
            <a:extLst>
              <a:ext uri="{FF2B5EF4-FFF2-40B4-BE49-F238E27FC236}">
                <a16:creationId xmlns:a16="http://schemas.microsoft.com/office/drawing/2014/main" id="{D880A3F2-611C-D965-3564-D6E9C6E32EDE}"/>
              </a:ext>
            </a:extLst>
          </p:cNvPr>
          <p:cNvPicPr>
            <a:picLocks noChangeAspect="1"/>
          </p:cNvPicPr>
          <p:nvPr/>
        </p:nvPicPr>
        <p:blipFill>
          <a:blip r:embed="rId3"/>
          <a:stretch>
            <a:fillRect/>
          </a:stretch>
        </p:blipFill>
        <p:spPr>
          <a:xfrm>
            <a:off x="18598395" y="480383"/>
            <a:ext cx="5785605" cy="1396105"/>
          </a:xfrm>
          <a:prstGeom prst="rect">
            <a:avLst/>
          </a:prstGeom>
        </p:spPr>
      </p:pic>
    </p:spTree>
    <p:extLst>
      <p:ext uri="{BB962C8B-B14F-4D97-AF65-F5344CB8AC3E}">
        <p14:creationId xmlns:p14="http://schemas.microsoft.com/office/powerpoint/2010/main" val="402123286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0728B94-9840-7942-6380-4FF9ED164D20}"/>
              </a:ext>
            </a:extLst>
          </p:cNvPr>
          <p:cNvPicPr>
            <a:picLocks noChangeAspect="1"/>
          </p:cNvPicPr>
          <p:nvPr/>
        </p:nvPicPr>
        <p:blipFill>
          <a:blip r:embed="rId2"/>
          <a:stretch>
            <a:fillRect/>
          </a:stretch>
        </p:blipFill>
        <p:spPr>
          <a:xfrm>
            <a:off x="2778788" y="1944111"/>
            <a:ext cx="17404920" cy="9827778"/>
          </a:xfrm>
          <a:prstGeom prst="rect">
            <a:avLst/>
          </a:prstGeom>
        </p:spPr>
      </p:pic>
    </p:spTree>
    <p:extLst>
      <p:ext uri="{BB962C8B-B14F-4D97-AF65-F5344CB8AC3E}">
        <p14:creationId xmlns:p14="http://schemas.microsoft.com/office/powerpoint/2010/main" val="1350071872"/>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99B2510A6CB14B813554CD4F98ADAE" ma:contentTypeVersion="14" ma:contentTypeDescription="Een nieuw document maken." ma:contentTypeScope="" ma:versionID="f09eea62bc7b568a9c5ce1d5976c2947">
  <xsd:schema xmlns:xsd="http://www.w3.org/2001/XMLSchema" xmlns:xs="http://www.w3.org/2001/XMLSchema" xmlns:p="http://schemas.microsoft.com/office/2006/metadata/properties" xmlns:ns2="cc83bc33-33e4-460b-854b-d0cad2bdac26" xmlns:ns3="3c4e12eb-bf5c-4512-8b17-7f310e423641" targetNamespace="http://schemas.microsoft.com/office/2006/metadata/properties" ma:root="true" ma:fieldsID="efd7d92748eb2323346d0a120310f432" ns2:_="" ns3:_="">
    <xsd:import namespace="cc83bc33-33e4-460b-854b-d0cad2bdac26"/>
    <xsd:import namespace="3c4e12eb-bf5c-4512-8b17-7f310e4236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3bc33-33e4-460b-854b-d0cad2bdac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0410a73b-adeb-4919-bf3c-8c97fbc73de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4e12eb-bf5c-4512-8b17-7f310e423641"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39c02024-b23a-47ca-89b0-3d4907d8fbea}" ma:internalName="TaxCatchAll" ma:showField="CatchAllData" ma:web="3c4e12eb-bf5c-4512-8b17-7f310e4236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c83bc33-33e4-460b-854b-d0cad2bdac26">
      <Terms xmlns="http://schemas.microsoft.com/office/infopath/2007/PartnerControls"/>
    </lcf76f155ced4ddcb4097134ff3c332f>
    <TaxCatchAll xmlns="3c4e12eb-bf5c-4512-8b17-7f310e42364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6E65C5-F6C6-4DFD-BD87-05E05FA7BEC2}">
  <ds:schemaRefs>
    <ds:schemaRef ds:uri="3c4e12eb-bf5c-4512-8b17-7f310e423641"/>
    <ds:schemaRef ds:uri="cc83bc33-33e4-460b-854b-d0cad2bdac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8198198-E4D6-4B5F-91C3-FC13F6120A57}">
  <ds:schemaRefs>
    <ds:schemaRef ds:uri="3c4e12eb-bf5c-4512-8b17-7f310e423641"/>
    <ds:schemaRef ds:uri="cc83bc33-33e4-460b-854b-d0cad2bdac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7041786-1649-4AF5-B296-AFDD38D4B2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TotalTime>
  <Words>766</Words>
  <Application>Microsoft Office PowerPoint</Application>
  <PresentationFormat>Aangepast</PresentationFormat>
  <Paragraphs>118</Paragraphs>
  <Slides>14</Slides>
  <Notes>13</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14</vt:i4>
      </vt:variant>
    </vt:vector>
  </HeadingPairs>
  <TitlesOfParts>
    <vt:vector size="23" baseType="lpstr">
      <vt:lpstr>Arial</vt:lpstr>
      <vt:lpstr>Calibri</vt:lpstr>
      <vt:lpstr>Calibri Light</vt:lpstr>
      <vt:lpstr>Helvetica</vt:lpstr>
      <vt:lpstr>Helvetica Neue</vt:lpstr>
      <vt:lpstr>Helvetica Neue Light</vt:lpstr>
      <vt:lpstr>Helvetica Neue Medium</vt:lpstr>
      <vt:lpstr>Wingdings</vt:lpstr>
      <vt:lpstr>White</vt:lpstr>
      <vt:lpstr>CPR en het MPG- en NMD-stelsel</vt:lpstr>
      <vt:lpstr>Governance NMD</vt:lpstr>
      <vt:lpstr>Doelstellingen NMD</vt:lpstr>
      <vt:lpstr>PowerPoint-presentatie</vt:lpstr>
      <vt:lpstr>PowerPoint-presentatie</vt:lpstr>
      <vt:lpstr>19 milieu-indicatoren</vt:lpstr>
      <vt:lpstr>PowerPoint-presentatie</vt:lpstr>
      <vt:lpstr>Waar zet Europa op in? </vt:lpstr>
      <vt:lpstr>PowerPoint-presentatie</vt:lpstr>
      <vt:lpstr>Europese Green Deal + Circulair Action Plan</vt:lpstr>
      <vt:lpstr>Wat doet de Nederlandse overheid en St. NMD nu al met oog op Europese eisen?</vt:lpstr>
      <vt:lpstr>Vragen: </vt:lpstr>
      <vt:lpstr>Buitenlandse EPD’s in de NMD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MKB en NMD</dc:title>
  <dc:creator>Heleen Scholte</dc:creator>
  <cp:lastModifiedBy>Danielle Bakx</cp:lastModifiedBy>
  <cp:revision>2</cp:revision>
  <dcterms:modified xsi:type="dcterms:W3CDTF">2022-11-15T15:58:48Z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0x0101001099B2510A6CB14B813554CD4F98ADAE</vt:lpwstr>
  </property>
  <property fmtid="{D5CDD505-2E9C-101B-9397-08002B2CF9AE}" pid="3" name="MediaServiceImageTags">
    <vt:lpwstr/>
  </property>
</Properties>
</file>