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508" r:id="rId3"/>
    <p:sldId id="471" r:id="rId4"/>
    <p:sldId id="472" r:id="rId5"/>
    <p:sldId id="504" r:id="rId6"/>
    <p:sldId id="507" r:id="rId7"/>
    <p:sldId id="503" r:id="rId8"/>
    <p:sldId id="474" r:id="rId9"/>
    <p:sldId id="476" r:id="rId10"/>
    <p:sldId id="475" r:id="rId11"/>
    <p:sldId id="473" r:id="rId12"/>
    <p:sldId id="509" r:id="rId13"/>
    <p:sldId id="477" r:id="rId14"/>
    <p:sldId id="510" r:id="rId15"/>
  </p:sldIdLst>
  <p:sldSz cx="12192000" cy="6858000"/>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ke Meulendijks" initials="MM"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7030A0"/>
    <a:srgbClr val="9DC55B"/>
    <a:srgbClr val="5DC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22" autoAdjust="0"/>
    <p:restoredTop sz="76175" autoAdjust="0"/>
  </p:normalViewPr>
  <p:slideViewPr>
    <p:cSldViewPr snapToGrid="0">
      <p:cViewPr varScale="1">
        <p:scale>
          <a:sx n="62" d="100"/>
          <a:sy n="62" d="100"/>
        </p:scale>
        <p:origin x="874" y="58"/>
      </p:cViewPr>
      <p:guideLst>
        <p:guide orient="horz" pos="2160"/>
        <p:guide pos="383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dirty="0"/>
          </a:p>
        </p:txBody>
      </p:sp>
      <p:sp>
        <p:nvSpPr>
          <p:cNvPr id="3" name="Tijdelijke aanduiding voor datum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9B7BC5FA-4EB1-4969-9028-0615B180F66D}" type="datetimeFigureOut">
              <a:rPr lang="nl-NL" smtClean="0"/>
              <a:t>15-7-2020</a:t>
            </a:fld>
            <a:endParaRPr lang="nl-NL" dirty="0"/>
          </a:p>
        </p:txBody>
      </p:sp>
      <p:sp>
        <p:nvSpPr>
          <p:cNvPr id="4" name="Tijdelijke aanduiding voor dia-afbeelding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nl-NL" dirty="0"/>
          </a:p>
        </p:txBody>
      </p:sp>
      <p:sp>
        <p:nvSpPr>
          <p:cNvPr id="5" name="Tijdelijke aanduiding voor notiti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FAABF7D7-092D-4384-941C-F8145FDEEE04}" type="slidenum">
              <a:rPr lang="nl-NL" smtClean="0"/>
              <a:t>‹nr.›</a:t>
            </a:fld>
            <a:endParaRPr lang="nl-NL" dirty="0"/>
          </a:p>
        </p:txBody>
      </p:sp>
    </p:spTree>
    <p:extLst>
      <p:ext uri="{BB962C8B-B14F-4D97-AF65-F5344CB8AC3E}">
        <p14:creationId xmlns:p14="http://schemas.microsoft.com/office/powerpoint/2010/main" val="402017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qov0I5aFit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be.org/nl/nieuws/potentiebiobas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WZ73Innwy5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a:t>
            </a:fld>
            <a:endParaRPr lang="nl-NL" dirty="0"/>
          </a:p>
        </p:txBody>
      </p:sp>
    </p:spTree>
    <p:extLst>
      <p:ext uri="{BB962C8B-B14F-4D97-AF65-F5344CB8AC3E}">
        <p14:creationId xmlns:p14="http://schemas.microsoft.com/office/powerpoint/2010/main" val="311879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https://www.biobasedbouwen.nl/producten/grasfalt-bio-based-asfaltmengsel/</a:t>
            </a:r>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11</a:t>
            </a:fld>
            <a:endParaRPr lang="nl-NL" dirty="0"/>
          </a:p>
        </p:txBody>
      </p:sp>
    </p:spTree>
    <p:extLst>
      <p:ext uri="{BB962C8B-B14F-4D97-AF65-F5344CB8AC3E}">
        <p14:creationId xmlns:p14="http://schemas.microsoft.com/office/powerpoint/2010/main" val="16063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dirty="0">
                <a:latin typeface="Calibri" panose="020F0502020204030204" pitchFamily="34" charset="0"/>
                <a:ea typeface="Times New Roman" panose="02020603050405020304" pitchFamily="18" charset="0"/>
                <a:cs typeface="Calibri" panose="020F0502020204030204" pitchFamily="34" charset="0"/>
              </a:rPr>
              <a:t>Schematische weergave van de </a:t>
            </a:r>
            <a:r>
              <a:rPr lang="nl-NL" sz="1200" dirty="0">
                <a:latin typeface="Calibri" panose="020F0502020204030204" pitchFamily="34" charset="0"/>
                <a:ea typeface="Times New Roman" panose="02020603050405020304" pitchFamily="18" charset="0"/>
                <a:cs typeface="Calibri" panose="020F0502020204030204" pitchFamily="34" charset="0"/>
              </a:rPr>
              <a:t>b</a:t>
            </a:r>
            <a:r>
              <a:rPr lang="x-none" sz="1200" dirty="0">
                <a:latin typeface="Calibri" panose="020F0502020204030204" pitchFamily="34" charset="0"/>
                <a:ea typeface="Times New Roman" panose="02020603050405020304" pitchFamily="18" charset="0"/>
                <a:cs typeface="Calibri" panose="020F0502020204030204" pitchFamily="34" charset="0"/>
              </a:rPr>
              <a:t>io</a:t>
            </a:r>
            <a:r>
              <a:rPr lang="nl-NL" sz="1200" dirty="0">
                <a:latin typeface="Calibri" panose="020F0502020204030204" pitchFamily="34" charset="0"/>
                <a:ea typeface="Times New Roman" panose="02020603050405020304" pitchFamily="18" charset="0"/>
                <a:cs typeface="Calibri" panose="020F0502020204030204" pitchFamily="34" charset="0"/>
              </a:rPr>
              <a:t>-</a:t>
            </a:r>
            <a:r>
              <a:rPr lang="x-none" sz="1200" dirty="0">
                <a:latin typeface="Calibri" panose="020F0502020204030204" pitchFamily="34" charset="0"/>
                <a:ea typeface="Times New Roman" panose="02020603050405020304" pitchFamily="18" charset="0"/>
                <a:cs typeface="Calibri" panose="020F0502020204030204" pitchFamily="34" charset="0"/>
              </a:rPr>
              <a:t>based snelweg, zoals ontwikkeld in de community "Visie op de circulaire </a:t>
            </a:r>
            <a:r>
              <a:rPr lang="nl-NL" sz="1200" dirty="0">
                <a:latin typeface="Calibri" panose="020F0502020204030204" pitchFamily="34" charset="0"/>
                <a:ea typeface="Times New Roman" panose="02020603050405020304" pitchFamily="18" charset="0"/>
                <a:cs typeface="Calibri" panose="020F0502020204030204" pitchFamily="34" charset="0"/>
              </a:rPr>
              <a:t>i</a:t>
            </a:r>
            <a:r>
              <a:rPr lang="x-none" sz="1200" dirty="0">
                <a:latin typeface="Calibri" panose="020F0502020204030204" pitchFamily="34" charset="0"/>
                <a:ea typeface="Times New Roman" panose="02020603050405020304" pitchFamily="18" charset="0"/>
                <a:cs typeface="Calibri" panose="020F0502020204030204" pitchFamily="34" charset="0"/>
              </a:rPr>
              <a:t>nfra" van de Bouwcampus en Rijkswaterstaat </a:t>
            </a:r>
            <a:r>
              <a:rPr lang="nl-NL" sz="1200" dirty="0">
                <a:latin typeface="Calibri" panose="020F0502020204030204" pitchFamily="34" charset="0"/>
                <a:ea typeface="Times New Roman" panose="02020603050405020304" pitchFamily="18" charset="0"/>
                <a:cs typeface="Calibri" panose="020F0502020204030204" pitchFamily="34" charset="0"/>
              </a:rPr>
              <a:t>(</a:t>
            </a:r>
            <a:r>
              <a:rPr lang="x-none" sz="1200" dirty="0">
                <a:latin typeface="Calibri" panose="020F0502020204030204" pitchFamily="34" charset="0"/>
                <a:ea typeface="Times New Roman" panose="02020603050405020304" pitchFamily="18" charset="0"/>
                <a:cs typeface="Calibri" panose="020F0502020204030204" pitchFamily="34" charset="0"/>
              </a:rPr>
              <a:t>2018</a:t>
            </a:r>
            <a:r>
              <a:rPr lang="nl-NL" sz="1200" dirty="0">
                <a:latin typeface="Calibri" panose="020F0502020204030204" pitchFamily="34" charset="0"/>
                <a:ea typeface="Times New Roman" panose="02020603050405020304" pitchFamily="18" charset="0"/>
                <a:cs typeface="Calibri" panose="020F0502020204030204" pitchFamily="34" charset="0"/>
              </a:rPr>
              <a:t>)</a:t>
            </a:r>
            <a:r>
              <a:rPr lang="nl-NL" sz="1200" dirty="0">
                <a:latin typeface="AlegreyaSans-Bold"/>
                <a:ea typeface="Times New Roman" panose="02020603050405020304" pitchFamily="18" charset="0"/>
                <a:cs typeface="AlegreyaSans-Bold"/>
              </a:rPr>
              <a:t> </a:t>
            </a:r>
            <a:r>
              <a:rPr lang="nl-NL"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https://www.youtube.com/watch?v=qov0I5aFitQ</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12</a:t>
            </a:fld>
            <a:endParaRPr lang="nl-NL" dirty="0"/>
          </a:p>
        </p:txBody>
      </p:sp>
    </p:spTree>
    <p:extLst>
      <p:ext uri="{BB962C8B-B14F-4D97-AF65-F5344CB8AC3E}">
        <p14:creationId xmlns:p14="http://schemas.microsoft.com/office/powerpoint/2010/main" val="273880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https://nioo.knaw.nl/nl/over-nioo/een-gebouw-dat-leeft%20</a:t>
            </a:r>
          </a:p>
          <a:p>
            <a:endParaRPr lang="nl-NL" dirty="0"/>
          </a:p>
          <a:p>
            <a:r>
              <a:rPr lang="nl-NL" dirty="0"/>
              <a:t>https://youtu.be/D4qRp2RpyPM</a:t>
            </a:r>
          </a:p>
          <a:p>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13</a:t>
            </a:fld>
            <a:endParaRPr lang="nl-NL" dirty="0"/>
          </a:p>
        </p:txBody>
      </p:sp>
    </p:spTree>
    <p:extLst>
      <p:ext uri="{BB962C8B-B14F-4D97-AF65-F5344CB8AC3E}">
        <p14:creationId xmlns:p14="http://schemas.microsoft.com/office/powerpoint/2010/main" val="347281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3"/>
              </a:rPr>
              <a:t>https://www.nibe.org/nl/nieuws/potentiebiobased</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14</a:t>
            </a:fld>
            <a:endParaRPr lang="nl-NL" dirty="0"/>
          </a:p>
        </p:txBody>
      </p:sp>
    </p:spTree>
    <p:extLst>
      <p:ext uri="{BB962C8B-B14F-4D97-AF65-F5344CB8AC3E}">
        <p14:creationId xmlns:p14="http://schemas.microsoft.com/office/powerpoint/2010/main" val="81325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https://www.youtube.com/watch?v=WZ73Innwy5w</a:t>
            </a:r>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2</a:t>
            </a:fld>
            <a:endParaRPr lang="nl-NL" dirty="0"/>
          </a:p>
        </p:txBody>
      </p:sp>
    </p:spTree>
    <p:extLst>
      <p:ext uri="{BB962C8B-B14F-4D97-AF65-F5344CB8AC3E}">
        <p14:creationId xmlns:p14="http://schemas.microsoft.com/office/powerpoint/2010/main" val="397027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https://www.biobasedbouwen.nl/</a:t>
            </a:r>
          </a:p>
          <a:p>
            <a:r>
              <a:rPr lang="nl-NL" dirty="0"/>
              <a:t>https://milieudatabase.nl/bio-based-bouwen-een-groeimarkt-voor-nagroeibare-bouwstoffen/ </a:t>
            </a:r>
          </a:p>
          <a:p>
            <a:r>
              <a:rPr lang="nl-NL" sz="1200" kern="1200" dirty="0">
                <a:solidFill>
                  <a:schemeClr val="tx1"/>
                </a:solidFill>
                <a:effectLst/>
                <a:latin typeface="+mn-lt"/>
                <a:ea typeface="+mn-ea"/>
                <a:cs typeface="+mn-cs"/>
              </a:rPr>
              <a:t>Catalogus biobased bouwmaterialen 2019 - JAN VAN DAMEN MARTIEN VAN DEN OEVER</a:t>
            </a:r>
            <a:endParaRPr lang="nl-NL" dirty="0"/>
          </a:p>
          <a:p>
            <a:r>
              <a:rPr lang="nl-NL" dirty="0"/>
              <a:t>https://www.biobasedeconomy.nl/groene-grondstoffenreeks/</a:t>
            </a:r>
          </a:p>
          <a:p>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3</a:t>
            </a:fld>
            <a:endParaRPr lang="nl-NL" dirty="0"/>
          </a:p>
        </p:txBody>
      </p:sp>
    </p:spTree>
    <p:extLst>
      <p:ext uri="{BB962C8B-B14F-4D97-AF65-F5344CB8AC3E}">
        <p14:creationId xmlns:p14="http://schemas.microsoft.com/office/powerpoint/2010/main" val="317244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https://www.duurzaamgebouwd.nl/artikel/20150320-wat-is-nu-eigenlijk-biobased-bouwen</a:t>
            </a:r>
          </a:p>
          <a:p>
            <a:endParaRPr lang="nl-NL" b="1" dirty="0"/>
          </a:p>
          <a:p>
            <a:r>
              <a:rPr lang="nl-NL" b="1" dirty="0" err="1"/>
              <a:t>Biobased</a:t>
            </a:r>
            <a:r>
              <a:rPr lang="nl-NL" b="1" dirty="0"/>
              <a:t> bouwen is een manier van bouwen die op de natuur gebaseerd is. Meestal verstaan we eronder dat gebouwd wordt met bouwmaterialen die gegroeid zijn. De definitie kan ook uitgebreid worden met een vormentaal en techniek gebaseerd op de natuur, dan spreken we van </a:t>
            </a:r>
            <a:r>
              <a:rPr lang="nl-NL" b="1" dirty="0" err="1"/>
              <a:t>biomimicry</a:t>
            </a:r>
            <a:r>
              <a:rPr lang="nl-NL" b="1" dirty="0"/>
              <a:t>.</a:t>
            </a:r>
            <a:endParaRPr lang="nl-NL" dirty="0"/>
          </a:p>
          <a:p>
            <a:r>
              <a:rPr lang="nl-NL" dirty="0"/>
              <a:t>We kennen twee heel verschillende soorten </a:t>
            </a:r>
            <a:r>
              <a:rPr lang="nl-NL" dirty="0" err="1"/>
              <a:t>biobased</a:t>
            </a:r>
            <a:r>
              <a:rPr lang="nl-NL" dirty="0"/>
              <a:t> materialen: De natuurlijke gegroeide materialen. Een eikeltje groeit op tot een machtige boom en wordt gekapt. Daarna kan hij als stam gebruikt worden als kolom of een deel van een wand, nauwelijks bewerkt. Maar de boom kan ook verzaagd worden tot planken, de reststukken kunnen spaanplaat worden en het zaagsel kan tot isolatiemateriaal geperst worden.</a:t>
            </a:r>
          </a:p>
          <a:p>
            <a:r>
              <a:rPr lang="nl-NL" dirty="0"/>
              <a:t>Maar ook het bekende bamboe is natuurlijk een </a:t>
            </a:r>
            <a:r>
              <a:rPr lang="nl-NL" dirty="0" err="1"/>
              <a:t>biobased</a:t>
            </a:r>
            <a:r>
              <a:rPr lang="nl-NL" dirty="0"/>
              <a:t> materiaal met heel veel toepassingsmogelijkheden. We kennen daarnaast diverse restproducten als vlas- en hennepvezels en stro. Uitermate geschikt als bouwmateriaal en </a:t>
            </a:r>
            <a:r>
              <a:rPr lang="nl-NL" dirty="0" err="1"/>
              <a:t>biobased</a:t>
            </a:r>
            <a:r>
              <a:rPr lang="nl-NL" dirty="0"/>
              <a:t>. Overigens zijn klei en leem in Nederland ook </a:t>
            </a:r>
            <a:r>
              <a:rPr lang="nl-NL" dirty="0" err="1"/>
              <a:t>nagroeibare</a:t>
            </a:r>
            <a:r>
              <a:rPr lang="nl-NL" dirty="0"/>
              <a:t> grondstoffen, dus feitelijk ook </a:t>
            </a:r>
            <a:r>
              <a:rPr lang="nl-NL" dirty="0" err="1"/>
              <a:t>biobased</a:t>
            </a:r>
            <a:r>
              <a:rPr lang="nl-NL" dirty="0"/>
              <a:t>. In China is dat echter zeker niet het geval. Schapenwol is een </a:t>
            </a:r>
            <a:r>
              <a:rPr lang="nl-NL" dirty="0" err="1"/>
              <a:t>nagroeibare</a:t>
            </a:r>
            <a:r>
              <a:rPr lang="nl-NL" dirty="0"/>
              <a:t> grondstof en gebaseerd op de natuur en dus een </a:t>
            </a:r>
            <a:r>
              <a:rPr lang="nl-NL" dirty="0" err="1"/>
              <a:t>biobased</a:t>
            </a:r>
            <a:r>
              <a:rPr lang="nl-NL" dirty="0"/>
              <a:t> materiaal. </a:t>
            </a:r>
            <a:r>
              <a:rPr lang="nl-NL" dirty="0" err="1"/>
              <a:t>Eco</a:t>
            </a:r>
            <a:r>
              <a:rPr lang="nl-NL" dirty="0"/>
              <a:t>-boards verwerken biologisch afval uit de landbouw of van het opschonen van sloten tot plaatmateriaal.</a:t>
            </a:r>
          </a:p>
          <a:p>
            <a:r>
              <a:rPr lang="nl-NL" i="1" dirty="0"/>
              <a:t>Rechtstreeks boomstammen gebruiken of plaatmateriaal gebruiken uit biologisch afval, allemaal </a:t>
            </a:r>
            <a:r>
              <a:rPr lang="nl-NL" i="1" dirty="0" err="1"/>
              <a:t>biobased</a:t>
            </a:r>
            <a:endParaRPr lang="nl-NL" dirty="0"/>
          </a:p>
          <a:p>
            <a:r>
              <a:rPr lang="nl-NL" dirty="0"/>
              <a:t>De artificieel gemaakte materialen, gebaseerd op natuurlijk gegroeide materialen. Daar kennen we inmiddels ook een aantal mooie voorbeelden van. De plantaardige dakbedekking </a:t>
            </a:r>
            <a:r>
              <a:rPr lang="nl-NL" dirty="0" err="1"/>
              <a:t>Derbipure</a:t>
            </a:r>
            <a:r>
              <a:rPr lang="nl-NL" dirty="0"/>
              <a:t> van Derbigum vervangt de aardolie als grondstof voor dakbedekking. De EPS-achtige </a:t>
            </a:r>
            <a:r>
              <a:rPr lang="nl-NL" dirty="0" err="1"/>
              <a:t>biofoam</a:t>
            </a:r>
            <a:r>
              <a:rPr lang="nl-NL" dirty="0"/>
              <a:t> is gebaseerd op plantaardige biopolymeren, in tegenstelling tot fossiele polymeren. Daarmee worden grote stappen gezet om </a:t>
            </a:r>
            <a:r>
              <a:rPr lang="nl-NL" dirty="0" err="1"/>
              <a:t>nagroeibare</a:t>
            </a:r>
            <a:r>
              <a:rPr lang="nl-NL" dirty="0"/>
              <a:t> grondstoffen te gebruiken, in plaats van eindigende grondstoffen als aardolie.</a:t>
            </a:r>
          </a:p>
          <a:p>
            <a:r>
              <a:rPr lang="nl-NL" b="1" dirty="0"/>
              <a:t>Wanneer noemen we het </a:t>
            </a:r>
            <a:r>
              <a:rPr lang="nl-NL" b="1" dirty="0" err="1"/>
              <a:t>biobased</a:t>
            </a:r>
            <a:r>
              <a:rPr lang="nl-NL" b="1" dirty="0"/>
              <a:t>?</a:t>
            </a:r>
            <a:endParaRPr lang="nl-NL" dirty="0"/>
          </a:p>
          <a:p>
            <a:r>
              <a:rPr lang="nl-NL" dirty="0"/>
              <a:t>Daar zijn nog geen regels over afgesproken. De </a:t>
            </a:r>
            <a:r>
              <a:rPr lang="nl-NL" dirty="0" err="1"/>
              <a:t>Auro</a:t>
            </a:r>
            <a:r>
              <a:rPr lang="nl-NL" dirty="0"/>
              <a:t> natuurverven zijn gebaseerd op terpentijn, in tegenstelling tot terpentine is dat een natuurproduct en geen aardolieproduct. De kleurstoffen waren altijd mineraal of plantaardig. Feitelijk zijn alle grondstoffen voor 100% plantaardig en </a:t>
            </a:r>
            <a:r>
              <a:rPr lang="nl-NL" dirty="0" err="1"/>
              <a:t>nagroeibaar</a:t>
            </a:r>
            <a:r>
              <a:rPr lang="nl-NL" dirty="0"/>
              <a:t> met enkele mineralen. Je zou dus kunnen zeggen dat het </a:t>
            </a:r>
            <a:r>
              <a:rPr lang="nl-NL" dirty="0" err="1"/>
              <a:t>biobased</a:t>
            </a:r>
            <a:r>
              <a:rPr lang="nl-NL" dirty="0"/>
              <a:t> is. De bekende </a:t>
            </a:r>
            <a:r>
              <a:rPr lang="nl-NL" dirty="0" err="1"/>
              <a:t>watergedragen</a:t>
            </a:r>
            <a:r>
              <a:rPr lang="nl-NL" dirty="0"/>
              <a:t> verven zijn gebaseerd op water met de nodige traditionele chemische middelen om de verven toch de juiste eigenschappen van houdbaarheid, glans en drogen te geven. Ook de kleurstoffen zijn niet specifiek uit de natuur. Is dit een </a:t>
            </a:r>
            <a:r>
              <a:rPr lang="nl-NL" dirty="0" err="1"/>
              <a:t>biobased</a:t>
            </a:r>
            <a:r>
              <a:rPr lang="nl-NL" dirty="0"/>
              <a:t> materiaal omdat het voor een groot deel uit water bestaat?</a:t>
            </a:r>
          </a:p>
          <a:p>
            <a:r>
              <a:rPr lang="nl-NL" b="1" dirty="0"/>
              <a:t>Is </a:t>
            </a:r>
            <a:r>
              <a:rPr lang="nl-NL" b="1" dirty="0" err="1"/>
              <a:t>biobased</a:t>
            </a:r>
            <a:r>
              <a:rPr lang="nl-NL" b="1" dirty="0"/>
              <a:t> milieuvriendelijker?</a:t>
            </a:r>
            <a:endParaRPr lang="nl-NL" dirty="0"/>
          </a:p>
          <a:p>
            <a:r>
              <a:rPr lang="nl-NL" dirty="0"/>
              <a:t>Waarom zijn we ons met </a:t>
            </a:r>
            <a:r>
              <a:rPr lang="nl-NL" dirty="0" err="1"/>
              <a:t>biobased</a:t>
            </a:r>
            <a:r>
              <a:rPr lang="nl-NL" dirty="0"/>
              <a:t> bouwen gaan bezig houden? Om verschillende redenen. Enerzijds raken onze grondstoffen deels op. En dus zoeken we naar grondstoffen die oneindig aanwezig kunnen zijn, dat zijn de </a:t>
            </a:r>
            <a:r>
              <a:rPr lang="nl-NL" dirty="0" err="1"/>
              <a:t>nagroeibare</a:t>
            </a:r>
            <a:r>
              <a:rPr lang="nl-NL" dirty="0"/>
              <a:t> grondstoffen. Als we niet meer verbruiken dan het groeit, zullen we nooit met uitputting geconfronteerd worden. De gedachte van de circulaire economie is ook gebaseerd op het principe dat we nooit met uitputting geconfronteerd worden, omdat het materiaal oneindig her te gebruiken is.</a:t>
            </a:r>
          </a:p>
          <a:p>
            <a:r>
              <a:rPr lang="nl-NL" dirty="0"/>
              <a:t>Anderzijds zoeken we naar een manier van bouwen die het milieu minder belast. Als de uitputtingsbelasting vervalt, is in ieder geval een deel van de milieulast niet meer aanwezig. Dus in theorie zou </a:t>
            </a:r>
            <a:r>
              <a:rPr lang="nl-NL" dirty="0" err="1"/>
              <a:t>biobased</a:t>
            </a:r>
            <a:r>
              <a:rPr lang="nl-NL" dirty="0"/>
              <a:t> bouwen tot een lagere milieubelasting kunnen leiden.</a:t>
            </a:r>
          </a:p>
          <a:p>
            <a:r>
              <a:rPr lang="nl-NL" dirty="0"/>
              <a:t>Er kunnen twee aspecten zijn die deze milieuwinst kunnen aantasten. Dat zijn de in de landbouw veelvuldig gebruikte meststoffen en bestrijdingsmiddelen. Dit kan een grote invloed hebben op de milieubelasting. Daarnaast worden sommige producten chemisch zwaar bewerkt om het de gewenste eigenschappen te geven, ook dit wil wel eens de behaalde milieuwinst geheel teniet doen. </a:t>
            </a:r>
            <a:r>
              <a:rPr lang="nl-NL" dirty="0" err="1"/>
              <a:t>Biobased</a:t>
            </a:r>
            <a:r>
              <a:rPr lang="nl-NL" dirty="0"/>
              <a:t> hoeft dus niet milieuvriendelijker te zijn, maar kan dat wel goed zijn.</a:t>
            </a:r>
          </a:p>
          <a:p>
            <a:endParaRPr lang="en-US" dirty="0"/>
          </a:p>
        </p:txBody>
      </p:sp>
      <p:sp>
        <p:nvSpPr>
          <p:cNvPr id="4" name="Tijdelijke aanduiding voor dianummer 3"/>
          <p:cNvSpPr>
            <a:spLocks noGrp="1"/>
          </p:cNvSpPr>
          <p:nvPr>
            <p:ph type="sldNum" sz="quarter" idx="10"/>
          </p:nvPr>
        </p:nvSpPr>
        <p:spPr/>
        <p:txBody>
          <a:bodyPr/>
          <a:lstStyle/>
          <a:p>
            <a:fld id="{78FACC1F-386F-4E42-8E38-7BACBF493300}" type="slidenum">
              <a:rPr lang="nl-NL" smtClean="0"/>
              <a:t>5</a:t>
            </a:fld>
            <a:endParaRPr lang="nl-NL"/>
          </a:p>
        </p:txBody>
      </p:sp>
    </p:spTree>
    <p:extLst>
      <p:ext uri="{BB962C8B-B14F-4D97-AF65-F5344CB8AC3E}">
        <p14:creationId xmlns:p14="http://schemas.microsoft.com/office/powerpoint/2010/main" val="397758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Verschillende voorbeelden van circulaire bouwproducten. </a:t>
            </a:r>
          </a:p>
          <a:p>
            <a:r>
              <a:rPr lang="nl-NL" dirty="0"/>
              <a:t>Fabrikanten hebben nagedacht hoe ze voor één of meerdere fases verbeteringen kunnen aanbrengen zodat hun product minder milieubelastend gaat zijn. </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6</a:t>
            </a:fld>
            <a:endParaRPr lang="nl-NL" dirty="0"/>
          </a:p>
        </p:txBody>
      </p:sp>
    </p:spTree>
    <p:extLst>
      <p:ext uri="{BB962C8B-B14F-4D97-AF65-F5344CB8AC3E}">
        <p14:creationId xmlns:p14="http://schemas.microsoft.com/office/powerpoint/2010/main" val="298336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Verschillende voorbeelden van circulaire bouwproducten. </a:t>
            </a:r>
          </a:p>
          <a:p>
            <a:r>
              <a:rPr lang="nl-NL" dirty="0"/>
              <a:t>In de spider zijn de vijf circulaire hoofdstrategieën zichtbaar. </a:t>
            </a:r>
          </a:p>
          <a:p>
            <a:r>
              <a:rPr lang="nl-NL" dirty="0"/>
              <a:t>In de tabel de 10-R strategieën. </a:t>
            </a:r>
          </a:p>
          <a:p>
            <a:r>
              <a:rPr lang="nl-NL" dirty="0"/>
              <a:t>Per product is de circulaire prestatie aangegeven.</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7</a:t>
            </a:fld>
            <a:endParaRPr lang="nl-NL" dirty="0"/>
          </a:p>
        </p:txBody>
      </p:sp>
    </p:spTree>
    <p:extLst>
      <p:ext uri="{BB962C8B-B14F-4D97-AF65-F5344CB8AC3E}">
        <p14:creationId xmlns:p14="http://schemas.microsoft.com/office/powerpoint/2010/main" val="153048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https://www.biobasedbouwen.nl/producten/rieten-daken/</a:t>
            </a:r>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8</a:t>
            </a:fld>
            <a:endParaRPr lang="nl-NL" dirty="0"/>
          </a:p>
        </p:txBody>
      </p:sp>
    </p:spTree>
    <p:extLst>
      <p:ext uri="{BB962C8B-B14F-4D97-AF65-F5344CB8AC3E}">
        <p14:creationId xmlns:p14="http://schemas.microsoft.com/office/powerpoint/2010/main" val="194602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https://www.biobasedbouwen.nl/projecten/rieten-villa-in-sterksel/#tab-id-1</a:t>
            </a:r>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9</a:t>
            </a:fld>
            <a:endParaRPr lang="nl-NL" dirty="0"/>
          </a:p>
        </p:txBody>
      </p:sp>
    </p:spTree>
    <p:extLst>
      <p:ext uri="{BB962C8B-B14F-4D97-AF65-F5344CB8AC3E}">
        <p14:creationId xmlns:p14="http://schemas.microsoft.com/office/powerpoint/2010/main" val="36938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https://www.biobasedbouwen.nl/projecten/strobouwproject-iewan-lent/#tab-id-2</a:t>
            </a:r>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10</a:t>
            </a:fld>
            <a:endParaRPr lang="nl-NL" dirty="0"/>
          </a:p>
        </p:txBody>
      </p:sp>
    </p:spTree>
    <p:extLst>
      <p:ext uri="{BB962C8B-B14F-4D97-AF65-F5344CB8AC3E}">
        <p14:creationId xmlns:p14="http://schemas.microsoft.com/office/powerpoint/2010/main" val="1734613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90A-7949-4E29-B3C8-E38C2F9D402D}"/>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defRPr>
            </a:lvl1pPr>
          </a:lstStyle>
          <a:p>
            <a:r>
              <a:rPr lang="nl-NL" dirty="0"/>
              <a:t>Klik om stijl te bewerken</a:t>
            </a:r>
          </a:p>
        </p:txBody>
      </p:sp>
      <p:sp>
        <p:nvSpPr>
          <p:cNvPr id="3" name="Ondertitel 2">
            <a:extLst>
              <a:ext uri="{FF2B5EF4-FFF2-40B4-BE49-F238E27FC236}">
                <a16:creationId xmlns:a16="http://schemas.microsoft.com/office/drawing/2014/main" id="{3B427545-5593-4AB5-A1E4-086290901F7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6">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C99216F5-694D-4260-86A5-5ED34EFB073C}"/>
              </a:ext>
            </a:extLst>
          </p:cNvPr>
          <p:cNvSpPr>
            <a:spLocks noGrp="1"/>
          </p:cNvSpPr>
          <p:nvPr>
            <p:ph type="dt" sz="half" idx="10"/>
          </p:nvPr>
        </p:nvSpPr>
        <p:spPr/>
        <p:txBody>
          <a:bodyPr/>
          <a:lstStyle/>
          <a:p>
            <a:fld id="{6534F8E9-F173-4554-8478-8B72E02BE2CE}"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1234DB73-6A0B-454C-9A5F-DB2CA2D7F80E}"/>
              </a:ext>
            </a:extLst>
          </p:cNvPr>
          <p:cNvSpPr>
            <a:spLocks noGrp="1"/>
          </p:cNvSpPr>
          <p:nvPr>
            <p:ph type="ftr" sz="quarter" idx="11"/>
          </p:nvPr>
        </p:nvSpPr>
        <p:spPr>
          <a:xfrm>
            <a:off x="4038600" y="6356350"/>
            <a:ext cx="4114800" cy="365125"/>
          </a:xfrm>
        </p:spPr>
        <p:txBody>
          <a:bodyPr/>
          <a:lstStyle/>
          <a:p>
            <a:r>
              <a:rPr lang="nl-NL" dirty="0"/>
              <a:t> </a:t>
            </a:r>
          </a:p>
        </p:txBody>
      </p:sp>
      <p:sp>
        <p:nvSpPr>
          <p:cNvPr id="6" name="Tijdelijke aanduiding voor dianummer 5">
            <a:extLst>
              <a:ext uri="{FF2B5EF4-FFF2-40B4-BE49-F238E27FC236}">
                <a16:creationId xmlns:a16="http://schemas.microsoft.com/office/drawing/2014/main" id="{7247C6BE-7085-4414-913B-91FEF51FE1B5}"/>
              </a:ext>
            </a:extLst>
          </p:cNvPr>
          <p:cNvSpPr>
            <a:spLocks noGrp="1"/>
          </p:cNvSpPr>
          <p:nvPr>
            <p:ph type="sldNum" sz="quarter" idx="12"/>
          </p:nvPr>
        </p:nvSpPr>
        <p:spPr/>
        <p:txBody>
          <a:bodyPr/>
          <a:lstStyle/>
          <a:p>
            <a:fld id="{993A4BE7-94F8-43D0-A956-A40AC5AB901E}" type="slidenum">
              <a:rPr lang="nl-NL" smtClean="0"/>
              <a:t>‹nr.›</a:t>
            </a:fld>
            <a:endParaRPr lang="nl-NL" dirty="0"/>
          </a:p>
        </p:txBody>
      </p:sp>
      <p:pic>
        <p:nvPicPr>
          <p:cNvPr id="8" name="Afbeelding 7">
            <a:extLst>
              <a:ext uri="{FF2B5EF4-FFF2-40B4-BE49-F238E27FC236}">
                <a16:creationId xmlns:a16="http://schemas.microsoft.com/office/drawing/2014/main" id="{8AD5759E-F8C7-4E94-98BC-219750BCD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42512"/>
            <a:ext cx="5181600" cy="2067628"/>
          </a:xfrm>
          <a:prstGeom prst="rect">
            <a:avLst/>
          </a:prstGeom>
        </p:spPr>
      </p:pic>
    </p:spTree>
    <p:extLst>
      <p:ext uri="{BB962C8B-B14F-4D97-AF65-F5344CB8AC3E}">
        <p14:creationId xmlns:p14="http://schemas.microsoft.com/office/powerpoint/2010/main" val="415159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D6855-023E-484C-8369-A0D69FC60A5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7E32EC-2818-45EC-8E4E-04F50EE13C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1A543-9428-45A3-B668-6CE336F7314D}"/>
              </a:ext>
            </a:extLst>
          </p:cNvPr>
          <p:cNvSpPr>
            <a:spLocks noGrp="1"/>
          </p:cNvSpPr>
          <p:nvPr>
            <p:ph type="dt" sz="half" idx="10"/>
          </p:nvPr>
        </p:nvSpPr>
        <p:spPr/>
        <p:txBody>
          <a:bodyPr/>
          <a:lstStyle/>
          <a:p>
            <a:fld id="{B16E44E3-EB91-45D0-AD48-0DBE1A457954}"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A9334A90-0D3B-4462-AEF8-743C608FC813}"/>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458CFDEB-5814-4BB0-BCE4-11230673C08B}"/>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40248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D1B9AC-5C04-4A4D-AD67-0C083E41D4C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8B44CD-0E22-4ABA-A530-B489AC6AA3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1ACB80-3FEE-41B8-AEE6-C3FCB7F4721B}"/>
              </a:ext>
            </a:extLst>
          </p:cNvPr>
          <p:cNvSpPr>
            <a:spLocks noGrp="1"/>
          </p:cNvSpPr>
          <p:nvPr>
            <p:ph type="dt" sz="half" idx="10"/>
          </p:nvPr>
        </p:nvSpPr>
        <p:spPr/>
        <p:txBody>
          <a:bodyPr/>
          <a:lstStyle/>
          <a:p>
            <a:fld id="{C1A09200-A347-47DB-8028-245837EC853B}"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27EF8D4A-3240-4BCB-A619-586475A1AFEF}"/>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5A24FC01-DC9A-4EFF-B714-442676F7EFCC}"/>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20830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Tree>
    <p:extLst>
      <p:ext uri="{BB962C8B-B14F-4D97-AF65-F5344CB8AC3E}">
        <p14:creationId xmlns:p14="http://schemas.microsoft.com/office/powerpoint/2010/main" val="26828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29F5B-6D95-4B06-A70D-5836DB3CAA26}"/>
              </a:ext>
            </a:extLst>
          </p:cNvPr>
          <p:cNvSpPr>
            <a:spLocks noGrp="1"/>
          </p:cNvSpPr>
          <p:nvPr>
            <p:ph type="title"/>
          </p:nvPr>
        </p:nvSpPr>
        <p:spPr>
          <a:xfrm>
            <a:off x="838200" y="365126"/>
            <a:ext cx="10515600" cy="789420"/>
          </a:xfrm>
        </p:spPr>
        <p:txBody>
          <a:bodyPr>
            <a:normAutofit/>
          </a:bodyPr>
          <a:lstStyle>
            <a:lvl1pPr>
              <a:defRPr sz="3200">
                <a:solidFill>
                  <a:schemeClr val="accent6">
                    <a:lumMod val="75000"/>
                  </a:schemeClr>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24933ED0-3DF6-4868-A200-655C15DBAD0E}"/>
              </a:ext>
            </a:extLst>
          </p:cNvPr>
          <p:cNvSpPr>
            <a:spLocks noGrp="1"/>
          </p:cNvSpPr>
          <p:nvPr>
            <p:ph idx="1"/>
          </p:nvPr>
        </p:nvSpPr>
        <p:spPr>
          <a:xfrm>
            <a:off x="838200" y="1311564"/>
            <a:ext cx="10515600" cy="4865399"/>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43372DD-C44F-45B2-B0DA-20EC65D72B23}"/>
              </a:ext>
            </a:extLst>
          </p:cNvPr>
          <p:cNvSpPr>
            <a:spLocks noGrp="1"/>
          </p:cNvSpPr>
          <p:nvPr>
            <p:ph type="dt" sz="half" idx="10"/>
          </p:nvPr>
        </p:nvSpPr>
        <p:spPr/>
        <p:txBody>
          <a:bodyPr/>
          <a:lstStyle/>
          <a:p>
            <a:fld id="{2945FCF7-21BB-4AAF-93BF-CD155A5646D6}"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E36480D-5C79-487D-BAB4-62D58F7A76B4}"/>
              </a:ext>
            </a:extLst>
          </p:cNvPr>
          <p:cNvSpPr>
            <a:spLocks noGrp="1"/>
          </p:cNvSpPr>
          <p:nvPr>
            <p:ph type="ftr" sz="quarter" idx="11"/>
          </p:nvPr>
        </p:nvSpPr>
        <p:spPr>
          <a:xfrm>
            <a:off x="4038600" y="6356350"/>
            <a:ext cx="4114800" cy="365125"/>
          </a:xfrm>
        </p:spPr>
        <p:txBody>
          <a:bodyPr/>
          <a:lstStyle>
            <a:lvl1pPr>
              <a:defRPr sz="1400" b="1"/>
            </a:lvl1pPr>
          </a:lstStyle>
          <a:p>
            <a:r>
              <a:rPr lang="nl-NL" dirty="0"/>
              <a:t> </a:t>
            </a:r>
          </a:p>
        </p:txBody>
      </p:sp>
      <p:sp>
        <p:nvSpPr>
          <p:cNvPr id="6" name="Tijdelijke aanduiding voor dianummer 5">
            <a:extLst>
              <a:ext uri="{FF2B5EF4-FFF2-40B4-BE49-F238E27FC236}">
                <a16:creationId xmlns:a16="http://schemas.microsoft.com/office/drawing/2014/main" id="{193DE54C-0710-4BC9-A186-6ADC18A3B40A}"/>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09102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2DC52-72D3-477D-B6F0-46F2C04702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55089E-EA90-446D-B465-55F0E1DFC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07FE38-ED8F-41CF-AAF8-A638FD7F5849}"/>
              </a:ext>
            </a:extLst>
          </p:cNvPr>
          <p:cNvSpPr>
            <a:spLocks noGrp="1"/>
          </p:cNvSpPr>
          <p:nvPr>
            <p:ph type="dt" sz="half" idx="10"/>
          </p:nvPr>
        </p:nvSpPr>
        <p:spPr/>
        <p:txBody>
          <a:bodyPr/>
          <a:lstStyle/>
          <a:p>
            <a:fld id="{9B2000CC-3872-45D8-B504-CA9ABF011A0A}"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7DA6304F-3211-4B11-B24D-60ED5681BE1C}"/>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0C82FC41-6C11-44C5-82E4-0012E27326B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02982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95D6B-B6A7-4458-8697-19DFA76498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3AF605-F9F2-4709-96E2-75E80C6ED74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75672C-BA67-470F-96C9-D883272155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7EDC23-0976-4273-A507-7C285E84425B}"/>
              </a:ext>
            </a:extLst>
          </p:cNvPr>
          <p:cNvSpPr>
            <a:spLocks noGrp="1"/>
          </p:cNvSpPr>
          <p:nvPr>
            <p:ph type="dt" sz="half" idx="10"/>
          </p:nvPr>
        </p:nvSpPr>
        <p:spPr/>
        <p:txBody>
          <a:bodyPr/>
          <a:lstStyle/>
          <a:p>
            <a:fld id="{E225F76F-CA0A-4914-8828-8E61BFB0196C}"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048E15CF-9320-4D42-A221-31D7E571AE6F}"/>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EF060648-B935-4C3B-AAA8-4BCFEF5504E4}"/>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26890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4DB83-98AF-45B2-98F3-DC2F22637CC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E672238-334C-4096-AEE8-135591DEB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02651D7-D5A6-43F2-B422-9219127B99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690C4B-5A15-43AA-939D-AD6C91AD3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DE612D8-B140-4F5E-85B7-9D44A2B1B1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57BEDD-50F3-46BF-B917-4BAF7CD72809}"/>
              </a:ext>
            </a:extLst>
          </p:cNvPr>
          <p:cNvSpPr>
            <a:spLocks noGrp="1"/>
          </p:cNvSpPr>
          <p:nvPr>
            <p:ph type="dt" sz="half" idx="10"/>
          </p:nvPr>
        </p:nvSpPr>
        <p:spPr/>
        <p:txBody>
          <a:bodyPr/>
          <a:lstStyle/>
          <a:p>
            <a:fld id="{E13DD047-A8EF-47A3-BC9A-7C3A1AD6D5F6}" type="datetime1">
              <a:rPr lang="nl-NL" smtClean="0"/>
              <a:t>15-7-2020</a:t>
            </a:fld>
            <a:endParaRPr lang="nl-NL" dirty="0"/>
          </a:p>
        </p:txBody>
      </p:sp>
      <p:sp>
        <p:nvSpPr>
          <p:cNvPr id="8" name="Tijdelijke aanduiding voor voettekst 7">
            <a:extLst>
              <a:ext uri="{FF2B5EF4-FFF2-40B4-BE49-F238E27FC236}">
                <a16:creationId xmlns:a16="http://schemas.microsoft.com/office/drawing/2014/main" id="{69C99928-28ED-4523-8F55-0E5BC2DAE9E0}"/>
              </a:ext>
            </a:extLst>
          </p:cNvPr>
          <p:cNvSpPr>
            <a:spLocks noGrp="1"/>
          </p:cNvSpPr>
          <p:nvPr>
            <p:ph type="ftr" sz="quarter" idx="11"/>
          </p:nvPr>
        </p:nvSpPr>
        <p:spPr/>
        <p:txBody>
          <a:bodyPr/>
          <a:lstStyle/>
          <a:p>
            <a:r>
              <a:rPr lang="nl-NL" dirty="0"/>
              <a:t> </a:t>
            </a:r>
          </a:p>
        </p:txBody>
      </p:sp>
      <p:sp>
        <p:nvSpPr>
          <p:cNvPr id="9" name="Tijdelijke aanduiding voor dianummer 8">
            <a:extLst>
              <a:ext uri="{FF2B5EF4-FFF2-40B4-BE49-F238E27FC236}">
                <a16:creationId xmlns:a16="http://schemas.microsoft.com/office/drawing/2014/main" id="{3780A58C-0ABC-4E03-9865-4E677A5DD41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8233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D483-B28B-4E6D-9BB3-685743B25D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59D373-E80A-47D3-85EC-1D6279ECAF58}"/>
              </a:ext>
            </a:extLst>
          </p:cNvPr>
          <p:cNvSpPr>
            <a:spLocks noGrp="1"/>
          </p:cNvSpPr>
          <p:nvPr>
            <p:ph type="dt" sz="half" idx="10"/>
          </p:nvPr>
        </p:nvSpPr>
        <p:spPr/>
        <p:txBody>
          <a:bodyPr/>
          <a:lstStyle/>
          <a:p>
            <a:fld id="{B6338A21-32D0-4B79-B8E5-5FA65F16E1B4}" type="datetime1">
              <a:rPr lang="nl-NL" smtClean="0"/>
              <a:t>15-7-2020</a:t>
            </a:fld>
            <a:endParaRPr lang="nl-NL" dirty="0"/>
          </a:p>
        </p:txBody>
      </p:sp>
      <p:sp>
        <p:nvSpPr>
          <p:cNvPr id="4" name="Tijdelijke aanduiding voor voettekst 3">
            <a:extLst>
              <a:ext uri="{FF2B5EF4-FFF2-40B4-BE49-F238E27FC236}">
                <a16:creationId xmlns:a16="http://schemas.microsoft.com/office/drawing/2014/main" id="{5A83174F-1317-4CDF-AC52-D448DDE21188}"/>
              </a:ext>
            </a:extLst>
          </p:cNvPr>
          <p:cNvSpPr>
            <a:spLocks noGrp="1"/>
          </p:cNvSpPr>
          <p:nvPr>
            <p:ph type="ftr" sz="quarter" idx="11"/>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A224605D-6887-4182-A633-4DC04FAD1D23}"/>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15019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AC47318-B58C-41B2-90C5-1696A0EA20F6}"/>
              </a:ext>
            </a:extLst>
          </p:cNvPr>
          <p:cNvSpPr>
            <a:spLocks noGrp="1"/>
          </p:cNvSpPr>
          <p:nvPr>
            <p:ph type="dt" sz="half" idx="10"/>
          </p:nvPr>
        </p:nvSpPr>
        <p:spPr/>
        <p:txBody>
          <a:bodyPr/>
          <a:lstStyle/>
          <a:p>
            <a:fld id="{8143455E-2156-4666-80BA-7DB2E415C25A}" type="datetime1">
              <a:rPr lang="nl-NL" smtClean="0"/>
              <a:t>15-7-2020</a:t>
            </a:fld>
            <a:endParaRPr lang="nl-NL" dirty="0"/>
          </a:p>
        </p:txBody>
      </p:sp>
      <p:sp>
        <p:nvSpPr>
          <p:cNvPr id="3" name="Tijdelijke aanduiding voor voettekst 2">
            <a:extLst>
              <a:ext uri="{FF2B5EF4-FFF2-40B4-BE49-F238E27FC236}">
                <a16:creationId xmlns:a16="http://schemas.microsoft.com/office/drawing/2014/main" id="{A494D748-1D55-4B7F-BA2B-8DCFAB90952A}"/>
              </a:ext>
            </a:extLst>
          </p:cNvPr>
          <p:cNvSpPr>
            <a:spLocks noGrp="1"/>
          </p:cNvSpPr>
          <p:nvPr>
            <p:ph type="ftr" sz="quarter" idx="11"/>
          </p:nvPr>
        </p:nvSpPr>
        <p:spPr/>
        <p:txBody>
          <a:bodyPr/>
          <a:lstStyle/>
          <a:p>
            <a:r>
              <a:rPr lang="nl-NL" dirty="0"/>
              <a:t> </a:t>
            </a:r>
          </a:p>
        </p:txBody>
      </p:sp>
      <p:sp>
        <p:nvSpPr>
          <p:cNvPr id="4" name="Tijdelijke aanduiding voor dianummer 3">
            <a:extLst>
              <a:ext uri="{FF2B5EF4-FFF2-40B4-BE49-F238E27FC236}">
                <a16:creationId xmlns:a16="http://schemas.microsoft.com/office/drawing/2014/main" id="{093FBAE1-A262-41A5-8C54-1F8B588D6676}"/>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4105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EF53A-43E9-4187-AD18-4B99EA3DFF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62D63D-454D-4E23-B2E1-2FD6F67C8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9C9224-C920-474A-8F86-74E61409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072ED6-BAF4-4CE8-9D24-3B55138DA37B}"/>
              </a:ext>
            </a:extLst>
          </p:cNvPr>
          <p:cNvSpPr>
            <a:spLocks noGrp="1"/>
          </p:cNvSpPr>
          <p:nvPr>
            <p:ph type="dt" sz="half" idx="10"/>
          </p:nvPr>
        </p:nvSpPr>
        <p:spPr/>
        <p:txBody>
          <a:bodyPr/>
          <a:lstStyle/>
          <a:p>
            <a:fld id="{CA34CACB-1ABC-415C-A25B-DB245849CF30}"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3776F5CB-4F09-4A8F-B671-2186308D51AC}"/>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7C70829-EBC0-4823-886A-6F489505917E}"/>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06826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B1E0D-71B0-4C43-AD24-2BF47CBD67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A632A8-7DD0-43FE-BCE8-06618CDB0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D343EDB6-1E17-45DD-919E-C0B6CB794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F01465-2F98-4460-BD61-3A9B0797ABEE}"/>
              </a:ext>
            </a:extLst>
          </p:cNvPr>
          <p:cNvSpPr>
            <a:spLocks noGrp="1"/>
          </p:cNvSpPr>
          <p:nvPr>
            <p:ph type="dt" sz="half" idx="10"/>
          </p:nvPr>
        </p:nvSpPr>
        <p:spPr/>
        <p:txBody>
          <a:bodyPr/>
          <a:lstStyle/>
          <a:p>
            <a:fld id="{E61B81CA-FD89-44CC-88FA-A8AD281D6F53}"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E89B60CC-3729-4CE1-A9AE-7D88330DAD51}"/>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5434220-CA7D-4EEE-A6A1-A9F8148E2848}"/>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5467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29D0F46-93E3-4CB6-B92B-FB77B252AE04}"/>
              </a:ext>
            </a:extLst>
          </p:cNvPr>
          <p:cNvPicPr>
            <a:picLocks noChangeAspect="1"/>
          </p:cNvPicPr>
          <p:nvPr userDrawn="1"/>
        </p:nvPicPr>
        <p:blipFill>
          <a:blip r:embed="rId17"/>
          <a:stretch>
            <a:fillRect/>
          </a:stretch>
        </p:blipFill>
        <p:spPr>
          <a:xfrm>
            <a:off x="9296400" y="2667909"/>
            <a:ext cx="2743200" cy="4190091"/>
          </a:xfrm>
          <a:prstGeom prst="rect">
            <a:avLst/>
          </a:prstGeom>
        </p:spPr>
      </p:pic>
      <p:pic>
        <p:nvPicPr>
          <p:cNvPr id="7" name="Afbeelding 6">
            <a:extLst>
              <a:ext uri="{FF2B5EF4-FFF2-40B4-BE49-F238E27FC236}">
                <a16:creationId xmlns:a16="http://schemas.microsoft.com/office/drawing/2014/main" id="{0E8DD7CC-999F-4925-ABD4-6FC92AF2342C}"/>
              </a:ext>
            </a:extLst>
          </p:cNvPr>
          <p:cNvPicPr>
            <a:picLocks noChangeAspect="1"/>
          </p:cNvPicPr>
          <p:nvPr userDrawn="1"/>
        </p:nvPicPr>
        <p:blipFill>
          <a:blip r:embed="rId18"/>
          <a:stretch>
            <a:fillRect/>
          </a:stretch>
        </p:blipFill>
        <p:spPr>
          <a:xfrm>
            <a:off x="0" y="6359627"/>
            <a:ext cx="12192000" cy="409575"/>
          </a:xfrm>
          <a:prstGeom prst="rect">
            <a:avLst/>
          </a:prstGeom>
        </p:spPr>
      </p:pic>
      <p:sp>
        <p:nvSpPr>
          <p:cNvPr id="2" name="Tijdelijke aanduiding voor titel 1">
            <a:extLst>
              <a:ext uri="{FF2B5EF4-FFF2-40B4-BE49-F238E27FC236}">
                <a16:creationId xmlns:a16="http://schemas.microsoft.com/office/drawing/2014/main" id="{649D7DB4-E68C-49A3-8A6D-B7A5A96E825E}"/>
              </a:ext>
            </a:extLst>
          </p:cNvPr>
          <p:cNvSpPr>
            <a:spLocks noGrp="1"/>
          </p:cNvSpPr>
          <p:nvPr>
            <p:ph type="title"/>
          </p:nvPr>
        </p:nvSpPr>
        <p:spPr>
          <a:xfrm>
            <a:off x="838200" y="365125"/>
            <a:ext cx="10515600" cy="650875"/>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16C65C7-CA71-4C81-B3E9-6798BCA33AD2}"/>
              </a:ext>
            </a:extLst>
          </p:cNvPr>
          <p:cNvSpPr>
            <a:spLocks noGrp="1"/>
          </p:cNvSpPr>
          <p:nvPr>
            <p:ph type="body" idx="1"/>
          </p:nvPr>
        </p:nvSpPr>
        <p:spPr>
          <a:xfrm>
            <a:off x="838200" y="1145309"/>
            <a:ext cx="10515600" cy="503165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88EB46D-A75D-4E54-A1C5-3E49AFC68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A1EE2-39FC-4DA8-991A-E14962A9DD32}"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4646E49-C9D1-4531-8A94-58CBEC1CA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00000"/>
              </a:lnSpc>
              <a:defRPr sz="1200" b="1">
                <a:solidFill>
                  <a:schemeClr val="tx1">
                    <a:tint val="75000"/>
                  </a:schemeClr>
                </a:solidFill>
              </a:defRPr>
            </a:lvl1pPr>
          </a:lstStyle>
          <a:p>
            <a:endParaRPr lang="nl-NL" dirty="0"/>
          </a:p>
          <a:p>
            <a:endParaRPr lang="nl-NL" dirty="0"/>
          </a:p>
        </p:txBody>
      </p:sp>
      <p:sp>
        <p:nvSpPr>
          <p:cNvPr id="6" name="Tijdelijke aanduiding voor dianummer 5">
            <a:extLst>
              <a:ext uri="{FF2B5EF4-FFF2-40B4-BE49-F238E27FC236}">
                <a16:creationId xmlns:a16="http://schemas.microsoft.com/office/drawing/2014/main" id="{84EFBBF4-1EBD-4BBD-B18E-33FDBA179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lumMod val="65000"/>
                    <a:lumOff val="35000"/>
                  </a:schemeClr>
                </a:solidFill>
              </a:defRPr>
            </a:lvl1pPr>
          </a:lstStyle>
          <a:p>
            <a:fld id="{993A4BE7-94F8-43D0-A956-A40AC5AB901E}" type="slidenum">
              <a:rPr lang="nl-NL" smtClean="0"/>
              <a:pPr/>
              <a:t>‹nr.›</a:t>
            </a:fld>
            <a:endParaRPr lang="nl-NL" dirty="0"/>
          </a:p>
        </p:txBody>
      </p:sp>
      <p:pic>
        <p:nvPicPr>
          <p:cNvPr id="10" name="Afbeelding 9">
            <a:extLst>
              <a:ext uri="{FF2B5EF4-FFF2-40B4-BE49-F238E27FC236}">
                <a16:creationId xmlns:a16="http://schemas.microsoft.com/office/drawing/2014/main" id="{DFD189F4-F013-40D9-A16F-D8B5418BF836}"/>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8868" t="20949" r="10740" b="21424"/>
          <a:stretch/>
        </p:blipFill>
        <p:spPr>
          <a:xfrm>
            <a:off x="4603172" y="6128789"/>
            <a:ext cx="2545774" cy="728171"/>
          </a:xfrm>
          <a:prstGeom prst="rect">
            <a:avLst/>
          </a:prstGeom>
        </p:spPr>
      </p:pic>
    </p:spTree>
    <p:extLst>
      <p:ext uri="{BB962C8B-B14F-4D97-AF65-F5344CB8AC3E}">
        <p14:creationId xmlns:p14="http://schemas.microsoft.com/office/powerpoint/2010/main" val="314551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32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youtube.com/watch?v=qov0I5aFit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youtu.be/D4qRp2RpyP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ibe.org/nl/nieuws/potentiebiobas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Z73Innwy5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669D1-6C3D-4ECF-87A4-34AFC51E374E}"/>
              </a:ext>
            </a:extLst>
          </p:cNvPr>
          <p:cNvSpPr>
            <a:spLocks noGrp="1"/>
          </p:cNvSpPr>
          <p:nvPr>
            <p:ph type="ctrTitle"/>
          </p:nvPr>
        </p:nvSpPr>
        <p:spPr>
          <a:xfrm>
            <a:off x="1524000" y="2453947"/>
            <a:ext cx="9144000" cy="1950105"/>
          </a:xfrm>
        </p:spPr>
        <p:txBody>
          <a:bodyPr>
            <a:normAutofit fontScale="90000"/>
          </a:bodyPr>
          <a:lstStyle/>
          <a:p>
            <a:r>
              <a:rPr lang="nl-NL" dirty="0"/>
              <a:t>Milieuprestatie</a:t>
            </a:r>
            <a:br>
              <a:rPr lang="nl-NL" dirty="0"/>
            </a:br>
            <a:r>
              <a:rPr lang="nl-NL" sz="3100" dirty="0"/>
              <a:t>meetmethode om de milieueffecten van</a:t>
            </a:r>
            <a:br>
              <a:rPr lang="nl-NL" sz="3100" dirty="0"/>
            </a:br>
            <a:r>
              <a:rPr lang="nl-NL" sz="3100" dirty="0"/>
              <a:t>duurzaamheid en circulariteit te bepalen </a:t>
            </a:r>
            <a:br>
              <a:rPr lang="nl-NL" sz="3100" dirty="0"/>
            </a:br>
            <a:endParaRPr lang="nl-NL" sz="3100" dirty="0"/>
          </a:p>
        </p:txBody>
      </p:sp>
      <p:sp>
        <p:nvSpPr>
          <p:cNvPr id="5" name="Ondertitel 4">
            <a:extLst>
              <a:ext uri="{FF2B5EF4-FFF2-40B4-BE49-F238E27FC236}">
                <a16:creationId xmlns:a16="http://schemas.microsoft.com/office/drawing/2014/main" id="{9A676643-E7A2-43AD-B54B-1654F91A7980}"/>
              </a:ext>
            </a:extLst>
          </p:cNvPr>
          <p:cNvSpPr>
            <a:spLocks noGrp="1"/>
          </p:cNvSpPr>
          <p:nvPr>
            <p:ph type="subTitle" idx="1"/>
          </p:nvPr>
        </p:nvSpPr>
        <p:spPr>
          <a:xfrm>
            <a:off x="1524000" y="4612340"/>
            <a:ext cx="9144000" cy="645459"/>
          </a:xfrm>
        </p:spPr>
        <p:txBody>
          <a:bodyPr>
            <a:normAutofit/>
          </a:bodyPr>
          <a:lstStyle/>
          <a:p>
            <a:r>
              <a:rPr lang="nl-NL" sz="3200" b="1" dirty="0">
                <a:solidFill>
                  <a:schemeClr val="accent6">
                    <a:lumMod val="50000"/>
                  </a:schemeClr>
                </a:solidFill>
              </a:rPr>
              <a:t>Bio-</a:t>
            </a:r>
            <a:r>
              <a:rPr lang="nl-NL" sz="3200" b="1" dirty="0" err="1">
                <a:solidFill>
                  <a:schemeClr val="accent6">
                    <a:lumMod val="50000"/>
                  </a:schemeClr>
                </a:solidFill>
              </a:rPr>
              <a:t>based</a:t>
            </a:r>
            <a:r>
              <a:rPr lang="nl-NL" sz="3200" b="1" dirty="0">
                <a:solidFill>
                  <a:schemeClr val="accent6">
                    <a:lumMod val="50000"/>
                  </a:schemeClr>
                </a:solidFill>
              </a:rPr>
              <a:t> materialen</a:t>
            </a:r>
          </a:p>
        </p:txBody>
      </p:sp>
    </p:spTree>
    <p:extLst>
      <p:ext uri="{BB962C8B-B14F-4D97-AF65-F5344CB8AC3E}">
        <p14:creationId xmlns:p14="http://schemas.microsoft.com/office/powerpoint/2010/main" val="307400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Stro en leemwoningen in Lent</a:t>
            </a:r>
          </a:p>
        </p:txBody>
      </p:sp>
      <p:sp>
        <p:nvSpPr>
          <p:cNvPr id="3" name="Tijdelijke aanduiding voor inhoud 2"/>
          <p:cNvSpPr>
            <a:spLocks noGrp="1"/>
          </p:cNvSpPr>
          <p:nvPr>
            <p:ph sz="half" idx="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93A4BE7-94F8-43D0-A956-A40AC5AB901E}" type="slidenum">
              <a:rPr lang="nl-NL" smtClean="0"/>
              <a:t>10</a:t>
            </a:fld>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12" y="1452568"/>
            <a:ext cx="6363588" cy="423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60749" y="116095"/>
            <a:ext cx="5298729" cy="615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2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Lignine uit olifantsgras </a:t>
            </a:r>
            <a:r>
              <a:rPr lang="nl-NL" dirty="0" err="1"/>
              <a:t>ipv</a:t>
            </a:r>
            <a:r>
              <a:rPr lang="nl-NL" dirty="0"/>
              <a:t> bitumen in asfalt</a:t>
            </a:r>
          </a:p>
        </p:txBody>
      </p:sp>
      <p:pic>
        <p:nvPicPr>
          <p:cNvPr id="1027"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0" y="3445501"/>
            <a:ext cx="4828676" cy="362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inhoud 5"/>
          <p:cNvSpPr>
            <a:spLocks noGrp="1"/>
          </p:cNvSpPr>
          <p:nvPr>
            <p:ph sz="half" idx="2"/>
          </p:nvPr>
        </p:nvSpPr>
        <p:spPr>
          <a:xfrm>
            <a:off x="903285" y="1253331"/>
            <a:ext cx="9847446" cy="4351338"/>
          </a:xfrm>
        </p:spPr>
        <p:txBody>
          <a:bodyPr/>
          <a:lstStyle/>
          <a:p>
            <a:r>
              <a:rPr lang="nl-NL" dirty="0" err="1"/>
              <a:t>Grasfalt</a:t>
            </a:r>
            <a:r>
              <a:rPr lang="nl-NL" dirty="0"/>
              <a:t> bestaat uit lignine, steen, zand en vulstof.</a:t>
            </a:r>
          </a:p>
          <a:p>
            <a:r>
              <a:rPr lang="nl-NL" dirty="0"/>
              <a:t>50% van de bitumen vervangen door lignine uit olifantsgras.</a:t>
            </a:r>
          </a:p>
          <a:p>
            <a:r>
              <a:rPr lang="nl-NL" dirty="0"/>
              <a:t>20% CO</a:t>
            </a:r>
            <a:r>
              <a:rPr lang="nl-NL" baseline="-25000" dirty="0"/>
              <a:t>2-</a:t>
            </a:r>
            <a:r>
              <a:rPr lang="nl-NL" dirty="0"/>
              <a:t>reductie door lagere productietemperatuur</a:t>
            </a:r>
          </a:p>
          <a:p>
            <a:r>
              <a:rPr lang="nl-NL" dirty="0"/>
              <a:t>besparing fossiele grondstoffen (aardolie)</a:t>
            </a:r>
          </a:p>
          <a:p>
            <a:endParaRPr lang="nl-NL" dirty="0"/>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11</a:t>
            </a:fld>
            <a:endParaRPr lang="nl-NL" dirty="0"/>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6947" y="2664823"/>
            <a:ext cx="5554278" cy="416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48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C5024-7FCF-43CB-9850-B9ECF3E90A93}"/>
              </a:ext>
            </a:extLst>
          </p:cNvPr>
          <p:cNvSpPr>
            <a:spLocks noGrp="1"/>
          </p:cNvSpPr>
          <p:nvPr>
            <p:ph type="title"/>
          </p:nvPr>
        </p:nvSpPr>
        <p:spPr/>
        <p:txBody>
          <a:bodyPr/>
          <a:lstStyle/>
          <a:p>
            <a:r>
              <a:rPr lang="nl-NL" dirty="0"/>
              <a:t>Bio-</a:t>
            </a:r>
            <a:r>
              <a:rPr lang="nl-NL" dirty="0" err="1"/>
              <a:t>based</a:t>
            </a:r>
            <a:r>
              <a:rPr lang="nl-NL" dirty="0"/>
              <a:t> in de GWW</a:t>
            </a:r>
          </a:p>
        </p:txBody>
      </p:sp>
      <p:pic>
        <p:nvPicPr>
          <p:cNvPr id="7" name="Tijdelijke aanduiding voor inhoud 6">
            <a:extLst>
              <a:ext uri="{FF2B5EF4-FFF2-40B4-BE49-F238E27FC236}">
                <a16:creationId xmlns:a16="http://schemas.microsoft.com/office/drawing/2014/main" id="{20DD0DFE-2EA1-49CD-80D4-6CD3943E9A0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45027" y="1000299"/>
            <a:ext cx="6301946" cy="4742535"/>
          </a:xfrm>
        </p:spPr>
      </p:pic>
      <p:sp>
        <p:nvSpPr>
          <p:cNvPr id="5" name="Tijdelijke aanduiding voor dianummer 4">
            <a:extLst>
              <a:ext uri="{FF2B5EF4-FFF2-40B4-BE49-F238E27FC236}">
                <a16:creationId xmlns:a16="http://schemas.microsoft.com/office/drawing/2014/main" id="{ECB2C667-A592-421E-8C2F-54772E807278}"/>
              </a:ext>
            </a:extLst>
          </p:cNvPr>
          <p:cNvSpPr>
            <a:spLocks noGrp="1"/>
          </p:cNvSpPr>
          <p:nvPr>
            <p:ph type="sldNum" sz="quarter" idx="12"/>
          </p:nvPr>
        </p:nvSpPr>
        <p:spPr/>
        <p:txBody>
          <a:bodyPr/>
          <a:lstStyle/>
          <a:p>
            <a:fld id="{993A4BE7-94F8-43D0-A956-A40AC5AB901E}" type="slidenum">
              <a:rPr lang="nl-NL" smtClean="0"/>
              <a:t>12</a:t>
            </a:fld>
            <a:endParaRPr lang="nl-NL" dirty="0"/>
          </a:p>
        </p:txBody>
      </p:sp>
      <p:sp>
        <p:nvSpPr>
          <p:cNvPr id="8" name="Rechthoek 7">
            <a:extLst>
              <a:ext uri="{FF2B5EF4-FFF2-40B4-BE49-F238E27FC236}">
                <a16:creationId xmlns:a16="http://schemas.microsoft.com/office/drawing/2014/main" id="{85964B44-6DA4-4895-A0F6-7D78D6EF2DBE}"/>
              </a:ext>
            </a:extLst>
          </p:cNvPr>
          <p:cNvSpPr/>
          <p:nvPr/>
        </p:nvSpPr>
        <p:spPr>
          <a:xfrm>
            <a:off x="1359243" y="5893267"/>
            <a:ext cx="11166389" cy="312650"/>
          </a:xfrm>
          <a:prstGeom prst="rect">
            <a:avLst/>
          </a:prstGeom>
        </p:spPr>
        <p:txBody>
          <a:bodyPr wrap="square">
            <a:spAutoFit/>
          </a:bodyPr>
          <a:lstStyle/>
          <a:p>
            <a:pPr>
              <a:lnSpc>
                <a:spcPct val="107000"/>
              </a:lnSpc>
              <a:spcAft>
                <a:spcPts val="0"/>
              </a:spcAft>
            </a:pPr>
            <a:r>
              <a:rPr lang="x-none" sz="1400" dirty="0">
                <a:latin typeface="Calibri" panose="020F0502020204030204" pitchFamily="34" charset="0"/>
                <a:ea typeface="Times New Roman" panose="02020603050405020304" pitchFamily="18" charset="0"/>
                <a:cs typeface="Calibri" panose="020F0502020204030204" pitchFamily="34" charset="0"/>
              </a:rPr>
              <a:t>"Visie op de circulaire </a:t>
            </a:r>
            <a:r>
              <a:rPr lang="nl-NL" sz="1400" dirty="0">
                <a:latin typeface="Calibri" panose="020F0502020204030204" pitchFamily="34" charset="0"/>
                <a:ea typeface="Times New Roman" panose="02020603050405020304" pitchFamily="18" charset="0"/>
                <a:cs typeface="Calibri" panose="020F0502020204030204" pitchFamily="34" charset="0"/>
              </a:rPr>
              <a:t>i</a:t>
            </a:r>
            <a:r>
              <a:rPr lang="x-none" sz="1400" dirty="0">
                <a:latin typeface="Calibri" panose="020F0502020204030204" pitchFamily="34" charset="0"/>
                <a:ea typeface="Times New Roman" panose="02020603050405020304" pitchFamily="18" charset="0"/>
                <a:cs typeface="Calibri" panose="020F0502020204030204" pitchFamily="34" charset="0"/>
              </a:rPr>
              <a:t>nfra" van de Bouwcampus en Rijkswaterstaat </a:t>
            </a:r>
            <a:r>
              <a:rPr lang="nl-NL" sz="1400" dirty="0">
                <a:latin typeface="Calibri" panose="020F0502020204030204" pitchFamily="34" charset="0"/>
                <a:ea typeface="Times New Roman" panose="02020603050405020304" pitchFamily="18" charset="0"/>
                <a:cs typeface="Calibri" panose="020F0502020204030204" pitchFamily="34" charset="0"/>
              </a:rPr>
              <a:t>(</a:t>
            </a:r>
            <a:r>
              <a:rPr lang="x-none" sz="1400" dirty="0">
                <a:latin typeface="Calibri" panose="020F0502020204030204" pitchFamily="34" charset="0"/>
                <a:ea typeface="Times New Roman" panose="02020603050405020304" pitchFamily="18" charset="0"/>
                <a:cs typeface="Calibri" panose="020F0502020204030204" pitchFamily="34" charset="0"/>
              </a:rPr>
              <a:t>2018</a:t>
            </a:r>
            <a:r>
              <a:rPr lang="nl-NL" sz="1400" dirty="0">
                <a:latin typeface="Calibri" panose="020F0502020204030204" pitchFamily="34" charset="0"/>
                <a:ea typeface="Times New Roman" panose="02020603050405020304" pitchFamily="18" charset="0"/>
                <a:cs typeface="Calibri" panose="020F0502020204030204" pitchFamily="34" charset="0"/>
              </a:rPr>
              <a:t>)</a:t>
            </a:r>
            <a:r>
              <a:rPr lang="nl-NL" sz="1400" dirty="0">
                <a:latin typeface="AlegreyaSans-Bold"/>
                <a:ea typeface="Times New Roman" panose="02020603050405020304" pitchFamily="18" charset="0"/>
                <a:cs typeface="AlegreyaSans-Bold"/>
              </a:rPr>
              <a:t> </a:t>
            </a:r>
            <a:r>
              <a:rPr lang="nl-NL"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https://www.youtube.com/watch?v=qov0I5aFitQ</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237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84888" y="245978"/>
            <a:ext cx="3794559" cy="571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nl-NL" dirty="0"/>
              <a:t>NIOO in Wageningen - Gesloten kringlopen</a:t>
            </a:r>
          </a:p>
        </p:txBody>
      </p:sp>
      <p:sp>
        <p:nvSpPr>
          <p:cNvPr id="4" name="Tijdelijke aanduiding voor inhoud 3"/>
          <p:cNvSpPr>
            <a:spLocks noGrp="1"/>
          </p:cNvSpPr>
          <p:nvPr>
            <p:ph sz="half" idx="2"/>
          </p:nvPr>
        </p:nvSpPr>
        <p:spPr>
          <a:xfrm>
            <a:off x="903287" y="1772407"/>
            <a:ext cx="5444503" cy="4351338"/>
          </a:xfrm>
        </p:spPr>
        <p:txBody>
          <a:bodyPr>
            <a:normAutofit fontScale="92500" lnSpcReduction="20000"/>
          </a:bodyPr>
          <a:lstStyle/>
          <a:p>
            <a:pPr marL="0" indent="0">
              <a:buNone/>
            </a:pPr>
            <a:r>
              <a:rPr lang="nl-NL" dirty="0"/>
              <a:t>De </a:t>
            </a:r>
            <a:r>
              <a:rPr lang="nl-NL" dirty="0" err="1"/>
              <a:t>Cradle</a:t>
            </a:r>
            <a:r>
              <a:rPr lang="nl-NL" dirty="0"/>
              <a:t> </a:t>
            </a:r>
            <a:r>
              <a:rPr lang="nl-NL" dirty="0" err="1"/>
              <a:t>to</a:t>
            </a:r>
            <a:r>
              <a:rPr lang="nl-NL" dirty="0"/>
              <a:t> </a:t>
            </a:r>
            <a:r>
              <a:rPr lang="nl-NL" dirty="0" err="1"/>
              <a:t>Cradle</a:t>
            </a:r>
            <a:r>
              <a:rPr lang="nl-NL" dirty="0"/>
              <a:t>-filosofie is een belangrijke inspiratiebron voor het gebouw. Geprobeerd wordt zoveel mogelijk kringlopen (energie, water, voedingsstoffen) gesloten te krijgen. </a:t>
            </a:r>
          </a:p>
          <a:p>
            <a:pPr marL="0" indent="0">
              <a:buNone/>
            </a:pPr>
            <a:r>
              <a:rPr lang="nl-NL" dirty="0"/>
              <a:t>Dat kan met nieuwe technieken op het gebied van energieopwekking, duurzaam energiegebruik, watertechnologie, materiaalkeuze en CO2-uitstoot. </a:t>
            </a:r>
          </a:p>
          <a:p>
            <a:pPr marL="0" indent="0">
              <a:buNone/>
            </a:pPr>
            <a:r>
              <a:rPr lang="nl-NL" dirty="0"/>
              <a:t>Er is ook aandacht voor de biodiversiteit op het terrein bijvoorbeeld. Dit samen noem je ‘integrale duurzaamheid’.</a:t>
            </a:r>
          </a:p>
        </p:txBody>
      </p:sp>
      <p:sp>
        <p:nvSpPr>
          <p:cNvPr id="5" name="Tijdelijke aanduiding voor dianummer 4"/>
          <p:cNvSpPr>
            <a:spLocks noGrp="1"/>
          </p:cNvSpPr>
          <p:nvPr>
            <p:ph type="sldNum" sz="quarter" idx="12"/>
          </p:nvPr>
        </p:nvSpPr>
        <p:spPr/>
        <p:txBody>
          <a:bodyPr/>
          <a:lstStyle/>
          <a:p>
            <a:fld id="{993A4BE7-94F8-43D0-A956-A40AC5AB901E}" type="slidenum">
              <a:rPr lang="nl-NL" smtClean="0"/>
              <a:t>13</a:t>
            </a:fld>
            <a:endParaRPr lang="nl-NL" dirty="0"/>
          </a:p>
        </p:txBody>
      </p:sp>
      <p:pic>
        <p:nvPicPr>
          <p:cNvPr id="5123"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714" y="3570220"/>
            <a:ext cx="4915286" cy="328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51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87ED2-37C6-4A20-BB2F-43DE65002407}"/>
              </a:ext>
            </a:extLst>
          </p:cNvPr>
          <p:cNvSpPr>
            <a:spLocks noGrp="1"/>
          </p:cNvSpPr>
          <p:nvPr>
            <p:ph type="title"/>
          </p:nvPr>
        </p:nvSpPr>
        <p:spPr/>
        <p:txBody>
          <a:bodyPr/>
          <a:lstStyle/>
          <a:p>
            <a:r>
              <a:rPr lang="nl-NL" dirty="0"/>
              <a:t>Meer info</a:t>
            </a:r>
          </a:p>
        </p:txBody>
      </p:sp>
      <p:sp>
        <p:nvSpPr>
          <p:cNvPr id="5" name="Tijdelijke aanduiding voor dianummer 4">
            <a:extLst>
              <a:ext uri="{FF2B5EF4-FFF2-40B4-BE49-F238E27FC236}">
                <a16:creationId xmlns:a16="http://schemas.microsoft.com/office/drawing/2014/main" id="{5EFABEDB-6D7C-4C4C-B5C9-2D1952541D40}"/>
              </a:ext>
            </a:extLst>
          </p:cNvPr>
          <p:cNvSpPr>
            <a:spLocks noGrp="1"/>
          </p:cNvSpPr>
          <p:nvPr>
            <p:ph type="sldNum" sz="quarter" idx="12"/>
          </p:nvPr>
        </p:nvSpPr>
        <p:spPr/>
        <p:txBody>
          <a:bodyPr/>
          <a:lstStyle/>
          <a:p>
            <a:fld id="{993A4BE7-94F8-43D0-A956-A40AC5AB901E}" type="slidenum">
              <a:rPr lang="nl-NL" smtClean="0"/>
              <a:t>14</a:t>
            </a:fld>
            <a:endParaRPr lang="nl-NL" dirty="0"/>
          </a:p>
        </p:txBody>
      </p:sp>
      <p:pic>
        <p:nvPicPr>
          <p:cNvPr id="6" name="Afbeelding 5">
            <a:extLst>
              <a:ext uri="{FF2B5EF4-FFF2-40B4-BE49-F238E27FC236}">
                <a16:creationId xmlns:a16="http://schemas.microsoft.com/office/drawing/2014/main" id="{7684AE68-3748-4B78-BE74-6695A484FD0E}"/>
              </a:ext>
            </a:extLst>
          </p:cNvPr>
          <p:cNvPicPr>
            <a:picLocks noChangeAspect="1"/>
          </p:cNvPicPr>
          <p:nvPr/>
        </p:nvPicPr>
        <p:blipFill>
          <a:blip r:embed="rId3"/>
          <a:stretch>
            <a:fillRect/>
          </a:stretch>
        </p:blipFill>
        <p:spPr>
          <a:xfrm>
            <a:off x="2950176" y="1089739"/>
            <a:ext cx="6762236" cy="4769792"/>
          </a:xfrm>
          <a:prstGeom prst="rect">
            <a:avLst/>
          </a:prstGeom>
        </p:spPr>
      </p:pic>
      <p:sp>
        <p:nvSpPr>
          <p:cNvPr id="7" name="Rechthoek 6">
            <a:extLst>
              <a:ext uri="{FF2B5EF4-FFF2-40B4-BE49-F238E27FC236}">
                <a16:creationId xmlns:a16="http://schemas.microsoft.com/office/drawing/2014/main" id="{8F27E0EF-48C7-4365-802C-9D54C911C031}"/>
              </a:ext>
            </a:extLst>
          </p:cNvPr>
          <p:cNvSpPr/>
          <p:nvPr/>
        </p:nvSpPr>
        <p:spPr>
          <a:xfrm>
            <a:off x="6748661" y="5899953"/>
            <a:ext cx="4996624" cy="375552"/>
          </a:xfrm>
          <a:prstGeom prst="rect">
            <a:avLst/>
          </a:prstGeom>
        </p:spPr>
        <p:txBody>
          <a:bodyPr wrap="none">
            <a:spAutoFit/>
          </a:bodyPr>
          <a:lstStyle/>
          <a:p>
            <a:pPr algn="just">
              <a:lnSpc>
                <a:spcPct val="107000"/>
              </a:lnSpc>
              <a:spcAft>
                <a:spcPts val="0"/>
              </a:spcAft>
            </a:pP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https://www.nibe.org/nl/nieuws/potentiebiobased</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19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72136-D41D-4ACB-8AEE-13E8DC1D5C15}"/>
              </a:ext>
            </a:extLst>
          </p:cNvPr>
          <p:cNvSpPr>
            <a:spLocks noGrp="1"/>
          </p:cNvSpPr>
          <p:nvPr>
            <p:ph type="title"/>
          </p:nvPr>
        </p:nvSpPr>
        <p:spPr/>
        <p:txBody>
          <a:bodyPr/>
          <a:lstStyle/>
          <a:p>
            <a:r>
              <a:rPr lang="nl-NL" dirty="0"/>
              <a:t>Bio-</a:t>
            </a:r>
            <a:r>
              <a:rPr lang="nl-NL" dirty="0" err="1"/>
              <a:t>based</a:t>
            </a:r>
            <a:r>
              <a:rPr lang="nl-NL" dirty="0"/>
              <a:t> </a:t>
            </a:r>
            <a:r>
              <a:rPr lang="nl-NL" dirty="0" err="1"/>
              <a:t>economy</a:t>
            </a:r>
            <a:endParaRPr lang="nl-NL" dirty="0"/>
          </a:p>
        </p:txBody>
      </p:sp>
      <p:sp>
        <p:nvSpPr>
          <p:cNvPr id="4" name="Tijdelijke aanduiding voor dianummer 3">
            <a:extLst>
              <a:ext uri="{FF2B5EF4-FFF2-40B4-BE49-F238E27FC236}">
                <a16:creationId xmlns:a16="http://schemas.microsoft.com/office/drawing/2014/main" id="{5969C6A9-DF1C-45F8-9BDC-5EC60DC17F23}"/>
              </a:ext>
            </a:extLst>
          </p:cNvPr>
          <p:cNvSpPr>
            <a:spLocks noGrp="1"/>
          </p:cNvSpPr>
          <p:nvPr>
            <p:ph type="sldNum" sz="quarter" idx="12"/>
          </p:nvPr>
        </p:nvSpPr>
        <p:spPr/>
        <p:txBody>
          <a:bodyPr/>
          <a:lstStyle/>
          <a:p>
            <a:fld id="{993A4BE7-94F8-43D0-A956-A40AC5AB901E}" type="slidenum">
              <a:rPr lang="nl-NL" smtClean="0"/>
              <a:t>2</a:t>
            </a:fld>
            <a:endParaRPr lang="nl-NL" dirty="0"/>
          </a:p>
        </p:txBody>
      </p:sp>
      <p:pic>
        <p:nvPicPr>
          <p:cNvPr id="5" name="Afbeelding 4">
            <a:hlinkClick r:id="rId3"/>
            <a:extLst>
              <a:ext uri="{FF2B5EF4-FFF2-40B4-BE49-F238E27FC236}">
                <a16:creationId xmlns:a16="http://schemas.microsoft.com/office/drawing/2014/main" id="{3C4E9731-73A1-45B8-B185-7BB58E5215BA}"/>
              </a:ext>
            </a:extLst>
          </p:cNvPr>
          <p:cNvPicPr>
            <a:picLocks noChangeAspect="1"/>
          </p:cNvPicPr>
          <p:nvPr/>
        </p:nvPicPr>
        <p:blipFill>
          <a:blip r:embed="rId4"/>
          <a:stretch>
            <a:fillRect/>
          </a:stretch>
        </p:blipFill>
        <p:spPr>
          <a:xfrm>
            <a:off x="2109787" y="1395068"/>
            <a:ext cx="7972425" cy="4528838"/>
          </a:xfrm>
          <a:prstGeom prst="rect">
            <a:avLst/>
          </a:prstGeom>
        </p:spPr>
      </p:pic>
    </p:spTree>
    <p:extLst>
      <p:ext uri="{BB962C8B-B14F-4D97-AF65-F5344CB8AC3E}">
        <p14:creationId xmlns:p14="http://schemas.microsoft.com/office/powerpoint/2010/main" val="41390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Bio-based</a:t>
            </a:r>
            <a:r>
              <a:rPr lang="nl-NL" dirty="0"/>
              <a:t> materialen, wat zijn dat?</a:t>
            </a:r>
          </a:p>
        </p:txBody>
      </p:sp>
      <p:sp>
        <p:nvSpPr>
          <p:cNvPr id="3" name="Tijdelijke aanduiding voor inhoud 2"/>
          <p:cNvSpPr>
            <a:spLocks noGrp="1"/>
          </p:cNvSpPr>
          <p:nvPr>
            <p:ph idx="1"/>
          </p:nvPr>
        </p:nvSpPr>
        <p:spPr>
          <a:xfrm>
            <a:off x="838199" y="1311564"/>
            <a:ext cx="7605253" cy="4865399"/>
          </a:xfrm>
        </p:spPr>
        <p:txBody>
          <a:bodyPr>
            <a:normAutofit/>
          </a:bodyPr>
          <a:lstStyle/>
          <a:p>
            <a:r>
              <a:rPr lang="nl-NL" dirty="0" err="1"/>
              <a:t>Bio-based</a:t>
            </a:r>
            <a:r>
              <a:rPr lang="nl-NL" dirty="0"/>
              <a:t> materialen gebruiken grondstoffen uit gewassen die door fotosynthese CO</a:t>
            </a:r>
            <a:r>
              <a:rPr lang="nl-NL" baseline="-25000" dirty="0"/>
              <a:t>2</a:t>
            </a:r>
            <a:r>
              <a:rPr lang="nl-NL" dirty="0"/>
              <a:t> uit de lucht vastleggen (veeteelt, tuin-, land- en bosbouw)</a:t>
            </a:r>
          </a:p>
          <a:p>
            <a:r>
              <a:rPr lang="nl-NL" dirty="0" err="1"/>
              <a:t>Bio-based</a:t>
            </a:r>
            <a:r>
              <a:rPr lang="nl-NL" dirty="0"/>
              <a:t> materialen kunnen tijdens de levensduur van een gebouw opnieuw in de natuur groeien (= hernieuwbaar).</a:t>
            </a:r>
          </a:p>
          <a:p>
            <a:r>
              <a:rPr lang="nl-NL" dirty="0"/>
              <a:t>Bio-</a:t>
            </a:r>
            <a:r>
              <a:rPr lang="nl-NL" dirty="0" err="1"/>
              <a:t>based</a:t>
            </a:r>
            <a:r>
              <a:rPr lang="nl-NL" dirty="0"/>
              <a:t> bouwen maakt gebruik van hernieuwbare bouwgrondstoffen</a:t>
            </a:r>
          </a:p>
          <a:p>
            <a:r>
              <a:rPr lang="nl-NL" dirty="0"/>
              <a:t>Hout en houtproducten zijn het bekendste en belangrijkste voorbeeld</a:t>
            </a:r>
          </a:p>
          <a:p>
            <a:r>
              <a:rPr lang="nl-NL" dirty="0"/>
              <a:t>Bamboe, </a:t>
            </a:r>
            <a:r>
              <a:rPr lang="nl-NL" dirty="0" err="1"/>
              <a:t>vlaswol</a:t>
            </a:r>
            <a:r>
              <a:rPr lang="nl-NL" dirty="0"/>
              <a:t>, kurk, riet, hennep, </a:t>
            </a:r>
            <a:r>
              <a:rPr lang="nl-NL" dirty="0" err="1"/>
              <a:t>etc</a:t>
            </a:r>
            <a:r>
              <a:rPr lang="nl-NL" dirty="0"/>
              <a:t> </a:t>
            </a:r>
          </a:p>
          <a:p>
            <a:endParaRPr lang="nl-NL" dirty="0"/>
          </a:p>
          <a:p>
            <a:endParaRPr lang="nl-NL" dirty="0"/>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3</a:t>
            </a:fld>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240" y="0"/>
            <a:ext cx="3413760" cy="622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8778241" y="5919668"/>
            <a:ext cx="3352308" cy="307777"/>
          </a:xfrm>
          <a:prstGeom prst="rect">
            <a:avLst/>
          </a:prstGeom>
          <a:noFill/>
        </p:spPr>
        <p:txBody>
          <a:bodyPr wrap="square" rtlCol="0">
            <a:spAutoFit/>
          </a:bodyPr>
          <a:lstStyle/>
          <a:p>
            <a:r>
              <a:rPr lang="fr-FR" sz="1400" dirty="0"/>
              <a:t>Asakusa Culture </a:t>
            </a:r>
            <a:r>
              <a:rPr lang="fr-FR" sz="1400" dirty="0" err="1"/>
              <a:t>Tourist</a:t>
            </a:r>
            <a:r>
              <a:rPr lang="fr-FR" sz="1400" dirty="0"/>
              <a:t> Information Center</a:t>
            </a:r>
            <a:endParaRPr lang="nl-NL" sz="1400" dirty="0"/>
          </a:p>
        </p:txBody>
      </p:sp>
    </p:spTree>
    <p:extLst>
      <p:ext uri="{BB962C8B-B14F-4D97-AF65-F5344CB8AC3E}">
        <p14:creationId xmlns:p14="http://schemas.microsoft.com/office/powerpoint/2010/main" val="408159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Bio-based</a:t>
            </a:r>
            <a:r>
              <a:rPr lang="nl-NL" dirty="0"/>
              <a:t> is niet perse altijd circulair</a:t>
            </a:r>
          </a:p>
        </p:txBody>
      </p:sp>
      <p:sp>
        <p:nvSpPr>
          <p:cNvPr id="3" name="Tijdelijke aanduiding voor inhoud 2"/>
          <p:cNvSpPr>
            <a:spLocks noGrp="1"/>
          </p:cNvSpPr>
          <p:nvPr>
            <p:ph idx="1"/>
          </p:nvPr>
        </p:nvSpPr>
        <p:spPr>
          <a:xfrm>
            <a:off x="838200" y="1311564"/>
            <a:ext cx="9034463" cy="4865399"/>
          </a:xfrm>
        </p:spPr>
        <p:txBody>
          <a:bodyPr>
            <a:normAutofit fontScale="40000" lnSpcReduction="20000"/>
          </a:bodyPr>
          <a:lstStyle/>
          <a:p>
            <a:r>
              <a:rPr lang="nl-NL" sz="4400" dirty="0"/>
              <a:t>Circulaire materialen en producten kunnen </a:t>
            </a:r>
            <a:r>
              <a:rPr lang="nl-NL" sz="4400" dirty="0" err="1"/>
              <a:t>bio-based</a:t>
            </a:r>
            <a:r>
              <a:rPr lang="nl-NL" sz="4400" dirty="0"/>
              <a:t> zijn maar ook (deels) worden gewonnen uit geologische afzettingen en/of fossiel materialen als deze overvloedig aanwezig zijn in de natuur en worden gewonnen zonder milieuschade</a:t>
            </a:r>
          </a:p>
          <a:p>
            <a:r>
              <a:rPr lang="nl-NL" sz="4400" dirty="0"/>
              <a:t>Circulaire producten zijn producten die herbruikbaar zijn zonder </a:t>
            </a:r>
            <a:r>
              <a:rPr lang="nl-NL" sz="4400" dirty="0" err="1"/>
              <a:t>downcycling</a:t>
            </a:r>
            <a:r>
              <a:rPr lang="nl-NL" sz="4400" dirty="0"/>
              <a:t> (naar een inferieur product) aan het einde van de levensduur. Zij hebben niet alleen de mogelijkheid om hergebruikt te worden maar de leverancier geeft ook informatie over het kringloopproces en de terugname regeling</a:t>
            </a:r>
          </a:p>
          <a:p>
            <a:r>
              <a:rPr lang="nl-NL" sz="4400" dirty="0"/>
              <a:t>Circulaire materialen die niet hergebruikt of teruggenomen worden brengen na het einde van hun gebruiksduur geen schade toe aan het milieu. Ook niet als deze materialen in de natuur terechtkomen</a:t>
            </a:r>
          </a:p>
          <a:p>
            <a:r>
              <a:rPr lang="nl-NL" sz="4400" dirty="0"/>
              <a:t>De milieueffecten van </a:t>
            </a:r>
            <a:r>
              <a:rPr lang="nl-NL" sz="4400" dirty="0" err="1"/>
              <a:t>bio-based</a:t>
            </a:r>
            <a:r>
              <a:rPr lang="nl-NL" sz="4400" dirty="0"/>
              <a:t> materialen en producten wordt op dezelfde manier bepaald als van niet </a:t>
            </a:r>
            <a:r>
              <a:rPr lang="nl-NL" sz="4400" dirty="0" err="1"/>
              <a:t>bio-based</a:t>
            </a:r>
            <a:r>
              <a:rPr lang="nl-NL" sz="4400" dirty="0"/>
              <a:t>, er is een ‘gelijk speelveld’  </a:t>
            </a:r>
          </a:p>
          <a:p>
            <a:pPr marL="0" indent="0">
              <a:buNone/>
            </a:pPr>
            <a:endParaRPr lang="nl-NL" sz="3800" dirty="0"/>
          </a:p>
          <a:p>
            <a:pPr marL="0" indent="0">
              <a:buNone/>
            </a:pPr>
            <a:r>
              <a:rPr lang="nl-NL" sz="3800" dirty="0"/>
              <a:t>Voorbeelden:</a:t>
            </a:r>
          </a:p>
          <a:p>
            <a:r>
              <a:rPr lang="nl-NL" sz="3800" dirty="0"/>
              <a:t>Hout behandeld met natuurlijke olie is een voorbeeld van een </a:t>
            </a:r>
            <a:r>
              <a:rPr lang="nl-NL" sz="3800" dirty="0" err="1"/>
              <a:t>bio-based</a:t>
            </a:r>
            <a:r>
              <a:rPr lang="nl-NL" sz="3800" dirty="0"/>
              <a:t> én circulair product</a:t>
            </a:r>
          </a:p>
          <a:p>
            <a:r>
              <a:rPr lang="nl-NL" sz="3800" dirty="0" err="1"/>
              <a:t>Bioplastic</a:t>
            </a:r>
            <a:r>
              <a:rPr lang="nl-NL" sz="3800" dirty="0"/>
              <a:t> is een voorbeeld van een </a:t>
            </a:r>
            <a:r>
              <a:rPr lang="nl-NL" sz="3800" dirty="0" err="1"/>
              <a:t>bio-based</a:t>
            </a:r>
            <a:r>
              <a:rPr lang="nl-NL" sz="3800" dirty="0"/>
              <a:t> product verkregen door middel van een chemisch proces. Of het circulair is hangt af van de mogelijkheid voor hergebruik </a:t>
            </a:r>
          </a:p>
          <a:p>
            <a:r>
              <a:rPr lang="nl-NL" sz="3800" dirty="0"/>
              <a:t>Leem zonder chemische processen en toevoegingen is niet </a:t>
            </a:r>
            <a:r>
              <a:rPr lang="nl-NL" sz="3800" dirty="0" err="1"/>
              <a:t>bio-based</a:t>
            </a:r>
            <a:r>
              <a:rPr lang="nl-NL" sz="3800" dirty="0"/>
              <a:t> maar wel circulair. Het kan worden hergebruikt en is niet schadelijk als het terugkomt in de natuur</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4</a:t>
            </a:fld>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387" y="3429000"/>
            <a:ext cx="2047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18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Bio-based </a:t>
            </a:r>
            <a:r>
              <a:rPr lang="en-US" dirty="0" err="1"/>
              <a:t>materialen</a:t>
            </a:r>
            <a:endParaRPr lang="en-US" dirty="0"/>
          </a:p>
        </p:txBody>
      </p:sp>
      <p:pic>
        <p:nvPicPr>
          <p:cNvPr id="8" name="Tijdelijke aanduiding voor inhou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8562" y="1839119"/>
            <a:ext cx="4714875" cy="3810000"/>
          </a:xfrm>
        </p:spPr>
      </p:pic>
      <p:sp>
        <p:nvSpPr>
          <p:cNvPr id="5" name="Tijdelijke aanduiding voor dianummer 4"/>
          <p:cNvSpPr>
            <a:spLocks noGrp="1"/>
          </p:cNvSpPr>
          <p:nvPr>
            <p:ph type="sldNum" sz="quarter" idx="12"/>
          </p:nvPr>
        </p:nvSpPr>
        <p:spPr>
          <a:prstGeom prst="rect">
            <a:avLst/>
          </a:prstGeom>
        </p:spPr>
        <p:txBody>
          <a:bodyPr/>
          <a:lstStyle/>
          <a:p>
            <a:pPr marL="25400">
              <a:lnSpc>
                <a:spcPts val="1425"/>
              </a:lnSpc>
            </a:pPr>
            <a:fld id="{68BC35B1-DB37-4D69-B23B-4C9E9B475BB5}" type="slidenum">
              <a:rPr lang="en-GB" smtClean="0"/>
              <a:pPr marL="25400">
                <a:lnSpc>
                  <a:spcPts val="1425"/>
                </a:lnSpc>
              </a:pPr>
              <a:t>5</a:t>
            </a:fld>
            <a:endParaRPr lang="en-GB" dirty="0"/>
          </a:p>
        </p:txBody>
      </p:sp>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24486" r="2049" b="34959"/>
          <a:stretch/>
        </p:blipFill>
        <p:spPr>
          <a:xfrm>
            <a:off x="1430759" y="4352810"/>
            <a:ext cx="5970710" cy="1854053"/>
          </a:xfrm>
          <a:prstGeom prst="rect">
            <a:avLst/>
          </a:prstGeom>
        </p:spPr>
      </p:pic>
      <p:sp>
        <p:nvSpPr>
          <p:cNvPr id="7" name="Text Box 13"/>
          <p:cNvSpPr txBox="1">
            <a:spLocks noChangeArrowheads="1"/>
          </p:cNvSpPr>
          <p:nvPr/>
        </p:nvSpPr>
        <p:spPr bwMode="auto">
          <a:xfrm>
            <a:off x="1459315" y="5670866"/>
            <a:ext cx="7118295" cy="369332"/>
          </a:xfrm>
          <a:prstGeom prst="rect">
            <a:avLst/>
          </a:prstGeom>
        </p:spPr>
        <p:txBody>
          <a:bodyPr wrap="none">
            <a:spAutoFit/>
          </a:bodyPr>
          <a:lstStyle>
            <a:defPPr>
              <a:defRPr lang="en-US"/>
            </a:defPPr>
            <a:lvl1pPr>
              <a:defRPr b="1"/>
            </a:lvl1pPr>
          </a:lstStyle>
          <a:p>
            <a:r>
              <a:rPr lang="nl-NL" altLang="nl-NL" dirty="0"/>
              <a:t>Gemeente Westland: gevelbekleding met vezels van aubergine.</a:t>
            </a:r>
          </a:p>
        </p:txBody>
      </p:sp>
      <p:sp>
        <p:nvSpPr>
          <p:cNvPr id="9" name="Rechthoek 8"/>
          <p:cNvSpPr/>
          <p:nvPr/>
        </p:nvSpPr>
        <p:spPr>
          <a:xfrm>
            <a:off x="5018463" y="2974064"/>
            <a:ext cx="3134191" cy="369332"/>
          </a:xfrm>
          <a:prstGeom prst="rect">
            <a:avLst/>
          </a:prstGeom>
        </p:spPr>
        <p:txBody>
          <a:bodyPr wrap="none">
            <a:spAutoFit/>
          </a:bodyPr>
          <a:lstStyle/>
          <a:p>
            <a:r>
              <a:rPr lang="en-US" b="1" dirty="0" err="1"/>
              <a:t>Hennepblokken</a:t>
            </a:r>
            <a:r>
              <a:rPr lang="en-US" b="1" dirty="0"/>
              <a:t> – </a:t>
            </a:r>
            <a:r>
              <a:rPr lang="en-US" b="1" dirty="0" err="1"/>
              <a:t>IsoHemp</a:t>
            </a:r>
            <a:endParaRPr lang="en-US" dirty="0"/>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759" y="1814766"/>
            <a:ext cx="3024692" cy="2268519"/>
          </a:xfrm>
          <a:prstGeom prst="rect">
            <a:avLst/>
          </a:prstGeom>
        </p:spPr>
      </p:pic>
      <p:sp>
        <p:nvSpPr>
          <p:cNvPr id="11" name="Rechthoek 10"/>
          <p:cNvSpPr/>
          <p:nvPr/>
        </p:nvSpPr>
        <p:spPr>
          <a:xfrm>
            <a:off x="1897501" y="1950326"/>
            <a:ext cx="2490295" cy="646331"/>
          </a:xfrm>
          <a:prstGeom prst="rect">
            <a:avLst/>
          </a:prstGeom>
        </p:spPr>
        <p:txBody>
          <a:bodyPr wrap="square">
            <a:spAutoFit/>
          </a:bodyPr>
          <a:lstStyle/>
          <a:p>
            <a:r>
              <a:rPr lang="en-US" b="1" dirty="0" err="1"/>
              <a:t>Bamboe</a:t>
            </a:r>
            <a:r>
              <a:rPr lang="en-US" b="1" dirty="0"/>
              <a:t> </a:t>
            </a:r>
            <a:r>
              <a:rPr lang="en-US" b="1" dirty="0" err="1"/>
              <a:t>als</a:t>
            </a:r>
            <a:r>
              <a:rPr lang="en-US" b="1" dirty="0"/>
              <a:t> </a:t>
            </a:r>
            <a:r>
              <a:rPr lang="en-US" b="1" dirty="0" err="1"/>
              <a:t>constructiemateriaal</a:t>
            </a:r>
            <a:endParaRPr lang="en-US" dirty="0"/>
          </a:p>
        </p:txBody>
      </p:sp>
    </p:spTree>
    <p:extLst>
      <p:ext uri="{BB962C8B-B14F-4D97-AF65-F5344CB8AC3E}">
        <p14:creationId xmlns:p14="http://schemas.microsoft.com/office/powerpoint/2010/main" val="14204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9B41C72-79AD-47E6-BA11-4DFED5E82060}"/>
              </a:ext>
            </a:extLst>
          </p:cNvPr>
          <p:cNvSpPr/>
          <p:nvPr/>
        </p:nvSpPr>
        <p:spPr>
          <a:xfrm>
            <a:off x="318052" y="0"/>
            <a:ext cx="115161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1CB3AB4D-4E1D-489B-808B-709C81D71D27}"/>
              </a:ext>
            </a:extLst>
          </p:cNvPr>
          <p:cNvSpPr>
            <a:spLocks noGrp="1"/>
          </p:cNvSpPr>
          <p:nvPr>
            <p:ph type="sldNum" sz="quarter" idx="12"/>
          </p:nvPr>
        </p:nvSpPr>
        <p:spPr/>
        <p:txBody>
          <a:bodyPr/>
          <a:lstStyle/>
          <a:p>
            <a:fld id="{993A4BE7-94F8-43D0-A956-A40AC5AB901E}" type="slidenum">
              <a:rPr lang="nl-NL" smtClean="0"/>
              <a:t>6</a:t>
            </a:fld>
            <a:endParaRPr lang="nl-NL" dirty="0"/>
          </a:p>
        </p:txBody>
      </p:sp>
      <p:sp>
        <p:nvSpPr>
          <p:cNvPr id="8" name="Tekstvak 7">
            <a:extLst>
              <a:ext uri="{FF2B5EF4-FFF2-40B4-BE49-F238E27FC236}">
                <a16:creationId xmlns:a16="http://schemas.microsoft.com/office/drawing/2014/main" id="{230508E1-0CCD-4739-88A8-1B33A18AFC47}"/>
              </a:ext>
            </a:extLst>
          </p:cNvPr>
          <p:cNvSpPr txBox="1"/>
          <p:nvPr/>
        </p:nvSpPr>
        <p:spPr>
          <a:xfrm>
            <a:off x="2881205" y="6572546"/>
            <a:ext cx="9558131" cy="276999"/>
          </a:xfrm>
          <a:prstGeom prst="rect">
            <a:avLst/>
          </a:prstGeom>
          <a:noFill/>
        </p:spPr>
        <p:txBody>
          <a:bodyPr wrap="square" rtlCol="0">
            <a:spAutoFit/>
          </a:bodyPr>
          <a:lstStyle/>
          <a:p>
            <a:r>
              <a:rPr lang="nl-NL" sz="1200" dirty="0"/>
              <a:t>Bron: 'Circulaire producten en diensten, inspirerende voorbeelden voor de bouw'; in opdracht van RVO; W/E adviseurs; Utrecht, januari 2020.</a:t>
            </a:r>
          </a:p>
        </p:txBody>
      </p:sp>
      <p:pic>
        <p:nvPicPr>
          <p:cNvPr id="6" name="Afbeelding 5">
            <a:extLst>
              <a:ext uri="{FF2B5EF4-FFF2-40B4-BE49-F238E27FC236}">
                <a16:creationId xmlns:a16="http://schemas.microsoft.com/office/drawing/2014/main" id="{7ABDA8A0-FD9F-4BD9-94CF-5D0C9E5C1818}"/>
              </a:ext>
            </a:extLst>
          </p:cNvPr>
          <p:cNvPicPr>
            <a:picLocks noChangeAspect="1"/>
          </p:cNvPicPr>
          <p:nvPr/>
        </p:nvPicPr>
        <p:blipFill rotWithShape="1">
          <a:blip r:embed="rId3"/>
          <a:srcRect l="50584" t="21834" r="41132" b="62643"/>
          <a:stretch/>
        </p:blipFill>
        <p:spPr>
          <a:xfrm>
            <a:off x="10462674" y="136525"/>
            <a:ext cx="1411274" cy="1487559"/>
          </a:xfrm>
          <a:prstGeom prst="rect">
            <a:avLst/>
          </a:prstGeom>
        </p:spPr>
      </p:pic>
      <p:pic>
        <p:nvPicPr>
          <p:cNvPr id="2" name="Afbeelding 1">
            <a:extLst>
              <a:ext uri="{FF2B5EF4-FFF2-40B4-BE49-F238E27FC236}">
                <a16:creationId xmlns:a16="http://schemas.microsoft.com/office/drawing/2014/main" id="{2A202C09-4622-41AC-AF88-4209E7C5744A}"/>
              </a:ext>
            </a:extLst>
          </p:cNvPr>
          <p:cNvPicPr>
            <a:picLocks noChangeAspect="1"/>
          </p:cNvPicPr>
          <p:nvPr/>
        </p:nvPicPr>
        <p:blipFill rotWithShape="1">
          <a:blip r:embed="rId4"/>
          <a:srcRect l="18806" t="17313" r="20186" b="9182"/>
          <a:stretch/>
        </p:blipFill>
        <p:spPr>
          <a:xfrm>
            <a:off x="278295" y="0"/>
            <a:ext cx="9703988" cy="6576618"/>
          </a:xfrm>
          <a:prstGeom prst="rect">
            <a:avLst/>
          </a:prstGeom>
        </p:spPr>
      </p:pic>
      <p:sp>
        <p:nvSpPr>
          <p:cNvPr id="7" name="Rechthoek 6">
            <a:extLst>
              <a:ext uri="{FF2B5EF4-FFF2-40B4-BE49-F238E27FC236}">
                <a16:creationId xmlns:a16="http://schemas.microsoft.com/office/drawing/2014/main" id="{226FFF38-43B5-45F8-AD17-B1E76564D461}"/>
              </a:ext>
            </a:extLst>
          </p:cNvPr>
          <p:cNvSpPr/>
          <p:nvPr/>
        </p:nvSpPr>
        <p:spPr>
          <a:xfrm>
            <a:off x="1480848" y="1046921"/>
            <a:ext cx="1235848" cy="172279"/>
          </a:xfrm>
          <a:prstGeom prst="rect">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0022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9B41C72-79AD-47E6-BA11-4DFED5E82060}"/>
              </a:ext>
            </a:extLst>
          </p:cNvPr>
          <p:cNvSpPr/>
          <p:nvPr/>
        </p:nvSpPr>
        <p:spPr>
          <a:xfrm>
            <a:off x="318052" y="0"/>
            <a:ext cx="115161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1CB3AB4D-4E1D-489B-808B-709C81D71D27}"/>
              </a:ext>
            </a:extLst>
          </p:cNvPr>
          <p:cNvSpPr>
            <a:spLocks noGrp="1"/>
          </p:cNvSpPr>
          <p:nvPr>
            <p:ph type="sldNum" sz="quarter" idx="12"/>
          </p:nvPr>
        </p:nvSpPr>
        <p:spPr/>
        <p:txBody>
          <a:bodyPr/>
          <a:lstStyle/>
          <a:p>
            <a:fld id="{993A4BE7-94F8-43D0-A956-A40AC5AB901E}" type="slidenum">
              <a:rPr lang="nl-NL" smtClean="0"/>
              <a:t>7</a:t>
            </a:fld>
            <a:endParaRPr lang="nl-NL" dirty="0"/>
          </a:p>
        </p:txBody>
      </p:sp>
      <p:sp>
        <p:nvSpPr>
          <p:cNvPr id="8" name="Tekstvak 7">
            <a:extLst>
              <a:ext uri="{FF2B5EF4-FFF2-40B4-BE49-F238E27FC236}">
                <a16:creationId xmlns:a16="http://schemas.microsoft.com/office/drawing/2014/main" id="{230508E1-0CCD-4739-88A8-1B33A18AFC47}"/>
              </a:ext>
            </a:extLst>
          </p:cNvPr>
          <p:cNvSpPr txBox="1"/>
          <p:nvPr/>
        </p:nvSpPr>
        <p:spPr>
          <a:xfrm>
            <a:off x="2881205" y="6572546"/>
            <a:ext cx="9558131" cy="276999"/>
          </a:xfrm>
          <a:prstGeom prst="rect">
            <a:avLst/>
          </a:prstGeom>
          <a:noFill/>
        </p:spPr>
        <p:txBody>
          <a:bodyPr wrap="square" rtlCol="0">
            <a:spAutoFit/>
          </a:bodyPr>
          <a:lstStyle/>
          <a:p>
            <a:r>
              <a:rPr lang="nl-NL" sz="1200" dirty="0"/>
              <a:t>Bron: 'Circulaire producten en diensten, inspirerende voorbeelden voor de bouw'; in opdracht van RVO; W/E adviseurs; Utrecht, januari 2020.</a:t>
            </a:r>
          </a:p>
        </p:txBody>
      </p:sp>
      <p:pic>
        <p:nvPicPr>
          <p:cNvPr id="6" name="Afbeelding 5">
            <a:extLst>
              <a:ext uri="{FF2B5EF4-FFF2-40B4-BE49-F238E27FC236}">
                <a16:creationId xmlns:a16="http://schemas.microsoft.com/office/drawing/2014/main" id="{7ABDA8A0-FD9F-4BD9-94CF-5D0C9E5C1818}"/>
              </a:ext>
            </a:extLst>
          </p:cNvPr>
          <p:cNvPicPr>
            <a:picLocks noChangeAspect="1"/>
          </p:cNvPicPr>
          <p:nvPr/>
        </p:nvPicPr>
        <p:blipFill rotWithShape="1">
          <a:blip r:embed="rId3"/>
          <a:srcRect l="70692" t="21834" r="21024" b="62643"/>
          <a:stretch/>
        </p:blipFill>
        <p:spPr>
          <a:xfrm>
            <a:off x="10462674" y="136525"/>
            <a:ext cx="1411274" cy="1487559"/>
          </a:xfrm>
          <a:prstGeom prst="rect">
            <a:avLst/>
          </a:prstGeom>
        </p:spPr>
      </p:pic>
      <p:pic>
        <p:nvPicPr>
          <p:cNvPr id="3" name="Afbeelding 2">
            <a:extLst>
              <a:ext uri="{FF2B5EF4-FFF2-40B4-BE49-F238E27FC236}">
                <a16:creationId xmlns:a16="http://schemas.microsoft.com/office/drawing/2014/main" id="{F67CF485-B98F-4F99-AA71-9517AB3B14E0}"/>
              </a:ext>
            </a:extLst>
          </p:cNvPr>
          <p:cNvPicPr>
            <a:picLocks noChangeAspect="1"/>
          </p:cNvPicPr>
          <p:nvPr/>
        </p:nvPicPr>
        <p:blipFill rotWithShape="1">
          <a:blip r:embed="rId4"/>
          <a:srcRect l="19030" t="17910" r="20187" b="9182"/>
          <a:stretch/>
        </p:blipFill>
        <p:spPr>
          <a:xfrm>
            <a:off x="357809" y="-8314"/>
            <a:ext cx="9624391" cy="6493522"/>
          </a:xfrm>
          <a:prstGeom prst="rect">
            <a:avLst/>
          </a:prstGeom>
        </p:spPr>
      </p:pic>
    </p:spTree>
    <p:extLst>
      <p:ext uri="{BB962C8B-B14F-4D97-AF65-F5344CB8AC3E}">
        <p14:creationId xmlns:p14="http://schemas.microsoft.com/office/powerpoint/2010/main" val="275907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5" y="3048000"/>
            <a:ext cx="47148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a:t>Dakbedekking – Riet</a:t>
            </a:r>
          </a:p>
        </p:txBody>
      </p:sp>
      <p:sp>
        <p:nvSpPr>
          <p:cNvPr id="3" name="Tijdelijke aanduiding voor inhoud 2"/>
          <p:cNvSpPr>
            <a:spLocks noGrp="1"/>
          </p:cNvSpPr>
          <p:nvPr>
            <p:ph sz="half" idx="1"/>
          </p:nvPr>
        </p:nvSpPr>
        <p:spPr>
          <a:xfrm>
            <a:off x="838200" y="1358537"/>
            <a:ext cx="5181600" cy="4818426"/>
          </a:xfrm>
        </p:spPr>
        <p:txBody>
          <a:bodyPr>
            <a:normAutofit lnSpcReduction="10000"/>
          </a:bodyPr>
          <a:lstStyle/>
          <a:p>
            <a:pPr marL="0" indent="0">
              <a:buNone/>
            </a:pPr>
            <a:r>
              <a:rPr lang="nl-NL" dirty="0"/>
              <a:t>Riet als dakbedekking kan bogen op een eeuwenoude traditie en wordt nog steeds veelvuldig toegepast bij renovatie, maar ook gewaardeerd voor nieuwbouw. Het wordt in dikke lagen gelegd met éénjarig riet. Traditioneel werd het riet in bundels op latten gebonden, waarbij een dampopen constructie verkregen werd. Tegenwoordig is de gesloten </a:t>
            </a:r>
            <a:r>
              <a:rPr lang="nl-NL" dirty="0" err="1"/>
              <a:t>schroefdak</a:t>
            </a:r>
            <a:r>
              <a:rPr lang="nl-NL" dirty="0"/>
              <a:t>-constructie meer gebruikelijk. </a:t>
            </a:r>
          </a:p>
        </p:txBody>
      </p:sp>
      <p:sp>
        <p:nvSpPr>
          <p:cNvPr id="5" name="Tijdelijke aanduiding voor dianummer 4"/>
          <p:cNvSpPr>
            <a:spLocks noGrp="1"/>
          </p:cNvSpPr>
          <p:nvPr>
            <p:ph type="sldNum" sz="quarter" idx="12"/>
          </p:nvPr>
        </p:nvSpPr>
        <p:spPr/>
        <p:txBody>
          <a:bodyPr/>
          <a:lstStyle/>
          <a:p>
            <a:fld id="{993A4BE7-94F8-43D0-A956-A40AC5AB901E}" type="slidenum">
              <a:rPr lang="nl-NL" smtClean="0"/>
              <a:t>8</a:t>
            </a:fld>
            <a:endParaRPr lang="nl-NL" dirty="0"/>
          </a:p>
        </p:txBody>
      </p:sp>
      <p:pic>
        <p:nvPicPr>
          <p:cNvPr id="2050"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02441" y="-5738"/>
            <a:ext cx="4649037" cy="343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29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Rieten woning Sterksel</a:t>
            </a:r>
          </a:p>
        </p:txBody>
      </p:sp>
      <p:sp>
        <p:nvSpPr>
          <p:cNvPr id="3" name="Tijdelijke aanduiding voor inhoud 2"/>
          <p:cNvSpPr>
            <a:spLocks noGrp="1"/>
          </p:cNvSpPr>
          <p:nvPr>
            <p:ph sz="half" idx="1"/>
          </p:nvPr>
        </p:nvSpPr>
        <p:spPr/>
        <p:txBody>
          <a:bodyPr/>
          <a:lstStyle/>
          <a:p>
            <a:r>
              <a:rPr lang="nl-NL" dirty="0" err="1"/>
              <a:t>Hsb</a:t>
            </a:r>
            <a:r>
              <a:rPr lang="nl-NL" dirty="0"/>
              <a:t>- en staalskelet</a:t>
            </a:r>
          </a:p>
          <a:p>
            <a:r>
              <a:rPr lang="nl-NL" dirty="0"/>
              <a:t>Riet en cellulose</a:t>
            </a:r>
          </a:p>
        </p:txBody>
      </p:sp>
      <p:sp>
        <p:nvSpPr>
          <p:cNvPr id="5" name="Tijdelijke aanduiding voor dianummer 4"/>
          <p:cNvSpPr>
            <a:spLocks noGrp="1"/>
          </p:cNvSpPr>
          <p:nvPr>
            <p:ph type="sldNum" sz="quarter" idx="12"/>
          </p:nvPr>
        </p:nvSpPr>
        <p:spPr/>
        <p:txBody>
          <a:bodyPr/>
          <a:lstStyle/>
          <a:p>
            <a:fld id="{993A4BE7-94F8-43D0-A956-A40AC5AB901E}" type="slidenum">
              <a:rPr lang="nl-NL" smtClean="0"/>
              <a:t>9</a:t>
            </a:fld>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79271"/>
            <a:ext cx="5221357" cy="347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69201" y="249422"/>
            <a:ext cx="5722799" cy="59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2068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7683</TotalTime>
  <Words>1518</Words>
  <Application>Microsoft Office PowerPoint</Application>
  <PresentationFormat>Breedbeeld</PresentationFormat>
  <Paragraphs>105</Paragraphs>
  <Slides>14</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AlegreyaSans-Bold</vt:lpstr>
      <vt:lpstr>Arial</vt:lpstr>
      <vt:lpstr>Calibri</vt:lpstr>
      <vt:lpstr>Calibri Light</vt:lpstr>
      <vt:lpstr>Kantoorthema</vt:lpstr>
      <vt:lpstr>Milieuprestatie meetmethode om de milieueffecten van duurzaamheid en circulariteit te bepalen  </vt:lpstr>
      <vt:lpstr>Bio-based economy</vt:lpstr>
      <vt:lpstr>Bio-based materialen, wat zijn dat?</vt:lpstr>
      <vt:lpstr>Bio-based is niet perse altijd circulair</vt:lpstr>
      <vt:lpstr>Bio-based materialen</vt:lpstr>
      <vt:lpstr>PowerPoint-presentatie</vt:lpstr>
      <vt:lpstr>PowerPoint-presentatie</vt:lpstr>
      <vt:lpstr>Dakbedekking – Riet</vt:lpstr>
      <vt:lpstr>Rieten woning Sterksel</vt:lpstr>
      <vt:lpstr>Stro en leemwoningen in Lent</vt:lpstr>
      <vt:lpstr>Lignine uit olifantsgras ipv bitumen in asfalt</vt:lpstr>
      <vt:lpstr>Bio-based in de GWW</vt:lpstr>
      <vt:lpstr>NIOO in Wageningen - Gesloten kringlopen</vt:lpstr>
      <vt:lpstr>Meer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Anton Ton</dc:creator>
  <cp:lastModifiedBy>Anton Ton</cp:lastModifiedBy>
  <cp:revision>434</cp:revision>
  <cp:lastPrinted>2020-07-15T10:38:03Z</cp:lastPrinted>
  <dcterms:created xsi:type="dcterms:W3CDTF">2019-10-21T13:24:16Z</dcterms:created>
  <dcterms:modified xsi:type="dcterms:W3CDTF">2020-07-15T10:38:04Z</dcterms:modified>
</cp:coreProperties>
</file>